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3939" autoAdjust="0"/>
    <p:restoredTop sz="94610"/>
  </p:normalViewPr>
  <p:slideViewPr>
    <p:cSldViewPr snapToGrid="0" snapToObjects="1">
      <p:cViewPr varScale="1">
        <p:scale>
          <a:sx n="71" d="100"/>
          <a:sy n="71" d="100"/>
        </p:scale>
        <p:origin x="66" y="1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biology#pid=68f09f7dc249af00a8cc4b1c#tid=68f751737a4d3800093b1972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010144" y="4334256"/>
            <a:ext cx="3666744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生物学 选择性必修3 RJ</a:t>
            </a:r>
            <a:endParaRPr lang="en-US" sz="2400" dirty="0"/>
          </a:p>
        </p:txBody>
      </p:sp>
      <p:sp>
        <p:nvSpPr>
          <p:cNvPr id="4" name="MasterShapeName"/>
          <p:cNvSpPr/>
          <p:nvPr/>
        </p:nvSpPr>
        <p:spPr>
          <a:xfrm>
            <a:off x="8010144" y="4791456"/>
            <a:ext cx="3666744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不定项选择题模式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1_1#0fb02c81e?pid=99258267f&amp;color=0,0,0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4.关于上述基因策略，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下列叙述错误的是(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2_1#0fb02c81e.bracket?pid=99258267f&amp;color=0,0,0&amp;vpa=4"/>
          <p:cNvSpPr/>
          <p:nvPr/>
        </p:nvSpPr>
        <p:spPr>
          <a:xfrm>
            <a:off x="5451539" y="969265"/>
            <a:ext cx="35560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11_2#0fb02c81e.choices?pid=99258267f&amp;color=0,0,0&amp;bbb=1"/>
              <p:cNvSpPr/>
              <p:nvPr/>
            </p:nvSpPr>
            <p:spPr>
              <a:xfrm>
                <a:off x="722376" y="1384300"/>
                <a:ext cx="10753344" cy="1796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A.提高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基因的表达量，可降低抗虫棉种植区的棉铃虫种群密度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.转入棉花植株的两种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基因的遗传不一定遵循基因的自由组合定律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.若两种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𝐵𝑡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基因插入同一个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并转入棉花植株，则两种基因互为等位基因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.转入多种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基因能提高抗虫持久性，是因为棉铃虫基因突变频率低且不定向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11_2#0fb02c81e.choices?pid=99258267f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84300"/>
                <a:ext cx="10753344" cy="1796034"/>
              </a:xfrm>
              <a:prstGeom prst="rect">
                <a:avLst/>
              </a:prstGeom>
              <a:blipFill rotWithShape="1">
                <a:blip r:embed="rId1"/>
                <a:stretch>
                  <a:fillRect l="-4" b="-253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3_1#0fb02c81e?vop=1&amp;pid=99258267f&amp;color=0,0,0&amp;bt=1&amp;bbb=1&amp;hb=1"/>
              <p:cNvSpPr/>
              <p:nvPr/>
            </p:nvSpPr>
            <p:spPr>
              <a:xfrm>
                <a:off x="722376" y="972000"/>
                <a:ext cx="10753344" cy="26977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由材料可知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基因表达的毒蛋白可杀死棉铃虫，提高该基因的表达量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，可降低棉铃虫的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种群密度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，A正确；若转入的两种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基因位于一对同源染色体上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，则其遗传不遵循基因的自由组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合定律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，B正确；位于同源染色体的相同位置，控制相对性状的基因叫作等位基因，两种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插入同一个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并转入棉花植株后，将位于同一条染色体上，并不是等位基因，C错误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；转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入多种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基因能表达出多种抗虫蛋白，由于棉铃虫基因突变频率低且不定向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，短期内棉铃虫不会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有较强的抗性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，可提高抗虫的持久性，D正确。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13_1#0fb02c81e?vop=1&amp;pid=99258267f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697734"/>
              </a:xfrm>
              <a:prstGeom prst="rect">
                <a:avLst/>
              </a:prstGeom>
              <a:blipFill rotWithShape="1">
                <a:blip r:embed="rId1"/>
                <a:stretch>
                  <a:fillRect l="-4" t="-17" r="-526" b="-166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4_1#a16c88219?pid=99258267f&amp;color=0,0,0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5.关于上述田间策略，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下列叙述错误的是(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5_1#a16c88219.bracket?pid=99258267f&amp;color=0,0,0&amp;vpa=5"/>
          <p:cNvSpPr/>
          <p:nvPr/>
        </p:nvSpPr>
        <p:spPr>
          <a:xfrm>
            <a:off x="5451539" y="969265"/>
            <a:ext cx="37465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14_2#a16c88219.choices?pid=99258267f&amp;color=0,0,0&amp;bbb=1"/>
          <p:cNvSpPr/>
          <p:nvPr/>
        </p:nvSpPr>
        <p:spPr>
          <a:xfrm>
            <a:off x="722376" y="1436497"/>
            <a:ext cx="10753344" cy="1796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A.转基因棉田周围种植非抗虫棉，可降低棉铃虫抗性基因的突变率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.混作提高抗虫棉的抗虫持久性，体现了物种多样性的重要价值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.为棉铃虫提供庇护所，可使敏感棉铃虫在种群中维持一定比例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.为棉铃虫提供庇护所，可使棉铃虫种群抗性基因频率增速放缓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6_1#a16c88219?vop=1&amp;pid=99258267f&amp;color=0,0,0&amp;bt=1&amp;bbb=1&amp;hb=1"/>
          <p:cNvSpPr/>
          <p:nvPr/>
        </p:nvSpPr>
        <p:spPr>
          <a:xfrm>
            <a:off x="722376" y="972000"/>
            <a:ext cx="10753344" cy="17833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转基因棉田周围种植非抗虫棉，主要是为棉铃虫提供食物，不会降低其基因突变率，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A错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；抗虫棉与高粱和玉米等作物混作，延缓了棉铃虫抗性的产生，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体现了物种多样性的重要价值，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正确；为棉铃虫提供庇护所，使敏感棉铃虫得以生存，在种群中维持一定的比例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，敏感性基因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得以保留下来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，抗性基因频率增速减慢，C、D正确。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f9b2740fc.fixed?pid=5e6fc1fbe&amp;color=100,146,38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</a:t>
            </a:r>
            <a:endParaRPr lang="en-US" altLang="zh-CN" sz="7200" dirty="0"/>
          </a:p>
        </p:txBody>
      </p:sp>
      <p:sp>
        <p:nvSpPr>
          <p:cNvPr id="3" name="C_3#f9b2740fc.fixed?pid=5e6fc1fbe&amp;color=255,255,255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第4章高考强化</a:t>
            </a:r>
            <a:endParaRPr lang="en-US" altLang="zh-CN" sz="4400" dirty="0"/>
          </a:p>
        </p:txBody>
      </p:sp>
      <p:pic>
        <p:nvPicPr>
          <p:cNvPr id="4" name="C_3#f9b2740fc.fixed?pid=5e6fc1fbe&amp;color=0,0,0&amp;tib=255,255,255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38912" cy="438912"/>
          </a:xfrm>
          <a:prstGeom prst="rect">
            <a:avLst/>
          </a:prstGeom>
        </p:spPr>
      </p:pic>
      <p:sp>
        <p:nvSpPr>
          <p:cNvPr id="5" name="C_3_BD#f9b2740fc.fixed?pid=5e6fc1fbe&amp;color=255,255,255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刷真题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_1#ee2275419?pid=f9b2740fc&amp;color=0,0,0&amp;bt=1&amp;bbb=1&amp;hb=1"/>
          <p:cNvSpPr/>
          <p:nvPr/>
        </p:nvSpPr>
        <p:spPr>
          <a:xfrm>
            <a:off x="722376" y="972000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[浙江2024年1月·1]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生物技术在造福人类社会的同时也可能会带来安全与伦理问题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。我国相关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法规明令禁止的是(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2_1#ee2275419.bracket?pid=f9b2740fc&amp;color=0,0,0&amp;vpa=1"/>
          <p:cNvSpPr/>
          <p:nvPr/>
        </p:nvSpPr>
        <p:spPr>
          <a:xfrm>
            <a:off x="2941701" y="1410150"/>
            <a:ext cx="38576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4_BD.1_2#ee2275419.choices?pid=f9b2740fc&amp;color=0,0,0&amp;bbb=1"/>
          <p:cNvSpPr/>
          <p:nvPr/>
        </p:nvSpPr>
        <p:spPr>
          <a:xfrm>
            <a:off x="722376" y="1876874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86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.试管动物的培育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.转基因食品的生产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86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C.治疗性克隆的研究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.生物武器的发展和生产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3_1#ee2275419?vop=1&amp;pid=f9b2740fc&amp;color=0,0,0&amp;bt=1&amp;bbb=1&amp;hb=1"/>
          <p:cNvSpPr/>
          <p:nvPr/>
        </p:nvSpPr>
        <p:spPr>
          <a:xfrm>
            <a:off x="722376" y="972000"/>
            <a:ext cx="10753344" cy="907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生物武器危害性大，为了国家安全，应在任何情况下不发展、不生产、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不储存生物武器，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并反对生物武器及其技术和设备的扩散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，D符合题意。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4_1#825f87466?pid=f9b2740fc&amp;color=0,0,0&amp;bt=1&amp;bbb=1&amp;hb=1"/>
          <p:cNvSpPr/>
          <p:nvPr/>
        </p:nvSpPr>
        <p:spPr>
          <a:xfrm>
            <a:off x="722376" y="972000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[浙江2023年1月·2]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以哺乳动物为研究对象的生物技术已获得了长足的进步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。对生物技术应用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于人类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,在安全与伦理方面有不同的观点，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下列叙述正确的是(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5_1#825f87466.bracket?pid=f9b2740fc&amp;color=0,0,0&amp;vpa=2"/>
          <p:cNvSpPr/>
          <p:nvPr/>
        </p:nvSpPr>
        <p:spPr>
          <a:xfrm>
            <a:off x="7575614" y="1410150"/>
            <a:ext cx="38576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4_BD.4_2#825f87466.choices?pid=f9b2740fc&amp;color=0,0,0&amp;bbb=1"/>
          <p:cNvSpPr/>
          <p:nvPr/>
        </p:nvSpPr>
        <p:spPr>
          <a:xfrm>
            <a:off x="722376" y="1876874"/>
            <a:ext cx="10753344" cy="1796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A.试管婴儿技术应全面禁止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.治疗性克隆不需要监控和审查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.生殖性克隆不存在伦理道德方面的风险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.我国不赞成、不允许、不支持、不接受任何生殖性克隆人实验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6_1#825f87466?vop=1&amp;pid=f9b2740fc&amp;color=0,0,0&amp;bt=1&amp;bbb=1&amp;hb=1"/>
          <p:cNvSpPr/>
          <p:nvPr/>
        </p:nvSpPr>
        <p:spPr>
          <a:xfrm>
            <a:off x="722376" y="972000"/>
            <a:ext cx="10753344" cy="17833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试管婴儿技术需要在有国家资质认证的辅助生殖中心开展，A错误；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克隆技术还不成熟，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治疗性克隆需要监控和审查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，B错误；生殖性克隆违反人类繁衍的自然法则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，存在伦理道德方面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的风险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，C错误；我国对生殖性克隆人的态度是不赞成、不允许、不支持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、不接受任何生殖性克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隆人实验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，D正确。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7_1#5ef38c18f?pid=f9b2740fc&amp;color=0,0,0&amp;bt=1&amp;bbb=1&amp;hb=1"/>
          <p:cNvSpPr/>
          <p:nvPr/>
        </p:nvSpPr>
        <p:spPr>
          <a:xfrm>
            <a:off x="722376" y="972000"/>
            <a:ext cx="10753344" cy="13003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[北京2023·6]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抗虫作物对害虫的生存产生压力，会使害虫种群抗性基因频率迅速提高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，导致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作物的抗虫效果逐渐减弱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。为使转基因抗虫棉保持抗虫效果，农业生产上会采取一系列措施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。以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下措施不能实现上述目标的是(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8_1#5ef38c18f.bracket?pid=f9b2740fc&amp;color=0,0,0&amp;vpa=3"/>
          <p:cNvSpPr/>
          <p:nvPr/>
        </p:nvSpPr>
        <p:spPr>
          <a:xfrm>
            <a:off x="4224401" y="1867350"/>
            <a:ext cx="357188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4_BD.7_2#5ef38c18f.choices?pid=f9b2740fc&amp;color=0,0,0&amp;bbb=1"/>
          <p:cNvSpPr/>
          <p:nvPr/>
        </p:nvSpPr>
        <p:spPr>
          <a:xfrm>
            <a:off x="722376" y="2334074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86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.在转基因抗虫棉种子中混入少量常规种子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.大面积种植转基因抗虫棉，并施用杀虫剂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86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C.转基因抗虫棉与小面积的常规棉间隔种植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.转基因抗虫棉大田周围设置常规棉隔离带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9_1#5ef38c18f?vop=1&amp;pid=f9b2740fc&amp;color=0,0,0&amp;bt=1&amp;bbb=1&amp;hb=1"/>
          <p:cNvSpPr/>
          <p:nvPr/>
        </p:nvSpPr>
        <p:spPr>
          <a:xfrm>
            <a:off x="722376" y="972000"/>
            <a:ext cx="10753344" cy="907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大面积种植转基因抗虫棉，并施用杀虫剂会选择出抗性强的害虫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，会导致害虫种群抗性基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因频率升高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，且施用杀虫剂会在一定程度上造成环境污染，B错误。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M_4_BD.10_1#99258267f?pid=f9b2740fc&amp;color=0,0,0&amp;bt=1&amp;bbb=1&amp;hb=1"/>
              <p:cNvSpPr/>
              <p:nvPr/>
            </p:nvSpPr>
            <p:spPr>
              <a:xfrm>
                <a:off x="722376" y="972000"/>
                <a:ext cx="10753344" cy="40816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[天津2021·11~12]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阅读下列材料，回答4～5题。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为提高转基因抗虫棉的抗虫持久性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，可采取如下措施: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①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基因策略:包括提高杀虫基因的表达量、向棉花中转入多种杀虫基因等。例如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，早期种植的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抗虫棉只转入了一种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Bt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毒蛋白基因，抗虫机制比较单一;现在经常将两种或两种以上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基因同时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转入棉花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②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田间策略:主要是为棉铃虫提供庇护所。例如我国新疆棉区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，在转基因棉田周围种植一定面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积的非转基因棉花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，为棉铃虫提供专门的庇护所;长江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、黄河流域棉区多采用将转基因抗虫棉与高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粱和玉米等其他棉铃虫寄主作物混作的方式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，为棉铃虫提供天然的庇护所。</a:t>
                </a:r>
                <a:endParaRPr lang="en-US" altLang="zh-CN" sz="20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③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国家宏观调控政策:如实施分区种植管理等。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M_4_BD.10_1#99258267f?pid=f9b2740fc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081653"/>
              </a:xfrm>
              <a:prstGeom prst="rect">
                <a:avLst/>
              </a:prstGeom>
              <a:blipFill rotWithShape="1">
                <a:blip r:embed="rId1"/>
                <a:stretch>
                  <a:fillRect l="-4" t="-11" r="-968" b="-111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1762</Words>
  <Application>WPS 演示</Application>
  <PresentationFormat>宽屏</PresentationFormat>
  <Paragraphs>84</Paragraphs>
  <Slides>14</Slides>
  <Notes>14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34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黑体</vt:lpstr>
      <vt:lpstr>黑体</vt:lpstr>
      <vt:lpstr>仿宋</vt:lpstr>
      <vt:lpstr>仿宋</vt:lpstr>
      <vt:lpstr>宋体</vt:lpstr>
      <vt:lpstr>Cambria Math</vt:lpstr>
      <vt:lpstr>Cambria Math</vt:lpstr>
      <vt:lpstr>Cambria Math</vt:lpstr>
      <vt:lpstr>Calibri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丁密</cp:lastModifiedBy>
  <cp:revision>4</cp:revision>
  <dcterms:created xsi:type="dcterms:W3CDTF">2025-10-21T09:57:00Z</dcterms:created>
  <dcterms:modified xsi:type="dcterms:W3CDTF">2025-10-23T05:49:39Z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ECF8F672EB4249758B6A14F12C75475F_12</vt:lpwstr>
  </property>
  <property fmtid="{D5CDD505-2E9C-101B-9397-08002B2CF9AE}" pid="3" name="KSOProductBuildVer">
    <vt:lpwstr>2052-12.1.0.23125</vt:lpwstr>
  </property>
</Properties>
</file>