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09" r:id="rId75"/>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13" d="100"/>
          <a:sy n="113" d="100"/>
        </p:scale>
        <p:origin x="474" y="108"/>
      </p:cViewPr>
      <p:guideLst/>
    </p:cSldViewPr>
  </p:slideViewPr>
  <p:notesTextViewPr>
    <p:cViewPr>
      <p:scale>
        <a:sx n="1" d="1"/>
        <a:sy n="1" d="1"/>
      </p:scale>
      <p:origin x="0" y="0"/>
    </p:cViewPr>
  </p:notesTextViewPr>
  <p:sorterViewPr>
    <p:cViewPr>
      <p:scale>
        <a:sx n="110" d="100"/>
        <a:sy n="110" d="100"/>
      </p:scale>
      <p:origin x="0" y="-32718"/>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0be938d4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混淆单克隆抗体制备过程中的两次筛选</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1#df=0653be0d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动物细胞培养的条件</a:t>
            </a:r>
            <a:endParaRPr lang="en-US" sz="28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5008c418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动物细胞培养的过程</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3965932d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干细胞培养及其应用</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d69f7c79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动物细胞融合技术</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d45b71af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单克隆抗体的制备过程</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54fd55fc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单克隆抗体的优点和应用</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0be938d4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混淆单克隆抗体制备过程中的两次筛选</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f09f7dc249af00a8cc4b1c#tid=68f751737025800008f089fe#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内容1#df=bec6575c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体细胞核移植的过程</a:t>
            </a:r>
            <a:endParaRPr lang="en-US" sz="28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内容1#df=2411e0cd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体细胞核移植技术的应用前景及存在的问题</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010144" y="4334256"/>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生物学 选择性必修3 RJ</a:t>
            </a:r>
            <a:endParaRPr lang="en-US" sz="2400" dirty="0"/>
          </a:p>
        </p:txBody>
      </p:sp>
      <p:sp>
        <p:nvSpPr>
          <p:cNvPr id="4" name="MasterShapeName"/>
          <p:cNvSpPr/>
          <p:nvPr/>
        </p:nvSpPr>
        <p:spPr>
          <a:xfrm>
            <a:off x="8010144" y="4782312"/>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不定项选择题模式</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4.xml"/><Relationship Id="rId2" Type="http://schemas.openxmlformats.org/officeDocument/2006/relationships/image" Target="../media/image15.jpe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4.xml"/><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5.xml"/><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5.xml"/><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9.xml"/><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9.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image" Target="../media/image28.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9.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image" Target="../media/image33.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9.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image" Target="../media/image37.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image" Target="../media/image38.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9.xml"/><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image" Target="../media/image42.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6.xml"/><Relationship Id="rId1" Type="http://schemas.openxmlformats.org/officeDocument/2006/relationships/image" Target="../media/image43.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17.xml"/><Relationship Id="rId2" Type="http://schemas.openxmlformats.org/officeDocument/2006/relationships/image" Target="../media/image45.jpeg"/><Relationship Id="rId1" Type="http://schemas.openxmlformats.org/officeDocument/2006/relationships/image" Target="../media/image4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7.xml"/><Relationship Id="rId1" Type="http://schemas.openxmlformats.org/officeDocument/2006/relationships/image" Target="../media/image46.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18.xml"/><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image" Target="../media/image47.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8.xml"/><Relationship Id="rId1" Type="http://schemas.openxmlformats.org/officeDocument/2006/relationships/image" Target="../media/image50.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19.xml"/><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image" Target="../media/image51.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9.xml"/><Relationship Id="rId1" Type="http://schemas.openxmlformats.org/officeDocument/2006/relationships/image" Target="../media/image54.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9.xml"/><Relationship Id="rId1" Type="http://schemas.openxmlformats.org/officeDocument/2006/relationships/image" Target="../media/image55.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9.xml"/><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image" Target="../media/image56.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9.xml"/><Relationship Id="rId1" Type="http://schemas.openxmlformats.org/officeDocument/2006/relationships/image" Target="../media/image59.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9.xml"/><Relationship Id="rId1" Type="http://schemas.openxmlformats.org/officeDocument/2006/relationships/image" Target="../media/image60.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9.xml"/><Relationship Id="rId3" Type="http://schemas.openxmlformats.org/officeDocument/2006/relationships/image" Target="../media/image63.png"/><Relationship Id="rId2" Type="http://schemas.openxmlformats.org/officeDocument/2006/relationships/image" Target="../media/image62.jpeg"/><Relationship Id="rId1" Type="http://schemas.openxmlformats.org/officeDocument/2006/relationships/image" Target="../media/image61.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9.xml"/><Relationship Id="rId2" Type="http://schemas.openxmlformats.org/officeDocument/2006/relationships/image" Target="../media/image65.jpeg"/><Relationship Id="rId1" Type="http://schemas.openxmlformats.org/officeDocument/2006/relationships/image" Target="../media/image64.png"/></Relationships>
</file>

<file path=ppt/slides/_rels/slide52.xml.rels><?xml version="1.0" encoding="UTF-8" standalone="yes"?>
<Relationships xmlns="http://schemas.openxmlformats.org/package/2006/relationships"><Relationship Id="rId7" Type="http://schemas.openxmlformats.org/officeDocument/2006/relationships/notesSlide" Target="../notesSlides/notesSlide52.xml"/><Relationship Id="rId6" Type="http://schemas.openxmlformats.org/officeDocument/2006/relationships/slideLayout" Target="../slideLayouts/slideLayout9.xml"/><Relationship Id="rId5" Type="http://schemas.openxmlformats.org/officeDocument/2006/relationships/image" Target="../media/image70.png"/><Relationship Id="rId4" Type="http://schemas.openxmlformats.org/officeDocument/2006/relationships/image" Target="../media/image69.png"/><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9.xml"/><Relationship Id="rId2" Type="http://schemas.openxmlformats.org/officeDocument/2006/relationships/image" Target="../media/image72.png"/><Relationship Id="rId1" Type="http://schemas.openxmlformats.org/officeDocument/2006/relationships/image" Target="../media/image71.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0.xml"/><Relationship Id="rId1" Type="http://schemas.openxmlformats.org/officeDocument/2006/relationships/image" Target="../media/image73.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0.xml"/><Relationship Id="rId1" Type="http://schemas.openxmlformats.org/officeDocument/2006/relationships/image" Target="../media/image74.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0.xml"/><Relationship Id="rId1" Type="http://schemas.openxmlformats.org/officeDocument/2006/relationships/image" Target="../media/image75.jpe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20.xml"/><Relationship Id="rId2" Type="http://schemas.openxmlformats.org/officeDocument/2006/relationships/image" Target="../media/image77.png"/><Relationship Id="rId1" Type="http://schemas.openxmlformats.org/officeDocument/2006/relationships/image" Target="../media/image76.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0.xml"/><Relationship Id="rId1" Type="http://schemas.openxmlformats.org/officeDocument/2006/relationships/image" Target="../media/image7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image" Target="../media/image11.png"/></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20.xml"/><Relationship Id="rId3" Type="http://schemas.openxmlformats.org/officeDocument/2006/relationships/image" Target="../media/image81.png"/><Relationship Id="rId2" Type="http://schemas.openxmlformats.org/officeDocument/2006/relationships/image" Target="../media/image80.jpeg"/><Relationship Id="rId1" Type="http://schemas.openxmlformats.org/officeDocument/2006/relationships/image" Target="../media/image79.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0.xml"/><Relationship Id="rId1" Type="http://schemas.openxmlformats.org/officeDocument/2006/relationships/image" Target="../media/image82.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9.xml"/><Relationship Id="rId1" Type="http://schemas.openxmlformats.org/officeDocument/2006/relationships/image" Target="../media/image83.jpe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9.xml"/><Relationship Id="rId2" Type="http://schemas.openxmlformats.org/officeDocument/2006/relationships/image" Target="../media/image85.png"/><Relationship Id="rId1" Type="http://schemas.openxmlformats.org/officeDocument/2006/relationships/image" Target="../media/image84.jpe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9.xml"/><Relationship Id="rId1" Type="http://schemas.openxmlformats.org/officeDocument/2006/relationships/image" Target="../media/image86.png"/></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9.xml"/><Relationship Id="rId2" Type="http://schemas.openxmlformats.org/officeDocument/2006/relationships/image" Target="../media/image88.jpeg"/><Relationship Id="rId1" Type="http://schemas.openxmlformats.org/officeDocument/2006/relationships/image" Target="../media/image8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7" Type="http://schemas.openxmlformats.org/officeDocument/2006/relationships/notesSlide" Target="../notesSlides/notesSlide71.xml"/><Relationship Id="rId6" Type="http://schemas.openxmlformats.org/officeDocument/2006/relationships/slideLayout" Target="../slideLayouts/slideLayout9.xml"/><Relationship Id="rId5" Type="http://schemas.openxmlformats.org/officeDocument/2006/relationships/image" Target="../media/image93.png"/><Relationship Id="rId4" Type="http://schemas.openxmlformats.org/officeDocument/2006/relationships/image" Target="../media/image92.png"/><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image" Target="../media/image89.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image" Target="../media/image1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8_1#e0a524620?pid=5008c418d&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[重庆南开中学2025高二期中]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科研人员将复苏128代含血清冻存的非洲绿猴肾</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Vero</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细胞传代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136代后，用无血清冻存液制备成无血清</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Vero</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细胞库，随后从中取出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细胞补加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无血清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培养基进行培养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8_1#e0a524620?pid=5008c418d&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390" b="-3491"/>
                </a:stretch>
              </a:blipFill>
            </p:spPr>
            <p:txBody>
              <a:bodyPr/>
              <a:lstStyle/>
              <a:p>
                <a:r>
                  <a:rPr lang="zh-CN" altLang="en-US">
                    <a:noFill/>
                  </a:rPr>
                  <a:t> </a:t>
                </a:r>
              </a:p>
            </p:txBody>
          </p:sp>
        </mc:Fallback>
      </mc:AlternateContent>
      <p:sp>
        <p:nvSpPr>
          <p:cNvPr id="3" name="QC_6_AN.9_1#e0a524620.bracket?pid=5008c418d&amp;color=0,0,0&amp;vpa=3&amp;vtp=1"/>
          <p:cNvSpPr/>
          <p:nvPr/>
        </p:nvSpPr>
        <p:spPr>
          <a:xfrm>
            <a:off x="6751701" y="18673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6_BD.8_2#e0a524620?htil=1&amp;pid=5008c418d&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621321" y="2408877"/>
            <a:ext cx="3822192" cy="28072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8_3#e0a524620.choices?htil=1&amp;pid=5008c418d&amp;color=0,0,0&amp;vtp=1&amp;bbb=1"/>
          <p:cNvSpPr/>
          <p:nvPr/>
        </p:nvSpPr>
        <p:spPr>
          <a:xfrm>
            <a:off x="722376" y="2334074"/>
            <a:ext cx="6803136"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A.培养基中应添加某些促进细胞增殖的物质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.②处细胞的生长速率较①处细胞慢</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.理论上该实验中细胞只进行有丝分裂</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.更换培养基对衰退期细胞数量下降无影响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0_1#e0a524620?vop=1&amp;pid=5008c418d&amp;color=0,0,0&amp;vtp=1&amp;bt=1&amp;bbb=1&amp;hb=1"/>
              <p:cNvSpPr/>
              <p:nvPr/>
            </p:nvSpPr>
            <p:spPr>
              <a:xfrm>
                <a:off x="722376" y="972000"/>
                <a:ext cx="10753344" cy="31676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在动物细胞培养过程中，为了促进细胞的增殖，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培养基中通常需要添加某些特定的物质，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如生长因子等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Vero</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细胞在培养时会因密度过大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、有害代谢物质积累和培养液中营养物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质缺乏等因素而分裂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、生长受阻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，细胞表面相互接触后也会出现接触抑制现象而停止增殖进入平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台期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，②处细胞即将进入平台期，说明其生长缓慢甚至停止生长，而①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处细胞正处于对数生长期，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其生长和增殖速率均很快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，B正确；该实验对非洲绿猴肾细胞进行培养，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依据的原理是细胞增殖，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理论上细胞只进行有丝分裂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，C正确；更换培养基可清除代谢物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，防止细胞代谢物积累对细胞自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身造成危害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，进而延缓衰退期细胞数量下降的速率，D错误。</a:t>
                </a:r>
                <a:endParaRPr lang="en-US" altLang="zh-CN" sz="2200" dirty="0"/>
              </a:p>
            </p:txBody>
          </p:sp>
        </mc:Choice>
        <mc:Fallback>
          <p:sp>
            <p:nvSpPr>
              <p:cNvPr id="2" name="QC_6_AS.10_1#e0a524620?vop=1&amp;pid=5008c418d&amp;color=0,0,0&amp;vtp=1&amp;bt=1&amp;bbb=1&amp;hb=1"/>
              <p:cNvSpPr>
                <a:spLocks noRot="1" noChangeAspect="1" noMove="1" noResize="1" noEditPoints="1" noAdjustHandles="1" noChangeArrowheads="1" noChangeShapeType="1" noTextEdit="1"/>
              </p:cNvSpPr>
              <p:nvPr/>
            </p:nvSpPr>
            <p:spPr>
              <a:xfrm>
                <a:off x="722376" y="972000"/>
                <a:ext cx="10753344" cy="3167634"/>
              </a:xfrm>
              <a:prstGeom prst="rect">
                <a:avLst/>
              </a:prstGeom>
              <a:blipFill rotWithShape="1">
                <a:blip r:embed="rId1"/>
                <a:stretch>
                  <a:fillRect l="-4" t="-14" r="-2764" b="-142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11_1#4d8b0db4e?pid=3965932db&amp;color=0,0,0&amp;vtp=1&amp;bt=1&amp;bbb=1&amp;hb=1"/>
              <p:cNvSpPr/>
              <p:nvPr/>
            </p:nvSpPr>
            <p:spPr>
              <a:xfrm>
                <a:off x="722376" y="96926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4.（不定项）如图为科学家制备诱导多能干细胞（</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细胞）的操作流程图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11_1#4d8b0db4e?pid=3965932db&amp;color=0,0,0&amp;vtp=1&amp;bt=1&amp;bbb=1&amp;hb=1"/>
              <p:cNvSpPr>
                <a:spLocks noRot="1" noChangeAspect="1" noMove="1" noResize="1" noEditPoints="1" noAdjustHandles="1" noChangeArrowheads="1" noChangeShapeType="1" noTextEdit="1"/>
              </p:cNvSpPr>
              <p:nvPr/>
            </p:nvSpPr>
            <p:spPr>
              <a:xfrm>
                <a:off x="722376" y="969265"/>
                <a:ext cx="10753344" cy="843153"/>
              </a:xfrm>
              <a:prstGeom prst="rect">
                <a:avLst/>
              </a:prstGeom>
              <a:blipFill rotWithShape="1">
                <a:blip r:embed="rId1"/>
                <a:stretch>
                  <a:fillRect l="-4" t="-30" b="-5407"/>
                </a:stretch>
              </a:blipFill>
            </p:spPr>
            <p:txBody>
              <a:bodyPr/>
              <a:lstStyle/>
              <a:p>
                <a:r>
                  <a:rPr lang="zh-CN" altLang="en-US">
                    <a:noFill/>
                  </a:rPr>
                  <a:t> </a:t>
                </a:r>
              </a:p>
            </p:txBody>
          </p:sp>
        </mc:Fallback>
      </mc:AlternateContent>
      <p:sp>
        <p:nvSpPr>
          <p:cNvPr id="3" name="QC_6_AN.12_1#4d8b0db4e.bracket?pid=3965932db&amp;color=0,0,0&amp;vpa=4&amp;vtp=1&amp;bbb=1"/>
          <p:cNvSpPr/>
          <p:nvPr/>
        </p:nvSpPr>
        <p:spPr>
          <a:xfrm>
            <a:off x="909701" y="1407415"/>
            <a:ext cx="52863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BC</a:t>
            </a:r>
            <a:endParaRPr lang="en-US" altLang="zh-CN" sz="2000" dirty="0"/>
          </a:p>
        </p:txBody>
      </p:sp>
      <p:pic>
        <p:nvPicPr>
          <p:cNvPr id="4" name="QC_6_BD.11_2#4d8b0db4e?pid=3965932d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986784" y="1949450"/>
            <a:ext cx="4215384" cy="164592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11_3#4d8b0db4e.choices?pid=3965932db&amp;color=0,0,0&amp;vtp=1&amp;bbb=1"/>
              <p:cNvSpPr/>
              <p:nvPr/>
            </p:nvSpPr>
            <p:spPr>
              <a:xfrm>
                <a:off x="722376" y="3727450"/>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A.该项技术将来有可能应用于再生医学、药物安全性与有效性检测等领域</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.诱导多功能干细胞分化成的多种细胞中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均相同，蛋白质不完全相同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.成纤维细胞可以转化为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细胞，已分化的B细胞、</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细胞不能转化为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.可通过诱导使</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细胞定向分化成用于移植的器官</a:t>
                </a:r>
                <a:endParaRPr lang="en-US" altLang="zh-CN" sz="2000" dirty="0"/>
              </a:p>
            </p:txBody>
          </p:sp>
        </mc:Choice>
        <mc:Fallback>
          <p:sp>
            <p:nvSpPr>
              <p:cNvPr id="5" name="QC_6_BD.11_3#4d8b0db4e.choices?pid=3965932db&amp;color=0,0,0&amp;vtp=1&amp;bbb=1"/>
              <p:cNvSpPr>
                <a:spLocks noRot="1" noChangeAspect="1" noMove="1" noResize="1" noEditPoints="1" noAdjustHandles="1" noChangeArrowheads="1" noChangeShapeType="1" noTextEdit="1"/>
              </p:cNvSpPr>
              <p:nvPr/>
            </p:nvSpPr>
            <p:spPr>
              <a:xfrm>
                <a:off x="722376" y="3727450"/>
                <a:ext cx="10753344" cy="1796034"/>
              </a:xfrm>
              <a:prstGeom prst="rect">
                <a:avLst/>
              </a:prstGeom>
              <a:blipFill rotWithShape="1">
                <a:blip r:embed="rId3"/>
                <a:stretch>
                  <a:fillRect l="-4" b="-253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13_1#4d8b0db4e?vop=1&amp;pid=3965932db&amp;color=0,0,0&amp;mp=1&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P47“练习与应用”拓展应用的变式题。本题在教材的基础上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，对诱导多能干细胞的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功能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、性质和应用前景等进行综合考查，是对教材知识的拓展应用。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4_1#4d8b0db4e?vop=1&amp;pid=3965932db&amp;color=0,0,0&amp;vtp=1&amp;bt=1&amp;bbb=1&amp;hb=1"/>
              <p:cNvSpPr/>
              <p:nvPr/>
            </p:nvSpPr>
            <p:spPr>
              <a:xfrm>
                <a:off x="722376" y="972000"/>
                <a:ext cx="10753344" cy="2265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诱导多能干细胞（</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细胞）是类似胚胎干细胞的一种细胞，可分化产生多种细胞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，该项技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术将来有可能应用于再生医学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、药物安全性与有效性检测等领域，A正确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；诱导多能干细胞分化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成多种细胞是基因选择性表达的结果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，不同细胞中细胞核</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不变</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及蛋白质不完全相同，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错误；成纤维细胞可以转化为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细胞，已分化的B细胞</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细胞也可以转化为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可通过诱导使</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细胞定向分化成用于移植的器官，这为某些疾病的治疗提供了广阔的前景，D正确。</a:t>
                </a:r>
                <a:endParaRPr lang="en-US" altLang="zh-CN" sz="2200" dirty="0"/>
              </a:p>
            </p:txBody>
          </p:sp>
        </mc:Choice>
        <mc:Fallback>
          <p:sp>
            <p:nvSpPr>
              <p:cNvPr id="2" name="QC_6_AS.14_1#4d8b0db4e?vop=1&amp;pid=3965932db&amp;color=0,0,0&amp;vtp=1&amp;bt=1&amp;bbb=1&amp;hb=1"/>
              <p:cNvSpPr>
                <a:spLocks noRot="1" noChangeAspect="1" noMove="1" noResize="1" noEditPoints="1" noAdjustHandles="1" noChangeArrowheads="1" noChangeShapeType="1" noTextEdit="1"/>
              </p:cNvSpPr>
              <p:nvPr/>
            </p:nvSpPr>
            <p:spPr>
              <a:xfrm>
                <a:off x="722376" y="972000"/>
                <a:ext cx="10753344" cy="2265934"/>
              </a:xfrm>
              <a:prstGeom prst="rect">
                <a:avLst/>
              </a:prstGeom>
              <a:blipFill rotWithShape="1">
                <a:blip r:embed="rId1"/>
                <a:stretch>
                  <a:fillRect l="-4" t="-20" r="-4765" b="-198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23fe10efa.fixed?pid=d43bda8cb&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23fe10efa.fixed?pid=d43bda8cb&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动物细胞培养</a:t>
            </a:r>
            <a:endParaRPr lang="en-US" altLang="zh-CN" sz="4400" dirty="0"/>
          </a:p>
        </p:txBody>
      </p:sp>
      <p:pic>
        <p:nvPicPr>
          <p:cNvPr id="4" name="C_4#23fe10efa.fixed?pid=d43bda8cb&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23fe10efa.fixed?pid=d43bda8cb&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5_1#d563bb786?pid=23fe10efa&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[山东临沂2025高二检测]</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常规动物细胞培养时，细胞贴壁生长增殖形成一个平面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，培养出的单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层细胞不同于人体内的组织结构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，在药物研究中具有一定的局限性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。三维细胞培养技术是在体外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为细胞提供类似体内的生长环境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，使细胞增殖形成立体的三维结构，更有利于药理学的研究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6_1#d563bb786.bracket?pid=23fe10efa&amp;color=0,0,0&amp;vpa=5&amp;vtp=1"/>
          <p:cNvSpPr/>
          <p:nvPr/>
        </p:nvSpPr>
        <p:spPr>
          <a:xfrm>
            <a:off x="2700401" y="23245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15_2#d563bb786.choices?pid=23fe10efa&amp;color=0,0,0&amp;vtp=1&amp;bbb=1"/>
          <p:cNvSpPr/>
          <p:nvPr/>
        </p:nvSpPr>
        <p:spPr>
          <a:xfrm>
            <a:off x="722376" y="279127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A.体外培养的动物细胞大部分需要贴附于基质表面才能生长繁殖</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.使用机械方法也可将组织分散成单个细胞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.与常规细胞培养相比，三维细胞培养需要在培养基中添加琼脂</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.三维细胞培养技术可以用于检测药物对组织内部细胞的作用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7_1#d563bb786?vop=1&amp;pid=23fe10efa&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体外培养的动物细胞大多需要贴附在基质表面才能生长增殖，称为贴壁生长，A正确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物细胞培养时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，可以用机械方法，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也可以用胰蛋白酶或胶原蛋白酶等处理使组织分散为单个细胞，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正确；培养动物细胞一般使用液体培养基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，常规细胞培养和三维细胞培养均不需要在培养基中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添加琼脂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，C错误；三维细胞培养形成的立体结构更接近体内组织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，可用于检测药物对组织内部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8_1#4580a0688?pid=23fe10efa&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[河南多校2025高二联考]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微囊法是一种动物细胞培养法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，其方法是将一定数量的贴壁型细胞封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闭在半透膜的微囊中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，然后再将这种包含细胞的微囊悬浮于培养液中培养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。培养液中的水和营养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物质可透过半透膜进入微囊供给细胞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，细胞的代谢物也可透过半透膜排出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，而细胞分泌的大分子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物质则被阻留而积累于囊内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9_1#4580a0688.bracket?pid=23fe10efa&amp;color=0,0,0&amp;vpa=6&amp;vtp=1"/>
          <p:cNvSpPr/>
          <p:nvPr/>
        </p:nvSpPr>
        <p:spPr>
          <a:xfrm>
            <a:off x="6764401" y="23245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18_2#4580a0688.choices?pid=23fe10efa&amp;color=0,0,0&amp;vtp=1&amp;bbb=1"/>
          <p:cNvSpPr/>
          <p:nvPr/>
        </p:nvSpPr>
        <p:spPr>
          <a:xfrm>
            <a:off x="722376" y="279127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A.微囊法培养能保护细胞少受损伤，有利于大规模培养动物细胞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.微囊悬浮培养能防止培养过程中出现细胞贴壁生长和接触抑制现象</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.微囊法培养动物细胞，有利于获得高度纯化的大分子细胞产物</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.细胞培养过程需无菌无毒的环境</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0_1#4580a0688?vop=1&amp;pid=23fe10efa&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微囊法将细胞封闭在半透膜的微囊内，可减少外界对细胞的机械损伤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，有利于大规模培养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，A正确；微囊悬浮培养能防止培养过程中细胞贴壁生长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，但接触抑制是体外细胞培养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时贴壁型细胞生长的特性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，微囊悬浮培养仍然会出现接触抑制现象，B错误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；半透膜可阻留细胞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分泌的大分子产物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（如蛋白质），使其在囊内积累，故微囊法培养动物细胞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，有利于获得高度纯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化的大分子细胞产物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，C正确；动物细胞培养需严格的无菌无毒环境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，以防杂菌和代谢物的污染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导致细胞死亡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4fcd56f34.fixed?pid=c65b48083&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2#4fcd56f34.fixed?pid=c65b48083&amp;color=255,255,255&amp;vtp=1&amp;bbb=1"/>
          <p:cNvSpPr/>
          <p:nvPr/>
        </p:nvSpPr>
        <p:spPr>
          <a:xfrm>
            <a:off x="0" y="3712464"/>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动物细胞工程</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21_1#8b4525e66?pid=23fe10efa&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[湖南娄底2025高二期中]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自杀基因系统是指将外源基因导入受体细胞后会表达相应的酶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可催化无毒的药物前体转化为有毒物质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，从而导致受体细胞死亡。为探究外源基因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与药物更昔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洛韦能否组成自杀基因系统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，研究人员以肝癌细胞为受体细胞进行实验，结果如图所示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21_1#8b4525e66?pid=23fe10efa&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1175" b="-2583"/>
                </a:stretch>
              </a:blipFill>
            </p:spPr>
            <p:txBody>
              <a:bodyPr/>
              <a:lstStyle/>
              <a:p>
                <a:r>
                  <a:rPr lang="zh-CN" altLang="en-US">
                    <a:noFill/>
                  </a:rPr>
                  <a:t> </a:t>
                </a:r>
              </a:p>
            </p:txBody>
          </p:sp>
        </mc:Fallback>
      </mc:AlternateContent>
      <p:sp>
        <p:nvSpPr>
          <p:cNvPr id="3" name="QC_5_AN.22_1#8b4525e66.bracket?pid=23fe10efa&amp;color=0,0,0&amp;vpa=7&amp;vtp=1"/>
          <p:cNvSpPr/>
          <p:nvPr/>
        </p:nvSpPr>
        <p:spPr>
          <a:xfrm>
            <a:off x="2179701" y="23245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21_2#8b4525e66?htil=2&amp;pid=23fe10ef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526038" y="2866077"/>
            <a:ext cx="3813048" cy="24414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21_3#8b4525e66.choices?htil=2&amp;pid=23fe10efa&amp;color=0,0,0&amp;vtp=1&amp;bbb=1"/>
              <p:cNvSpPr/>
              <p:nvPr/>
            </p:nvSpPr>
            <p:spPr>
              <a:xfrm>
                <a:off x="722376" y="2791274"/>
                <a:ext cx="6812280"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A.培养肝癌细胞的过程中不需要定期更换培养液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.肝癌细胞在细胞培养过程中会发生接触抑制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.对照组和实验组应分别为导入</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和未导入</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的肝癌细胞</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.实验结果表明外源基因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与更昔洛韦可组成自杀基因系统</a:t>
                </a:r>
                <a:endParaRPr lang="en-US" altLang="zh-CN" sz="2000" dirty="0"/>
              </a:p>
            </p:txBody>
          </p:sp>
        </mc:Choice>
        <mc:Fallback>
          <p:sp>
            <p:nvSpPr>
              <p:cNvPr id="5" name="QC_5_BD.21_3#8b4525e66.choices?htil=2&amp;pid=23fe10efa&amp;color=0,0,0&amp;vtp=1&amp;bbb=1"/>
              <p:cNvSpPr>
                <a:spLocks noRot="1" noChangeAspect="1" noMove="1" noResize="1" noEditPoints="1" noAdjustHandles="1" noChangeArrowheads="1" noChangeShapeType="1" noTextEdit="1"/>
              </p:cNvSpPr>
              <p:nvPr/>
            </p:nvSpPr>
            <p:spPr>
              <a:xfrm>
                <a:off x="722376" y="2791274"/>
                <a:ext cx="6812280" cy="1796034"/>
              </a:xfrm>
              <a:prstGeom prst="rect">
                <a:avLst/>
              </a:prstGeom>
              <a:blipFill rotWithShape="1">
                <a:blip r:embed="rId3"/>
                <a:stretch>
                  <a:fillRect l="-6" t="-25" r="6"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3_1#8b4525e66?vop=1&amp;pid=23fe10efa&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培养肝癌细胞的过程中需定期更换培养液，以补充细胞生长所需的营养物质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，清除细胞代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谢物等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，A错误；肝癌细胞具有无限增殖的特点，在培养过程中不会发生接触抑制，B错误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组应为未导入</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𝑇𝐾</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的肝癌细胞，实验组应为导入</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的肝癌细胞，C错误；从图中可以看出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，添加更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昔洛韦后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，实验组细胞数量先减少后缓慢增长，而对照组细胞数量快速增长，说明外源基因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𝑇𝐾</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更昔洛韦可组成自杀基因系统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23_1#8b4525e66?vop=1&amp;pid=23fe10efa&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1181"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24_1#26aebbb2b?pid=23fe10efa&amp;color=0,0,0&amp;vtp=1&amp;bt=1&amp;bbb=1&amp;hb=1"/>
              <p:cNvSpPr/>
              <p:nvPr/>
            </p:nvSpPr>
            <p:spPr>
              <a:xfrm>
                <a:off x="722376" y="972000"/>
                <a:ext cx="10753344" cy="1481328"/>
              </a:xfrm>
              <a:prstGeom prst="rect">
                <a:avLst/>
              </a:prstGeom>
              <a:noFill/>
            </p:spPr>
            <p:txBody>
              <a:bodyPr wrap="none" lIns="0" tIns="0" rIns="0" bIns="0" rtlCol="0" anchor="t"/>
              <a:lstStyle/>
              <a:p>
                <a:pPr algn="l" latinLnBrk="1">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[河北石家庄2024高二期末]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人脐带间充质干细胞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hUC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MSCs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广泛应用于神经系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、心血管系统和骨骼肌、皮肤创面的再生和修复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。科研人员采用不同浓度血清培养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0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hUC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MSCs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48</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后收集各组上清液，用以培养人角膜上皮细胞</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，过程及结果如表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2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列相关叙述正确的是(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24_1#26aebbb2b?pid=23fe10efa&amp;color=0,0,0&amp;vtp=1&amp;bt=1&amp;bbb=1&amp;hb=1"/>
              <p:cNvSpPr>
                <a:spLocks noRot="1" noChangeAspect="1" noMove="1" noResize="1" noEditPoints="1" noAdjustHandles="1" noChangeArrowheads="1" noChangeShapeType="1" noTextEdit="1"/>
              </p:cNvSpPr>
              <p:nvPr/>
            </p:nvSpPr>
            <p:spPr>
              <a:xfrm>
                <a:off x="722376" y="972000"/>
                <a:ext cx="10753344" cy="1481328"/>
              </a:xfrm>
              <a:prstGeom prst="rect">
                <a:avLst/>
              </a:prstGeom>
              <a:blipFill rotWithShape="1">
                <a:blip r:embed="rId1"/>
                <a:stretch>
                  <a:fillRect l="-4" t="-30" b="-199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23" name="QC_5_BD.24_2#26aebbb2b?colgroup=27,2,2,2,2&amp;pid=23fe10efa&amp;color=0,0,0&amp;vtp=1&amp;bbb=1"/>
              <p:cNvGraphicFramePr>
                <a:graphicFrameLocks noGrp="1"/>
              </p:cNvGraphicFramePr>
              <p:nvPr/>
            </p:nvGraphicFramePr>
            <p:xfrm>
              <a:off x="722376" y="2580327"/>
              <a:ext cx="10707624" cy="2063115"/>
            </p:xfrm>
            <a:graphic>
              <a:graphicData uri="http://schemas.openxmlformats.org/drawingml/2006/table">
                <a:tbl>
                  <a:tblPr/>
                  <a:tblGrid>
                    <a:gridCol w="7315200"/>
                    <a:gridCol w="841248"/>
                    <a:gridCol w="850392"/>
                    <a:gridCol w="850392"/>
                    <a:gridCol w="850392"/>
                  </a:tblGrid>
                  <a:tr h="412623">
                    <a:tc>
                      <a:txBody>
                        <a:bodyPr/>
                        <a:lstStyle/>
                        <a:p>
                          <a:pPr algn="ctr" latinLnBrk="1" hangingPunct="0">
                            <a:lnSpc>
                              <a:spcPts val="29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实验步骤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2623">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配制不同浓度的血清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8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8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8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8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2623">
                    <a:tc>
                      <a:txBody>
                        <a:bodyPr/>
                        <a:lstStyle/>
                        <a:p>
                          <a:pPr algn="l"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a:t>
                          </a: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hUC</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MSCs</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48</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取上清液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2623">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用上清液培养</a:t>
                          </a:r>
                          <a14:m>
                            <m:oMath xmlns:m="http://schemas.openxmlformats.org/officeDocument/2006/math">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2623">
                    <a:tc>
                      <a:txBody>
                        <a:bodyPr/>
                        <a:lstStyle/>
                        <a:p>
                          <a:pPr algn="l" latinLnBrk="1" hangingPunct="0">
                            <a:lnSpc>
                              <a:spcPts val="29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24</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后测吸光度（数值越大代表活细胞数目越多）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0.52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23" name="QC_5_BD.24_2#26aebbb2b?colgroup=27,2,2,2,2&amp;pid=23fe10efa&amp;color=0,0,0&amp;vtp=1&amp;bbb=1"/>
              <p:cNvGraphicFramePr>
                <a:graphicFrameLocks noGrp="1"/>
              </p:cNvGraphicFramePr>
              <p:nvPr/>
            </p:nvGraphicFramePr>
            <p:xfrm>
              <a:off x="722376" y="2580327"/>
              <a:ext cx="10707624" cy="2063115"/>
            </p:xfrm>
            <a:graphic>
              <a:graphicData uri="http://schemas.openxmlformats.org/drawingml/2006/table">
                <a:tbl>
                  <a:tblPr/>
                  <a:tblGrid>
                    <a:gridCol w="7315200"/>
                    <a:gridCol w="841248"/>
                    <a:gridCol w="850392"/>
                    <a:gridCol w="850392"/>
                    <a:gridCol w="850392"/>
                  </a:tblGrid>
                  <a:tr h="412623">
                    <a:tc>
                      <a:txBody>
                        <a:bodyPr/>
                        <a:lstStyle/>
                        <a:p>
                          <a:pPr algn="ctr" latinLnBrk="1" hangingPunct="0">
                            <a:lnSpc>
                              <a:spcPts val="29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实验步骤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2750">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配制不同浓度的血清</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r h="41211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275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12750">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0.52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29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5_AN.25_1#26aebbb2b.bracket?pid=23fe10efa&amp;color=0,0,0&amp;vpa=8&amp;vtp=1&amp;bbb=1"/>
          <p:cNvSpPr/>
          <p:nvPr/>
        </p:nvSpPr>
        <p:spPr>
          <a:xfrm>
            <a:off x="3221101" y="2107761"/>
            <a:ext cx="730250" cy="341884"/>
          </a:xfrm>
          <a:prstGeom prst="rect">
            <a:avLst/>
          </a:prstGeom>
          <a:noFill/>
        </p:spPr>
        <p:txBody>
          <a:bodyPr wrap="none" lIns="0" tIns="0" rIns="0" bIns="0" rtlCol="0" anchor="t"/>
          <a:lstStyle/>
          <a:p>
            <a:pPr algn="ctr" latinLnBrk="1">
              <a:lnSpc>
                <a:spcPts val="29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BCD</a:t>
            </a:r>
            <a:endParaRPr lang="en-US" altLang="zh-CN" sz="2000" dirty="0"/>
          </a:p>
        </p:txBody>
      </p:sp>
      <mc:AlternateContent xmlns:mc="http://schemas.openxmlformats.org/markup-compatibility/2006">
        <mc:Choice xmlns:a14="http://schemas.microsoft.com/office/drawing/2010/main" Requires="a14">
          <p:sp>
            <p:nvSpPr>
              <p:cNvPr id="5" name="QC_5_BD.24_3#26aebbb2b.choices?pid=23fe10efa&amp;color=0,0,0&amp;vtp=1&amp;bbb=1"/>
              <p:cNvSpPr/>
              <p:nvPr/>
            </p:nvSpPr>
            <p:spPr>
              <a:xfrm>
                <a:off x="722376" y="4777427"/>
                <a:ext cx="10753344" cy="1484884"/>
              </a:xfrm>
              <a:prstGeom prst="rect">
                <a:avLst/>
              </a:prstGeom>
              <a:noFill/>
            </p:spPr>
            <p:txBody>
              <a:bodyPr wrap="none" lIns="0" tIns="0" rIns="0" bIns="0" rtlCol="0" anchor="t"/>
              <a:lstStyle/>
              <a:p>
                <a:pPr algn="l" latinLnBrk="1">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A.本实验目的是探究培养</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的最适血清浓度</a:t>
                </a:r>
                <a:endParaRPr lang="en-US" altLang="zh-CN" sz="2000" dirty="0"/>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.可用胰蛋白酶处理使</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分散以检测吸光度</a:t>
                </a:r>
                <a:endParaRPr lang="en-US" altLang="zh-CN" sz="2000" dirty="0"/>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.血清浓度较低时有利于获得更多的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29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hUC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MSCs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可能产生某种物质调控</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增殖</a:t>
                </a:r>
                <a:endParaRPr lang="en-US" altLang="zh-CN" sz="2000" dirty="0"/>
              </a:p>
            </p:txBody>
          </p:sp>
        </mc:Choice>
        <mc:Fallback>
          <p:sp>
            <p:nvSpPr>
              <p:cNvPr id="5" name="QC_5_BD.24_3#26aebbb2b.choices?pid=23fe10efa&amp;color=0,0,0&amp;vtp=1&amp;bbb=1"/>
              <p:cNvSpPr>
                <a:spLocks noRot="1" noChangeAspect="1" noMove="1" noResize="1" noEditPoints="1" noAdjustHandles="1" noChangeArrowheads="1" noChangeShapeType="1" noTextEdit="1"/>
              </p:cNvSpPr>
              <p:nvPr/>
            </p:nvSpPr>
            <p:spPr>
              <a:xfrm>
                <a:off x="722376" y="4777427"/>
                <a:ext cx="10753344" cy="1484884"/>
              </a:xfrm>
              <a:prstGeom prst="rect">
                <a:avLst/>
              </a:prstGeom>
              <a:blipFill rotWithShape="1">
                <a:blip r:embed="rId3"/>
                <a:stretch>
                  <a:fillRect l="-4" t="-22" b="-175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6_1#26aebbb2b?vop=1&amp;pid=23fe10efa&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根据题意可知，用不同浓度的血清培养</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hUC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MSCs</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48</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后取上清液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，用上清液培养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，而不是用不同浓度的血清直接培养，A错误。为检测</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的吸光度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，可利用胰蛋白酶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处理使</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分散成单个细胞，B正确。由表格数据可知，利用不同浓度的血清培养</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hUC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MSCs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取其上清液来培养</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，原因可能是</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hUC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MSCs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在培养过程中产生某种物质调控</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HCECs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24</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后活细胞数目不同，血清浓度较低时活细胞数目较多，C、D正确。</a:t>
                </a:r>
                <a:endParaRPr lang="en-US" altLang="zh-CN" sz="2200" dirty="0"/>
              </a:p>
            </p:txBody>
          </p:sp>
        </mc:Choice>
        <mc:Fallback>
          <p:sp>
            <p:nvSpPr>
              <p:cNvPr id="2" name="QC_5_AS.26_1#26aebbb2b?vop=1&amp;pid=23fe10efa&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2073"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27_1#2c0db028c?htil=3&amp;pid=23fe10efa&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678057" y="1054295"/>
            <a:ext cx="4754880" cy="150876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C_5_BD.27_2#2c0db028c?htil=3&amp;pid=23fe10efa&amp;color=0,0,0&amp;vtp=1&amp;bt=1&amp;bbb=1&amp;hb=1&amp;hs=1"/>
              <p:cNvSpPr/>
              <p:nvPr/>
            </p:nvSpPr>
            <p:spPr>
              <a:xfrm>
                <a:off x="722376" y="972000"/>
                <a:ext cx="5870448" cy="1770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[四川乐山2025高二期末]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据报道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，中国首个诱导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多能干细胞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）衍生细胞疗法在治疗帕金森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病方面取得了突破性进展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。最初</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，科学家利用病毒载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体将四个转录因子基因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𝑂𝑐𝑡</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𝑆𝑜𝑥</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endParaRPr lang="en-US" altLang="zh-CN" sz="2000" dirty="0"/>
              </a:p>
            </p:txBody>
          </p:sp>
        </mc:Choice>
        <mc:Fallback>
          <p:sp>
            <p:nvSpPr>
              <p:cNvPr id="3" name="QC_5_BD.27_2#2c0db028c?htil=3&amp;pid=23fe10efa&amp;color=0,0,0&amp;vtp=1&amp;bt=1&amp;bbb=1&amp;hb=1&amp;hs=1"/>
              <p:cNvSpPr>
                <a:spLocks noRot="1" noChangeAspect="1" noMove="1" noResize="1" noEditPoints="1" noAdjustHandles="1" noChangeArrowheads="1" noChangeShapeType="1" noTextEdit="1"/>
              </p:cNvSpPr>
              <p:nvPr/>
            </p:nvSpPr>
            <p:spPr>
              <a:xfrm>
                <a:off x="722376" y="972000"/>
                <a:ext cx="5870448" cy="1770634"/>
              </a:xfrm>
              <a:prstGeom prst="rect">
                <a:avLst/>
              </a:prstGeom>
              <a:blipFill rotWithShape="1">
                <a:blip r:embed="rId2"/>
                <a:stretch>
                  <a:fillRect l="-6" t="-25" r="-1705" b="-2542"/>
                </a:stretch>
              </a:blipFill>
            </p:spPr>
            <p:txBody>
              <a:bodyPr/>
              <a:lstStyle/>
              <a:p>
                <a:r>
                  <a:rPr lang="zh-CN" altLang="en-US">
                    <a:noFill/>
                  </a:rPr>
                  <a:t> </a:t>
                </a:r>
              </a:p>
            </p:txBody>
          </p:sp>
        </mc:Fallback>
      </mc:AlternateContent>
      <p:sp>
        <p:nvSpPr>
          <p:cNvPr id="4" name="QC_5_AN.28_1#2c0db028c.bracket?pid=23fe10efa&amp;color=0,0,0&amp;vpa=9&amp;vtp=1"/>
          <p:cNvSpPr/>
          <p:nvPr/>
        </p:nvSpPr>
        <p:spPr>
          <a:xfrm>
            <a:off x="8875776" y="3643952"/>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5_BD.27_3#2c0db028c.choices?pid=23fe10efa&amp;color=0,0,0&amp;vtp=1&amp;bbb=1"/>
              <p:cNvSpPr/>
              <p:nvPr/>
            </p:nvSpPr>
            <p:spPr>
              <a:xfrm>
                <a:off x="722376" y="4050352"/>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A.由于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细胞理论上可避免免疫排斥反应，</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细胞的应用前景优于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ES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基因突变或表达过强，移植</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细胞可能存在发生恶性肿瘤的风险</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.体细胞被诱导为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细胞的过程发生了基因的选择性表达</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细胞分裂分化而成的多种细胞中所有核酸均相同，蛋白质却不完全相同</a:t>
                </a:r>
                <a:endParaRPr lang="en-US" altLang="zh-CN" sz="2000" dirty="0"/>
              </a:p>
            </p:txBody>
          </p:sp>
        </mc:Choice>
        <mc:Fallback>
          <p:sp>
            <p:nvSpPr>
              <p:cNvPr id="5" name="QC_5_BD.27_3#2c0db028c.choices?pid=23fe10efa&amp;color=0,0,0&amp;vtp=1&amp;bbb=1"/>
              <p:cNvSpPr>
                <a:spLocks noRot="1" noChangeAspect="1" noMove="1" noResize="1" noEditPoints="1" noAdjustHandles="1" noChangeArrowheads="1" noChangeShapeType="1" noTextEdit="1"/>
              </p:cNvSpPr>
              <p:nvPr/>
            </p:nvSpPr>
            <p:spPr>
              <a:xfrm>
                <a:off x="722376" y="4050352"/>
                <a:ext cx="10753344" cy="1796034"/>
              </a:xfrm>
              <a:prstGeom prst="rect">
                <a:avLst/>
              </a:prstGeom>
              <a:blipFill rotWithShape="1">
                <a:blip r:embed="rId3"/>
                <a:stretch>
                  <a:fillRect l="-4" t="-18" b="-251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C_5_BD.27_2#2c0db028c?htil=3&amp;pid=23fe10efa&amp;color=0,0,0&amp;vtp=1&amp;bt=1&amp;bbb=1&amp;hb=1&amp;hs=1"/>
              <p:cNvSpPr/>
              <p:nvPr/>
            </p:nvSpPr>
            <p:spPr>
              <a:xfrm>
                <a:off x="722376" y="2748602"/>
                <a:ext cx="10752014" cy="1300353"/>
              </a:xfrm>
              <a:prstGeom prst="rect">
                <a:avLst/>
              </a:prstGeom>
              <a:noFill/>
            </p:spPr>
            <p:txBody>
              <a:bodyPr wrap="none" lIns="0" tIns="0" rIns="0" bIns="0" rtlCol="0" anchor="t"/>
              <a:lstStyle/>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𝐾𝑙𝑓</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为原癌基因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）组合转入小鼠胚胎或皮肤纤维母细胞，成功诱导细胞转化成诱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导多能干细胞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。这些</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细胞在形态、基因表达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、表观遗传修饰状态以及分化能力等方面都与胚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胎干细胞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ES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细胞）极为相似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。结合下图分析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，下列相关叙述错误的是 (</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6" name="QC_5_BD.27_2#2c0db028c?htil=3&amp;pid=23fe10efa&amp;color=0,0,0&amp;vtp=1&amp;bt=1&amp;bbb=1&amp;hb=1&amp;hs=1"/>
              <p:cNvSpPr>
                <a:spLocks noRot="1" noChangeAspect="1" noMove="1" noResize="1" noEditPoints="1" noAdjustHandles="1" noChangeArrowheads="1" noChangeShapeType="1" noTextEdit="1"/>
              </p:cNvSpPr>
              <p:nvPr/>
            </p:nvSpPr>
            <p:spPr>
              <a:xfrm>
                <a:off x="722376" y="2748602"/>
                <a:ext cx="10752014" cy="1300353"/>
              </a:xfrm>
              <a:prstGeom prst="rect">
                <a:avLst/>
              </a:prstGeom>
              <a:blipFill rotWithShape="1">
                <a:blip r:embed="rId4"/>
                <a:stretch>
                  <a:fillRect l="-4" t="-25" r="5" b="-350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9_1#2c0db028c?vop=1&amp;pid=23fe10efa&amp;color=0,0,0&amp;vtp=1&amp;bt=1&amp;bbb=1&amp;hb=1"/>
              <p:cNvSpPr/>
              <p:nvPr/>
            </p:nvSpPr>
            <p:spPr>
              <a:xfrm>
                <a:off x="722376" y="972000"/>
                <a:ext cx="10753344" cy="2723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细胞可以由病人自身的体细胞诱导形成，将它移植回病人体内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，理论上可以避免免疫排</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斥反应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细胞的应用前景优于胚胎干细胞，A正确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为原癌基因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，原癌基因表达的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蛋白质是细胞正常生长和增殖所必需的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基因突变或表达过强，移植</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细胞可能存在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发生恶性肿瘤的风险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，B正确；体细胞被诱导为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细胞，细胞的全能性增加、分化程度降低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生了基因的选择性表达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，C正确；由于基因的选择性表达</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iPS</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细胞分裂分化而成的多种细胞中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RNA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和蛋白质均不完全相同，D错误。</a:t>
                </a:r>
                <a:endParaRPr lang="en-US" altLang="zh-CN" sz="2200" dirty="0"/>
              </a:p>
            </p:txBody>
          </p:sp>
        </mc:Choice>
        <mc:Fallback>
          <p:sp>
            <p:nvSpPr>
              <p:cNvPr id="2" name="QC_5_AS.29_1#2c0db028c?vop=1&amp;pid=23fe10efa&amp;color=0,0,0&amp;vtp=1&amp;bt=1&amp;bbb=1&amp;hb=1"/>
              <p:cNvSpPr>
                <a:spLocks noRot="1" noChangeAspect="1" noMove="1" noResize="1" noEditPoints="1" noAdjustHandles="1" noChangeArrowheads="1" noChangeShapeType="1" noTextEdit="1"/>
              </p:cNvSpPr>
              <p:nvPr/>
            </p:nvSpPr>
            <p:spPr>
              <a:xfrm>
                <a:off x="722376" y="972000"/>
                <a:ext cx="10753344" cy="2723134"/>
              </a:xfrm>
              <a:prstGeom prst="rect">
                <a:avLst/>
              </a:prstGeom>
              <a:blipFill rotWithShape="1">
                <a:blip r:embed="rId1"/>
                <a:stretch>
                  <a:fillRect l="-4" t="-17" r="-626" b="-165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BD.30_1#86b7629e7?htil=4&amp;pid=23fe10efa&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916333" y="877842"/>
            <a:ext cx="3191933" cy="208276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C_5_BD.30_2#86b7629e7?htil=4&amp;pid=23fe10efa&amp;color=0,0,0&amp;vtp=1&amp;bt=1&amp;bbb=1&amp;hb=1&amp;hs=1"/>
              <p:cNvSpPr/>
              <p:nvPr/>
            </p:nvSpPr>
            <p:spPr>
              <a:xfrm>
                <a:off x="722376" y="972000"/>
                <a:ext cx="710082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[江西上饶2025高二期末]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研究发现，在失重条件下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，心肌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algn="l"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细胞培养</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96</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后凋亡率显著增加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。为探究其机制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，科学家检测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algn="l"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了模拟失重条件下培养</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96</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的心肌细胞中相关基因的表达情况，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algn="l"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结果如图所示。下列说法正确的是(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3" name="QC_5_BD.30_2#86b7629e7?htil=4&amp;pid=23fe10efa&amp;color=0,0,0&amp;vtp=1&amp;bt=1&amp;bbb=1&amp;hb=1&amp;hs=1"/>
              <p:cNvSpPr>
                <a:spLocks noRot="1" noChangeAspect="1" noMove="1" noResize="1" noEditPoints="1" noAdjustHandles="1" noChangeArrowheads="1" noChangeShapeType="1" noTextEdit="1"/>
              </p:cNvSpPr>
              <p:nvPr/>
            </p:nvSpPr>
            <p:spPr>
              <a:xfrm>
                <a:off x="722376" y="972000"/>
                <a:ext cx="7100824" cy="1757553"/>
              </a:xfrm>
              <a:prstGeom prst="rect">
                <a:avLst/>
              </a:prstGeom>
              <a:blipFill rotWithShape="1">
                <a:blip r:embed="rId2"/>
                <a:stretch>
                  <a:fillRect l="-5" t="-26" r="-1529" b="-4028"/>
                </a:stretch>
              </a:blipFill>
            </p:spPr>
            <p:txBody>
              <a:bodyPr/>
              <a:lstStyle/>
              <a:p>
                <a:r>
                  <a:rPr lang="zh-CN" altLang="en-US">
                    <a:noFill/>
                  </a:rPr>
                  <a:t> </a:t>
                </a:r>
              </a:p>
            </p:txBody>
          </p:sp>
        </mc:Fallback>
      </mc:AlternateContent>
      <p:sp>
        <p:nvSpPr>
          <p:cNvPr id="4" name="QC_5_AN.31_1#86b7629e7.bracket?pid=23fe10efa&amp;color=0,0,0&amp;vpa=10&amp;vtp=1"/>
          <p:cNvSpPr/>
          <p:nvPr/>
        </p:nvSpPr>
        <p:spPr>
          <a:xfrm>
            <a:off x="4753567" y="2379371"/>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5" name="QC_5_BD.30_3#86b7629e7.choices?htil=4&amp;pid=23fe10efa&amp;color=0,0,0&amp;vtp=1&amp;bbb=1&amp;hb=1&amp;hs=1"/>
              <p:cNvSpPr/>
              <p:nvPr/>
            </p:nvSpPr>
            <p:spPr>
              <a:xfrm>
                <a:off x="722376" y="2960608"/>
                <a:ext cx="10753344" cy="27231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A.动物细胞进行体外培养时，大多数种类细胞是悬浮在培养液中生长增殖的</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.在进行心肌细胞培养时，添加</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是使培养液的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维持在小于7的范围内</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.将心肌细胞所需营养物质严格按种类和所需量配制而成的合成培养基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，不需要添加血清等一些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天然成分</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.据图推测</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𝑐</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𝑀𝑦𝑐</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𝐶𝐴𝑇𝐴</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基因相对表达量的变化与失重条件下心肌细胞凋亡率增加密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切相关</a:t>
                </a:r>
                <a:endParaRPr lang="en-US" altLang="zh-CN" sz="2000" dirty="0"/>
              </a:p>
            </p:txBody>
          </p:sp>
        </mc:Choice>
        <mc:Fallback>
          <p:sp>
            <p:nvSpPr>
              <p:cNvPr id="5" name="QC_5_BD.30_3#86b7629e7.choices?htil=4&amp;pid=23fe10efa&amp;color=0,0,0&amp;vtp=1&amp;bbb=1&amp;hb=1&amp;hs=1"/>
              <p:cNvSpPr>
                <a:spLocks noRot="1" noChangeAspect="1" noMove="1" noResize="1" noEditPoints="1" noAdjustHandles="1" noChangeArrowheads="1" noChangeShapeType="1" noTextEdit="1"/>
              </p:cNvSpPr>
              <p:nvPr/>
            </p:nvSpPr>
            <p:spPr>
              <a:xfrm>
                <a:off x="722376" y="2960608"/>
                <a:ext cx="10753344" cy="2723134"/>
              </a:xfrm>
              <a:prstGeom prst="rect">
                <a:avLst/>
              </a:prstGeom>
              <a:blipFill rotWithShape="1">
                <a:blip r:embed="rId3"/>
                <a:stretch>
                  <a:fillRect l="-4" t="-9" r="-189" b="-166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32_1#86b7629e7?vop=1&amp;pid=23fe10efa&amp;color=0,0,0&amp;mp=1&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32_2#86b7629e7?vop=1&amp;pid=23fe10ef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035808" y="1513528"/>
            <a:ext cx="6126480" cy="405079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33_1#86b7629e7?vop=1&amp;pid=23fe10efa&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动物细胞在进行体外培养时，大多数种类细胞是贴壁生长的，A错误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；动物细胞培养时通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常将细胞置于含有</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空气和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的混合气体环境中，其中</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的作用是维持培养液的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多数动物细胞生存的适宜</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；由于人们对细胞所需营养物质尚未全部研究清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，因此在使用合成培养基时，通常需要加入血清等一些天然成分，C错误。</a:t>
                </a:r>
                <a:endParaRPr lang="en-US" altLang="zh-CN" sz="2200" dirty="0"/>
              </a:p>
            </p:txBody>
          </p:sp>
        </mc:Choice>
        <mc:Fallback>
          <p:sp>
            <p:nvSpPr>
              <p:cNvPr id="2" name="QC_5_AS.33_1#86b7629e7?vop=1&amp;pid=23fe10efa&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r="-425"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34_1#ac8855654?pid=23fe10efa&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[辽宁点石联盟2025高二期末]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Transwell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实验可模拟肿瘤细胞侵袭过程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：将用无血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清培养液制成的待测细胞悬液加入膜上铺有基质胶的上室中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，下室加入含有血清的培养液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层培养液间由一层具有一定孔径的聚碳酸酯膜分隔开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，放入培养箱中培养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；通过计数下室的细胞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量反映细胞的侵袭能力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34_1#ac8855654?pid=23fe10efa&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402" b="-2583"/>
                </a:stretch>
              </a:blipFill>
            </p:spPr>
            <p:txBody>
              <a:bodyPr/>
              <a:lstStyle/>
              <a:p>
                <a:r>
                  <a:rPr lang="zh-CN" altLang="en-US">
                    <a:noFill/>
                  </a:rPr>
                  <a:t> </a:t>
                </a:r>
              </a:p>
            </p:txBody>
          </p:sp>
        </mc:Fallback>
      </mc:AlternateContent>
      <p:sp>
        <p:nvSpPr>
          <p:cNvPr id="3" name="QC_5_AN.35_1#ac8855654.bracket?pid=23fe10efa&amp;color=0,0,0&amp;vpa=11&amp;vtp=1&amp;bbb=1"/>
          <p:cNvSpPr/>
          <p:nvPr/>
        </p:nvSpPr>
        <p:spPr>
          <a:xfrm>
            <a:off x="7018401" y="2324550"/>
            <a:ext cx="7493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ABD</a:t>
            </a:r>
            <a:endParaRPr lang="en-US" altLang="zh-CN" sz="2000" dirty="0"/>
          </a:p>
        </p:txBody>
      </p:sp>
      <p:pic>
        <p:nvPicPr>
          <p:cNvPr id="4" name="QC_5_BD.34_2#ac8855654?htil=5&amp;pid=23fe10ef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249937" y="2866077"/>
            <a:ext cx="3044952" cy="208483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34_3#ac8855654.choices?htil=5&amp;pid=23fe10efa&amp;color=0,0,0&amp;vtp=1&amp;bbb=1"/>
              <p:cNvSpPr/>
              <p:nvPr/>
            </p:nvSpPr>
            <p:spPr>
              <a:xfrm>
                <a:off x="722376" y="2791274"/>
                <a:ext cx="7571232"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A.为防止细胞代谢物积累对细胞造成危害需定时更换培养液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.上室使用无血清培养液模拟肿瘤细胞在体内的低营养环境</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.下室添加含血清培养液的主要作用是维持培养液</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相对稳定</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.要研究特定基因对细胞侵袭的影响，可先敲除基因或使其过表达</a:t>
                </a:r>
                <a:endParaRPr lang="en-US" altLang="zh-CN" sz="2000" dirty="0"/>
              </a:p>
            </p:txBody>
          </p:sp>
        </mc:Choice>
        <mc:Fallback>
          <p:sp>
            <p:nvSpPr>
              <p:cNvPr id="5" name="QC_5_BD.34_3#ac8855654.choices?htil=5&amp;pid=23fe10efa&amp;color=0,0,0&amp;vtp=1&amp;bbb=1"/>
              <p:cNvSpPr>
                <a:spLocks noRot="1" noChangeAspect="1" noMove="1" noResize="1" noEditPoints="1" noAdjustHandles="1" noChangeArrowheads="1" noChangeShapeType="1" noTextEdit="1"/>
              </p:cNvSpPr>
              <p:nvPr/>
            </p:nvSpPr>
            <p:spPr>
              <a:xfrm>
                <a:off x="722376" y="2791274"/>
                <a:ext cx="7571232" cy="1796034"/>
              </a:xfrm>
              <a:prstGeom prst="rect">
                <a:avLst/>
              </a:prstGeom>
              <a:blipFill rotWithShape="1">
                <a:blip r:embed="rId3"/>
                <a:stretch>
                  <a:fillRect l="-5" t="-25" r="7"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87e4b071b.fixed?pid=d43bda8cb&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87e4b071b.fixed?pid=d43bda8cb&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动物细胞培养</a:t>
            </a:r>
            <a:endParaRPr lang="en-US" altLang="zh-CN" sz="4400" dirty="0"/>
          </a:p>
        </p:txBody>
      </p:sp>
      <p:pic>
        <p:nvPicPr>
          <p:cNvPr id="4" name="C_4#87e4b071b.fixed?pid=d43bda8cb&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87e4b071b.fixed?pid=d43bda8cb&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6_1#ac8855654?vop=1&amp;pid=23fe10efa&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培养液需要定期更换，以便清除代谢物，防止代谢物积累对细胞自身造成危害，A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血清中含有细胞所需的营养物质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，所以上室无血清可以模拟低营养环境，B正确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；上室为无血清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，下室为含血清培养液，加入上室的肿瘤细胞一段时间后出现在下室中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，说明血清培养液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中含有某些因子促使肿瘤细胞向营养高的下室移动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要研究特定基因对细胞侵袭的影响，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可先敲除基因或让该基因过表达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，即改变特定基因的表达水平，D正确。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7_1#57d59a61c?pid=23fe10efa&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[陕西西安2024高二联考]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细胞直接共培养是指将2种或2种以上的细胞（无癌细胞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）接种在同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一培养孔中进行培养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，用来模拟体内不同种类的细胞直接接触的过程，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探究它们信息交流的方式，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具体操作如图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下列分析错误的是(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38_1#57d59a61c.bracket?pid=23fe10efa&amp;color=0,0,0&amp;vpa=12&amp;vtp=1"/>
          <p:cNvSpPr/>
          <p:nvPr/>
        </p:nvSpPr>
        <p:spPr>
          <a:xfrm>
            <a:off x="4732401" y="1871922"/>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37_2#57d59a61c?pid=23fe10ef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56432" y="2400241"/>
            <a:ext cx="5285232" cy="15270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37_3#57d59a61c.choices?pid=23fe10efa&amp;color=0,0,0&amp;vtp=1&amp;bbb=1&amp;hb=1"/>
          <p:cNvSpPr/>
          <p:nvPr/>
        </p:nvSpPr>
        <p:spPr>
          <a:xfrm>
            <a:off x="722376" y="4063941"/>
            <a:ext cx="10753344" cy="221830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A.成块的组织中细胞与细胞靠在一起，在培养前需先将组织块分散成单个细胞</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.细胞在体外培养时，对培养液进行灭菌，对所有培养用具进行消毒，即可保证无菌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、无毒的培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养环境</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.推测第二种细胞会贴壁到无细胞区，当两种细胞分裂、生长到表面相互接触时停止分裂</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.通过检测混合培养液中是否存在信息类物质，可初步推测两种细胞间的信息交流方式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9_1#57d59a61c?vop=1&amp;pid=23fe10efa&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成块的组织中细胞与细胞靠在一起，在培养前需用胰蛋白酶或胶原蛋白酶处理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，使组织块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分散成单个细胞后才能进行细胞培养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，A正确；细胞在体外培养时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，需要对培养液和培养用具进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行灭菌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，以及在无菌环境下进行操作，定期更换培养液以防止细胞代谢物对细胞造成危害，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；动物细胞在培养过程中会出现细胞贴壁和接触抑制的现象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，由此推测第二种细胞会贴壁到无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，当两种细胞分裂、生长到表面相互接触时停止分裂，C正确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；细胞膜表面上可能存在接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收邻近细胞信号的受体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，以完成细胞间的信息交流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，通过检测混合培养液中是否存在信息类物质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可初步推测两种细胞间的信息交流方式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51770c05f.fixed?pid=e045c680f&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51770c05f.fixed?pid=e045c680f&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动物细胞融合技术与单克隆抗体</a:t>
            </a:r>
            <a:endParaRPr lang="en-US" altLang="zh-CN" sz="4400" dirty="0"/>
          </a:p>
        </p:txBody>
      </p:sp>
      <p:pic>
        <p:nvPicPr>
          <p:cNvPr id="4" name="C_4#51770c05f.fixed?pid=e045c680f&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51770c05f.fixed?pid=e045c680f&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0_1#cae16f24e?pid=d69f7c79e&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[黑龙江鸡西2024高二期末]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如图表示用灭活的仙台病毒诱导动物细胞融合的部分过程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1_1#cae16f24e.bracket?pid=d69f7c79e&amp;color=0,0,0&amp;vpa=13&amp;vtp=1"/>
          <p:cNvSpPr/>
          <p:nvPr/>
        </p:nvSpPr>
        <p:spPr>
          <a:xfrm>
            <a:off x="2700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40_2#cae16f24e?pid=d69f7c79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57016" y="1951677"/>
            <a:ext cx="5074920" cy="10149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40_3#cae16f24e.choices?pid=d69f7c79e&amp;color=0,0,0&amp;vtp=1&amp;bbb=1"/>
          <p:cNvSpPr/>
          <p:nvPr/>
        </p:nvSpPr>
        <p:spPr>
          <a:xfrm>
            <a:off x="722376" y="30946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A.细胞A和细胞B必须为同种细胞才能融合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.该方法也可诱导植物原生质体的融合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.该融合过程可以体现细胞膜的流动性</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.植物细胞的融合过程与动物细胞的融合过程完全相同</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2_1#cae16f24e?vop=1&amp;pid=d69f7c79e&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不同种生物的细胞也能融合，如人、鼠细胞融合，A错误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；诱导植物原生质体融合不能用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灭活的仙台病毒</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，B错误；动物细胞融合体现了细胞膜的流动性，C正确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；植物细胞的融合通常要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先去除细胞壁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，得到原生质体后再促融，与动物细胞的融合过程不完全相同，D错误。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43_1#3e0fde45a?pid=d45b71af5&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[广东湛江2025高二期末]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女性受孕后，胎盘会产生一种糖蛋白类激素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，叫人绒毛膜促性腺激素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HCG</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，该激素可通过肾小球从尿液中排出。用抗人绒毛膜促性腺激素单克隆抗体做成的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“早早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孕诊断试剂盒</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”，在妊娠第8天就可以通过检查尿液作出诊断，如图是制备抗</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流程示意图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43_1#3e0fde45a?pid=d45b71af5&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1175" b="-2583"/>
                </a:stretch>
              </a:blipFill>
            </p:spPr>
            <p:txBody>
              <a:bodyPr/>
              <a:lstStyle/>
              <a:p>
                <a:r>
                  <a:rPr lang="zh-CN" altLang="en-US">
                    <a:noFill/>
                  </a:rPr>
                  <a:t> </a:t>
                </a:r>
              </a:p>
            </p:txBody>
          </p:sp>
        </mc:Fallback>
      </mc:AlternateContent>
      <p:sp>
        <p:nvSpPr>
          <p:cNvPr id="3" name="QC_6_AN.44_1#3e0fde45a.bracket?pid=d45b71af5&amp;color=0,0,0&amp;vpa=14&amp;vtp=1"/>
          <p:cNvSpPr/>
          <p:nvPr/>
        </p:nvSpPr>
        <p:spPr>
          <a:xfrm>
            <a:off x="4465701" y="23245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6_BD.43_2#3e0fde45a?pid=d45b71af5&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264408" y="2866077"/>
            <a:ext cx="5660136" cy="12161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43_3#3e0fde45a.choices?pid=d45b71af5&amp;color=0,0,0&amp;vtp=1&amp;bbb=1"/>
          <p:cNvSpPr/>
          <p:nvPr/>
        </p:nvSpPr>
        <p:spPr>
          <a:xfrm>
            <a:off x="722376" y="42122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A.孕早期女性血液中含有①过程注射的物质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.②过程可以用灭活病毒诱导动物细胞融合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.③过程需通过特定的选择培养基筛选杂交瘤细胞</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.④过程在体外培养时细胞会出现接触抑制现象</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45_1#3e0fde45a?vop=1&amp;pid=d45b71af5&amp;color=0,0,0&amp;vtp=1&amp;bt=1&amp;bbb=1&amp;hb=1"/>
              <p:cNvSpPr/>
              <p:nvPr/>
            </p:nvSpPr>
            <p:spPr>
              <a:xfrm>
                <a:off x="722376" y="972000"/>
                <a:ext cx="10753344" cy="40820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①过程是向小鼠体内注射人绒毛膜促性腺激素</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HCG</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，目的是获得能产生相应抗体的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巴细胞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，结合题干“女性受孕后，胎盘会产生一种糖蛋白类激素，叫人绒毛膜促性腺激素</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HCG</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，孕早期女性血液中含有①过程注射的物质，A正确；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②过程可以用灭活病毒诱导动物细胞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，原理是灭活的病毒可以使细胞膜上的蛋白质分子和脂质分子重新排布，细胞膜打开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发生融合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，B正确；③过程需通过特定的选择培养基筛选杂交瘤细胞，在细胞融合后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，会存在多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，如未融合的细胞、同种细胞融合的细胞以及杂交瘤细胞等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，在特定的选择培养基上未融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合的细胞和同种细胞融合的细胞都会死亡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，只有融合的杂交瘤细胞才能生长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，从而筛选出杂交瘤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，C正确；④过程中筛选出的杂交瘤细胞具有癌细胞的特性，能够无限增殖，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在体外培养时，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一般不会出现接触抑制现象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6_AS.45_1#3e0fde45a?vop=1&amp;pid=d45b71af5&amp;color=0,0,0&amp;vtp=1&amp;bt=1&amp;bbb=1&amp;hb=1"/>
              <p:cNvSpPr>
                <a:spLocks noRot="1" noChangeAspect="1" noMove="1" noResize="1" noEditPoints="1" noAdjustHandles="1" noChangeArrowheads="1" noChangeShapeType="1" noTextEdit="1"/>
              </p:cNvSpPr>
              <p:nvPr/>
            </p:nvSpPr>
            <p:spPr>
              <a:xfrm>
                <a:off x="722376" y="972000"/>
                <a:ext cx="10753344" cy="4082034"/>
              </a:xfrm>
              <a:prstGeom prst="rect">
                <a:avLst/>
              </a:prstGeom>
              <a:blipFill rotWithShape="1">
                <a:blip r:embed="rId1"/>
                <a:stretch>
                  <a:fillRect l="-4" t="-11" r="-4051" b="-110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46_1#87e27f3fb?pid=54fd55fc8&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[山东师范大学附中2025高二月考]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抗体—药物偶联物</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通过采用特定技术将具有生物活性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的小分子药物连接到能特异性识别肿瘤细胞的单克隆抗体上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实现对肿瘤细胞的选择性杀伤。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的结构及其发挥作用的机理如图所示，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46_1#87e27f3fb?pid=54fd55fc8&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602" b="-3491"/>
                </a:stretch>
              </a:blipFill>
            </p:spPr>
            <p:txBody>
              <a:bodyPr/>
              <a:lstStyle/>
              <a:p>
                <a:r>
                  <a:rPr lang="zh-CN" altLang="en-US">
                    <a:noFill/>
                  </a:rPr>
                  <a:t> </a:t>
                </a:r>
              </a:p>
            </p:txBody>
          </p:sp>
        </mc:Fallback>
      </mc:AlternateContent>
      <p:sp>
        <p:nvSpPr>
          <p:cNvPr id="3" name="QC_6_AN.47_1#87e27f3fb.bracket?pid=54fd55fc8&amp;color=0,0,0&amp;vpa=15&amp;vtp=1"/>
          <p:cNvSpPr/>
          <p:nvPr/>
        </p:nvSpPr>
        <p:spPr>
          <a:xfrm>
            <a:off x="8250301" y="18673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46_2#87e27f3fb?pid=54fd55fc8&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977640" y="2408877"/>
            <a:ext cx="4242816" cy="182880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46_3#87e27f3fb.choices?pid=54fd55fc8&amp;color=0,0,0&amp;vtp=1&amp;bbb=1"/>
              <p:cNvSpPr/>
              <p:nvPr/>
            </p:nvSpPr>
            <p:spPr>
              <a:xfrm>
                <a:off x="722376" y="43646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A.单克隆抗体制备过程中通常将免疫后得到的B淋巴细胞与骨髓瘤细胞融合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.用96孔板培养和多次筛选杂交瘤细胞后，在体外大规模培养可获得单克隆抗体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以胞吞的方式进入肿瘤细胞，这体现了细胞膜的功能特点</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在肿瘤细胞里被溶酶体裂解，释放药物，使肿瘤细胞死亡</a:t>
                </a:r>
                <a:endParaRPr lang="en-US" altLang="zh-CN" sz="2000" dirty="0"/>
              </a:p>
            </p:txBody>
          </p:sp>
        </mc:Choice>
        <mc:Fallback>
          <p:sp>
            <p:nvSpPr>
              <p:cNvPr id="5" name="QC_6_BD.46_3#87e27f3fb.choices?pid=54fd55fc8&amp;color=0,0,0&amp;vtp=1&amp;bbb=1"/>
              <p:cNvSpPr>
                <a:spLocks noRot="1" noChangeAspect="1" noMove="1" noResize="1" noEditPoints="1" noAdjustHandles="1" noChangeArrowheads="1" noChangeShapeType="1" noTextEdit="1"/>
              </p:cNvSpPr>
              <p:nvPr/>
            </p:nvSpPr>
            <p:spPr>
              <a:xfrm>
                <a:off x="722376" y="4364677"/>
                <a:ext cx="10753344" cy="1796034"/>
              </a:xfrm>
              <a:prstGeom prst="rect">
                <a:avLst/>
              </a:prstGeom>
              <a:blipFill rotWithShape="1">
                <a:blip r:embed="rId3"/>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48_1#87e27f3fb?vop=1&amp;pid=54fd55fc8&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P50“思考·讨论——单克隆抗体的应用”的变式题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。本题以选择题的形式对单克隆抗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体的制备过程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、原理、应用等进行综合考查，能够更好地巩固教材重点知识，提升知识应用能力。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_1#e4d29bcf5?pid=0653be0d5&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[福建福清2024高二期中]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以下有关动物细胞培养所需的条件，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_1#e4d29bcf5.bracket?pid=0653be0d5&amp;color=0,0,0&amp;vpa=1&amp;vtp=1"/>
          <p:cNvSpPr/>
          <p:nvPr/>
        </p:nvSpPr>
        <p:spPr>
          <a:xfrm>
            <a:off x="9134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6_BD.1_2#e4d29bcf5.choices?pid=0653be0d5&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A.合成培养基中，通常还要加入血清等天然成分</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.哺乳动物细胞培养的温度在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36</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.气体环境由</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组成，</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用于维持培养液</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.培养动物细胞一般使用液体培养基，培养液需要进行定期更换</a:t>
                </a:r>
                <a:endParaRPr lang="en-US" altLang="zh-CN" sz="2000" dirty="0"/>
              </a:p>
            </p:txBody>
          </p:sp>
        </mc:Choice>
        <mc:Fallback>
          <p:sp>
            <p:nvSpPr>
              <p:cNvPr id="4" name="QC_6_BD.1_2#e4d29bcf5.choices?pid=0653be0d5&amp;color=0,0,0&amp;vtp=1&amp;bbb=1"/>
              <p:cNvSpPr>
                <a:spLocks noRot="1" noChangeAspect="1" noMove="1" noResize="1" noEditPoints="1" noAdjustHandles="1" noChangeArrowheads="1" noChangeShapeType="1" noTextEdit="1"/>
              </p:cNvSpPr>
              <p:nvPr/>
            </p:nvSpPr>
            <p:spPr>
              <a:xfrm>
                <a:off x="722376" y="1436497"/>
                <a:ext cx="10753344" cy="1796034"/>
              </a:xfrm>
              <a:prstGeom prst="rect">
                <a:avLst/>
              </a:prstGeom>
              <a:blipFill rotWithShape="1">
                <a:blip r:embed="rId1"/>
                <a:stretch>
                  <a:fillRect l="-4" t="-7"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49_1#87e27f3fb?vop=1&amp;pid=54fd55fc8&amp;color=0,0,0&amp;vtp=1&amp;bt=1&amp;bbb=1&amp;hb=1"/>
              <p:cNvSpPr/>
              <p:nvPr/>
            </p:nvSpPr>
            <p:spPr>
              <a:xfrm>
                <a:off x="722376" y="972000"/>
                <a:ext cx="10753344" cy="3180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利用动物细胞融合技术将免疫后得到的B淋巴细胞和骨髓瘤细胞融合成杂交瘤细胞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，杂交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瘤细胞既能大量增殖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，又能产生特异性抗体，可利用该细胞制备单克隆抗体，A正确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体制备过程中至少经过两次筛选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，一次是用特定的选择培养基进行筛选，获得杂交瘤细胞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，杂交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瘤细胞还需进行克隆化培养和抗体检测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，即用96孔板培养和抗体检测，经多次筛选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，就可获得能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分泌所需抗体的杂交瘤细胞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，在体外大规模培养可获得单克隆抗体，B正确</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以胞吞的方式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进入肿瘤细胞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，这体现了细胞膜的结构特点，即具有一定的流动性，C错误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ADC</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通过胞吞的方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式进入肿瘤细胞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，被溶酶体裂解，释放药物，实现了对肿瘤细胞的选择性杀伤，D正确。</a:t>
                </a:r>
                <a:endParaRPr lang="en-US" altLang="zh-CN" sz="2200" dirty="0"/>
              </a:p>
            </p:txBody>
          </p:sp>
        </mc:Choice>
        <mc:Fallback>
          <p:sp>
            <p:nvSpPr>
              <p:cNvPr id="2" name="QC_6_AS.49_1#87e27f3fb?vop=1&amp;pid=54fd55fc8&amp;color=0,0,0&amp;vtp=1&amp;bt=1&amp;bbb=1&amp;hb=1"/>
              <p:cNvSpPr>
                <a:spLocks noRot="1" noChangeAspect="1" noMove="1" noResize="1" noEditPoints="1" noAdjustHandles="1" noChangeArrowheads="1" noChangeShapeType="1" noTextEdit="1"/>
              </p:cNvSpPr>
              <p:nvPr/>
            </p:nvSpPr>
            <p:spPr>
              <a:xfrm>
                <a:off x="722376" y="972000"/>
                <a:ext cx="10753344" cy="3180334"/>
              </a:xfrm>
              <a:prstGeom prst="rect">
                <a:avLst/>
              </a:prstGeom>
              <a:blipFill rotWithShape="1">
                <a:blip r:embed="rId1"/>
                <a:stretch>
                  <a:fillRect l="-4" t="-14" r="-815" b="-14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BD.50_1#08a3260b2?pid=0be938d4d&amp;color=0,0,0&amp;vtp=1&amp;bt=1&amp;bbb=1"/>
              <p:cNvSpPr/>
              <p:nvPr/>
            </p:nvSpPr>
            <p:spPr>
              <a:xfrm>
                <a:off x="722376" y="969264"/>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4.（不定项）如图为制备抗</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单克隆抗体的过程，据图分析，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7_BD.50_1#08a3260b2?pid=0be938d4d&amp;color=0,0,0&amp;vtp=1&amp;bt=1&amp;bbb=1"/>
              <p:cNvSpPr>
                <a:spLocks noRot="1" noChangeAspect="1" noMove="1" noResize="1" noEditPoints="1" noAdjustHandles="1" noChangeArrowheads="1" noChangeShapeType="1" noTextEdit="1"/>
              </p:cNvSpPr>
              <p:nvPr/>
            </p:nvSpPr>
            <p:spPr>
              <a:xfrm>
                <a:off x="722376" y="969264"/>
                <a:ext cx="10753344" cy="405003"/>
              </a:xfrm>
              <a:prstGeom prst="rect">
                <a:avLst/>
              </a:prstGeom>
              <a:blipFill rotWithShape="1">
                <a:blip r:embed="rId1"/>
                <a:stretch>
                  <a:fillRect l="-4" t="-63" b="-12825"/>
                </a:stretch>
              </a:blipFill>
            </p:spPr>
            <p:txBody>
              <a:bodyPr/>
              <a:lstStyle/>
              <a:p>
                <a:r>
                  <a:rPr lang="zh-CN" altLang="en-US">
                    <a:noFill/>
                  </a:rPr>
                  <a:t> </a:t>
                </a:r>
              </a:p>
            </p:txBody>
          </p:sp>
        </mc:Fallback>
      </mc:AlternateContent>
      <p:sp>
        <p:nvSpPr>
          <p:cNvPr id="3" name="QC_7_AN.51_1#08a3260b2.bracket?pid=0be938d4d&amp;color=0,0,0&amp;vpa=16&amp;vtp=1&amp;bbb=1"/>
          <p:cNvSpPr/>
          <p:nvPr/>
        </p:nvSpPr>
        <p:spPr>
          <a:xfrm>
            <a:off x="10434892" y="969264"/>
            <a:ext cx="5762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AD</a:t>
            </a:r>
            <a:endParaRPr lang="en-US" altLang="zh-CN" sz="2000" dirty="0"/>
          </a:p>
        </p:txBody>
      </p:sp>
      <p:pic>
        <p:nvPicPr>
          <p:cNvPr id="4" name="QC_7_BD.50_2#08a3260b2?pid=0be938d4d&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206240" y="1511300"/>
            <a:ext cx="3785616" cy="265176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7_BD.50_3#08a3260b2.choices?pid=0be938d4d&amp;color=0,0,0&amp;vtp=1&amp;bbb=1"/>
              <p:cNvSpPr/>
              <p:nvPr/>
            </p:nvSpPr>
            <p:spPr>
              <a:xfrm>
                <a:off x="722376" y="4292600"/>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A.从功能角度划分，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培养基属于选择培养基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.细胞的全能性是抗</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PD</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单克隆抗体制备过程中应用的原理之一</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.第一次筛选时融合成功的细胞都能在</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培养基中生长</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.第二次筛选需对杂交瘤细胞进行克隆化培养和抗体检测</a:t>
                </a:r>
                <a:endParaRPr lang="en-US" altLang="zh-CN" sz="2000" dirty="0"/>
              </a:p>
            </p:txBody>
          </p:sp>
        </mc:Choice>
        <mc:Fallback>
          <p:sp>
            <p:nvSpPr>
              <p:cNvPr id="5" name="QC_7_BD.50_3#08a3260b2.choices?pid=0be938d4d&amp;color=0,0,0&amp;vtp=1&amp;bbb=1"/>
              <p:cNvSpPr>
                <a:spLocks noRot="1" noChangeAspect="1" noMove="1" noResize="1" noEditPoints="1" noAdjustHandles="1" noChangeArrowheads="1" noChangeShapeType="1" noTextEdit="1"/>
              </p:cNvSpPr>
              <p:nvPr/>
            </p:nvSpPr>
            <p:spPr>
              <a:xfrm>
                <a:off x="722376" y="4292600"/>
                <a:ext cx="10753344" cy="1796034"/>
              </a:xfrm>
              <a:prstGeom prst="rect">
                <a:avLst/>
              </a:prstGeom>
              <a:blipFill rotWithShape="1">
                <a:blip r:embed="rId3"/>
                <a:stretch>
                  <a:fillRect l="-4" b="-253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AS.52_1#08a3260b2?vop=1&amp;pid=0be938d4d&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根据物理性质划分，培养基有液体培养基和固体培养基；从功能角度划分</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于选择培养基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，A正确。在单克隆抗体制备过程中并没有利用细胞的全能性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，因为该过程不需要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形成完整个体或分化出其他各种细胞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，B错误。第一次筛选：利用特定选择培养基（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筛选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，获得杂交瘤细胞，即由B淋巴细胞与骨髓瘤细胞融合形成的细胞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，未融合的亲本细胞和融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合的具有同种核的细胞都会死亡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，C错误。第二次筛选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：对杂交瘤细胞进行克隆化培养和抗体检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，获得能产生所需抗体的杂交瘤细胞，D正确。</a:t>
                </a:r>
                <a:endParaRPr lang="en-US" altLang="zh-CN" sz="2200" dirty="0"/>
              </a:p>
            </p:txBody>
          </p:sp>
        </mc:Choice>
        <mc:Fallback>
          <p:sp>
            <p:nvSpPr>
              <p:cNvPr id="2" name="QC_7_AS.52_1#08a3260b2?vop=1&amp;pid=0be938d4d&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1512"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EX.53_1#08a3260b2?vop=1&amp;pid=0be938d4d&amp;color=0,0,0&amp;vtp=1&amp;bt=1&amp;bbb=1&amp;hb=1"/>
              <p:cNvSpPr/>
              <p:nvPr/>
            </p:nvSpPr>
            <p:spPr>
              <a:xfrm>
                <a:off x="722376" y="972000"/>
                <a:ext cx="10753344" cy="31676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单克隆抗体制备过程中的两次筛选</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首先将特定抗原注射到小鼠体内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，使小鼠发生特异性免疫，得到能产生特定抗体的B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淋巴细胞；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再利用动物细胞融合技术将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B淋巴细胞和骨髓瘤细胞融合；然后筛选出杂交瘤细胞，即</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型细胞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A为B淋巴细胞，B为骨髓瘤细胞），不需要A、B、</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等类型细胞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；然后用多孔板克隆化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培养杂交瘤细胞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，并进行抗体检测筛选出能分泌所需抗体的杂交瘤细胞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；最后在体外或体内培养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杂交瘤细胞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，获取大量的单克隆抗体。</a:t>
                </a:r>
                <a:endParaRPr lang="en-US" altLang="zh-CN" sz="2000" dirty="0"/>
              </a:p>
            </p:txBody>
          </p:sp>
        </mc:Choice>
        <mc:Fallback>
          <p:sp>
            <p:nvSpPr>
              <p:cNvPr id="2" name="QC_7_EX.53_1#08a3260b2?vop=1&amp;pid=0be938d4d&amp;color=0,0,0&amp;vtp=1&amp;bt=1&amp;bbb=1&amp;hb=1"/>
              <p:cNvSpPr>
                <a:spLocks noRot="1" noChangeAspect="1" noMove="1" noResize="1" noEditPoints="1" noAdjustHandles="1" noChangeArrowheads="1" noChangeShapeType="1" noTextEdit="1"/>
              </p:cNvSpPr>
              <p:nvPr/>
            </p:nvSpPr>
            <p:spPr>
              <a:xfrm>
                <a:off x="722376" y="972000"/>
                <a:ext cx="10753344" cy="3167634"/>
              </a:xfrm>
              <a:prstGeom prst="rect">
                <a:avLst/>
              </a:prstGeom>
              <a:blipFill rotWithShape="1">
                <a:blip r:embed="rId1"/>
                <a:stretch>
                  <a:fillRect l="-4" t="-14" r="-402" b="-142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52166964b.fixed?pid=e045c680f&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52166964b.fixed?pid=e045c680f&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动物细胞融合技术与单克隆抗体</a:t>
            </a:r>
            <a:endParaRPr lang="en-US" altLang="zh-CN" sz="4400" dirty="0"/>
          </a:p>
        </p:txBody>
      </p:sp>
      <p:pic>
        <p:nvPicPr>
          <p:cNvPr id="4" name="C_4#52166964b.fixed?pid=e045c680f&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52166964b.fixed?pid=e045c680f&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54_1#1a98e8b0a?pid=52166964b&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[天津五区县重点校2025高二联考]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为鉴定单克隆抗体识别抗原的具体区域，可将抗原（</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进行逐步截短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，分别与纯化的单克隆抗体反应，实验结果如图所示（“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”表示有反应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示无反应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”表示氨基酸）。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54_1#1a98e8b0a?pid=52166964b&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2527" b="-3491"/>
                </a:stretch>
              </a:blipFill>
            </p:spPr>
            <p:txBody>
              <a:bodyPr/>
              <a:lstStyle/>
              <a:p>
                <a:r>
                  <a:rPr lang="zh-CN" altLang="en-US">
                    <a:noFill/>
                  </a:rPr>
                  <a:t> </a:t>
                </a:r>
              </a:p>
            </p:txBody>
          </p:sp>
        </mc:Fallback>
      </mc:AlternateContent>
      <p:sp>
        <p:nvSpPr>
          <p:cNvPr id="3" name="QC_5_AN.55_1#1a98e8b0a.bracket?pid=52166964b&amp;color=0,0,0&amp;vpa=17&amp;vtp=1"/>
          <p:cNvSpPr/>
          <p:nvPr/>
        </p:nvSpPr>
        <p:spPr>
          <a:xfrm>
            <a:off x="6758051" y="18673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54_2#1a98e8b0a?pid=52166964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996584" y="2408878"/>
            <a:ext cx="4195784" cy="1810897"/>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54_3#1a98e8b0a.choices?pid=52166964b&amp;color=0,0,0&amp;vtp=1&amp;bbb=1"/>
              <p:cNvSpPr/>
              <p:nvPr/>
            </p:nvSpPr>
            <p:spPr>
              <a:xfrm>
                <a:off x="722376" y="4355918"/>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A.单克隆抗体的制备过程中涉及动物细胞融合、动物细胞培养技术</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.给小鼠同时注射2种抗原可刺激其B细胞分化为产双抗的浆细胞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.利用同位素标记单克隆抗体可定位诊断肿瘤、心血管畸形等疾病</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.据图可知，该单克隆抗体识别抗原的区域大概为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55</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位氨基酸</a:t>
                </a:r>
                <a:endParaRPr lang="en-US" altLang="zh-CN" sz="2000" dirty="0"/>
              </a:p>
            </p:txBody>
          </p:sp>
        </mc:Choice>
        <mc:Fallback>
          <p:sp>
            <p:nvSpPr>
              <p:cNvPr id="5" name="QC_5_BD.54_3#1a98e8b0a.choices?pid=52166964b&amp;color=0,0,0&amp;vtp=1&amp;bbb=1"/>
              <p:cNvSpPr>
                <a:spLocks noRot="1" noChangeAspect="1" noMove="1" noResize="1" noEditPoints="1" noAdjustHandles="1" noChangeArrowheads="1" noChangeShapeType="1" noTextEdit="1"/>
              </p:cNvSpPr>
              <p:nvPr/>
            </p:nvSpPr>
            <p:spPr>
              <a:xfrm>
                <a:off x="722376" y="4355918"/>
                <a:ext cx="10753344" cy="1796034"/>
              </a:xfrm>
              <a:prstGeom prst="rect">
                <a:avLst/>
              </a:prstGeom>
              <a:blipFill rotWithShape="1">
                <a:blip r:embed="rId3"/>
                <a:stretch>
                  <a:fillRect l="-4" t="-25"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56_1#1a98e8b0a?vop=1&amp;pid=52166964b&amp;color=0,0,0&amp;mp=1&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56_2#1a98e8b0a?vop=1&amp;pid=52166964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035808" y="1513528"/>
            <a:ext cx="6126480" cy="423367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57_1#1a98e8b0a?vop=1&amp;pid=52166964b&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单克隆抗体的制备过程中，先将免疫得到的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B淋巴细胞和骨髓瘤细胞通过动物细胞融合技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术进行融合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，然后筛选出杂交瘤细胞并对杂交瘤细胞进行动物细胞培养，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以获得大量单克隆抗体，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故涉及动物细胞融合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、动物细胞培养技术，A正确；单个B细胞通常仅表达一种B细胞受体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分化产生的浆细胞只能分泌一种抗体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，B错误；利用同位素标记单克隆抗体，基于抗原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—抗体特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异性结合原理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，可定位诊断肿瘤、心血管畸形等疾病，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这是单克隆抗体在医学诊断中的常见应用，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正确；由题图解读可知，该单克隆抗体识别抗原（</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蛋白）的区域大概为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55</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位氨基酸序列，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200" dirty="0"/>
              </a:p>
            </p:txBody>
          </p:sp>
        </mc:Choice>
        <mc:Fallback>
          <p:sp>
            <p:nvSpPr>
              <p:cNvPr id="2" name="QC_5_AS.57_1#1a98e8b0a?vop=1&amp;pid=52166964b&amp;color=0,0,0&amp;vtp=1&amp;bt=1&amp;bbb=1&amp;hb=1"/>
              <p:cNvSpPr>
                <a:spLocks noRot="1" noChangeAspect="1" noMove="1" noResize="1" noEditPoints="1" noAdjustHandles="1" noChangeArrowheads="1" noChangeShapeType="1" noTextEdit="1"/>
              </p:cNvSpPr>
              <p:nvPr/>
            </p:nvSpPr>
            <p:spPr>
              <a:xfrm>
                <a:off x="722376" y="972000"/>
                <a:ext cx="10753344" cy="3154934"/>
              </a:xfrm>
              <a:prstGeom prst="rect">
                <a:avLst/>
              </a:prstGeom>
              <a:blipFill rotWithShape="1">
                <a:blip r:embed="rId1"/>
                <a:stretch>
                  <a:fillRect l="-4" t="-14" r="-2764" b="-142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58_1#0b0e60778?pid=52166964b&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[辽宁铁岭2024高二月考]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科学家通过动物细胞融合技术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，将两种不同的杂交瘤细胞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融合形成双杂交瘤细胞</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AB</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，可以产生双特异性抗体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58_1#0b0e60778?pid=52166964b&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175" b="-3491"/>
                </a:stretch>
              </a:blipFill>
            </p:spPr>
            <p:txBody>
              <a:bodyPr/>
              <a:lstStyle/>
              <a:p>
                <a:r>
                  <a:rPr lang="zh-CN" altLang="en-US">
                    <a:noFill/>
                  </a:rPr>
                  <a:t> </a:t>
                </a:r>
              </a:p>
            </p:txBody>
          </p:sp>
        </mc:Fallback>
      </mc:AlternateContent>
      <p:sp>
        <p:nvSpPr>
          <p:cNvPr id="3" name="QC_5_AN.59_1#0b0e60778.bracket?pid=52166964b&amp;color=0,0,0&amp;vpa=18&amp;vtp=1&amp;bbb=1"/>
          <p:cNvSpPr/>
          <p:nvPr/>
        </p:nvSpPr>
        <p:spPr>
          <a:xfrm>
            <a:off x="1684401" y="1867350"/>
            <a:ext cx="7493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ABD</a:t>
            </a:r>
            <a:endParaRPr lang="en-US" altLang="zh-CN" sz="2000" dirty="0"/>
          </a:p>
        </p:txBody>
      </p:sp>
      <p:pic>
        <p:nvPicPr>
          <p:cNvPr id="4" name="QC_5_BD.58_2#0b0e60778?htil=6&amp;pid=52166964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583980" y="2408877"/>
            <a:ext cx="3776472" cy="2971800"/>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58_3#0b0e60778.choices?htil=6&amp;pid=52166964b&amp;color=0,0,0&amp;vtp=1&amp;bbb=1&amp;hb=1"/>
              <p:cNvSpPr/>
              <p:nvPr/>
            </p:nvSpPr>
            <p:spPr>
              <a:xfrm>
                <a:off x="722376" y="2334074"/>
                <a:ext cx="6848856" cy="31803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A.与植物细胞融合相比，诱导杂交瘤细胞A、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B融合特有的方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法是灭活病毒诱导法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.双杂交瘤细胞在体外培养的过程中不会出现接触抑制现象</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.双杂交瘤细胞同时识别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𝛼</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𝛽</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抗原后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，才可以分泌双特异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性抗体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.与单克隆抗体相比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，双特异性抗体能一定程度上提高抗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—药物偶联物的靶向作用</a:t>
                </a:r>
                <a:endParaRPr lang="en-US" altLang="zh-CN" sz="2000" dirty="0"/>
              </a:p>
            </p:txBody>
          </p:sp>
        </mc:Choice>
        <mc:Fallback>
          <p:sp>
            <p:nvSpPr>
              <p:cNvPr id="5" name="QC_5_BD.58_3#0b0e60778.choices?htil=6&amp;pid=52166964b&amp;color=0,0,0&amp;vtp=1&amp;bbb=1&amp;hb=1"/>
              <p:cNvSpPr>
                <a:spLocks noRot="1" noChangeAspect="1" noMove="1" noResize="1" noEditPoints="1" noAdjustHandles="1" noChangeArrowheads="1" noChangeShapeType="1" noTextEdit="1"/>
              </p:cNvSpPr>
              <p:nvPr/>
            </p:nvSpPr>
            <p:spPr>
              <a:xfrm>
                <a:off x="722376" y="2334074"/>
                <a:ext cx="6848856" cy="3180334"/>
              </a:xfrm>
              <a:prstGeom prst="rect">
                <a:avLst/>
              </a:prstGeom>
              <a:blipFill rotWithShape="1">
                <a:blip r:embed="rId3"/>
                <a:stretch>
                  <a:fillRect l="-6" t="-14" r="2" b="-1415"/>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60_1#0b0e60778?vop=1&amp;pid=52166964b&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动物细胞融合与植物细胞融合的原理都是利用细胞膜的流动性，与植物细胞融合相比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物细胞融合特有的方法是灭活病毒诱导法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；双杂交瘤细胞在体外培养过程中一般无接触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抑制现象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，B正确；杂交瘤细胞是由已免疫的B细胞和骨髓瘤细胞融合形成的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，不需要接触抗原就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能产生抗体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，C错误；与单克隆抗体相比，双特异性抗体增加了一个抗原特异性结合位点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体带来了更好的靶向性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，能一定程度上提高抗体—药物偶联物的靶向作用，D正确。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_1#e4d29bcf5?vop=1&amp;pid=0653be0d5&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用于动物细胞培养的合成培养基需加入糖类、氨基酸、无机盐、维生素等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，通常还需加入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血清等天然成分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，A正确；哺乳动物细胞培养的温度多以</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36</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为宜，B正确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培养需要一定的气体环境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空气和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的混合气体）</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能维持培养液的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培养动物细胞一般使用液体培养基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，也称为培养液，培养液需要定期更换，以便清除代谢物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止细胞代谢物积累对细胞自身造成危害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3_1#e4d29bcf5?vop=1&amp;pid=0653be0d5&amp;color=0,0,0&amp;vtp=1&amp;bt=1&amp;bbb=1&amp;hb=1"/>
              <p:cNvSpPr>
                <a:spLocks noRot="1" noChangeAspect="1" noMove="1" noResize="1" noEditPoints="1" noAdjustHandles="1" noChangeArrowheads="1" noChangeShapeType="1" noTextEdit="1"/>
              </p:cNvSpPr>
              <p:nvPr/>
            </p:nvSpPr>
            <p:spPr>
              <a:xfrm>
                <a:off x="722376" y="972000"/>
                <a:ext cx="10753344" cy="2253234"/>
              </a:xfrm>
              <a:prstGeom prst="rect">
                <a:avLst/>
              </a:prstGeom>
              <a:blipFill rotWithShape="1">
                <a:blip r:embed="rId1"/>
                <a:stretch>
                  <a:fillRect l="-4" t="-20" r="-402"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61_1#0b0e60778?vop=1&amp;pid=52166964b&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大多数动物细胞在培养过程中有细胞贴壁和接触抑制现象，即贴壁细胞分裂生长到表面相互接触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时会停止增殖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，若要细胞继续增殖，则需要将细胞分散成单个细胞后分瓶培养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；而骨髓瘤细胞没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有接触抑制现象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，能在适宜条件下无限增殖，杂交瘤细胞具有骨髓瘤细胞的特点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，因此在培养过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程中不会出现接触抑制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62_1#29c712164?pid=52166964b&amp;color=0,0,0&amp;vtp=1&amp;bt=1&amp;bbb=1&amp;hb=1"/>
              <p:cNvSpPr/>
              <p:nvPr/>
            </p:nvSpPr>
            <p:spPr>
              <a:xfrm>
                <a:off x="722376" y="972000"/>
                <a:ext cx="10753344" cy="22278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[山西部分高中2025高二联考]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人表皮生长因子受体</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是一种促进细胞增殖的膜蛋白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部分乳腺癌细胞和胃癌细胞中过度表达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，导致癌细胞异常增殖和转移。曲妥珠单抗是抗</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单克隆抗体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结合后，阻断其信号传导通路，抑制癌细胞生长。曲妥珠单抗是针对</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靶点的靶向药物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，显著提高了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阳性乳腺癌患者的生存率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。制备曲妥珠单抗的大致过程如图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sz="2000" dirty="0"/>
              </a:p>
            </p:txBody>
          </p:sp>
        </mc:Choice>
        <mc:Fallback>
          <p:sp>
            <p:nvSpPr>
              <p:cNvPr id="2" name="QO_5_BD.62_1#29c712164?pid=52166964b&amp;color=0,0,0&amp;vtp=1&amp;bt=1&amp;bbb=1&amp;hb=1"/>
              <p:cNvSpPr>
                <a:spLocks noRot="1" noChangeAspect="1" noMove="1" noResize="1" noEditPoints="1" noAdjustHandles="1" noChangeArrowheads="1" noChangeShapeType="1" noTextEdit="1"/>
              </p:cNvSpPr>
              <p:nvPr/>
            </p:nvSpPr>
            <p:spPr>
              <a:xfrm>
                <a:off x="722376" y="972000"/>
                <a:ext cx="10753344" cy="2227834"/>
              </a:xfrm>
              <a:prstGeom prst="rect">
                <a:avLst/>
              </a:prstGeom>
              <a:blipFill rotWithShape="1">
                <a:blip r:embed="rId1"/>
                <a:stretch>
                  <a:fillRect l="-4" t="-20" r="-744" b="-2021"/>
                </a:stretch>
              </a:blipFill>
            </p:spPr>
            <p:txBody>
              <a:bodyPr/>
              <a:lstStyle/>
              <a:p>
                <a:r>
                  <a:rPr lang="zh-CN" altLang="en-US">
                    <a:noFill/>
                  </a:rPr>
                  <a:t> </a:t>
                </a:r>
              </a:p>
            </p:txBody>
          </p:sp>
        </mc:Fallback>
      </mc:AlternateContent>
      <p:pic>
        <p:nvPicPr>
          <p:cNvPr id="3" name="QO_5_BD.62_2#29c712164?pid=52166964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493008" y="3332803"/>
            <a:ext cx="5202936" cy="17922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63_1#72cc5c389?pid=29c712164&amp;color=0,0,0&amp;mp=1&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（1）在制备抗</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的单克隆抗体过程中，首先要将纯化的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蛋白注入小鼠体内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从产生免疫反应的小鼠的脾脏中获得</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2" name="QB_6_BD.63_1#72cc5c389?pid=29c712164&amp;color=0,0,0&amp;mp=1&amp;vtp=1&amp;bt=1&amp;bbb=1&amp;hb=1"/>
              <p:cNvSpPr>
                <a:spLocks noRot="1" noChangeAspect="1" noMove="1" noResize="1" noEditPoints="1" noAdjustHandles="1" noChangeArrowheads="1" noChangeShapeType="1" noTextEdit="1"/>
              </p:cNvSpPr>
              <p:nvPr/>
            </p:nvSpPr>
            <p:spPr>
              <a:xfrm>
                <a:off x="722376" y="972000"/>
                <a:ext cx="10753344" cy="843153"/>
              </a:xfrm>
              <a:prstGeom prst="rect">
                <a:avLst/>
              </a:prstGeom>
              <a:blipFill rotWithShape="1">
                <a:blip r:embed="rId1"/>
                <a:stretch>
                  <a:fillRect l="-4" t="-53" b="-538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6_AN.64_1#72cc5c389.blank?pid=29c712164&amp;color=0,0,0&amp;mp=1&amp;vpa=19&amp;vtp=1&amp;bbb=1"/>
              <p:cNvSpPr/>
              <p:nvPr/>
            </p:nvSpPr>
            <p:spPr>
              <a:xfrm>
                <a:off x="4757801" y="1453838"/>
                <a:ext cx="3814763" cy="303784"/>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能产生抗</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𝐇𝐄𝐑</m:t>
                    </m:r>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𝟐</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抗体的B淋巴细胞</a:t>
                </a:r>
                <a:endParaRPr lang="en-US" altLang="zh-CN" sz="2000" dirty="0">
                  <a:solidFill>
                    <a:srgbClr val="00B050"/>
                  </a:solidFill>
                </a:endParaRPr>
              </a:p>
            </p:txBody>
          </p:sp>
        </mc:Choice>
        <mc:Fallback>
          <p:sp>
            <p:nvSpPr>
              <p:cNvPr id="3" name="QB_6_AN.64_1#72cc5c389.blank?pid=29c712164&amp;color=0,0,0&amp;mp=1&amp;vpa=19&amp;vtp=1&amp;bbb=1"/>
              <p:cNvSpPr>
                <a:spLocks noRot="1" noChangeAspect="1" noMove="1" noResize="1" noEditPoints="1" noAdjustHandles="1" noChangeArrowheads="1" noChangeShapeType="1" noTextEdit="1"/>
              </p:cNvSpPr>
              <p:nvPr/>
            </p:nvSpPr>
            <p:spPr>
              <a:xfrm>
                <a:off x="4757801" y="1453838"/>
                <a:ext cx="3814763" cy="303784"/>
              </a:xfrm>
              <a:prstGeom prst="rect">
                <a:avLst/>
              </a:prstGeom>
              <a:blipFill rotWithShape="1">
                <a:blip r:embed="rId2"/>
                <a:stretch>
                  <a:fillRect l="-10" t="-3869" r="2" b="-440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6_AS.65_1#72cc5c389?vop=1&amp;pid=29c712164&amp;color=0,0,0&amp;vtp=1&amp;bbb=1&amp;hb=1"/>
              <p:cNvSpPr/>
              <p:nvPr/>
            </p:nvSpPr>
            <p:spPr>
              <a:xfrm>
                <a:off x="722376" y="1922595"/>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用特定抗原刺激，小鼠体内才能产生能分泌特定抗体的B淋巴细胞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，故给小鼠注射纯化的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蛋白的目的是从小鼠的脾脏中获得能产生抗</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HER</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抗体的B淋巴细胞。</a:t>
                </a:r>
                <a:endParaRPr lang="en-US" altLang="zh-CN" sz="2200" dirty="0">
                  <a:solidFill>
                    <a:srgbClr val="000000"/>
                  </a:solidFill>
                </a:endParaRPr>
              </a:p>
            </p:txBody>
          </p:sp>
        </mc:Choice>
        <mc:Fallback>
          <p:sp>
            <p:nvSpPr>
              <p:cNvPr id="4" name="QB_6_AS.65_1#72cc5c389?vop=1&amp;pid=29c712164&amp;color=0,0,0&amp;vtp=1&amp;bbb=1&amp;hb=1"/>
              <p:cNvSpPr>
                <a:spLocks noRot="1" noChangeAspect="1" noMove="1" noResize="1" noEditPoints="1" noAdjustHandles="1" noChangeArrowheads="1" noChangeShapeType="1" noTextEdit="1"/>
              </p:cNvSpPr>
              <p:nvPr/>
            </p:nvSpPr>
            <p:spPr>
              <a:xfrm>
                <a:off x="722376" y="1922595"/>
                <a:ext cx="10753344" cy="907034"/>
              </a:xfrm>
              <a:prstGeom prst="rect">
                <a:avLst/>
              </a:prstGeom>
              <a:blipFill rotWithShape="1">
                <a:blip r:embed="rId3"/>
                <a:stretch>
                  <a:fillRect l="-4" t="-50" b="-4963"/>
                </a:stretch>
              </a:blipFill>
            </p:spPr>
            <p:txBody>
              <a:bodyPr/>
              <a:lstStyle/>
              <a:p>
                <a:r>
                  <a:rPr lang="zh-CN" altLang="en-US">
                    <a:noFill/>
                  </a:rPr>
                  <a:t> </a:t>
                </a:r>
              </a:p>
            </p:txBody>
          </p:sp>
        </mc:Fallback>
      </mc:AlternateContent>
      <p:sp>
        <p:nvSpPr>
          <p:cNvPr id="5" name="QB_6_BD.66_1#ba5ecfe54?pid=29c712164&amp;color=0,0,0&amp;vtp=1&amp;bbb=1&amp;hb=1"/>
          <p:cNvSpPr/>
          <p:nvPr/>
        </p:nvSpPr>
        <p:spPr>
          <a:xfrm>
            <a:off x="722376" y="2836233"/>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（2）将B淋巴细胞和骨髓瘤细胞进行融合时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，常用的方法有</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答出2点）。若仅考虑两两融合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，融合体系中会出现</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种融合的细胞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AlternateContent xmlns:mc="http://schemas.openxmlformats.org/markup-compatibility/2006">
        <mc:Choice xmlns:a14="http://schemas.microsoft.com/office/drawing/2010/main" Requires="a14">
          <p:sp>
            <p:nvSpPr>
              <p:cNvPr id="6" name="QB_6_AN.67_1#ba5ecfe54.blank?pid=29c712164&amp;color=0,0,0&amp;vpa=20&amp;vtp=1&amp;bbb=1&amp;hb=1"/>
              <p:cNvSpPr/>
              <p:nvPr/>
            </p:nvSpPr>
            <p:spPr>
              <a:xfrm>
                <a:off x="722377" y="2798133"/>
                <a:ext cx="10749631" cy="865759"/>
              </a:xfrm>
              <a:prstGeom prst="rect">
                <a:avLst/>
              </a:prstGeom>
              <a:noFill/>
            </p:spPr>
            <p:txBody>
              <a:bodyPr wrap="none" lIns="0" tIns="0" rIns="0" bIns="0" rtlCol="0" anchor="t"/>
              <a:lstStyle/>
              <a:p>
                <a:pPr latinLnBrk="1">
                  <a:lnSpc>
                    <a:spcPts val="3565"/>
                  </a:lnSpc>
                </a:pPr>
                <a:r>
                  <a:rPr lang="en-US" altLang="zh-CN" sz="2000" b="1"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𝐏𝐄𝐆</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融合法、电融合法</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、灭活病毒</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65"/>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诱导法</a:t>
                </a:r>
                <a:endParaRPr lang="en-US" altLang="zh-CN" sz="100" dirty="0">
                  <a:solidFill>
                    <a:srgbClr val="00B050"/>
                  </a:solidFill>
                </a:endParaRPr>
              </a:p>
            </p:txBody>
          </p:sp>
        </mc:Choice>
        <mc:Fallback>
          <p:sp>
            <p:nvSpPr>
              <p:cNvPr id="6" name="QB_6_AN.67_1#ba5ecfe54.blank?pid=29c712164&amp;color=0,0,0&amp;vpa=20&amp;vtp=1&amp;bbb=1&amp;hb=1"/>
              <p:cNvSpPr>
                <a:spLocks noRot="1" noChangeAspect="1" noMove="1" noResize="1" noEditPoints="1" noAdjustHandles="1" noChangeArrowheads="1" noChangeShapeType="1" noTextEdit="1"/>
              </p:cNvSpPr>
              <p:nvPr/>
            </p:nvSpPr>
            <p:spPr>
              <a:xfrm>
                <a:off x="722377" y="2798133"/>
                <a:ext cx="10749631" cy="865759"/>
              </a:xfrm>
              <a:prstGeom prst="rect">
                <a:avLst/>
              </a:prstGeom>
              <a:blipFill rotWithShape="1">
                <a:blip r:embed="rId4"/>
                <a:stretch>
                  <a:fillRect l="-4" t="-37" r="1" b="-4554"/>
                </a:stretch>
              </a:blipFill>
            </p:spPr>
            <p:txBody>
              <a:bodyPr/>
              <a:lstStyle/>
              <a:p>
                <a:r>
                  <a:rPr lang="zh-CN" altLang="en-US">
                    <a:noFill/>
                  </a:rPr>
                  <a:t> </a:t>
                </a:r>
              </a:p>
            </p:txBody>
          </p:sp>
        </mc:Fallback>
      </mc:AlternateContent>
      <p:sp>
        <p:nvSpPr>
          <p:cNvPr id="7" name="QB_6_AN.68_1#ba5ecfe54.blank?pid=29c712164&amp;color=0,0,0&amp;vpa=21&amp;vtp=1"/>
          <p:cNvSpPr/>
          <p:nvPr/>
        </p:nvSpPr>
        <p:spPr>
          <a:xfrm>
            <a:off x="7599426" y="3236283"/>
            <a:ext cx="34131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8" name="QB_6_AS.69_1#ba5ecfe54?vop=1&amp;pid=29c712164&amp;color=0,0,0&amp;vtp=1&amp;bbb=1&amp;hb=1"/>
              <p:cNvSpPr/>
              <p:nvPr/>
            </p:nvSpPr>
            <p:spPr>
              <a:xfrm>
                <a:off x="722376" y="3680783"/>
                <a:ext cx="10753344" cy="1355979"/>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诱导B淋巴细胞和骨髓瘤细胞融合的常用方法有</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PEG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融合法、电融合法、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灭活病毒诱导法等。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A表示B淋巴细胞，B表示骨髓瘤细胞，因为细胞融合是随机的，且融合率达不到</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100</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融合体系中会出现多种类型的细胞</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AA</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BB</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AB</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，其中两两融合的细胞有3种。</a:t>
                </a:r>
                <a:endParaRPr lang="en-US" altLang="zh-CN" sz="2200" dirty="0">
                  <a:solidFill>
                    <a:srgbClr val="000000"/>
                  </a:solidFill>
                </a:endParaRPr>
              </a:p>
            </p:txBody>
          </p:sp>
        </mc:Choice>
        <mc:Fallback>
          <p:sp>
            <p:nvSpPr>
              <p:cNvPr id="8" name="QB_6_AS.69_1#ba5ecfe54?vop=1&amp;pid=29c712164&amp;color=0,0,0&amp;vtp=1&amp;bbb=1&amp;hb=1"/>
              <p:cNvSpPr>
                <a:spLocks noRot="1" noChangeAspect="1" noMove="1" noResize="1" noEditPoints="1" noAdjustHandles="1" noChangeArrowheads="1" noChangeShapeType="1" noTextEdit="1"/>
              </p:cNvSpPr>
              <p:nvPr/>
            </p:nvSpPr>
            <p:spPr>
              <a:xfrm>
                <a:off x="722376" y="3680783"/>
                <a:ext cx="10753344" cy="1355979"/>
              </a:xfrm>
              <a:prstGeom prst="rect">
                <a:avLst/>
              </a:prstGeom>
              <a:blipFill rotWithShape="1">
                <a:blip r:embed="rId5"/>
                <a:stretch>
                  <a:fillRect l="-4" t="-24" r="-3082" b="-393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6">
                                            <p:bg/>
                                          </p:spTgt>
                                        </p:tgtEl>
                                        <p:attrNameLst>
                                          <p:attrName>style.visibility</p:attrName>
                                        </p:attrNameLst>
                                      </p:cBhvr>
                                      <p:to>
                                        <p:strVal val="visible"/>
                                      </p:to>
                                    </p:set>
                                    <p:animEffect transition="in" filter="fade">
                                      <p:cBhvr>
                                        <p:cTn id="26" dur="500"/>
                                        <p:tgtEl>
                                          <p:spTgt spid="6">
                                            <p:bg/>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fade">
                                      <p:cBhvr>
                                        <p:cTn id="29" dur="500"/>
                                        <p:tgtEl>
                                          <p:spTgt spid="6">
                                            <p:txEl>
                                              <p:pRg st="0" end="0"/>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fade">
                                      <p:cBhvr>
                                        <p:cTn id="32" dur="500"/>
                                        <p:tgtEl>
                                          <p:spTgt spid="6">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bg/>
                                          </p:spTgt>
                                        </p:tgtEl>
                                        <p:attrNameLst>
                                          <p:attrName>style.visibility</p:attrName>
                                        </p:attrNameLst>
                                      </p:cBhvr>
                                      <p:to>
                                        <p:strVal val="visible"/>
                                      </p:to>
                                    </p:set>
                                    <p:animEffect transition="in" filter="fade">
                                      <p:cBhvr>
                                        <p:cTn id="37" dur="500"/>
                                        <p:tgtEl>
                                          <p:spTgt spid="7">
                                            <p:bg/>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xEl>
                                              <p:pRg st="0" end="0"/>
                                            </p:txEl>
                                          </p:spTgt>
                                        </p:tgtEl>
                                        <p:attrNameLst>
                                          <p:attrName>style.visibility</p:attrName>
                                        </p:attrNameLst>
                                      </p:cBhvr>
                                      <p:to>
                                        <p:strVal val="visible"/>
                                      </p:to>
                                    </p:set>
                                    <p:animEffect transition="in" filter="fade">
                                      <p:cBhvr>
                                        <p:cTn id="40" dur="500"/>
                                        <p:tgtEl>
                                          <p:spTgt spid="7">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
                                            <p:bg/>
                                          </p:spTgt>
                                        </p:tgtEl>
                                        <p:attrNameLst>
                                          <p:attrName>style.visibility</p:attrName>
                                        </p:attrNameLst>
                                      </p:cBhvr>
                                      <p:to>
                                        <p:strVal val="visible"/>
                                      </p:to>
                                    </p:set>
                                    <p:animEffect transition="in" filter="fade">
                                      <p:cBhvr>
                                        <p:cTn id="45" dur="500"/>
                                        <p:tgtEl>
                                          <p:spTgt spid="8">
                                            <p:bg/>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
                                            <p:txEl>
                                              <p:pRg st="0" end="0"/>
                                            </p:txEl>
                                          </p:spTgt>
                                        </p:tgtEl>
                                        <p:attrNameLst>
                                          <p:attrName>style.visibility</p:attrName>
                                        </p:attrNameLst>
                                      </p:cBhvr>
                                      <p:to>
                                        <p:strVal val="visible"/>
                                      </p:to>
                                    </p:set>
                                    <p:animEffect transition="in" filter="fade">
                                      <p:cBhvr>
                                        <p:cTn id="48" dur="500"/>
                                        <p:tgtEl>
                                          <p:spTgt spid="8">
                                            <p:txEl>
                                              <p:pRg st="0" end="0"/>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
                                            <p:txEl>
                                              <p:pRg st="1" end="1"/>
                                            </p:txEl>
                                          </p:spTgt>
                                        </p:tgtEl>
                                        <p:attrNameLst>
                                          <p:attrName>style.visibility</p:attrName>
                                        </p:attrNameLst>
                                      </p:cBhvr>
                                      <p:to>
                                        <p:strVal val="visible"/>
                                      </p:to>
                                    </p:set>
                                    <p:animEffect transition="in" filter="fade">
                                      <p:cBhvr>
                                        <p:cTn id="51" dur="500"/>
                                        <p:tgtEl>
                                          <p:spTgt spid="8">
                                            <p:txEl>
                                              <p:pRg st="1" end="1"/>
                                            </p:tx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
                                            <p:txEl>
                                              <p:pRg st="2" end="2"/>
                                            </p:txEl>
                                          </p:spTgt>
                                        </p:tgtEl>
                                        <p:attrNameLst>
                                          <p:attrName>style.visibility</p:attrName>
                                        </p:attrNameLst>
                                      </p:cBhvr>
                                      <p:to>
                                        <p:strVal val="visible"/>
                                      </p:to>
                                    </p:set>
                                    <p:animEffect transition="in" filter="fade">
                                      <p:cBhvr>
                                        <p:cTn id="54"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P spid="7" grpId="0" animBg="1" build="p"/>
      <p:bldP spid="8"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70_1#75b27a43d?pid=29c712164&amp;color=0,0,0&amp;vtp=1&amp;bt=1&amp;bbb=1&amp;hb=1"/>
              <p:cNvSpPr/>
              <p:nvPr/>
            </p:nvSpPr>
            <p:spPr>
              <a:xfrm>
                <a:off x="722376" y="969265"/>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（3）经</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培养基筛选得到的杂交瘤细胞还需要进行</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，这个过程常用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96</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孔板进行培养和筛选，原理是对杂交瘤细胞的培养液充分稀释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，尽量使</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通过培养让它增殖为单克隆细胞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，再进行相应检测。</a:t>
                </a:r>
                <a:endParaRPr lang="en-US" altLang="zh-CN" sz="2000" dirty="0"/>
              </a:p>
            </p:txBody>
          </p:sp>
        </mc:Choice>
        <mc:Fallback>
          <p:sp>
            <p:nvSpPr>
              <p:cNvPr id="2" name="QB_6_BD.70_1#75b27a43d?pid=29c712164&amp;color=0,0,0&amp;vtp=1&amp;bt=1&amp;bbb=1&amp;hb=1"/>
              <p:cNvSpPr>
                <a:spLocks noRot="1" noChangeAspect="1" noMove="1" noResize="1" noEditPoints="1" noAdjustHandles="1" noChangeArrowheads="1" noChangeShapeType="1" noTextEdit="1"/>
              </p:cNvSpPr>
              <p:nvPr/>
            </p:nvSpPr>
            <p:spPr>
              <a:xfrm>
                <a:off x="722376" y="969265"/>
                <a:ext cx="10753344" cy="1313434"/>
              </a:xfrm>
              <a:prstGeom prst="rect">
                <a:avLst/>
              </a:prstGeom>
              <a:blipFill rotWithShape="1">
                <a:blip r:embed="rId1"/>
                <a:stretch>
                  <a:fillRect l="-4" t="-19" r="-1996" b="-3442"/>
                </a:stretch>
              </a:blipFill>
            </p:spPr>
            <p:txBody>
              <a:bodyPr/>
              <a:lstStyle/>
              <a:p>
                <a:r>
                  <a:rPr lang="zh-CN" altLang="en-US">
                    <a:noFill/>
                  </a:rPr>
                  <a:t> </a:t>
                </a:r>
              </a:p>
            </p:txBody>
          </p:sp>
        </mc:Fallback>
      </mc:AlternateContent>
      <p:sp>
        <p:nvSpPr>
          <p:cNvPr id="3" name="QB_6_AN.71_1#75b27a43d.blank?pid=29c712164&amp;color=0,0,0&amp;vpa=22&amp;vtp=1&amp;bbb=1"/>
          <p:cNvSpPr/>
          <p:nvPr/>
        </p:nvSpPr>
        <p:spPr>
          <a:xfrm>
            <a:off x="6699314" y="931165"/>
            <a:ext cx="2724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克隆化培养和抗体检测</a:t>
            </a:r>
            <a:endParaRPr lang="en-US" altLang="zh-CN" sz="2000" dirty="0"/>
          </a:p>
        </p:txBody>
      </p:sp>
      <p:sp>
        <p:nvSpPr>
          <p:cNvPr id="4" name="QB_6_AN.72_1#75b27a43d.blank?pid=29c712164&amp;color=0,0,0&amp;vpa=23&amp;vtp=1&amp;bbb=1"/>
          <p:cNvSpPr/>
          <p:nvPr/>
        </p:nvSpPr>
        <p:spPr>
          <a:xfrm>
            <a:off x="8891651" y="1388365"/>
            <a:ext cx="237331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每孔只接种1个细胞</a:t>
            </a:r>
            <a:endParaRPr lang="en-US" altLang="zh-CN" sz="2000" dirty="0"/>
          </a:p>
        </p:txBody>
      </p:sp>
      <mc:AlternateContent xmlns:mc="http://schemas.openxmlformats.org/markup-compatibility/2006">
        <mc:Choice xmlns:a14="http://schemas.microsoft.com/office/drawing/2010/main" Requires="a14">
          <p:sp>
            <p:nvSpPr>
              <p:cNvPr id="5" name="QB_6_AS.73_1#75b27a43d?vop=1&amp;pid=29c712164&amp;color=0,0,0&amp;vtp=1&amp;bbb=1&amp;hb=1"/>
              <p:cNvSpPr/>
              <p:nvPr/>
            </p:nvSpPr>
            <p:spPr>
              <a:xfrm>
                <a:off x="722376" y="2289175"/>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培养基第一次筛选出的杂交瘤细胞产生的抗体存在差异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，必须对杂交瘤细胞进行第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二次筛选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，即进行克隆化培养和抗体检测，选出能产生所需抗体的杂交瘤细胞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。第二次筛选通常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采用稀释克隆细胞的方法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，将杂交瘤细胞多倍稀释，接种在96孔培养板上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，尽量使每孔只接种一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个杂交瘤细胞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，通过培养让其增殖，然后进行相应检测。</a:t>
                </a:r>
                <a:endParaRPr lang="en-US" altLang="zh-CN" sz="2200" dirty="0"/>
              </a:p>
            </p:txBody>
          </p:sp>
        </mc:Choice>
        <mc:Fallback>
          <p:sp>
            <p:nvSpPr>
              <p:cNvPr id="5" name="QB_6_AS.73_1#75b27a43d?vop=1&amp;pid=29c712164&amp;color=0,0,0&amp;vtp=1&amp;bbb=1&amp;hb=1"/>
              <p:cNvSpPr>
                <a:spLocks noRot="1" noChangeAspect="1" noMove="1" noResize="1" noEditPoints="1" noAdjustHandles="1" noChangeArrowheads="1" noChangeShapeType="1" noTextEdit="1"/>
              </p:cNvSpPr>
              <p:nvPr/>
            </p:nvSpPr>
            <p:spPr>
              <a:xfrm>
                <a:off x="722376" y="2289175"/>
                <a:ext cx="10753344" cy="1783334"/>
              </a:xfrm>
              <a:prstGeom prst="rect">
                <a:avLst/>
              </a:prstGeom>
              <a:blipFill rotWithShape="1">
                <a:blip r:embed="rId2"/>
                <a:stretch>
                  <a:fillRect l="-4" r="-815" b="-254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
                                            <p:txEl>
                                              <p:pRg st="2" end="2"/>
                                            </p:txEl>
                                          </p:spTgt>
                                        </p:tgtEl>
                                        <p:attrNameLst>
                                          <p:attrName>style.visibility</p:attrName>
                                        </p:attrNameLst>
                                      </p:cBhvr>
                                      <p:to>
                                        <p:strVal val="visible"/>
                                      </p:to>
                                    </p:set>
                                    <p:animEffect transition="in" filter="fade">
                                      <p:cBhvr>
                                        <p:cTn id="32" dur="500"/>
                                        <p:tgtEl>
                                          <p:spTgt spid="5">
                                            <p:txEl>
                                              <p:pRg st="2" end="2"/>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cc7e9a123.fixed?pid=fe46ba7ce&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4#cc7e9a123.fixed?pid=fe46ba7ce&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课时3</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动物体细胞核移植技术和克隆动物</a:t>
            </a:r>
            <a:endParaRPr lang="en-US" altLang="zh-CN" sz="4400" dirty="0"/>
          </a:p>
        </p:txBody>
      </p:sp>
      <p:pic>
        <p:nvPicPr>
          <p:cNvPr id="4" name="C_4#cc7e9a123.fixed?pid=fe46ba7ce&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cc7e9a123.fixed?pid=fe46ba7ce&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_1#9f00e7b40?pid=bec6575cb&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[湖南长沙2025高二期末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科学家尝试将某种濒危猫科动物的体细胞核移植到去核的家猫卵母细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胞中形成重构胚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，以实现濒危猫科动物的克隆繁殖。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_1#9f00e7b40.bracket?pid=bec6575cb&amp;color=0,0,0&amp;vpa=1&amp;vtp=1"/>
          <p:cNvSpPr/>
          <p:nvPr/>
        </p:nvSpPr>
        <p:spPr>
          <a:xfrm>
            <a:off x="8796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6_BD.1_2#9f00e7b40.choices?pid=bec6575cb&amp;color=0,0,0&amp;vtp=1&amp;bbb=1"/>
              <p:cNvSpPr/>
              <p:nvPr/>
            </p:nvSpPr>
            <p:spPr>
              <a:xfrm>
                <a:off x="722376" y="18246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A.家猫的卵母细胞需要在体外培养至</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.可通过电融合法使濒危猫科动物的细胞与去核的家猫卵母细胞融合</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.通过该技术可对濒危猫科动物进行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复制，有望拯救部分濒危动物</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.重构胚进行胚胎移植前需用物理或化学方法激活，使其完成细胞分裂和发育进程</a:t>
                </a:r>
                <a:endParaRPr lang="en-US" altLang="zh-CN" sz="2000" dirty="0"/>
              </a:p>
            </p:txBody>
          </p:sp>
        </mc:Choice>
        <mc:Fallback>
          <p:sp>
            <p:nvSpPr>
              <p:cNvPr id="4" name="QC_6_BD.1_2#9f00e7b40.choices?pid=bec6575cb&amp;color=0,0,0&amp;vtp=1&amp;bbb=1"/>
              <p:cNvSpPr>
                <a:spLocks noRot="1" noChangeAspect="1" noMove="1" noResize="1" noEditPoints="1" noAdjustHandles="1" noChangeArrowheads="1" noChangeShapeType="1" noTextEdit="1"/>
              </p:cNvSpPr>
              <p:nvPr/>
            </p:nvSpPr>
            <p:spPr>
              <a:xfrm>
                <a:off x="722376" y="1824677"/>
                <a:ext cx="10753344" cy="1796034"/>
              </a:xfrm>
              <a:prstGeom prst="rect">
                <a:avLst/>
              </a:prstGeom>
              <a:blipFill rotWithShape="1">
                <a:blip r:embed="rId1"/>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_1#9f00e7b40?vop=1&amp;pid=bec6575cb&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体细胞核移植过程中卵母细胞需在体外培养至</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；可用电融合法诱导动物细胞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融合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，使供体细胞与去核卵母细胞融合，B正确；克隆个体的核</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来自供体细胞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，但细胞质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（如线粒体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）部分来自去核卵母细胞，且表型受环境影响，无法</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复制，C错误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胎移植前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，重构胚需要激活以启动细胞分裂和发育进程，D正确。</a:t>
                </a:r>
                <a:endParaRPr lang="en-US" altLang="zh-CN" sz="2200" dirty="0"/>
              </a:p>
            </p:txBody>
          </p:sp>
        </mc:Choice>
        <mc:Fallback>
          <p:sp>
            <p:nvSpPr>
              <p:cNvPr id="2" name="QC_6_AS.3_1#9f00e7b40?vop=1&amp;pid=bec6575cb&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r="-1045"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4_1#9f00e7b40?vop=1&amp;pid=bec6575cb&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p:txBody>
      </p:sp>
      <p:sp>
        <p:nvSpPr>
          <p:cNvPr id="3" name="QC_6_EX.4_2#9f00e7b40?vop=1&amp;pid=bec6575cb&amp;color=0,0,0&amp;vtp=1&amp;bbb=1"/>
          <p:cNvSpPr/>
          <p:nvPr/>
        </p:nvSpPr>
        <p:spPr>
          <a:xfrm>
            <a:off x="722376" y="1433137"/>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体细胞核移植流程图</a:t>
            </a:r>
            <a:endParaRPr lang="en-US" altLang="zh-CN" sz="2000" dirty="0"/>
          </a:p>
        </p:txBody>
      </p:sp>
      <p:pic>
        <p:nvPicPr>
          <p:cNvPr id="4" name="QC_6_EX.4_3#9f00e7b40?vop=1&amp;pid=bec6575c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105656" y="1970728"/>
            <a:ext cx="3977640" cy="427939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bg/>
                                          </p:spTgt>
                                        </p:tgtEl>
                                        <p:attrNameLst>
                                          <p:attrName>style.visibility</p:attrName>
                                        </p:attrNameLst>
                                      </p:cBhvr>
                                      <p:to>
                                        <p:strVal val="visible"/>
                                      </p:to>
                                    </p:set>
                                    <p:animEffect transition="in" filter="fade">
                                      <p:cBhvr>
                                        <p:cTn id="13" dur="500"/>
                                        <p:tgtEl>
                                          <p:spTgt spid="3">
                                            <p:bg/>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3"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_1#b308a4731?pid=bec6575cb&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2.中国科学院团队对雌性猕猴进行克隆，成功获得“中中”和“华华”两姐妹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，突破了现有技术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无法用体细胞克隆非人灵长类动物的难题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。如图为“中中”和“华华”培育的流程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，相关叙述错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_1#b308a4731.bracket?pid=bec6575cb&amp;color=0,0,0&amp;vpa=2&amp;vtp=1"/>
          <p:cNvSpPr/>
          <p:nvPr/>
        </p:nvSpPr>
        <p:spPr>
          <a:xfrm>
            <a:off x="1684401" y="18673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5_2#b308a4731?pid=bec6575c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11296" y="2408877"/>
            <a:ext cx="5175504" cy="140817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5_3#b308a4731.choices?pid=bec6575cb&amp;color=0,0,0&amp;vtp=1&amp;bbb=1"/>
              <p:cNvSpPr/>
              <p:nvPr/>
            </p:nvSpPr>
            <p:spPr>
              <a:xfrm>
                <a:off x="722376" y="39455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A.去除卵子的“核”，实质是去除纺锤体—染色体复合物</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.②过程是动物胚胎的体外培养过程，需无菌、无毒环境</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.“中中”“华华”的线粒体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完全来自提供卵子的母猴</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.“中中”“华华”的性别由成纤维细胞的遗传物质决定</a:t>
                </a:r>
                <a:endParaRPr lang="en-US" altLang="zh-CN" sz="2000" dirty="0"/>
              </a:p>
            </p:txBody>
          </p:sp>
        </mc:Choice>
        <mc:Fallback>
          <p:sp>
            <p:nvSpPr>
              <p:cNvPr id="5" name="QC_6_BD.5_3#b308a4731.choices?pid=bec6575cb&amp;color=0,0,0&amp;vtp=1&amp;bbb=1"/>
              <p:cNvSpPr>
                <a:spLocks noRot="1" noChangeAspect="1" noMove="1" noResize="1" noEditPoints="1" noAdjustHandles="1" noChangeArrowheads="1" noChangeShapeType="1" noTextEdit="1"/>
              </p:cNvSpPr>
              <p:nvPr/>
            </p:nvSpPr>
            <p:spPr>
              <a:xfrm>
                <a:off x="722376" y="3945577"/>
                <a:ext cx="10753344" cy="1796034"/>
              </a:xfrm>
              <a:prstGeom prst="rect">
                <a:avLst/>
              </a:prstGeom>
              <a:blipFill rotWithShape="1">
                <a:blip r:embed="rId2"/>
                <a:stretch>
                  <a:fillRect l="-4" t="-18" b="-251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7_1#b308a4731?vop=1&amp;pid=bec6575cb&amp;color=0,0,0&amp;vtp=1&amp;bt=1&amp;bbb=1&amp;hb=1"/>
              <p:cNvSpPr/>
              <p:nvPr/>
            </p:nvSpPr>
            <p:spPr>
              <a:xfrm>
                <a:off x="722376" y="97200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由图可知，“中中”和“华华”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是由去核卵子和体外培养的成纤维细胞融合后发育而成的，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“中中”和“华华”的线粒体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来自卵子和成纤维细胞，C错误。</a:t>
                </a:r>
                <a:endParaRPr lang="en-US" altLang="zh-CN" sz="2200" dirty="0"/>
              </a:p>
            </p:txBody>
          </p:sp>
        </mc:Choice>
        <mc:Fallback>
          <p:sp>
            <p:nvSpPr>
              <p:cNvPr id="2" name="QC_6_AS.7_1#b308a4731?vop=1&amp;pid=bec6575cb&amp;color=0,0,0&amp;vtp=1&amp;bt=1&amp;bbb=1&amp;hb=1"/>
              <p:cNvSpPr>
                <a:spLocks noRot="1" noChangeAspect="1" noMove="1" noResize="1" noEditPoints="1" noAdjustHandles="1" noChangeArrowheads="1" noChangeShapeType="1" noTextEdit="1"/>
              </p:cNvSpPr>
              <p:nvPr/>
            </p:nvSpPr>
            <p:spPr>
              <a:xfrm>
                <a:off x="722376" y="972000"/>
                <a:ext cx="10753344" cy="907034"/>
              </a:xfrm>
              <a:prstGeom prst="rect">
                <a:avLst/>
              </a:prstGeom>
              <a:blipFill rotWithShape="1">
                <a:blip r:embed="rId1"/>
                <a:stretch>
                  <a:fillRect l="-4" t="-50" r="-2185" b="-496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4_1#e4d29bcf5?vop=1&amp;pid=0653be0d5&amp;color=0,0,0&amp;mp=1&amp;vtp=1&amp;bt=1&amp;bbb=1"/>
              <p:cNvSpPr/>
              <p:nvPr/>
            </p:nvSpPr>
            <p:spPr>
              <a:xfrm>
                <a:off x="722376" y="972000"/>
                <a:ext cx="10753344" cy="32057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动物细胞培养</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、植物组织培养和微生物培养的条件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1）动物细胞培养的条件：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无菌、无毒的环境：</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.灭菌及无菌操作，</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.定期更换培养液，以清除代谢物。</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营养物质：糖类、氨基酸、无机盐、维生素等，还需加入血清等天然成分。</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适宜的温度、</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和渗透压。</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95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空气</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的混合气体环境。</a:t>
                </a:r>
                <a:endParaRPr lang="en-US" altLang="zh-CN" sz="2000" dirty="0"/>
              </a:p>
            </p:txBody>
          </p:sp>
        </mc:Choice>
        <mc:Fallback>
          <p:sp>
            <p:nvSpPr>
              <p:cNvPr id="2" name="QC_6_EX.4_1#e4d29bcf5?vop=1&amp;pid=0653be0d5&amp;color=0,0,0&amp;mp=1&amp;vtp=1&amp;bt=1&amp;bbb=1"/>
              <p:cNvSpPr>
                <a:spLocks noRot="1" noChangeAspect="1" noMove="1" noResize="1" noEditPoints="1" noAdjustHandles="1" noChangeArrowheads="1" noChangeShapeType="1" noTextEdit="1"/>
              </p:cNvSpPr>
              <p:nvPr/>
            </p:nvSpPr>
            <p:spPr>
              <a:xfrm>
                <a:off x="722376" y="972000"/>
                <a:ext cx="10753344" cy="3205734"/>
              </a:xfrm>
              <a:prstGeom prst="rect">
                <a:avLst/>
              </a:prstGeom>
              <a:blipFill rotWithShape="1">
                <a:blip r:embed="rId1"/>
                <a:stretch>
                  <a:fillRect l="-4" t="-14" b="-140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BD.8_1#e85a70c9e?pid=bec6575cb&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[辽宁本溪重点高中协作体2024高二期中]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近年来，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野生动物郊狼的数量不断减少、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濒临灭绝</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，采集其精子或卵子开展常规辅助生殖较为困难。种间体细胞核移植</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iSCNT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技术在野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生郊狼遗传资源的保护中发挥了重要作用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，具体流程如图。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BD.8_1#e85a70c9e?pid=bec6575cb&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175" b="-3491"/>
                </a:stretch>
              </a:blipFill>
            </p:spPr>
            <p:txBody>
              <a:bodyPr/>
              <a:lstStyle/>
              <a:p>
                <a:r>
                  <a:rPr lang="zh-CN" altLang="en-US">
                    <a:noFill/>
                  </a:rPr>
                  <a:t> </a:t>
                </a:r>
              </a:p>
            </p:txBody>
          </p:sp>
        </mc:Fallback>
      </mc:AlternateContent>
      <p:sp>
        <p:nvSpPr>
          <p:cNvPr id="3" name="QC_6_AN.9_1#e85a70c9e.bracket?pid=bec6575cb&amp;color=0,0,0&amp;vpa=3&amp;vtp=1&amp;bbb=1"/>
          <p:cNvSpPr/>
          <p:nvPr/>
        </p:nvSpPr>
        <p:spPr>
          <a:xfrm>
            <a:off x="9596501" y="1867350"/>
            <a:ext cx="55721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CD</a:t>
            </a:r>
            <a:endParaRPr lang="en-US" altLang="zh-CN" sz="2000" dirty="0"/>
          </a:p>
        </p:txBody>
      </p:sp>
      <p:pic>
        <p:nvPicPr>
          <p:cNvPr id="4" name="QC_6_BD.8_2#e85a70c9e?htil=1&amp;pid=bec6575c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037576" y="2408877"/>
            <a:ext cx="3419856" cy="226771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8_3#e85a70c9e.choices?htil=1&amp;pid=bec6575cb&amp;color=0,0,0&amp;vtp=1&amp;bbb=1&amp;hb=1"/>
              <p:cNvSpPr/>
              <p:nvPr/>
            </p:nvSpPr>
            <p:spPr>
              <a:xfrm>
                <a:off x="722376" y="2334074"/>
                <a:ext cx="7196328"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A.由该流程可得出郊狼体细胞的细胞核和重组细胞都具有全能性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.实际操作中通常将供体细胞注入去核的卵母细胞，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既操作简便，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又能减小对细胞的损伤</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.郊狼乙的遗传物质与代孕家犬完全不同，与郊狼甲的完全相同</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iSCNT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技术相比，胚胎细胞核移植技术成功的难度更大</a:t>
                </a:r>
                <a:endParaRPr lang="en-US" altLang="zh-CN" sz="2000" dirty="0"/>
              </a:p>
            </p:txBody>
          </p:sp>
        </mc:Choice>
        <mc:Fallback>
          <p:sp>
            <p:nvSpPr>
              <p:cNvPr id="5" name="QC_6_BD.8_3#e85a70c9e.choices?htil=1&amp;pid=bec6575cb&amp;color=0,0,0&amp;vtp=1&amp;bbb=1&amp;hb=1"/>
              <p:cNvSpPr>
                <a:spLocks noRot="1" noChangeAspect="1" noMove="1" noResize="1" noEditPoints="1" noAdjustHandles="1" noChangeArrowheads="1" noChangeShapeType="1" noTextEdit="1"/>
              </p:cNvSpPr>
              <p:nvPr/>
            </p:nvSpPr>
            <p:spPr>
              <a:xfrm>
                <a:off x="722376" y="2334074"/>
                <a:ext cx="7196328" cy="2253234"/>
              </a:xfrm>
              <a:prstGeom prst="rect">
                <a:avLst/>
              </a:prstGeom>
              <a:blipFill rotWithShape="1">
                <a:blip r:embed="rId3"/>
                <a:stretch>
                  <a:fillRect l="-5" t="-20" r="-3676"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0_1#e85a70c9e?vop=1&amp;pid=bec6575cb&amp;color=0,0,0&amp;vtp=1&amp;bt=1&amp;bbb=1&amp;hb=1"/>
              <p:cNvSpPr/>
              <p:nvPr/>
            </p:nvSpPr>
            <p:spPr>
              <a:xfrm>
                <a:off x="722376" y="972000"/>
                <a:ext cx="10753344" cy="2740279"/>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由郊狼甲的体细胞核移植克隆出郊狼乙，可得出郊狼体细胞的细胞核具有全能性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，郊狼乙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是由重组细胞发育而来的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，可得出重组细胞也具有全能性，A正确；在实际操作中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，通常将供体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细胞注入去核的卵母细胞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，这种方法既操作简便，又能减小对细胞的损伤，B正确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；郊狼乙的遗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传物质中细胞质遗传物质来自家犬和郊狼甲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，细胞核遗传物质来自郊狼甲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，因此郊狼乙的遗传物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质与代孕家犬并非完全不同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，其核遗传物质与郊狼甲的相同，C错误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iSCNT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技术使用的是体细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8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，体细胞分化程度高，所以与胚胎细胞核移植技术相比</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iSCNT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技术成功的难度更大，D错误。</a:t>
                </a:r>
                <a:endParaRPr lang="en-US" altLang="zh-CN" sz="2200" dirty="0"/>
              </a:p>
            </p:txBody>
          </p:sp>
        </mc:Choice>
        <mc:Fallback>
          <p:sp>
            <p:nvSpPr>
              <p:cNvPr id="2" name="QC_6_AS.10_1#e85a70c9e?vop=1&amp;pid=bec6575cb&amp;color=0,0,0&amp;vtp=1&amp;bt=1&amp;bbb=1&amp;hb=1"/>
              <p:cNvSpPr>
                <a:spLocks noRot="1" noChangeAspect="1" noMove="1" noResize="1" noEditPoints="1" noAdjustHandles="1" noChangeArrowheads="1" noChangeShapeType="1" noTextEdit="1"/>
              </p:cNvSpPr>
              <p:nvPr/>
            </p:nvSpPr>
            <p:spPr>
              <a:xfrm>
                <a:off x="722376" y="972000"/>
                <a:ext cx="10753344" cy="2740279"/>
              </a:xfrm>
              <a:prstGeom prst="rect">
                <a:avLst/>
              </a:prstGeom>
              <a:blipFill rotWithShape="1">
                <a:blip r:embed="rId1"/>
                <a:stretch>
                  <a:fillRect l="-4" t="-16" r="-909" b="-194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_1#7a5781dce?pid=2411e0cdd&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[吉林长春2025高二月考]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体细胞核移植技术在畜牧业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、医药卫生以及其他领域有着广阔的应用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前景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。下列关于体细胞核移植技术的应用前景及存在问题的叙述，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2_1#7a5781dce.bracket?pid=2411e0cdd&amp;color=0,0,0&amp;vpa=4&amp;vtp=1"/>
          <p:cNvSpPr/>
          <p:nvPr/>
        </p:nvSpPr>
        <p:spPr>
          <a:xfrm>
            <a:off x="9304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11_2#7a5781dce.choices?pid=2411e0cdd&amp;color=0,0,0&amp;vtp=1&amp;bbb=1&amp;hb=1"/>
          <p:cNvSpPr/>
          <p:nvPr/>
        </p:nvSpPr>
        <p:spPr>
          <a:xfrm>
            <a:off x="722376" y="1876874"/>
            <a:ext cx="10753344"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A.利用体细胞核移植技术培育的转基因克隆动物可以作为生物反应器，生产珍贵的医用蛋白</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.以患者细胞作为供体细胞培育的人核移植胚胎干细胞，经诱导形成的组织、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器官等移植给患者，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可避免免疫排斥反应</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.体细胞核移植技术发展到今天，已经相当成熟，成功率较高</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.有研究者指出，绝大多数克隆动物存在健康问题，如体型过大、脏器缺陷、免疫失调等</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_1#7a5781dce?vop=1&amp;pid=2411e0cdd&amp;color=0,0,0&amp;vtp=1&amp;bt=1&amp;bbb=1&amp;hb=1"/>
          <p:cNvSpPr/>
          <p:nvPr/>
        </p:nvSpPr>
        <p:spPr>
          <a:xfrm>
            <a:off x="722376" y="97200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尽管通过体细胞核移植技术已经获得了多种克隆动物，但该技术的成功率仍然非常低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个技术环节也有待进一步改进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451408159.fixed?pid=fe46ba7ce&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4#451408159.fixed?pid=fe46ba7ce&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课时3</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动物体细胞核移植技术和克隆动物</a:t>
            </a:r>
            <a:endParaRPr lang="en-US" altLang="zh-CN" sz="4400" dirty="0"/>
          </a:p>
        </p:txBody>
      </p:sp>
      <p:pic>
        <p:nvPicPr>
          <p:cNvPr id="4" name="C_4#451408159.fixed?pid=fe46ba7ce&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451408159.fixed?pid=fe46ba7ce&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4_1#709926116?pid=451408159&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[山东临沂2025高二联考]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体细胞核移植技术为建立人类疾病的动物模型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、研究疾病机理带来光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明前景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。如图表示体细胞核移植技术的过程，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5_1#709926116.bracket?pid=451408159&amp;color=0,0,0&amp;vpa=5&amp;vtp=1"/>
          <p:cNvSpPr/>
          <p:nvPr/>
        </p:nvSpPr>
        <p:spPr>
          <a:xfrm>
            <a:off x="8034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5_BD.14_2#709926116?pid=45140815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291840" y="1951677"/>
            <a:ext cx="5605272" cy="14630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14_3#709926116.choices?pid=451408159&amp;color=0,0,0&amp;vtp=1&amp;bbb=1"/>
          <p:cNvSpPr/>
          <p:nvPr/>
        </p:nvSpPr>
        <p:spPr>
          <a:xfrm>
            <a:off x="722376" y="35518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A.上述过程利用了动物细胞核移植、动物细胞培养等技术</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.细胞A常用处于减数分裂Ⅱ中期的次级卵母细胞</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.过程②在培养基中加入的动物血清含有激发细胞全能性表达的物质</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.该技术有望解决供体器官的短缺和器官移植出现的免疫排斥反应问题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6_1#709926116?vop=1&amp;pid=451408159&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据图可知，该过程利用了动物细胞核移植、动物细胞培养等技术，A正确；细胞</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A常用处于减</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数分裂</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Ⅱ中期的次级卵母细胞，原因是其细胞质中含有激发细胞核全能性表达的物质，B正确</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程</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②表示重组细胞发育成囊胚，激发细胞核全能性表达的是细胞A细胞质中的物质，C错误</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；图示中</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的胚胎干细胞的核遗传物质来源于患者提供的体细胞，将由此形成的器官移植给患者可以避免免疫</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排斥反应</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，故该技术有望解决供体器官的短缺和器官移植出现的免疫排斥反应问题，D正确。</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7_1#388ddf94d?pid=451408159&amp;color=0,0,0&amp;vtp=1&amp;bt=1&amp;bbb=1&amp;hb=1"/>
          <p:cNvSpPr/>
          <p:nvPr/>
        </p:nvSpPr>
        <p:spPr>
          <a:xfrm>
            <a:off x="722376" y="972000"/>
            <a:ext cx="10753344" cy="1671828"/>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[黑龙江哈尔滨2025高二月考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二次克隆是指通过剖宫产获取克隆胎儿细胞进行的再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次动物克隆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，可避免供核细胞长期体外培养所造成的老化现象。研究发现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，采用二次克隆来制备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转基因克隆动物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，无论是在重构胚的融合率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、发育率还是移植受体妊娠率方面均明显高于传统的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体细胞核移植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。如图为二次克隆的简易流程图，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8_1#388ddf94d.bracket?pid=451408159&amp;color=0,0,0&amp;vpa=6&amp;vtp=1&amp;bbb=1"/>
          <p:cNvSpPr/>
          <p:nvPr/>
        </p:nvSpPr>
        <p:spPr>
          <a:xfrm>
            <a:off x="8326501" y="2259399"/>
            <a:ext cx="557213" cy="379984"/>
          </a:xfrm>
          <a:prstGeom prst="rect">
            <a:avLst/>
          </a:prstGeom>
          <a:noFill/>
        </p:spPr>
        <p:txBody>
          <a:bodyPr wrap="none" lIns="0" tIns="0" rIns="0" bIns="0" rtlCol="0" anchor="t"/>
          <a:lstStyle/>
          <a:p>
            <a:pPr algn="ctr" latinLnBrk="1">
              <a:lnSpc>
                <a:spcPts val="33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CD</a:t>
            </a:r>
            <a:endParaRPr lang="en-US" altLang="zh-CN" sz="2000" dirty="0"/>
          </a:p>
        </p:txBody>
      </p:sp>
      <p:pic>
        <p:nvPicPr>
          <p:cNvPr id="4" name="QC_5_BD.17_2#388ddf94d?pid=45140815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023360" y="2781622"/>
            <a:ext cx="4142232" cy="167335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17_3#388ddf94d.choices?pid=451408159&amp;color=0,0,0&amp;vtp=1&amp;bbb=1"/>
              <p:cNvSpPr/>
              <p:nvPr/>
            </p:nvSpPr>
            <p:spPr>
              <a:xfrm>
                <a:off x="722376" y="4585022"/>
                <a:ext cx="10753344" cy="1675384"/>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A.两次克隆的去核过程中均是去除纺锤体—染色体复合物</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.制备供体细胞前可用胰蛋白酶消化胎羊细胞间的蛋白质</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.胎羊C细胞中线粒体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来源于甲羊和胎羊B</a:t>
                </a:r>
                <a:endParaRPr lang="en-US" altLang="zh-CN" sz="2000" dirty="0"/>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.第二次克隆的重构胚融合率高是因为胎羊细胞的分化程度高</a:t>
                </a:r>
                <a:endParaRPr lang="en-US" altLang="zh-CN" sz="2000" dirty="0"/>
              </a:p>
            </p:txBody>
          </p:sp>
        </mc:Choice>
        <mc:Fallback>
          <p:sp>
            <p:nvSpPr>
              <p:cNvPr id="5" name="QC_5_BD.17_3#388ddf94d.choices?pid=451408159&amp;color=0,0,0&amp;vtp=1&amp;bbb=1"/>
              <p:cNvSpPr>
                <a:spLocks noRot="1" noChangeAspect="1" noMove="1" noResize="1" noEditPoints="1" noAdjustHandles="1" noChangeArrowheads="1" noChangeShapeType="1" noTextEdit="1"/>
              </p:cNvSpPr>
              <p:nvPr/>
            </p:nvSpPr>
            <p:spPr>
              <a:xfrm>
                <a:off x="722376" y="4585022"/>
                <a:ext cx="10753344" cy="1675384"/>
              </a:xfrm>
              <a:prstGeom prst="rect">
                <a:avLst/>
              </a:prstGeom>
              <a:blipFill rotWithShape="1">
                <a:blip r:embed="rId2"/>
                <a:stretch>
                  <a:fillRect l="-4" t="-19" b="-231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19_1#388ddf94d?vop=1&amp;pid=451408159&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将采集的卵母细胞在体外培养到</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Ⅱ</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期时通过显微操作去核，此时去除的是纺锤体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体复合物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，A正确；制备供体细胞前可用胰蛋白酶消化动物细胞之间的蛋白质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，从而得到单个细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，B正确；胎羊C的形成是将胎羊B的体细胞注射到乙羊去核的卵母细胞中，因此胎羊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C细胞中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线粒体</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DNA</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来源于乙羊和胎羊B，C错误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；第二次克隆的重构胚融合成功率高是因为胎羊细胞的分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化程度低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，细胞核的全能性相对容易表达，D错误。</a:t>
                </a:r>
                <a:endParaRPr lang="en-US" altLang="zh-CN" sz="2200" dirty="0"/>
              </a:p>
            </p:txBody>
          </p:sp>
        </mc:Choice>
        <mc:Fallback>
          <p:sp>
            <p:nvSpPr>
              <p:cNvPr id="2" name="QC_5_AS.19_1#388ddf94d?vop=1&amp;pid=451408159&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974"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5_BD.20_1#a836f4a49?pid=451408159&amp;color=0,0,0&amp;vtp=1&amp;bt=1&amp;bbb=1&amp;hb=1"/>
              <p:cNvSpPr/>
              <p:nvPr/>
            </p:nvSpPr>
            <p:spPr>
              <a:xfrm>
                <a:off x="722376" y="972000"/>
                <a:ext cx="10753344" cy="1770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[浙江金华2024高二期中]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现代社会压力使人们的作息很难严格遵循体内的生物钟。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频繁地加班、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熬夜等导致人的生物钟紊乱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，最终出现失眠、日间嗜睡等问题。通过实验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，我国科研团队成功获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5只</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基因敲除的克隆猴，极大地推动了生物钟紊乱相关问题的研究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。培育克隆猴的步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骤如图所示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sz="2000" dirty="0"/>
              </a:p>
            </p:txBody>
          </p:sp>
        </mc:Choice>
        <mc:Fallback>
          <p:sp>
            <p:nvSpPr>
              <p:cNvPr id="2" name="QO_5_BD.20_1#a836f4a49?pid=451408159&amp;color=0,0,0&amp;vtp=1&amp;bt=1&amp;bbb=1&amp;hb=1"/>
              <p:cNvSpPr>
                <a:spLocks noRot="1" noChangeAspect="1" noMove="1" noResize="1" noEditPoints="1" noAdjustHandles="1" noChangeArrowheads="1" noChangeShapeType="1" noTextEdit="1"/>
              </p:cNvSpPr>
              <p:nvPr/>
            </p:nvSpPr>
            <p:spPr>
              <a:xfrm>
                <a:off x="722376" y="972000"/>
                <a:ext cx="10753344" cy="1770634"/>
              </a:xfrm>
              <a:prstGeom prst="rect">
                <a:avLst/>
              </a:prstGeom>
              <a:blipFill rotWithShape="1">
                <a:blip r:embed="rId1"/>
                <a:stretch>
                  <a:fillRect l="-4" t="-25" r="-3537" b="-2542"/>
                </a:stretch>
              </a:blipFill>
            </p:spPr>
            <p:txBody>
              <a:bodyPr/>
              <a:lstStyle/>
              <a:p>
                <a:r>
                  <a:rPr lang="zh-CN" altLang="en-US">
                    <a:noFill/>
                  </a:rPr>
                  <a:t> </a:t>
                </a:r>
              </a:p>
            </p:txBody>
          </p:sp>
        </mc:Fallback>
      </mc:AlternateContent>
      <p:pic>
        <p:nvPicPr>
          <p:cNvPr id="3" name="QO_5_BD.20_2#a836f4a49?pid=45140815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526280" y="2875603"/>
            <a:ext cx="3136392" cy="14538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BD.21_1#f8bf579d9?pid=a836f4a49&amp;color=0,0,0&amp;vtp=1&amp;bbb=1&amp;hb=1"/>
          <p:cNvSpPr/>
          <p:nvPr/>
        </p:nvSpPr>
        <p:spPr>
          <a:xfrm>
            <a:off x="722376" y="4463103"/>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（1）哺乳动物利用胚胎细胞进行核移植较体细胞更易成功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B_6_AN.22_1#f8bf579d9.blank?pid=a836f4a49&amp;color=0,0,0&amp;vpa=7&amp;vtp=1&amp;bbb=1&amp;hb=1"/>
          <p:cNvSpPr/>
          <p:nvPr/>
        </p:nvSpPr>
        <p:spPr>
          <a:xfrm>
            <a:off x="722377" y="4425003"/>
            <a:ext cx="10749631" cy="856234"/>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胚胎细胞分化程度低，表</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现全能性相对容易</a:t>
            </a:r>
            <a:endParaRPr lang="en-US" altLang="zh-CN" sz="2000" dirty="0"/>
          </a:p>
        </p:txBody>
      </p:sp>
      <p:sp>
        <p:nvSpPr>
          <p:cNvPr id="6" name="QB_6_AS.23_1#f8bf579d9?vop=1&amp;pid=a836f4a49&amp;color=0,0,0&amp;vtp=1&amp;bbb=1"/>
          <p:cNvSpPr/>
          <p:nvPr/>
        </p:nvSpPr>
        <p:spPr>
          <a:xfrm>
            <a:off x="722376" y="5343150"/>
            <a:ext cx="10753344" cy="434785"/>
          </a:xfrm>
          <a:prstGeom prst="rect">
            <a:avLst/>
          </a:prstGeom>
          <a:noFill/>
        </p:spPr>
        <p:txBody>
          <a:bodyPr wrap="none" lIns="0" tIns="0" rIns="0" bIns="0" rtlCol="0" anchor="t"/>
          <a:lstStyle/>
          <a:p>
            <a:pPr algn="l" latinLnBrk="1">
              <a:lnSpc>
                <a:spcPts val="3900"/>
              </a:lnSpc>
            </a:pPr>
            <a:r>
              <a:rPr lang="en-US" altLang="zh-CN" sz="2200" b="1" i="0" spc="-10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10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与动物体细胞相比，胚胎细胞分化程度低，表现全能性相对容易，故胚胎细胞核移植更易成功。</a:t>
            </a:r>
            <a:endParaRPr lang="en-US" altLang="zh-CN" sz="2200" spc="-1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500"/>
                                        <p:tgtEl>
                                          <p:spTgt spid="5">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fade">
                                      <p:cBhvr>
                                        <p:cTn id="18" dur="500"/>
                                        <p:tgtEl>
                                          <p:spTgt spid="6">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Effect transition="in" filter="fade">
                                      <p:cBhvr>
                                        <p:cTn id="2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4_2#e4d29bcf5?vop=1&amp;pid=0653be0d5&amp;color=0,0,0&amp;mp=1&amp;vtp=1&amp;bt=1&amp;bbb=1&amp;hb=1"/>
              <p:cNvSpPr/>
              <p:nvPr/>
            </p:nvSpPr>
            <p:spPr>
              <a:xfrm>
                <a:off x="722376" y="969264"/>
                <a:ext cx="10753344" cy="32057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（2）植物组织培养的条件：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在无菌条件下进行人工操作。</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保证水、无机盐、碳源、氮源等营养物质的供应。</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需要添加一些植物生长调节物质，主要是生长素和细胞分裂素。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愈伤组织再分化形成芽，芽中需形成叶绿体，以进行光合作用，此时需要光照。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3）微生物培养基一般都含有水、碳源、氮源、无机盐，此外还要满足微生物生长对</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营养物质以及氧气的要求等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6_EX.4_2#e4d29bcf5?vop=1&amp;pid=0653be0d5&amp;color=0,0,0&amp;mp=1&amp;vtp=1&amp;bt=1&amp;bbb=1&amp;hb=1"/>
              <p:cNvSpPr>
                <a:spLocks noRot="1" noChangeAspect="1" noMove="1" noResize="1" noEditPoints="1" noAdjustHandles="1" noChangeArrowheads="1" noChangeShapeType="1" noTextEdit="1"/>
              </p:cNvSpPr>
              <p:nvPr/>
            </p:nvSpPr>
            <p:spPr>
              <a:xfrm>
                <a:off x="722376" y="969264"/>
                <a:ext cx="10753344" cy="3205734"/>
              </a:xfrm>
              <a:prstGeom prst="rect">
                <a:avLst/>
              </a:prstGeom>
              <a:blipFill rotWithShape="1">
                <a:blip r:embed="rId1"/>
                <a:stretch>
                  <a:fillRect l="-4" t="-8" b="-141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24_1#c35d8e486?pid=a836f4a49&amp;color=0,0,0&amp;vtp=1&amp;bt=1&amp;bbb=1&amp;hb=1"/>
          <p:cNvSpPr/>
          <p:nvPr/>
        </p:nvSpPr>
        <p:spPr>
          <a:xfrm>
            <a:off x="722376" y="969265"/>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）对卵母细胞去核常采用的方法是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，克隆猴的性状与</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填“A”或“B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的性状相似度更高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。与供体猴相比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，克隆猴体细胞染色体数目</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填“加倍”“不变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减半”）。</a:t>
            </a:r>
            <a:endParaRPr lang="en-US" altLang="zh-CN" sz="2000" dirty="0"/>
          </a:p>
        </p:txBody>
      </p:sp>
      <p:sp>
        <p:nvSpPr>
          <p:cNvPr id="3" name="QB_6_AN.25_1#c35d8e486.blank?pid=a836f4a49&amp;color=0,0,0&amp;vpa=8&amp;vtp=1&amp;bbb=1"/>
          <p:cNvSpPr/>
          <p:nvPr/>
        </p:nvSpPr>
        <p:spPr>
          <a:xfrm>
            <a:off x="4945126" y="931165"/>
            <a:ext cx="1454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显微操作法</a:t>
            </a:r>
            <a:endParaRPr lang="en-US" altLang="zh-CN" sz="2000" dirty="0"/>
          </a:p>
        </p:txBody>
      </p:sp>
      <p:sp>
        <p:nvSpPr>
          <p:cNvPr id="4" name="QB_6_AN.26_1#c35d8e486.blank?pid=a836f4a49&amp;color=0,0,0&amp;vpa=9&amp;vtp=1"/>
          <p:cNvSpPr/>
          <p:nvPr/>
        </p:nvSpPr>
        <p:spPr>
          <a:xfrm>
            <a:off x="8475726" y="9311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5" name="QB_6_AN.27_1#c35d8e486.blank?pid=a836f4a49&amp;color=0,0,0&amp;vpa=10&amp;vtp=1&amp;bbb=1"/>
          <p:cNvSpPr/>
          <p:nvPr/>
        </p:nvSpPr>
        <p:spPr>
          <a:xfrm>
            <a:off x="7589901" y="1388365"/>
            <a:ext cx="69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不变</a:t>
            </a:r>
            <a:endParaRPr lang="en-US" altLang="zh-CN" sz="2000" dirty="0"/>
          </a:p>
        </p:txBody>
      </p:sp>
      <p:sp>
        <p:nvSpPr>
          <p:cNvPr id="6" name="QB_6_AS.28_1#c35d8e486?vop=1&amp;pid=a836f4a49&amp;color=0,0,0&amp;vtp=1&amp;bbb=1&amp;hb=1"/>
          <p:cNvSpPr/>
          <p:nvPr/>
        </p:nvSpPr>
        <p:spPr>
          <a:xfrm>
            <a:off x="722376" y="2383536"/>
            <a:ext cx="10753344" cy="907034"/>
          </a:xfrm>
          <a:prstGeom prst="rect">
            <a:avLst/>
          </a:prstGeom>
          <a:noFill/>
        </p:spPr>
        <p:txBody>
          <a:bodyPr wrap="none" lIns="0" tIns="0" rIns="0" bIns="0" rtlCol="0" anchor="t"/>
          <a:lstStyle/>
          <a:p>
            <a:pPr algn="l" latinLnBrk="1">
              <a:lnSpc>
                <a:spcPts val="40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目前核移植技术中普遍使用的去核方法是显微操作法。图中克隆猴的细胞核基因来自</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B猴的体</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细胞</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，因此克隆猴的性状与B猴的性状相似度更高，其体细胞染色体数目与供体猴（B猴）相同。</a:t>
            </a:r>
            <a:endParaRPr lang="en-US" altLang="zh-CN" sz="2200" spc="-50" dirty="0"/>
          </a:p>
        </p:txBody>
      </p:sp>
      <p:sp>
        <p:nvSpPr>
          <p:cNvPr id="7" name="QB_6_BD.29_1#f9bad9234?pid=a836f4a49&amp;color=0,0,0&amp;vtp=1&amp;bbb=1&amp;hb=1"/>
          <p:cNvSpPr/>
          <p:nvPr/>
        </p:nvSpPr>
        <p:spPr>
          <a:xfrm>
            <a:off x="722376" y="3349371"/>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（3）在将体细胞的细胞核移植到受体卵母细胞中前，必须先去除受体卵母细胞的细胞核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8" name="QB_6_AN.30_1#f9bad9234.blank?pid=a836f4a49&amp;color=0,0,0&amp;vpa=11&amp;vtp=1&amp;bbb=1"/>
          <p:cNvSpPr/>
          <p:nvPr/>
        </p:nvSpPr>
        <p:spPr>
          <a:xfrm>
            <a:off x="985901" y="3749421"/>
            <a:ext cx="8058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使克隆后代的核遗传物质全部来自有重要利用价值的动物提供的体细胞</a:t>
            </a:r>
            <a:endParaRPr lang="en-US" altLang="zh-CN" sz="2000" dirty="0"/>
          </a:p>
        </p:txBody>
      </p:sp>
      <p:sp>
        <p:nvSpPr>
          <p:cNvPr id="9" name="QB_6_AS.31_1#f9bad9234?vop=1&amp;pid=a836f4a49&amp;color=0,0,0&amp;vtp=1&amp;bbb=1&amp;hb=1"/>
          <p:cNvSpPr/>
          <p:nvPr/>
        </p:nvSpPr>
        <p:spPr>
          <a:xfrm>
            <a:off x="722376" y="4293997"/>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在将体细胞的细胞核移植到受体卵母细胞中前，必须先去除受体卵母细胞的细胞核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克隆后代的核遗传物质全部来自有重要利用价值的动物提供的体细胞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bg/>
                                          </p:spTgt>
                                        </p:tgtEl>
                                        <p:attrNameLst>
                                          <p:attrName>style.visibility</p:attrName>
                                        </p:attrNameLst>
                                      </p:cBhvr>
                                      <p:to>
                                        <p:strVal val="visible"/>
                                      </p:to>
                                    </p:set>
                                    <p:animEffect transition="in" filter="fade">
                                      <p:cBhvr>
                                        <p:cTn id="42" dur="500"/>
                                        <p:tgtEl>
                                          <p:spTgt spid="8">
                                            <p:bg/>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
                                            <p:txEl>
                                              <p:pRg st="0" end="0"/>
                                            </p:txEl>
                                          </p:spTgt>
                                        </p:tgtEl>
                                        <p:attrNameLst>
                                          <p:attrName>style.visibility</p:attrName>
                                        </p:attrNameLst>
                                      </p:cBhvr>
                                      <p:to>
                                        <p:strVal val="visible"/>
                                      </p:to>
                                    </p:set>
                                    <p:animEffect transition="in" filter="fade">
                                      <p:cBhvr>
                                        <p:cTn id="45" dur="500"/>
                                        <p:tgtEl>
                                          <p:spTgt spid="8">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9">
                                            <p:bg/>
                                          </p:spTgt>
                                        </p:tgtEl>
                                        <p:attrNameLst>
                                          <p:attrName>style.visibility</p:attrName>
                                        </p:attrNameLst>
                                      </p:cBhvr>
                                      <p:to>
                                        <p:strVal val="visible"/>
                                      </p:to>
                                    </p:set>
                                    <p:animEffect transition="in" filter="fade">
                                      <p:cBhvr>
                                        <p:cTn id="50" dur="500"/>
                                        <p:tgtEl>
                                          <p:spTgt spid="9">
                                            <p:bg/>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9">
                                            <p:txEl>
                                              <p:pRg st="0" end="0"/>
                                            </p:txEl>
                                          </p:spTgt>
                                        </p:tgtEl>
                                        <p:attrNameLst>
                                          <p:attrName>style.visibility</p:attrName>
                                        </p:attrNameLst>
                                      </p:cBhvr>
                                      <p:to>
                                        <p:strVal val="visible"/>
                                      </p:to>
                                    </p:set>
                                    <p:animEffect transition="in" filter="fade">
                                      <p:cBhvr>
                                        <p:cTn id="53" dur="500"/>
                                        <p:tgtEl>
                                          <p:spTgt spid="9">
                                            <p:txEl>
                                              <p:pRg st="0" end="0"/>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
                                            <p:txEl>
                                              <p:pRg st="1" end="1"/>
                                            </p:txEl>
                                          </p:spTgt>
                                        </p:tgtEl>
                                        <p:attrNameLst>
                                          <p:attrName>style.visibility</p:attrName>
                                        </p:attrNameLst>
                                      </p:cBhvr>
                                      <p:to>
                                        <p:strVal val="visible"/>
                                      </p:to>
                                    </p:set>
                                    <p:animEffect transition="in" filter="fade">
                                      <p:cBhvr>
                                        <p:cTn id="56"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P spid="8" grpId="0" animBg="1" build="p"/>
      <p:bldP spid="9" grpId="0" animBg="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O_6_BD.32_1#8958f251a?pid=a836f4a49&amp;color=0,0,0&amp;vtp=1&amp;bt=1&amp;bbb=1"/>
              <p:cNvSpPr/>
              <p:nvPr/>
            </p:nvSpPr>
            <p:spPr>
              <a:xfrm>
                <a:off x="722376" y="972000"/>
                <a:ext cx="10753344" cy="379984"/>
              </a:xfrm>
              <a:prstGeom prst="rect">
                <a:avLst/>
              </a:prstGeom>
              <a:noFill/>
            </p:spPr>
            <p:txBody>
              <a:bodyPr wrap="none" lIns="0" tIns="0" rIns="0" bIns="0" rtlCol="0" anchor="t"/>
              <a:lstStyle/>
              <a:p>
                <a:pPr algn="l" latinLnBrk="1">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（4）为了验证</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基因与昼夜节律有关，科学家进行了相关实验，如表所示。</a:t>
                </a:r>
                <a:endParaRPr lang="en-US" altLang="zh-CN" sz="2000" dirty="0">
                  <a:solidFill>
                    <a:srgbClr val="000000"/>
                  </a:solidFill>
                </a:endParaRPr>
              </a:p>
            </p:txBody>
          </p:sp>
        </mc:Choice>
        <mc:Fallback>
          <p:sp>
            <p:nvSpPr>
              <p:cNvPr id="2" name="QO_6_BD.32_1#8958f251a?pid=a836f4a49&amp;color=0,0,0&amp;vtp=1&amp;bt=1&amp;bbb=1"/>
              <p:cNvSpPr>
                <a:spLocks noRot="1" noChangeAspect="1" noMove="1" noResize="1" noEditPoints="1" noAdjustHandles="1" noChangeArrowheads="1" noChangeShapeType="1" noTextEdit="1"/>
              </p:cNvSpPr>
              <p:nvPr/>
            </p:nvSpPr>
            <p:spPr>
              <a:xfrm>
                <a:off x="722376" y="972000"/>
                <a:ext cx="10753344" cy="379984"/>
              </a:xfrm>
              <a:prstGeom prst="rect">
                <a:avLst/>
              </a:prstGeom>
              <a:blipFill rotWithShape="1">
                <a:blip r:embed="rId1"/>
                <a:stretch>
                  <a:fillRect l="-4" t="-118" b="-1017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graphicFrame>
            <p:nvGraphicFramePr>
              <p:cNvPr id="21" name="QO_6_BD.32_2#8958f251a?colgroup=13,27&amp;pid=a836f4a49&amp;color=0,0,0&amp;vtp=1&amp;bbb=1"/>
              <p:cNvGraphicFramePr>
                <a:graphicFrameLocks noGrp="1"/>
              </p:cNvGraphicFramePr>
              <p:nvPr/>
            </p:nvGraphicFramePr>
            <p:xfrm>
              <a:off x="722376" y="1486985"/>
              <a:ext cx="10735056" cy="1328674"/>
            </p:xfrm>
            <a:graphic>
              <a:graphicData uri="http://schemas.openxmlformats.org/drawingml/2006/table">
                <a:tbl>
                  <a:tblPr/>
                  <a:tblGrid>
                    <a:gridCol w="3529584"/>
                    <a:gridCol w="7205472"/>
                  </a:tblGrid>
                  <a:tr h="439420">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实验个体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4627">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对照组</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4627">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实验组</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5只</a:t>
                          </a:r>
                          <a14:m>
                            <m:oMath xmlns:m="http://schemas.openxmlformats.org/officeDocument/2006/math">
                              <m:r>
                                <a:rPr lang="en-US" altLang="zh-CN" sz="2000" b="0" i="0" spc="-10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pc="-10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基因敲除的克隆猴</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21" name="QO_6_BD.32_2#8958f251a?colgroup=13,27&amp;pid=a836f4a49&amp;color=0,0,0&amp;vtp=1&amp;bbb=1"/>
              <p:cNvGraphicFramePr>
                <a:graphicFrameLocks noGrp="1"/>
              </p:cNvGraphicFramePr>
              <p:nvPr/>
            </p:nvGraphicFramePr>
            <p:xfrm>
              <a:off x="722376" y="1486985"/>
              <a:ext cx="10735056" cy="1328674"/>
            </p:xfrm>
            <a:graphic>
              <a:graphicData uri="http://schemas.openxmlformats.org/drawingml/2006/table">
                <a:tbl>
                  <a:tblPr/>
                  <a:tblGrid>
                    <a:gridCol w="3529584"/>
                    <a:gridCol w="7205472"/>
                  </a:tblGrid>
                  <a:tr h="439420">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组别</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2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实验个体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4627">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对照组</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44500">
                    <a:tc>
                      <a:txBody>
                        <a:bodyPr/>
                        <a:lstStyle/>
                        <a:p>
                          <a:pPr algn="ctr" latinLnBrk="1" hangingPunct="0">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实验组</a:t>
                          </a:r>
                          <a:endParaRPr lang="en-US" altLang="zh-CN" sz="1200" dirty="0">
                            <a:solidFill>
                              <a:srgbClr val="000000"/>
                            </a:solidFill>
                          </a:endParaRPr>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2"/>
                        </a:blipFill>
                      </a:tcPr>
                    </a:tc>
                  </a:tr>
                </a:tbl>
              </a:graphicData>
            </a:graphic>
          </p:graphicFrame>
        </mc:Fallback>
      </mc:AlternateContent>
      <p:sp>
        <p:nvSpPr>
          <p:cNvPr id="4" name="QB_7_BD.33_1#d7b3ee47c?pid=8958f251a&amp;color=0,0,0&amp;vtp=1&amp;bbb=1"/>
          <p:cNvSpPr/>
          <p:nvPr/>
        </p:nvSpPr>
        <p:spPr>
          <a:xfrm>
            <a:off x="722376" y="2947485"/>
            <a:ext cx="10753344" cy="376428"/>
          </a:xfrm>
          <a:prstGeom prst="rect">
            <a:avLst/>
          </a:prstGeom>
          <a:noFill/>
        </p:spPr>
        <p:txBody>
          <a:bodyPr wrap="none" lIns="0" tIns="0" rIns="0" bIns="0" rtlCol="0" anchor="t"/>
          <a:lstStyle/>
          <a:p>
            <a:pPr algn="l"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①表中对照组的实验个体是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AlternateContent xmlns:mc="http://schemas.openxmlformats.org/markup-compatibility/2006">
        <mc:Choice xmlns:a14="http://schemas.microsoft.com/office/drawing/2010/main" Requires="a14">
          <p:sp>
            <p:nvSpPr>
              <p:cNvPr id="5" name="QB_7_AN.34_1#d7b3ee47c.blank?pid=8958f251a&amp;color=0,0,0&amp;vpa=12&amp;vtp=1&amp;bbb=1"/>
              <p:cNvSpPr/>
              <p:nvPr/>
            </p:nvSpPr>
            <p:spPr>
              <a:xfrm>
                <a:off x="3767201" y="2972504"/>
                <a:ext cx="6556375" cy="303784"/>
              </a:xfrm>
              <a:prstGeom prst="rect">
                <a:avLst/>
              </a:prstGeom>
              <a:noFill/>
            </p:spPr>
            <p:txBody>
              <a:bodyPr wrap="none" lIns="0" tIns="0" rIns="0" bIns="0" rtlCol="0" anchor="t"/>
              <a:lstStyle/>
              <a:p>
                <a:pPr algn="ctr" latinLnBrk="1">
                  <a:lnSpc>
                    <a:spcPts val="2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5只与克隆猴生理状态相似的未敲除</a:t>
                </a: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𝑩𝑴𝑨𝑳</m:t>
                    </m:r>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𝟏</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基因的同种猴</a:t>
                </a:r>
                <a:endParaRPr lang="en-US" altLang="zh-CN" sz="2000" dirty="0">
                  <a:solidFill>
                    <a:srgbClr val="00B050"/>
                  </a:solidFill>
                </a:endParaRPr>
              </a:p>
            </p:txBody>
          </p:sp>
        </mc:Choice>
        <mc:Fallback>
          <p:sp>
            <p:nvSpPr>
              <p:cNvPr id="5" name="QB_7_AN.34_1#d7b3ee47c.blank?pid=8958f251a&amp;color=0,0,0&amp;vpa=12&amp;vtp=1&amp;bbb=1"/>
              <p:cNvSpPr>
                <a:spLocks noRot="1" noChangeAspect="1" noMove="1" noResize="1" noEditPoints="1" noAdjustHandles="1" noChangeArrowheads="1" noChangeShapeType="1" noTextEdit="1"/>
              </p:cNvSpPr>
              <p:nvPr/>
            </p:nvSpPr>
            <p:spPr>
              <a:xfrm>
                <a:off x="3767201" y="2972504"/>
                <a:ext cx="6556375" cy="303784"/>
              </a:xfrm>
              <a:prstGeom prst="rect">
                <a:avLst/>
              </a:prstGeom>
              <a:blipFill rotWithShape="1">
                <a:blip r:embed="rId3"/>
                <a:stretch>
                  <a:fillRect l="-6" t="-3785" r="6" b="-449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QB_7_BD.35_1#ae0d0828b?pid=8958f251a&amp;color=0,0,0&amp;vtp=1&amp;bbb=1&amp;hb=1"/>
              <p:cNvSpPr/>
              <p:nvPr/>
            </p:nvSpPr>
            <p:spPr>
              <a:xfrm>
                <a:off x="722376" y="3370395"/>
                <a:ext cx="10753344" cy="1243584"/>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②结果显示，与对照组相比，实验组猴的神经内分泌激素褪黑素分泌减少；与睡眠剥夺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、抑郁症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以及衰老等相关的基因表达</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填“增强”或“减弱”）；不再按照24小时的周期活动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夜间活动明显增多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。这说明</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基因与昼夜节律有关。</a:t>
                </a:r>
                <a:endParaRPr lang="en-US" altLang="zh-CN" sz="2000" dirty="0">
                  <a:solidFill>
                    <a:srgbClr val="000000"/>
                  </a:solidFill>
                </a:endParaRPr>
              </a:p>
            </p:txBody>
          </p:sp>
        </mc:Choice>
        <mc:Fallback>
          <p:sp>
            <p:nvSpPr>
              <p:cNvPr id="6" name="QB_7_BD.35_1#ae0d0828b?pid=8958f251a&amp;color=0,0,0&amp;vtp=1&amp;bbb=1&amp;hb=1"/>
              <p:cNvSpPr>
                <a:spLocks noRot="1" noChangeAspect="1" noMove="1" noResize="1" noEditPoints="1" noAdjustHandles="1" noChangeArrowheads="1" noChangeShapeType="1" noTextEdit="1"/>
              </p:cNvSpPr>
              <p:nvPr/>
            </p:nvSpPr>
            <p:spPr>
              <a:xfrm>
                <a:off x="722376" y="3370395"/>
                <a:ext cx="10753344" cy="1243584"/>
              </a:xfrm>
              <a:prstGeom prst="rect">
                <a:avLst/>
              </a:prstGeom>
              <a:blipFill rotWithShape="1">
                <a:blip r:embed="rId4"/>
                <a:stretch>
                  <a:fillRect l="-4" t="-36" r="-815" b="-3109"/>
                </a:stretch>
              </a:blipFill>
            </p:spPr>
            <p:txBody>
              <a:bodyPr/>
              <a:lstStyle/>
              <a:p>
                <a:r>
                  <a:rPr lang="zh-CN" altLang="en-US">
                    <a:noFill/>
                  </a:rPr>
                  <a:t> </a:t>
                </a:r>
              </a:p>
            </p:txBody>
          </p:sp>
        </mc:Fallback>
      </mc:AlternateContent>
      <p:sp>
        <p:nvSpPr>
          <p:cNvPr id="7" name="QB_7_AN.36_1#ae0d0828b.blank?pid=8958f251a&amp;color=0,0,0&amp;vpa=13&amp;vtp=1&amp;bbb=1"/>
          <p:cNvSpPr/>
          <p:nvPr/>
        </p:nvSpPr>
        <p:spPr>
          <a:xfrm>
            <a:off x="3779901" y="3775271"/>
            <a:ext cx="692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增强</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8" name="QO_6_AS.37_1#8958f251a?vop=1&amp;pid=a836f4a49&amp;color=0,0,0&amp;vtp=1&amp;bbb=1&amp;hb=1"/>
              <p:cNvSpPr/>
              <p:nvPr/>
            </p:nvSpPr>
            <p:spPr>
              <a:xfrm>
                <a:off x="722376" y="4597342"/>
                <a:ext cx="10753344" cy="1675384"/>
              </a:xfrm>
              <a:prstGeom prst="rect">
                <a:avLst/>
              </a:prstGeom>
              <a:noFill/>
            </p:spPr>
            <p:txBody>
              <a:bodyPr wrap="none" lIns="0" tIns="0" rIns="0" bIns="0" rtlCol="0" anchor="t"/>
              <a:lstStyle/>
              <a:p>
                <a:pPr algn="l" latinLnBrk="1">
                  <a:lnSpc>
                    <a:spcPts val="34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从表中可知，对照组应该选择数量相同（5只）、生理状态与克隆猴相似的未敲除</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基因的同种猴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。实验结果表明</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基因与昼夜节律有关，因此，与对照组相比，敲除</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𝐵𝑀𝐴𝐿</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基因的克隆猴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（实验组猴）的神经内分泌激素褪黑素分泌减少；与睡眠剥夺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、抑郁症以及衰老等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相关的基因表达增强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；不再按照24小时的周期活动，在夜间活动明显增多。</a:t>
                </a:r>
                <a:endParaRPr lang="en-US" altLang="zh-CN" sz="2200" dirty="0">
                  <a:solidFill>
                    <a:srgbClr val="000000"/>
                  </a:solidFill>
                </a:endParaRPr>
              </a:p>
            </p:txBody>
          </p:sp>
        </mc:Choice>
        <mc:Fallback>
          <p:sp>
            <p:nvSpPr>
              <p:cNvPr id="8" name="QO_6_AS.37_1#8958f251a?vop=1&amp;pid=a836f4a49&amp;color=0,0,0&amp;vtp=1&amp;bbb=1&amp;hb=1"/>
              <p:cNvSpPr>
                <a:spLocks noRot="1" noChangeAspect="1" noMove="1" noResize="1" noEditPoints="1" noAdjustHandles="1" noChangeArrowheads="1" noChangeShapeType="1" noTextEdit="1"/>
              </p:cNvSpPr>
              <p:nvPr/>
            </p:nvSpPr>
            <p:spPr>
              <a:xfrm>
                <a:off x="722376" y="4597342"/>
                <a:ext cx="10753344" cy="1675384"/>
              </a:xfrm>
              <a:prstGeom prst="rect">
                <a:avLst/>
              </a:prstGeom>
              <a:blipFill rotWithShape="1">
                <a:blip r:embed="rId5"/>
                <a:stretch>
                  <a:fillRect l="-4" t="-34" r="-402" b="-2300"/>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bg/>
                                          </p:spTgt>
                                        </p:tgtEl>
                                        <p:attrNameLst>
                                          <p:attrName>style.visibility</p:attrName>
                                        </p:attrNameLst>
                                      </p:cBhvr>
                                      <p:to>
                                        <p:strVal val="visible"/>
                                      </p:to>
                                    </p:set>
                                    <p:animEffect transition="in" filter="fade">
                                      <p:cBhvr>
                                        <p:cTn id="15" dur="500"/>
                                        <p:tgtEl>
                                          <p:spTgt spid="7">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500"/>
                                        <p:tgtEl>
                                          <p:spTgt spid="7">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8">
                                            <p:bg/>
                                          </p:spTgt>
                                        </p:tgtEl>
                                        <p:attrNameLst>
                                          <p:attrName>style.visibility</p:attrName>
                                        </p:attrNameLst>
                                      </p:cBhvr>
                                      <p:to>
                                        <p:strVal val="visible"/>
                                      </p:to>
                                    </p:set>
                                    <p:animEffect transition="in" filter="fade">
                                      <p:cBhvr>
                                        <p:cTn id="23" dur="500"/>
                                        <p:tgtEl>
                                          <p:spTgt spid="8">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fade">
                                      <p:cBhvr>
                                        <p:cTn id="26" dur="500"/>
                                        <p:tgtEl>
                                          <p:spTgt spid="8">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xEl>
                                              <p:pRg st="1" end="1"/>
                                            </p:txEl>
                                          </p:spTgt>
                                        </p:tgtEl>
                                        <p:attrNameLst>
                                          <p:attrName>style.visibility</p:attrName>
                                        </p:attrNameLst>
                                      </p:cBhvr>
                                      <p:to>
                                        <p:strVal val="visible"/>
                                      </p:to>
                                    </p:set>
                                    <p:animEffect transition="in" filter="fade">
                                      <p:cBhvr>
                                        <p:cTn id="29" dur="500"/>
                                        <p:tgtEl>
                                          <p:spTgt spid="8">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8">
                                            <p:txEl>
                                              <p:pRg st="2" end="2"/>
                                            </p:txEl>
                                          </p:spTgt>
                                        </p:tgtEl>
                                        <p:attrNameLst>
                                          <p:attrName>style.visibility</p:attrName>
                                        </p:attrNameLst>
                                      </p:cBhvr>
                                      <p:to>
                                        <p:strVal val="visible"/>
                                      </p:to>
                                    </p:set>
                                    <p:animEffect transition="in" filter="fade">
                                      <p:cBhvr>
                                        <p:cTn id="32" dur="500"/>
                                        <p:tgtEl>
                                          <p:spTgt spid="8">
                                            <p:txEl>
                                              <p:pRg st="2" end="2"/>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8">
                                            <p:txEl>
                                              <p:pRg st="3" end="3"/>
                                            </p:txEl>
                                          </p:spTgt>
                                        </p:tgtEl>
                                        <p:attrNameLst>
                                          <p:attrName>style.visibility</p:attrName>
                                        </p:attrNameLst>
                                      </p:cBhvr>
                                      <p:to>
                                        <p:strVal val="visible"/>
                                      </p:to>
                                    </p:set>
                                    <p:animEffect transition="in" filter="fade">
                                      <p:cBhvr>
                                        <p:cTn id="35"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7" grpId="0" animBg="1" build="p"/>
      <p:bldP spid="8"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_1#7e2569b8b?pid=5008c418d&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[安徽阜阳2025高二期末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如图为从小鼠胚胎中分离获取胚胎成纤维细胞进行贴壁培养过程示意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_1#7e2569b8b.bracket?pid=5008c418d&amp;color=0,0,0&amp;vpa=2&amp;vtp=1"/>
          <p:cNvSpPr/>
          <p:nvPr/>
        </p:nvSpPr>
        <p:spPr>
          <a:xfrm>
            <a:off x="3462401" y="14101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6_BD.5_2#7e2569b8b?pid=5008c418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694176" y="1951677"/>
            <a:ext cx="4809744" cy="160020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5_3#7e2569b8b.choices?pid=5008c418d&amp;color=0,0,0&amp;vtp=1&amp;bbb=1"/>
          <p:cNvSpPr/>
          <p:nvPr/>
        </p:nvSpPr>
        <p:spPr>
          <a:xfrm>
            <a:off x="722376" y="36788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A.步骤②可用胰蛋白酶或胶原蛋白酶处理使细胞分散</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.步骤③到④直接用离心法收集细胞进行传代培养</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.步骤③和④培养过程中可使用松盖培养瓶进行培养</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.大多数类型动物细胞在培养时需要贴附于某些基质表面才能生长增殖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_1#7e2569b8b?vop=1&amp;pid=5008c418d&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在动物细胞培养时，需将组织分散成单个细胞，步骤②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可用胰蛋白酶或胶原蛋白酶处理，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破坏细胞间的连接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，使细胞分散开来，A正确；进行传代培养时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，悬浮培养的细胞直接用离心法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收集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，贴壁细胞需要用胰蛋白酶等处理使之分散成单个细胞，再用离心法收集，B错误；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步骤③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原代培养和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④传代培养过程中，为了保证气体交换，可使用松盖培养瓶进行培养，C正确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数类型动物细胞在培养时具有贴壁生长的特性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，需要贴附于某些基质表面才能生长增殖，D正确。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14214</Words>
  <Application>WPS 演示</Application>
  <PresentationFormat>宽屏</PresentationFormat>
  <Paragraphs>663</Paragraphs>
  <Slides>72</Slides>
  <Notes>72</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72</vt:i4>
      </vt:variant>
    </vt:vector>
  </HeadingPairs>
  <TitlesOfParts>
    <vt:vector size="95" baseType="lpstr">
      <vt:lpstr>Arial</vt:lpstr>
      <vt:lpstr>宋体</vt:lpstr>
      <vt:lpstr>Wingdings</vt:lpstr>
      <vt:lpstr>微软雅黑</vt:lpstr>
      <vt:lpstr>微软雅黑</vt:lpstr>
      <vt:lpstr>等线 (正文)</vt:lpstr>
      <vt:lpstr>等线</vt:lpstr>
      <vt:lpstr>等线 (正文)</vt:lpstr>
      <vt:lpstr>等线 (正文)</vt:lpstr>
      <vt:lpstr>汉仪舒圆黑简体</vt:lpstr>
      <vt:lpstr>黑体</vt:lpstr>
      <vt:lpstr>汉仪舒圆黑简体</vt:lpstr>
      <vt:lpstr>汉仪舒圆黑简体</vt:lpstr>
      <vt:lpstr>黑体</vt:lpstr>
      <vt:lpstr>宋体</vt:lpstr>
      <vt:lpstr>仿宋</vt:lpstr>
      <vt:lpstr>仿宋</vt:lpstr>
      <vt:lpstr>Cambria Math</vt:lpstr>
      <vt:lpstr>Cambria Math</vt:lpstr>
      <vt:lpstr>Cambria Math</vt:lpstr>
      <vt:lpstr>Calibri</vt:lpstr>
      <vt:lpstr>Arial Unicode MS</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丁密</cp:lastModifiedBy>
  <cp:revision>5</cp:revision>
  <dcterms:created xsi:type="dcterms:W3CDTF">2025-10-21T09:43:00Z</dcterms:created>
  <dcterms:modified xsi:type="dcterms:W3CDTF">2025-10-23T05:43:57Z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53259B9D8712417DA9F580A8F6531856_12</vt:lpwstr>
  </property>
  <property fmtid="{D5CDD505-2E9C-101B-9397-08002B2CF9AE}" pid="3" name="KSOProductBuildVer">
    <vt:lpwstr>2052-12.1.0.23125</vt:lpwstr>
  </property>
</Properties>
</file>