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5754" autoAdjust="0"/>
    <p:restoredTop sz="94610"/>
  </p:normalViewPr>
  <p:slideViewPr>
    <p:cSldViewPr snapToGrid="0" snapToObjects="1">
      <p:cViewPr varScale="1">
        <p:scale>
          <a:sx n="69" d="100"/>
          <a:sy n="69" d="100"/>
        </p:scale>
        <p:origin x="72"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易错点#df=512e8c97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土壤中分解尿素的细菌的分离与计数实验误差分析</a:t>
            </a:r>
            <a:endParaRPr lang="en-US" sz="4400" dirty="0"/>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1#df=1eeb7e0a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培养基的配制</a:t>
            </a:r>
            <a:endParaRPr lang="en-US" sz="28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1#df=6ffed462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无菌技术</a:t>
            </a:r>
            <a:endParaRPr lang="en-US" sz="28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87055666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微生物的纯培养</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eeabcbae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题型1 选择培养基</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640387c8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题型2 微生物的选择培养</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7f6d4731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题型3 微生物的数量测定</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512e8c97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a:t>
            </a:r>
            <a:r>
              <a:rPr lang="en-US" sz="2600" b="1" i="0" dirty="0">
                <a:solidFill>
                  <a:srgbClr val="000000"/>
                </a:solidFill>
                <a:latin typeface="汉仪舒圆黑简体" pitchFamily="34" charset="0"/>
                <a:ea typeface="汉仪舒圆黑简体" pitchFamily="34" charset="-122"/>
                <a:cs typeface="汉仪舒圆黑简体" pitchFamily="34" charset="-120"/>
              </a:rPr>
              <a:t>土壤中分解尿素的细菌的分离与计数实验误差分析</a:t>
            </a:r>
            <a:endParaRPr lang="en-US" sz="26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biology#pid=68f09f7dc249af00a8cc4b1c#tid=68f751737025800008f089fc#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010144" y="4334256"/>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生物学 选择性必修3 RJ</a:t>
            </a:r>
            <a:endParaRPr lang="en-US" sz="2400" dirty="0"/>
          </a:p>
        </p:txBody>
      </p:sp>
      <p:sp>
        <p:nvSpPr>
          <p:cNvPr id="4" name="MasterShapeName"/>
          <p:cNvSpPr/>
          <p:nvPr/>
        </p:nvSpPr>
        <p:spPr>
          <a:xfrm>
            <a:off x="8010144" y="4782312"/>
            <a:ext cx="3666744" cy="429768"/>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不定项选择题模式</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
        <p:nvSpPr>
          <p:cNvPr id="4"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
        <p:nvSpPr>
          <p:cNvPr id="5" name="MasterShapeName"/>
          <p:cNvSpPr/>
          <p:nvPr/>
        </p:nvSpPr>
        <p:spPr>
          <a:xfrm>
            <a:off x="576072" y="5047488"/>
            <a:ext cx="2048256" cy="448056"/>
          </a:xfrm>
          <a:prstGeom prst="rect">
            <a:avLst/>
          </a:prstGeom>
          <a:noFill/>
        </p:spPr>
        <p:txBody>
          <a:bodyPr wrap="square" lIns="0" tIns="0" rIns="0" bIns="0" rtlCol="0" anchor="ctr"/>
          <a:lstStyle/>
          <a:p>
            <a:pPr algn="ctr"/>
            <a:r>
              <a:rPr lang="en-US" sz="2400" b="1" i="0" dirty="0">
                <a:solidFill>
                  <a:srgbClr val="FFFFFF"/>
                </a:solidFill>
                <a:latin typeface="等线 (正文)" pitchFamily="34" charset="0"/>
                <a:ea typeface="等线 (正文)" pitchFamily="34" charset="-122"/>
                <a:cs typeface="等线 (正文)" pitchFamily="34" charset="-120"/>
              </a:rPr>
              <a:t>主讲老师</a:t>
            </a:r>
            <a:endParaRPr lang="en-US" sz="2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6.jpe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9.xml"/><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9.xml"/><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image" Target="../media/image2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9.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image" Target="../media/image32.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9.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image" Target="../media/image37.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9.xml"/><Relationship Id="rId2" Type="http://schemas.openxmlformats.org/officeDocument/2006/relationships/image" Target="../media/image39.png"/><Relationship Id="rId1"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16.xml"/><Relationship Id="rId2" Type="http://schemas.openxmlformats.org/officeDocument/2006/relationships/image" Target="../media/image42.png"/><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6.xml"/><Relationship Id="rId1" Type="http://schemas.openxmlformats.org/officeDocument/2006/relationships/image" Target="../media/image4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8.xml"/><Relationship Id="rId2" Type="http://schemas.openxmlformats.org/officeDocument/2006/relationships/image" Target="../media/image45.png"/><Relationship Id="rId1" Type="http://schemas.openxmlformats.org/officeDocument/2006/relationships/image" Target="../media/image44.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8.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9.xml"/><Relationship Id="rId1"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9.xml"/><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9.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9.xml"/><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9.xml"/><Relationship Id="rId1"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9.xml"/><Relationship Id="rId1" Type="http://schemas.openxmlformats.org/officeDocument/2006/relationships/image" Target="../media/image5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9.xml"/><Relationship Id="rId1" Type="http://schemas.openxmlformats.org/officeDocument/2006/relationships/image" Target="../media/image58.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52.xml"/><Relationship Id="rId4" Type="http://schemas.openxmlformats.org/officeDocument/2006/relationships/slideLayout" Target="../slideLayouts/slideLayout9.xml"/><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9.xml"/><Relationship Id="rId1"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9.xml"/><Relationship Id="rId1" Type="http://schemas.openxmlformats.org/officeDocument/2006/relationships/image" Target="../media/image63.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9.xml"/><Relationship Id="rId4" Type="http://schemas.openxmlformats.org/officeDocument/2006/relationships/image" Target="../media/image67.png"/><Relationship Id="rId3" Type="http://schemas.openxmlformats.org/officeDocument/2006/relationships/image" Target="../media/image66.jpeg"/><Relationship Id="rId2" Type="http://schemas.openxmlformats.org/officeDocument/2006/relationships/image" Target="../media/image65.png"/><Relationship Id="rId1" Type="http://schemas.openxmlformats.org/officeDocument/2006/relationships/image" Target="../media/image64.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9.xml"/><Relationship Id="rId2" Type="http://schemas.openxmlformats.org/officeDocument/2006/relationships/image" Target="../media/image69.png"/><Relationship Id="rId1" Type="http://schemas.openxmlformats.org/officeDocument/2006/relationships/image" Target="../media/image68.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9.xml"/><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9.xml"/><Relationship Id="rId1" Type="http://schemas.openxmlformats.org/officeDocument/2006/relationships/image" Target="../media/image7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9.xml"/><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61.xml"/><Relationship Id="rId5" Type="http://schemas.openxmlformats.org/officeDocument/2006/relationships/slideLayout" Target="../slideLayouts/slideLayout9.xml"/><Relationship Id="rId4" Type="http://schemas.openxmlformats.org/officeDocument/2006/relationships/image" Target="../media/image80.jpeg"/><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image" Target="../media/image77.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9.xml"/><Relationship Id="rId1" Type="http://schemas.openxmlformats.org/officeDocument/2006/relationships/image" Target="../media/image81.pn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9.xml"/><Relationship Id="rId1" Type="http://schemas.openxmlformats.org/officeDocument/2006/relationships/image" Target="../media/image82.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EX.10_1#82753d754?vop=1&amp;pid=6ffed462b&amp;color=0,0,0&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【方法总结】</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灭菌方法与适用的对象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灼烧灭菌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：适用于接种工具、试管口和瓶口等；</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：适用于玻璃器皿（如吸管、培养皿等）和金属用具等耐高温和需要保持干燥的物品；</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（或高压蒸汽灭菌）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适用于培养基及容器等遇高温和潮湿不发生变化或损坏的物品。</a:t>
                </a:r>
                <a:endParaRPr lang="en-US" altLang="zh-CN" sz="2000" dirty="0"/>
              </a:p>
            </p:txBody>
          </p:sp>
        </mc:Choice>
        <mc:Fallback>
          <p:sp>
            <p:nvSpPr>
              <p:cNvPr id="2" name="QC_6_EX.10_1#82753d754?vop=1&amp;pid=6ffed462b&amp;color=0,0,0&amp;vtp=1&amp;bt=1&amp;bb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_1#485ca381a?pid=87055666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平板划线法是一种常用的微生物分离纯化的方法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，某研究小组进行了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纯化酵母菌的实验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，图1为其中一个操作环节，图2为平板划线示意图，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_1#485ca381a.bracket?pid=870556662&amp;color=0,0,0&amp;vpa=4&amp;vtp=1"/>
          <p:cNvSpPr/>
          <p:nvPr/>
        </p:nvSpPr>
        <p:spPr>
          <a:xfrm>
            <a:off x="1087285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1_3#485ca381a?iti=1&amp;htil=1&amp;pid=87055666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862072" y="1951678"/>
            <a:ext cx="1088136" cy="93268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6_BD.11_4#485ca381a?iti=2&amp;htil=1&amp;pid=870556662&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129016" y="1951678"/>
            <a:ext cx="1307592" cy="9326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6_BD.11_5#485ca381a?iti=1&amp;htil=1&amp;pid=870556662&amp;color=0,0,0&amp;vtp=1&amp;bbb=1"/>
          <p:cNvSpPr/>
          <p:nvPr/>
        </p:nvSpPr>
        <p:spPr>
          <a:xfrm>
            <a:off x="3175952" y="301136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6_BD.11_6#485ca381a?iti=2&amp;htil=1&amp;pid=870556662&amp;color=0,0,0&amp;vtp=1&amp;bbb=1"/>
          <p:cNvSpPr/>
          <p:nvPr/>
        </p:nvSpPr>
        <p:spPr>
          <a:xfrm>
            <a:off x="8552624" y="3011366"/>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
        <p:nvSpPr>
          <p:cNvPr id="8" name="QC_6_BD.11_7#485ca381a.choices?pid=870556662&amp;color=0,0,0&amp;vtp=1&amp;bbb=1"/>
          <p:cNvSpPr/>
          <p:nvPr/>
        </p:nvSpPr>
        <p:spPr>
          <a:xfrm>
            <a:off x="722376" y="3473519"/>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A.划线操作应在超净工作台上进行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.除第一次划线外，以后每一次划线的起点是上一次划线的末端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.只有在第5次划线区域中才可以得到单菌落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.若要完成图2操作，接种环至少需要经过6次灼烧灭菌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_1#485ca381a?vop=1&amp;pid=870556662&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划线操作应在超净工作台上进行，A正确；除第一次划线外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，以后每一次划线的起点是上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一次划线的末端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，目的是将聚集的菌种逐渐稀释分散，从而得到单菌落，B正确；有可能在第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划线的区域获得单菌落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，也有可能在第4次划线的区域就得到所需要的单菌落，C错误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；接种前接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种环要灼烧灭菌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，每次划线后接种环也要灼烧灭菌，图2中有5次划线，故加上接种前的灼烧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种环至少需要经过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6次灼烧灭菌，D正确。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_1#99994d6e9?pid=87055666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[辽宁本溪重点高中协作体2025高二联考]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某兴趣小组利用平板划线法接种进行酵母菌的纯培养，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部分操作和所得平板如图所示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5_1#99994d6e9.bracket?pid=870556662&amp;color=0,0,0&amp;vpa=5&amp;vtp=1"/>
          <p:cNvSpPr/>
          <p:nvPr/>
        </p:nvSpPr>
        <p:spPr>
          <a:xfrm>
            <a:off x="7018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pic>
        <p:nvPicPr>
          <p:cNvPr id="4" name="QC_6_BD.14_2#99994d6e9?pid=87055666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94760" y="1951677"/>
            <a:ext cx="4599432" cy="1252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4_3#99994d6e9.choices?pid=870556662&amp;color=0,0,0&amp;vtp=1&amp;bbb=1"/>
          <p:cNvSpPr/>
          <p:nvPr/>
        </p:nvSpPr>
        <p:spPr>
          <a:xfrm>
            <a:off x="722376" y="333597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A.操作①中待培养基冷却至室温后缓慢倒入培养皿，凝固后将其倒置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.操作②灼烧接种环后，立即在酒精灯火焰附近用接种环蘸取菌液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.完成平板划线后待菌液被培养基吸收后，再倒置放入恒温培养箱中培养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.若③中有杂菌菌落，但④中无菌落，可能是因为培养基灭菌不彻底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EX.16_1#99994d6e9?vop=1&amp;pid=870556662&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P12“探究·实践——酵母菌的纯培养”的变式题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。本题对教材实验中的关键步骤进行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，能够帮助我们更好地掌握实验细节，提升实验操作能力和探究能力。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7_1#99994d6e9?vop=1&amp;pid=87055666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操作①中培养基冷却至</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左右时，在酒精灯火焰附近倒平板，A错误；操作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②为平板划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线操作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，接种环灼烧后应在火焰旁冷却后再蘸取菌液，以防高温杀死酵母菌，B错误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；完成平板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划线后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，待菌液被培养基吸收后，再将培养基倒置放入恒温培养箱中进行培养，C正确；若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有杂菌菌落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，④中无菌落，说明培养基灭菌是彻底的，杂菌可能来自接种过程，D错误。</a:t>
                </a:r>
                <a:endParaRPr lang="en-US" altLang="zh-CN" sz="2200" dirty="0"/>
              </a:p>
            </p:txBody>
          </p:sp>
        </mc:Choice>
        <mc:Fallback>
          <p:sp>
            <p:nvSpPr>
              <p:cNvPr id="2" name="QC_6_AS.17_1#99994d6e9?vop=1&amp;pid=870556662&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565973846.fixed?pid=f2ca18a7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565973846.fixed?pid=f2ca18a7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微生物的基本培养技术</a:t>
            </a:r>
            <a:endParaRPr lang="en-US" altLang="zh-CN" sz="4400" dirty="0"/>
          </a:p>
        </p:txBody>
      </p:sp>
      <p:pic>
        <p:nvPicPr>
          <p:cNvPr id="4" name="C_4#565973846.fixed?pid=f2ca18a7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565973846.fixed?pid=f2ca18a7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18_1#f16ad2e10?pid=565973846&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[湖南长沙长郡中学2025高二期末]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瘤胃纤毛虫是一种能分泌纤维素酶的原生动物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，生活在牛羊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等反刍动物的瘤胃中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。研究人员将纯化的瘤胃纤毛虫接种到含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改良培养液（由</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MgSO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等组成）的试管中，每天投喂</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𝜇</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底物悬液（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由淀粉和草粉组成），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每</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天换液一次，投喂和换液结束后均充入某种气体再盖上盖子继续培养。每天进行计数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果如图所示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18_1#f16ad2e10?pid=565973846&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175" b="-2050"/>
                </a:stretch>
              </a:blipFill>
            </p:spPr>
            <p:txBody>
              <a:bodyPr/>
              <a:lstStyle/>
              <a:p>
                <a:r>
                  <a:rPr lang="zh-CN" altLang="en-US">
                    <a:noFill/>
                  </a:rPr>
                  <a:t> </a:t>
                </a:r>
              </a:p>
            </p:txBody>
          </p:sp>
        </mc:Fallback>
      </mc:AlternateContent>
      <p:sp>
        <p:nvSpPr>
          <p:cNvPr id="3" name="QC_5_AN.19_1#f16ad2e10.bracket?pid=565973846&amp;color=0,0,0&amp;vpa=6&amp;vtp=1"/>
          <p:cNvSpPr/>
          <p:nvPr/>
        </p:nvSpPr>
        <p:spPr>
          <a:xfrm>
            <a:off x="4478401" y="27817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18_2#f16ad2e10?htil=2&amp;pid=56597384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8904431" y="3323277"/>
            <a:ext cx="2496312"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18_3#f16ad2e10.choices?htil=2&amp;pid=565973846&amp;color=0,0,0&amp;vtp=1&amp;bbb=1&amp;hb=1"/>
              <p:cNvSpPr/>
              <p:nvPr/>
            </p:nvSpPr>
            <p:spPr>
              <a:xfrm>
                <a:off x="722376" y="3248474"/>
                <a:ext cx="8129016" cy="22659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A.可用干热灭菌法对改良培养液进行灭菌处理</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共同作用能维持培养液的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.投喂和换液结束后充入的可能是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，其目的是提供无氧环境</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.将等量瘤胃纤毛虫接种到含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，其环境容纳量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将上移</a:t>
                </a:r>
                <a:endParaRPr lang="en-US" altLang="zh-CN" sz="2000" dirty="0"/>
              </a:p>
            </p:txBody>
          </p:sp>
        </mc:Choice>
        <mc:Fallback>
          <p:sp>
            <p:nvSpPr>
              <p:cNvPr id="5" name="QC_5_BD.18_3#f16ad2e10.choices?htil=2&amp;pid=565973846&amp;color=0,0,0&amp;vtp=1&amp;bbb=1&amp;hb=1"/>
              <p:cNvSpPr>
                <a:spLocks noRot="1" noChangeAspect="1" noMove="1" noResize="1" noEditPoints="1" noAdjustHandles="1" noChangeArrowheads="1" noChangeShapeType="1" noTextEdit="1"/>
              </p:cNvSpPr>
              <p:nvPr/>
            </p:nvSpPr>
            <p:spPr>
              <a:xfrm>
                <a:off x="722376" y="3248474"/>
                <a:ext cx="8129016" cy="2265934"/>
              </a:xfrm>
              <a:prstGeom prst="rect">
                <a:avLst/>
              </a:prstGeom>
              <a:blipFill rotWithShape="1">
                <a:blip r:embed="rId3"/>
                <a:stretch>
                  <a:fillRect l="-5" t="-20" r="-623"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0_1#f16ad2e10?vop=1&amp;pid=56597384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一般用湿热灭菌法对培养液进行灭菌，A错误</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是缓冲物质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，能维持培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养液的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，B正确；瘤胃纤毛虫生活在胃内，胃内为无氧环境，投喂和换液结束后可充入</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其目的是提供无氧环境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，C正确；将等量瘤胃纤毛虫接种到含</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改良培养液的试管中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干相比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，增加了</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改良培养液，其环境容纳量将提高，D正确。</a:t>
                </a:r>
                <a:endParaRPr lang="en-US" altLang="zh-CN" sz="2200" dirty="0"/>
              </a:p>
            </p:txBody>
          </p:sp>
        </mc:Choice>
        <mc:Fallback>
          <p:sp>
            <p:nvSpPr>
              <p:cNvPr id="2" name="QC_5_AS.20_1#f16ad2e10?vop=1&amp;pid=565973846&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1_1#b682b0793?pid=565973846&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[山西大同2024高二月考]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在培养基配制和微生物接种的过程中，需要确保无杂菌污染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图中符合无菌操作要求的有(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2_1#b682b0793.bracket?pid=565973846&amp;color=0,0,0&amp;vpa=7&amp;vtp=1"/>
          <p:cNvSpPr/>
          <p:nvPr/>
        </p:nvSpPr>
        <p:spPr>
          <a:xfrm>
            <a:off x="4986401" y="14101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1_3#b682b0793?htil=1&amp;pid=5659738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207008" y="1951677"/>
            <a:ext cx="4407408" cy="196596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21_4#b682b0793?htil=1&amp;pid=56597384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196328" y="2107125"/>
            <a:ext cx="3182112" cy="181051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21_5#b682b0793.choices?pid=565973846&amp;color=0,0,0&amp;vtp=1&amp;bbb=1"/>
          <p:cNvSpPr/>
          <p:nvPr/>
        </p:nvSpPr>
        <p:spPr>
          <a:xfrm>
            <a:off x="722376" y="4047177"/>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B.①②③⑤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dee30d63a.fixed?pid=f8771afd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dee30d63a.fixed?pid=f8771afde&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微生物的培养技术及应用</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3_1#b682b0793?vop=1&amp;pid=56597384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酒精灯火焰附近存在一个无菌区，为避免周围环境中的微生物污染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，应将锥形瓶瓶口通过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，并在火焰旁将培养基倒入灭菌的培养皿中，要在酒精灯火焰附近接种，①⑤正确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；盛菌种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的试管管口通过酒精灯火焰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，以防止杂菌污染，②正确；进行平板划线时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，接种环在接种前要在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火焰上灼烧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，待冷却后进行接种，③正确；培养皿不能直接放在火焰上灼烧，④错误，故选B。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4_1#345d70249?pid=565973846&amp;color=0,0,0&amp;vtp=1&amp;bt=1&amp;bbb=1&amp;hb=1"/>
          <p:cNvSpPr/>
          <p:nvPr/>
        </p:nvSpPr>
        <p:spPr>
          <a:xfrm>
            <a:off x="722376" y="972000"/>
            <a:ext cx="10753344" cy="1662303"/>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[吉林四平七校2025高二联考]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有些蛋白质中含硫元素，在一些微生物的作用下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生的硫化氢会引起水体发臭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。为探究某发臭水体中的甲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、乙菌能否产生硫化氢以及这两种菌的运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，研究人员采用穿刺接种法，分别将甲、乙菌接种在含有硫酸亚铁铵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（与硫化氢结合产生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黑色沉淀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）的培养基中，如图所示。假设两种菌的繁殖速度相等，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5_1#345d70249.bracket?pid=565973846&amp;color=0,0,0&amp;vpa=8&amp;vtp=1&amp;bbb=1"/>
          <p:cNvSpPr/>
          <p:nvPr/>
        </p:nvSpPr>
        <p:spPr>
          <a:xfrm>
            <a:off x="10358501" y="2254446"/>
            <a:ext cx="547688"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AB</a:t>
            </a:r>
            <a:endParaRPr lang="en-US" altLang="zh-CN" sz="2000" dirty="0"/>
          </a:p>
        </p:txBody>
      </p:sp>
      <p:pic>
        <p:nvPicPr>
          <p:cNvPr id="4" name="QC_5_BD.24_2#345d70249?pid=5659738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800600" y="2758128"/>
            <a:ext cx="2596896"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24_3#345d70249.choices?pid=565973846&amp;color=0,0,0&amp;vtp=1&amp;bbb=1"/>
          <p:cNvSpPr/>
          <p:nvPr/>
        </p:nvSpPr>
        <p:spPr>
          <a:xfrm>
            <a:off x="722376" y="4625028"/>
            <a:ext cx="10753344" cy="16753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A.乙菌的运动能力比甲菌弱</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.甲菌和乙菌均可分解、利用硫化氢</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.两支试管中的培养基均不属于液体培养基</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.甲、乙菌在培养基内部生长，一定不是好氧菌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6_1#345d70249?vop=1&amp;pid=56597384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从图中可以看出，甲菌在试管中分布范围小于乙菌，说明了乙菌的运动能力比甲菌强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；该实验只能证明甲、乙两种菌均能产生硫化氢，但不能说明甲菌和乙菌均可分解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，B错误；本实验采用穿刺接种法，不能在液体培养基中进行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，所以两支试管中的培养基均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不是液体培养基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，C正确；甲、乙菌在培养基内部缺氧的环境下生长，一定不是好氧菌，D正确。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7_1#bafb2f67c?pid=565973846&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[重庆七校联盟2025高二联考]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以细菌为“颜料”、培养皿为“画布”的活体绘画艺术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，也被称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为微生物艺术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。该艺术利用培养基培养有色微生物，并通过画笔的勾勒将其塑造成精妙图案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科学与艺术在培养皿中翩然共舞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。如图《微生物孔雀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》在创作时使用了非致病性大肠杆菌的安全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。下列关于创作微生物艺术的操作过程，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8_1#bafb2f67c.bracket?pid=565973846&amp;color=0,0,0&amp;vpa=9&amp;vtp=1"/>
          <p:cNvSpPr/>
          <p:nvPr/>
        </p:nvSpPr>
        <p:spPr>
          <a:xfrm>
            <a:off x="7018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27_2#bafb2f67c?htil=4&amp;pid=5659738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9782192" y="2866077"/>
            <a:ext cx="1581912" cy="14904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27_3#bafb2f67c.choices?htil=4&amp;pid=565973846&amp;color=0,0,0&amp;vtp=1&amp;bbb=1&amp;hb=1"/>
              <p:cNvSpPr/>
              <p:nvPr/>
            </p:nvSpPr>
            <p:spPr>
              <a:xfrm>
                <a:off x="722376" y="2791274"/>
                <a:ext cx="9034272" cy="2710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A.创作细菌画，是一门优雅而危险的艺术，为防止污染，接种大肠杆菌后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养基要进行高压蒸汽灭菌处理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，以确保细菌被彻底灭活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.上述作品的培养基应该在灭菌前将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调为中性至弱碱性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.在微生物艺术创作过程中，需要对实验操作的空间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、操作者的衣物和手进行灭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菌处理</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.使用接种环接种时，取菌种前和接种后都要将接种环进行干热灭菌</a:t>
                </a:r>
                <a:endParaRPr lang="en-US" altLang="zh-CN" sz="2000" dirty="0"/>
              </a:p>
            </p:txBody>
          </p:sp>
        </mc:Choice>
        <mc:Fallback>
          <p:sp>
            <p:nvSpPr>
              <p:cNvPr id="5" name="QC_5_BD.27_3#bafb2f67c.choices?htil=4&amp;pid=565973846&amp;color=0,0,0&amp;vtp=1&amp;bbb=1&amp;hb=1"/>
              <p:cNvSpPr>
                <a:spLocks noRot="1" noChangeAspect="1" noMove="1" noResize="1" noEditPoints="1" noAdjustHandles="1" noChangeArrowheads="1" noChangeShapeType="1" noTextEdit="1"/>
              </p:cNvSpPr>
              <p:nvPr/>
            </p:nvSpPr>
            <p:spPr>
              <a:xfrm>
                <a:off x="722376" y="2791274"/>
                <a:ext cx="9034272" cy="2710434"/>
              </a:xfrm>
              <a:prstGeom prst="rect">
                <a:avLst/>
              </a:prstGeom>
              <a:blipFill rotWithShape="1">
                <a:blip r:embed="rId2"/>
                <a:stretch>
                  <a:fillRect l="-4" t="-17" r="6" b="-166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29_1#bafb2f67c?vop=1&amp;pid=56597384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应该在接种前对培养基进行高压蒸汽灭菌处理，若接种后再灭菌，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大肠杆菌也会被杀死，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无法得到作品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，A错误；大肠杆菌适宜在中性至弱碱性环境中生长，所以培养基在灭菌前应将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调为中性至弱碱性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，B正确；对实验操作的空间、操作者的衣物和手应该进行消毒处理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灭菌处理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，C错误；使用接种环接种时，取菌种前和接种后都要将接种环进行灼烧灭菌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干热灭菌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mc:Choice>
        <mc:Fallback>
          <p:sp>
            <p:nvSpPr>
              <p:cNvPr id="2" name="QC_5_AS.29_1#bafb2f67c?vop=1&amp;pid=565973846&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30_1#01430dfad?pid=565973846&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[河北邢台一中2025高二月考]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为探究桔梅奇酵母对酸腐病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（白地霉侵染引起的酸腐病会导致耙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耙柑腐烂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）的生物防治作用，研究人员在耙耙柑果实中部等距离刺两个孔，其中一孔接种</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桔梅奇酵母菌悬液和</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白地霉悬液，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一段时间后统计果实发病率并测量白地霉菌丝生长情况，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结果如下图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30_1#01430dfad?pid=565973846&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2527" b="-2583"/>
                </a:stretch>
              </a:blipFill>
            </p:spPr>
            <p:txBody>
              <a:bodyPr/>
              <a:lstStyle/>
              <a:p>
                <a:r>
                  <a:rPr lang="zh-CN" altLang="en-US">
                    <a:noFill/>
                  </a:rPr>
                  <a:t> </a:t>
                </a:r>
              </a:p>
            </p:txBody>
          </p:sp>
        </mc:Fallback>
      </mc:AlternateContent>
      <p:pic>
        <p:nvPicPr>
          <p:cNvPr id="4" name="QC_5_BD.30_3#01430dfad?iti=3&amp;htil=1&amp;pid=565973846&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1746504" y="3003237"/>
            <a:ext cx="3319272" cy="273405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C_5_BD.30_4#01430dfad?iti=4&amp;htil=1&amp;pid=565973846&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32320" y="2866077"/>
            <a:ext cx="3291840"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6" name="QC_5_BD.30_5#01430dfad?iti=3&amp;htil=1&amp;pid=565973846&amp;color=0,0,0&amp;vtp=1&amp;bbb=1"/>
          <p:cNvSpPr/>
          <p:nvPr/>
        </p:nvSpPr>
        <p:spPr>
          <a:xfrm>
            <a:off x="3175952" y="5864293"/>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
        <p:nvSpPr>
          <p:cNvPr id="7" name="QC_5_BD.30_6#01430dfad?iti=4&amp;htil=1&amp;pid=565973846&amp;color=0,0,0&amp;vtp=1&amp;bbb=1"/>
          <p:cNvSpPr/>
          <p:nvPr/>
        </p:nvSpPr>
        <p:spPr>
          <a:xfrm>
            <a:off x="8548052" y="5864293"/>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_1#01430dfad.choices?pid=565973846&amp;color=0,0,0&amp;vtp=1&amp;bt=1&amp;bbb=1"/>
          <p:cNvSpPr/>
          <p:nvPr/>
        </p:nvSpPr>
        <p:spPr>
          <a:xfrm>
            <a:off x="722376" y="9720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A.耙耙柑为白地霉提供了水、无机盐、碳源和氮源等营养物质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.另一个孔作为对照组的处理是接种等量无菌水和白地霉悬液</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.桔梅奇酵母可通过抑制白地霉菌丝的生长来降低酸腐病病害</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.桔梅奇酵母对其他水果的酸腐病有相似的防治效果</a:t>
            </a:r>
            <a:endParaRPr lang="en-US" altLang="zh-CN" sz="2000" dirty="0"/>
          </a:p>
        </p:txBody>
      </p:sp>
      <p:sp>
        <p:nvSpPr>
          <p:cNvPr id="3" name="QC_5_AN.31_1#01430dfad.bracket?pid=565973846&amp;color=0,0,0&amp;vpa=10&amp;vtp=1&amp;answeroption=D"/>
          <p:cNvSpPr txBox="1"/>
          <p:nvPr/>
        </p:nvSpPr>
        <p:spPr>
          <a:xfrm>
            <a:off x="595376" y="2397194"/>
            <a:ext cx="397545" cy="477054"/>
          </a:xfrm>
          <a:prstGeom prst="rect">
            <a:avLst/>
          </a:prstGeom>
          <a:noFill/>
        </p:spPr>
        <p:txBody>
          <a:bodyPr vert="horz" wrap="none" lIns="0" tIns="0" rIns="0" bIns="0" rtlCol="0">
            <a:spAutoFit/>
          </a:bodyPr>
          <a:lstStyle/>
          <a:p>
            <a:r>
              <a:rPr lang="zh-CN" altLang="en-US" sz="3100" b="1">
                <a:solidFill>
                  <a:srgbClr val="00B050"/>
                </a:solidFill>
                <a:latin typeface="华文细黑" panose="02010600040101010101" pitchFamily="2" charset="-122"/>
              </a:rPr>
              <a:t>√</a:t>
            </a:r>
            <a:endParaRPr lang="zh-CN" altLang="en-US" sz="3100" b="1">
              <a:solidFill>
                <a:srgbClr val="00B050"/>
              </a:solidFill>
              <a:latin typeface="华文细黑" panose="020106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33_1#01430dfad?vop=1&amp;pid=565973846&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33_2#01430dfad?vop=1&amp;pid=56597384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11439" y="1513528"/>
            <a:ext cx="4166074" cy="4679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4_1#01430dfad?vop=1&amp;pid=56597384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耙耙柑营养丰富，可为白地霉生长繁殖提供所需的水、无机盐、碳源、氮源等，A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实验设计应遵循对照与单一变量原则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，故在耙耙柑果实中部等距离刺两个孔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，其中一孔接种桔梅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奇酵母菌悬液和白地霉悬液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，另一孔应接种等量无菌水和白地霉悬液，B正确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；本实验用到的材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料是耙耙柑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，所以无法推测桔梅奇酵母对其他水果的酸腐病的防治效果，D错误。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6_BD.35_1#9b1469601?htil=6&amp;pid=8d1e77acc&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19067" y="1054296"/>
            <a:ext cx="4818888"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3" name="QO_6_BD.35_2#9b1469601?htil=6&amp;pid=8d1e77acc&amp;color=0,0,0&amp;vtp=1&amp;bt=1&amp;bbb=1&amp;hb=1"/>
              <p:cNvSpPr/>
              <p:nvPr/>
            </p:nvSpPr>
            <p:spPr>
              <a:xfrm>
                <a:off x="722376" y="972000"/>
                <a:ext cx="5797296" cy="1570609"/>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[山东菏泽2024高二期末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扩展青霉常见于腐烂的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苹果中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，其分泌的展青霉素</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是一种具有多种危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害的毒素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。为研究腐烂苹果中</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进行了图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1所示实验。</a:t>
                </a:r>
                <a:endParaRPr lang="en-US" altLang="zh-CN" sz="2000" dirty="0"/>
              </a:p>
            </p:txBody>
          </p:sp>
        </mc:Choice>
        <mc:Fallback>
          <p:sp>
            <p:nvSpPr>
              <p:cNvPr id="3" name="QO_6_BD.35_2#9b1469601?htil=6&amp;pid=8d1e77acc&amp;color=0,0,0&amp;vtp=1&amp;bt=1&amp;bbb=1&amp;hb=1"/>
              <p:cNvSpPr>
                <a:spLocks noRot="1" noChangeAspect="1" noMove="1" noResize="1" noEditPoints="1" noAdjustHandles="1" noChangeArrowheads="1" noChangeShapeType="1" noTextEdit="1"/>
              </p:cNvSpPr>
              <p:nvPr/>
            </p:nvSpPr>
            <p:spPr>
              <a:xfrm>
                <a:off x="722376" y="972000"/>
                <a:ext cx="5797296" cy="1570609"/>
              </a:xfrm>
              <a:prstGeom prst="rect">
                <a:avLst/>
              </a:prstGeom>
              <a:blipFill rotWithShape="1">
                <a:blip r:embed="rId2"/>
                <a:stretch>
                  <a:fillRect l="-7" t="-29" r="-1466" b="-1855"/>
                </a:stretch>
              </a:blipFill>
            </p:spPr>
            <p:txBody>
              <a:bodyPr/>
              <a:lstStyle/>
              <a:p>
                <a:r>
                  <a:rPr lang="zh-CN" altLang="en-US">
                    <a:noFill/>
                  </a:rPr>
                  <a:t> </a:t>
                </a:r>
              </a:p>
            </p:txBody>
          </p:sp>
        </mc:Fallback>
      </mc:AlternateContent>
      <p:pic>
        <p:nvPicPr>
          <p:cNvPr id="4" name="QO_6_BD.35_3#9b1469601?htil=7&amp;pid=8d1e77ac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08755" y="3349440"/>
            <a:ext cx="5239512" cy="284378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O_6_BD.35_4#9b1469601?htil=7&amp;pid=8d1e77acc&amp;color=0,0,0&amp;vtp=1&amp;bbb=1&amp;hb=1&amp;hs=1"/>
              <p:cNvSpPr/>
              <p:nvPr/>
            </p:nvSpPr>
            <p:spPr>
              <a:xfrm>
                <a:off x="722376" y="2576391"/>
                <a:ext cx="5376672" cy="757809"/>
              </a:xfrm>
              <a:prstGeom prst="rect">
                <a:avLst/>
              </a:prstGeom>
              <a:noFill/>
            </p:spPr>
            <p:txBody>
              <a:bodyPr wrap="none" lIns="0" tIns="0" rIns="0" bIns="0" rtlCol="0" anchor="t"/>
              <a:lstStyle/>
              <a:p>
                <a:pPr algn="l" latinLnBrk="1">
                  <a:lnSpc>
                    <a:spcPts val="32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其中“病健交界处”为腐烂部位（病斑）与未腐</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烂部位的交界处，</a:t>
                </a:r>
                <a:r>
                  <a:rPr lang="en-US" altLang="zh-CN" sz="2000" b="0" i="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根据与病斑距离的不同将苹果</a:t>
                </a:r>
                <a:endParaRPr lang="en-US" altLang="zh-CN" sz="2000" b="0" i="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dirty="0" err="1"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划分为</a:t>
                </a: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①~⑤</a:t>
                </a:r>
                <a:r>
                  <a:rPr lang="en-US" altLang="zh-CN" sz="20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五个部位。分别测定病斑直径为</a:t>
                </a:r>
                <a:endParaRPr lang="en-US" altLang="zh-CN" sz="2000" dirty="0" smtClean="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r>
                      <m:rPr>
                        <m:nor/>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nor/>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m:t>
                    </m:r>
                  </m:oMath>
                </a14:m>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的苹果中①~⑤部位的</a:t>
                </a:r>
                <a14:m>
                  <m:oMath xmlns:m="http://schemas.openxmlformats.org/officeDocument/2006/math">
                    <m:r>
                      <m:rPr>
                        <m:sty m:val="p"/>
                      </m:rPr>
                      <a:rPr lang="en-US" altLang="zh-CN" sz="20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结果如图2所示。</a:t>
                </a:r>
                <a:endParaRPr lang="en-US" altLang="zh-CN" sz="2000" dirty="0"/>
              </a:p>
              <a:p>
                <a:pPr latinLnBrk="1">
                  <a:lnSpc>
                    <a:spcPts val="3000"/>
                  </a:lnSpc>
                </a:pPr>
                <a:endParaRPr lang="en-US" altLang="zh-CN" sz="2000" dirty="0"/>
              </a:p>
            </p:txBody>
          </p:sp>
        </mc:Choice>
        <mc:Fallback>
          <p:sp>
            <p:nvSpPr>
              <p:cNvPr id="5" name="QO_6_BD.35_4#9b1469601?htil=7&amp;pid=8d1e77acc&amp;color=0,0,0&amp;vtp=1&amp;bbb=1&amp;hb=1&amp;hs=1"/>
              <p:cNvSpPr>
                <a:spLocks noRot="1" noChangeAspect="1" noMove="1" noResize="1" noEditPoints="1" noAdjustHandles="1" noChangeArrowheads="1" noChangeShapeType="1" noTextEdit="1"/>
              </p:cNvSpPr>
              <p:nvPr/>
            </p:nvSpPr>
            <p:spPr>
              <a:xfrm>
                <a:off x="722376" y="2576391"/>
                <a:ext cx="5376672" cy="757809"/>
              </a:xfrm>
              <a:prstGeom prst="rect">
                <a:avLst/>
              </a:prstGeom>
              <a:blipFill rotWithShape="1">
                <a:blip r:embed="rId4"/>
                <a:stretch>
                  <a:fillRect l="-7" t="-26" r="-8825" b="-243530"/>
                </a:stretch>
              </a:blipFill>
            </p:spPr>
            <p:txBody>
              <a:bodyPr/>
              <a:lstStyle/>
              <a:p>
                <a:r>
                  <a:rPr lang="zh-CN" altLang="en-US">
                    <a:noFill/>
                  </a:rPr>
                  <a:t> </a:t>
                </a:r>
              </a:p>
            </p:txBody>
          </p:sp>
        </mc:Fallback>
      </mc:AlternateContent>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f2bd5eff.fixed?pid=f2ca18a7a&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ff2bd5eff.fixed?pid=f2ca18a7a&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课时1</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微生物的基本培养技术</a:t>
            </a:r>
            <a:endParaRPr lang="en-US" altLang="zh-CN" sz="4400" dirty="0"/>
          </a:p>
        </p:txBody>
      </p:sp>
      <p:pic>
        <p:nvPicPr>
          <p:cNvPr id="4" name="C_4#ff2bd5eff.fixed?pid=f2ca18a7a&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f2bd5eff.fixed?pid=f2ca18a7a&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35_5#9b1469601?pid=8d1e77acc&amp;color=0,0,0&amp;vtp=1&amp;bt=1&amp;bbb=1"/>
          <p:cNvSpPr/>
          <p:nvPr/>
        </p:nvSpPr>
        <p:spPr>
          <a:xfrm>
            <a:off x="722376" y="969264"/>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sp>
        <p:nvSpPr>
          <p:cNvPr id="3" name="QB_7_BD.36_1#dc507af27?pid=9b1469601&amp;color=0,0,0&amp;vtp=1&amp;bbb=1&amp;hb=1"/>
          <p:cNvSpPr/>
          <p:nvPr/>
        </p:nvSpPr>
        <p:spPr>
          <a:xfrm>
            <a:off x="722376" y="1432941"/>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（1）该实验将扩展青霉菌种接种到苹果上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，这里的苹果相当于微生物培养中的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验的自变量是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B_7_AN.37_1#dc507af27.blank?pid=9b1469601&amp;color=0,0,0&amp;vpa=11&amp;vtp=1&amp;bbb=1"/>
          <p:cNvSpPr/>
          <p:nvPr/>
        </p:nvSpPr>
        <p:spPr>
          <a:xfrm>
            <a:off x="9517126" y="1394841"/>
            <a:ext cx="946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培养基</a:t>
            </a:r>
            <a:endParaRPr lang="en-US" altLang="zh-CN" sz="2000" dirty="0"/>
          </a:p>
        </p:txBody>
      </p:sp>
      <p:sp>
        <p:nvSpPr>
          <p:cNvPr id="5" name="QB_7_AN.38_1#dc507af27.blank?pid=9b1469601&amp;color=0,0,0&amp;vpa=12&amp;vtp=1&amp;bbb=1"/>
          <p:cNvSpPr/>
          <p:nvPr/>
        </p:nvSpPr>
        <p:spPr>
          <a:xfrm>
            <a:off x="2255901" y="1832991"/>
            <a:ext cx="323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与病斑的距离和病斑的直径</a:t>
            </a:r>
            <a:endParaRPr lang="en-US" altLang="zh-CN" sz="2000" dirty="0"/>
          </a:p>
        </p:txBody>
      </p:sp>
      <p:sp>
        <p:nvSpPr>
          <p:cNvPr id="6" name="QB_7_AS.39_1#dc507af27?vop=1&amp;pid=9b1469601&amp;color=0,0,0&amp;vtp=1&amp;bbb=1&amp;hb=1"/>
          <p:cNvSpPr/>
          <p:nvPr/>
        </p:nvSpPr>
        <p:spPr>
          <a:xfrm>
            <a:off x="722376" y="2377567"/>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培养基一般含有水、碳源、氮源、无机盐等，扩展青霉的生长和繁殖需要营养物质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验将扩展青霉菌种接种到苹果上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，这里的苹果相当于微生物培养中的培养基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。该实验的自变量是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与病斑的距离和病斑的直径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AlternateContent xmlns:mc="http://schemas.openxmlformats.org/markup-compatibility/2006">
        <mc:Choice xmlns:a14="http://schemas.microsoft.com/office/drawing/2010/main" Requires="a14">
          <p:sp>
            <p:nvSpPr>
              <p:cNvPr id="7" name="QB_7_BD.40_1#2561d650d?pid=9b1469601&amp;color=0,0,0&amp;vtp=1&amp;bbb=1&amp;hb=1"/>
              <p:cNvSpPr/>
              <p:nvPr/>
            </p:nvSpPr>
            <p:spPr>
              <a:xfrm>
                <a:off x="722376" y="3758946"/>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（2）由图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2中信息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填“能”或“不能”）得出病斑直径越大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，苹果中距离病斑相同部位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含量越高这个结论。</a:t>
                </a:r>
                <a:endParaRPr lang="en-US" altLang="zh-CN" sz="2000" dirty="0"/>
              </a:p>
            </p:txBody>
          </p:sp>
        </mc:Choice>
        <mc:Fallback>
          <p:sp>
            <p:nvSpPr>
              <p:cNvPr id="7" name="QB_7_BD.40_1#2561d650d?pid=9b1469601&amp;color=0,0,0&amp;vtp=1&amp;bbb=1&amp;hb=1"/>
              <p:cNvSpPr>
                <a:spLocks noRot="1" noChangeAspect="1" noMove="1" noResize="1" noEditPoints="1" noAdjustHandles="1" noChangeArrowheads="1" noChangeShapeType="1" noTextEdit="1"/>
              </p:cNvSpPr>
              <p:nvPr/>
            </p:nvSpPr>
            <p:spPr>
              <a:xfrm>
                <a:off x="722376" y="3758946"/>
                <a:ext cx="10753344" cy="856234"/>
              </a:xfrm>
              <a:prstGeom prst="rect">
                <a:avLst/>
              </a:prstGeom>
              <a:blipFill rotWithShape="1">
                <a:blip r:embed="rId1"/>
                <a:stretch>
                  <a:fillRect l="-4" t="-44" r="-815" b="-5265"/>
                </a:stretch>
              </a:blipFill>
            </p:spPr>
            <p:txBody>
              <a:bodyPr/>
              <a:lstStyle/>
              <a:p>
                <a:r>
                  <a:rPr lang="zh-CN" altLang="en-US">
                    <a:noFill/>
                  </a:rPr>
                  <a:t> </a:t>
                </a:r>
              </a:p>
            </p:txBody>
          </p:sp>
        </mc:Fallback>
      </mc:AlternateContent>
      <p:sp>
        <p:nvSpPr>
          <p:cNvPr id="8" name="QB_7_AN.41_1#2561d650d.blank?pid=9b1469601&amp;color=0,0,0&amp;vpa=13&amp;vtp=1&amp;bbb=1"/>
          <p:cNvSpPr/>
          <p:nvPr/>
        </p:nvSpPr>
        <p:spPr>
          <a:xfrm>
            <a:off x="2808351" y="3720846"/>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dirty="0"/>
          </a:p>
        </p:txBody>
      </p:sp>
      <p:sp>
        <p:nvSpPr>
          <p:cNvPr id="9" name="QB_7_AS.42_1#2561d650d?vop=1&amp;pid=9b1469601&amp;color=0,0,0&amp;vtp=1&amp;bbb=1"/>
          <p:cNvSpPr/>
          <p:nvPr/>
        </p:nvSpPr>
        <p:spPr>
          <a:xfrm>
            <a:off x="722376" y="462788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见题图解读。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fade">
                                      <p:cBhvr>
                                        <p:cTn id="15" dur="500"/>
                                        <p:tgtEl>
                                          <p:spTgt spid="5">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bg/>
                                          </p:spTgt>
                                        </p:tgtEl>
                                        <p:attrNameLst>
                                          <p:attrName>style.visibility</p:attrName>
                                        </p:attrNameLst>
                                      </p:cBhvr>
                                      <p:to>
                                        <p:strVal val="visible"/>
                                      </p:to>
                                    </p:set>
                                    <p:animEffect transition="in" filter="fade">
                                      <p:cBhvr>
                                        <p:cTn id="23" dur="500"/>
                                        <p:tgtEl>
                                          <p:spTgt spid="6">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fade">
                                      <p:cBhvr>
                                        <p:cTn id="26" dur="500"/>
                                        <p:tgtEl>
                                          <p:spTgt spid="6">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fade">
                                      <p:cBhvr>
                                        <p:cTn id="29" dur="500"/>
                                        <p:tgtEl>
                                          <p:spTgt spid="6">
                                            <p:txEl>
                                              <p:pRg st="1" end="1"/>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fade">
                                      <p:cBhvr>
                                        <p:cTn id="32" dur="500"/>
                                        <p:tgtEl>
                                          <p:spTgt spid="6">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
                                            <p:bg/>
                                          </p:spTgt>
                                        </p:tgtEl>
                                        <p:attrNameLst>
                                          <p:attrName>style.visibility</p:attrName>
                                        </p:attrNameLst>
                                      </p:cBhvr>
                                      <p:to>
                                        <p:strVal val="visible"/>
                                      </p:to>
                                    </p:set>
                                    <p:animEffect transition="in" filter="fade">
                                      <p:cBhvr>
                                        <p:cTn id="37" dur="500"/>
                                        <p:tgtEl>
                                          <p:spTgt spid="8">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0" end="0"/>
                                            </p:txEl>
                                          </p:spTgt>
                                        </p:tgtEl>
                                        <p:attrNameLst>
                                          <p:attrName>style.visibility</p:attrName>
                                        </p:attrNameLst>
                                      </p:cBhvr>
                                      <p:to>
                                        <p:strVal val="visible"/>
                                      </p:to>
                                    </p:set>
                                    <p:animEffect transition="in" filter="fade">
                                      <p:cBhvr>
                                        <p:cTn id="40" dur="500"/>
                                        <p:tgtEl>
                                          <p:spTgt spid="8">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9">
                                            <p:bg/>
                                          </p:spTgt>
                                        </p:tgtEl>
                                        <p:attrNameLst>
                                          <p:attrName>style.visibility</p:attrName>
                                        </p:attrNameLst>
                                      </p:cBhvr>
                                      <p:to>
                                        <p:strVal val="visible"/>
                                      </p:to>
                                    </p:set>
                                    <p:animEffect transition="in" filter="fade">
                                      <p:cBhvr>
                                        <p:cTn id="45" dur="500"/>
                                        <p:tgtEl>
                                          <p:spTgt spid="9">
                                            <p:bg/>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
                                            <p:txEl>
                                              <p:pRg st="0" end="0"/>
                                            </p:txEl>
                                          </p:spTgt>
                                        </p:tgtEl>
                                        <p:attrNameLst>
                                          <p:attrName>style.visibility</p:attrName>
                                        </p:attrNameLst>
                                      </p:cBhvr>
                                      <p:to>
                                        <p:strVal val="visible"/>
                                      </p:to>
                                    </p:set>
                                    <p:animEffect transition="in" filter="fade">
                                      <p:cBhvr>
                                        <p:cTn id="48"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P spid="5" grpId="0" animBg="1" build="p"/>
      <p:bldP spid="6" grpId="0" animBg="1" build="p"/>
      <p:bldP spid="8" grpId="0" animBg="1" build="p"/>
      <p:bldP spid="9"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43_1#a21d0321e?pid=9b1469601&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（3）由实验结果可知，苹果去除腐烂部位后也不建议食用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mc:Choice xmlns:a14="http://schemas.microsoft.com/office/drawing/2010/main" Requires="a14">
          <p:sp>
            <p:nvSpPr>
              <p:cNvPr id="3" name="QB_7_AN.44_1#a21d0321e.blank?pid=9b1469601&amp;color=0,0,0&amp;vpa=14&amp;vtp=1&amp;bbb=1&amp;hb=1"/>
              <p:cNvSpPr/>
              <p:nvPr/>
            </p:nvSpPr>
            <p:spPr>
              <a:xfrm>
                <a:off x="722377" y="931165"/>
                <a:ext cx="10749631" cy="837502"/>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未腐烂部位含有一定量的</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𝐏𝐀𝐓</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3" name="QB_7_AN.44_1#a21d0321e.blank?pid=9b1469601&amp;color=0,0,0&amp;vpa=14&amp;vtp=1&amp;bbb=1&amp;hb=1"/>
              <p:cNvSpPr>
                <a:spLocks noRot="1" noChangeAspect="1" noMove="1" noResize="1" noEditPoints="1" noAdjustHandles="1" noChangeArrowheads="1" noChangeShapeType="1" noTextEdit="1"/>
              </p:cNvSpPr>
              <p:nvPr/>
            </p:nvSpPr>
            <p:spPr>
              <a:xfrm>
                <a:off x="722377" y="931165"/>
                <a:ext cx="10749631" cy="837502"/>
              </a:xfrm>
              <a:prstGeom prst="rect">
                <a:avLst/>
              </a:prstGeom>
              <a:blipFill rotWithShape="1">
                <a:blip r:embed="rId1"/>
                <a:stretch>
                  <a:fillRect l="-4" t="-30" r="1" b="-611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QB_7_AS.45_1#a21d0321e?vop=1&amp;pid=9b1469601&amp;color=0,0,0&amp;vtp=1&amp;bbb=1&amp;hb=1"/>
              <p:cNvSpPr/>
              <p:nvPr/>
            </p:nvSpPr>
            <p:spPr>
              <a:xfrm>
                <a:off x="722376" y="182245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由实验结果可知，②~⑤部位没有腐烂，也检测到了</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PAT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，故苹果去除腐烂部位后也不建议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4" name="QB_7_AS.45_1#a21d0321e?vop=1&amp;pid=9b1469601&amp;color=0,0,0&amp;vtp=1&amp;bbb=1&amp;hb=1"/>
              <p:cNvSpPr>
                <a:spLocks noRot="1" noChangeAspect="1" noMove="1" noResize="1" noEditPoints="1" noAdjustHandles="1" noChangeArrowheads="1" noChangeShapeType="1" noTextEdit="1"/>
              </p:cNvSpPr>
              <p:nvPr/>
            </p:nvSpPr>
            <p:spPr>
              <a:xfrm>
                <a:off x="722376" y="1822450"/>
                <a:ext cx="10753344" cy="907034"/>
              </a:xfrm>
              <a:prstGeom prst="rect">
                <a:avLst/>
              </a:prstGeom>
              <a:blipFill rotWithShape="1">
                <a:blip r:embed="rId2"/>
                <a:stretch>
                  <a:fillRect l="-4" r="-756" b="-5013"/>
                </a:stretch>
              </a:blipFill>
            </p:spPr>
            <p:txBody>
              <a:bodyPr/>
              <a:lstStyle/>
              <a:p>
                <a:r>
                  <a:rPr lang="zh-CN" altLang="en-US">
                    <a:noFill/>
                  </a:rPr>
                  <a:t> </a:t>
                </a:r>
              </a:p>
            </p:txBody>
          </p:sp>
        </mc:Fallback>
      </mc:AlternateContent>
      <p:sp>
        <p:nvSpPr>
          <p:cNvPr id="5" name="QB_7_BD.46_1#326c3251c?pid=9b1469601&amp;color=0,0,0&amp;vtp=1&amp;bbb=1&amp;hb=1"/>
          <p:cNvSpPr/>
          <p:nvPr/>
        </p:nvSpPr>
        <p:spPr>
          <a:xfrm>
            <a:off x="722376" y="2781046"/>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（4）实验结束后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，需要对实验所用器材进行</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处理，目的是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B_7_AN.47_1#326c3251c.blank?pid=9b1469601&amp;color=0,0,0&amp;vpa=15&amp;vtp=1&amp;bbb=1"/>
          <p:cNvSpPr/>
          <p:nvPr/>
        </p:nvSpPr>
        <p:spPr>
          <a:xfrm>
            <a:off x="5707126" y="2742946"/>
            <a:ext cx="69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灭菌</a:t>
            </a:r>
            <a:endParaRPr lang="en-US" altLang="zh-CN" sz="2000" dirty="0"/>
          </a:p>
        </p:txBody>
      </p:sp>
      <p:sp>
        <p:nvSpPr>
          <p:cNvPr id="7" name="QB_7_AN.48_1#326c3251c.blank?pid=9b1469601&amp;color=0,0,0&amp;vpa=16&amp;vtp=1&amp;bbb=1&amp;hb=1"/>
          <p:cNvSpPr/>
          <p:nvPr/>
        </p:nvSpPr>
        <p:spPr>
          <a:xfrm>
            <a:off x="722377" y="2742946"/>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防止扩展青霉污染环境和感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染操作者</a:t>
            </a:r>
            <a:endParaRPr lang="en-US" altLang="zh-CN" sz="2000" dirty="0"/>
          </a:p>
        </p:txBody>
      </p:sp>
      <p:sp>
        <p:nvSpPr>
          <p:cNvPr id="8" name="QB_7_AS.49_1#326c3251c?vop=1&amp;pid=9b1469601&amp;color=0,0,0&amp;vtp=1&amp;bbb=1&amp;hb=1"/>
          <p:cNvSpPr/>
          <p:nvPr/>
        </p:nvSpPr>
        <p:spPr>
          <a:xfrm>
            <a:off x="722376" y="3725672"/>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实验过程中的器材会接触菌种，所以实验结束后需要对所用到的器材进行灭菌处理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扩展青霉污染环境和感染操作者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bg/>
                                          </p:spTgt>
                                        </p:tgtEl>
                                        <p:attrNameLst>
                                          <p:attrName>style.visibility</p:attrName>
                                        </p:attrNameLst>
                                      </p:cBhvr>
                                      <p:to>
                                        <p:strVal val="visible"/>
                                      </p:to>
                                    </p:set>
                                    <p:animEffect transition="in" filter="fade">
                                      <p:cBhvr>
                                        <p:cTn id="29" dur="500"/>
                                        <p:tgtEl>
                                          <p:spTgt spid="6">
                                            <p:bg/>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
                                            <p:bg/>
                                          </p:spTgt>
                                        </p:tgtEl>
                                        <p:attrNameLst>
                                          <p:attrName>style.visibility</p:attrName>
                                        </p:attrNameLst>
                                      </p:cBhvr>
                                      <p:to>
                                        <p:strVal val="visible"/>
                                      </p:to>
                                    </p:set>
                                    <p:animEffect transition="in" filter="fade">
                                      <p:cBhvr>
                                        <p:cTn id="37" dur="500"/>
                                        <p:tgtEl>
                                          <p:spTgt spid="7">
                                            <p:bg/>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xEl>
                                              <p:pRg st="0" end="0"/>
                                            </p:txEl>
                                          </p:spTgt>
                                        </p:tgtEl>
                                        <p:attrNameLst>
                                          <p:attrName>style.visibility</p:attrName>
                                        </p:attrNameLst>
                                      </p:cBhvr>
                                      <p:to>
                                        <p:strVal val="visible"/>
                                      </p:to>
                                    </p:set>
                                    <p:animEffect transition="in" filter="fade">
                                      <p:cBhvr>
                                        <p:cTn id="40" dur="500"/>
                                        <p:tgtEl>
                                          <p:spTgt spid="7">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animEffect transition="in" filter="fade">
                                      <p:cBhvr>
                                        <p:cTn id="43" dur="500"/>
                                        <p:tgtEl>
                                          <p:spTgt spid="7">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8">
                                            <p:bg/>
                                          </p:spTgt>
                                        </p:tgtEl>
                                        <p:attrNameLst>
                                          <p:attrName>style.visibility</p:attrName>
                                        </p:attrNameLst>
                                      </p:cBhvr>
                                      <p:to>
                                        <p:strVal val="visible"/>
                                      </p:to>
                                    </p:set>
                                    <p:animEffect transition="in" filter="fade">
                                      <p:cBhvr>
                                        <p:cTn id="48" dur="500"/>
                                        <p:tgtEl>
                                          <p:spTgt spid="8">
                                            <p:bg/>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txEl>
                                              <p:pRg st="0" end="0"/>
                                            </p:txEl>
                                          </p:spTgt>
                                        </p:tgtEl>
                                        <p:attrNameLst>
                                          <p:attrName>style.visibility</p:attrName>
                                        </p:attrNameLst>
                                      </p:cBhvr>
                                      <p:to>
                                        <p:strVal val="visible"/>
                                      </p:to>
                                    </p:set>
                                    <p:animEffect transition="in" filter="fade">
                                      <p:cBhvr>
                                        <p:cTn id="51" dur="500"/>
                                        <p:tgtEl>
                                          <p:spTgt spid="8">
                                            <p:txEl>
                                              <p:pRg st="0" end="0"/>
                                            </p:tx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
                                            <p:txEl>
                                              <p:pRg st="1" end="1"/>
                                            </p:txEl>
                                          </p:spTgt>
                                        </p:tgtEl>
                                        <p:attrNameLst>
                                          <p:attrName>style.visibility</p:attrName>
                                        </p:attrNameLst>
                                      </p:cBhvr>
                                      <p:to>
                                        <p:strVal val="visible"/>
                                      </p:to>
                                    </p:set>
                                    <p:animEffect transition="in" filter="fade">
                                      <p:cBhvr>
                                        <p:cTn id="54"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6" grpId="0" animBg="1" build="p"/>
      <p:bldP spid="7" grpId="0" animBg="1" build="p"/>
      <p:bldP spid="8"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50_1#9b1469601?vop=1&amp;pid=8d1e77acc&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O_6_EX.50_2#9b1469601?vop=1&amp;pid=8d1e77ac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26664" y="1513528"/>
            <a:ext cx="6135624" cy="47640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791bcb49.fixed?pid=da4a91e2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6791bcb49.fixed?pid=da4a91e2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微生物的选择培养和计数</a:t>
            </a:r>
            <a:endParaRPr lang="en-US" altLang="zh-CN" sz="4400" dirty="0"/>
          </a:p>
        </p:txBody>
      </p:sp>
      <p:pic>
        <p:nvPicPr>
          <p:cNvPr id="4" name="C_4#6791bcb49.fixed?pid=da4a91e2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6791bcb49.fixed?pid=da4a91e2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1_1#0d3a577cb?pid=eeabcbae6&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[河南商丘百师联盟2025高二联考]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下表为培养某种微生物的培养基配方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，下列相关叙述错误的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35" name="QC_6_BD.51_2#0d3a577cb?colgroup=2,4,4,7,4,6,4,3&amp;pid=eeabcbae6&amp;color=0,0,0&amp;vtp=1&amp;bbb=1"/>
              <p:cNvGraphicFramePr>
                <a:graphicFrameLocks noGrp="1"/>
              </p:cNvGraphicFramePr>
              <p:nvPr/>
            </p:nvGraphicFramePr>
            <p:xfrm>
              <a:off x="722376" y="1951677"/>
              <a:ext cx="10689336" cy="852678"/>
            </p:xfrm>
            <a:graphic>
              <a:graphicData uri="http://schemas.openxmlformats.org/drawingml/2006/table">
                <a:tbl>
                  <a:tblPr/>
                  <a:tblGrid>
                    <a:gridCol w="859536"/>
                    <a:gridCol w="1280160"/>
                    <a:gridCol w="1280160"/>
                    <a:gridCol w="2029968"/>
                    <a:gridCol w="1280160"/>
                    <a:gridCol w="1719072"/>
                    <a:gridCol w="1280160"/>
                    <a:gridCol w="960120"/>
                  </a:tblGrid>
                  <a:tr h="42633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K</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HPO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MgSO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FeSO</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sSub>
                                <m:sSubPr>
                                  <m:ctrlPr>
                                    <a:rPr lang="en-US" altLang="zh-CN" sz="2000" b="0" i="1" spc="-100"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e>
                                <m:sub>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青霉素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定容至</a:t>
                          </a:r>
                          <a14:m>
                            <m:oMath xmlns:m="http://schemas.openxmlformats.org/officeDocument/2006/math">
                              <m: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pc="-10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35" name="QC_6_BD.51_2#0d3a577cb?colgroup=2,4,4,7,4,6,4,3&amp;pid=eeabcbae6&amp;color=0,0,0&amp;vtp=1&amp;bbb=1"/>
              <p:cNvGraphicFramePr>
                <a:graphicFrameLocks noGrp="1"/>
              </p:cNvGraphicFramePr>
              <p:nvPr/>
            </p:nvGraphicFramePr>
            <p:xfrm>
              <a:off x="722376" y="1951677"/>
              <a:ext cx="10689336" cy="852678"/>
            </p:xfrm>
            <a:graphic>
              <a:graphicData uri="http://schemas.openxmlformats.org/drawingml/2006/table">
                <a:tbl>
                  <a:tblPr/>
                  <a:tblGrid>
                    <a:gridCol w="859536"/>
                    <a:gridCol w="1280160"/>
                    <a:gridCol w="1280160"/>
                    <a:gridCol w="2029968"/>
                    <a:gridCol w="1280160"/>
                    <a:gridCol w="1719072"/>
                    <a:gridCol w="1280160"/>
                    <a:gridCol w="960120"/>
                  </a:tblGrid>
                  <a:tr h="426085">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成分</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青霉素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720">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AN.52_1#0d3a577cb.bracket?pid=eeabcbae6&amp;color=0,0,0&amp;vpa=17&amp;vtp=1"/>
          <p:cNvSpPr/>
          <p:nvPr/>
        </p:nvSpPr>
        <p:spPr>
          <a:xfrm>
            <a:off x="1176401" y="1410150"/>
            <a:ext cx="35560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5" name="QC_6_BD.51_3#0d3a577cb.choices?pid=eeabcbae6&amp;color=0,0,0&amp;vtp=1&amp;bbb=1"/>
              <p:cNvSpPr/>
              <p:nvPr/>
            </p:nvSpPr>
            <p:spPr>
              <a:xfrm>
                <a:off x="722376" y="2942277"/>
                <a:ext cx="10753344" cy="1781302"/>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A.依物理性质划分，该培养基属于液体培养基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.由培养基的原料可知，所培养微生物的同化作用类型是异养型</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.若用该培养基培养能分解纤维素的细菌，应只除去</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，再添加纤维素</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.该培养基中的碳源是</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，氮源是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2000" dirty="0"/>
              </a:p>
            </p:txBody>
          </p:sp>
        </mc:Choice>
        <mc:Fallback>
          <p:sp>
            <p:nvSpPr>
              <p:cNvPr id="5" name="QC_6_BD.51_3#0d3a577cb.choices?pid=eeabcbae6&amp;color=0,0,0&amp;vtp=1&amp;bbb=1"/>
              <p:cNvSpPr>
                <a:spLocks noRot="1" noChangeAspect="1" noMove="1" noResize="1" noEditPoints="1" noAdjustHandles="1" noChangeArrowheads="1" noChangeShapeType="1" noTextEdit="1"/>
              </p:cNvSpPr>
              <p:nvPr/>
            </p:nvSpPr>
            <p:spPr>
              <a:xfrm>
                <a:off x="722376" y="2942277"/>
                <a:ext cx="10753344" cy="1781302"/>
              </a:xfrm>
              <a:prstGeom prst="rect">
                <a:avLst/>
              </a:prstGeom>
              <a:blipFill rotWithShape="1">
                <a:blip r:embed="rId2"/>
                <a:stretch>
                  <a:fillRect l="-4" t="-18" b="-264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3_1#0d3a577cb?vop=1&amp;pid=eeabcbae6&amp;color=0,0,0&amp;vtp=1&amp;bt=1&amp;bbb=1&amp;hb=1"/>
              <p:cNvSpPr/>
              <p:nvPr/>
            </p:nvSpPr>
            <p:spPr>
              <a:xfrm>
                <a:off x="722376" y="972000"/>
                <a:ext cx="10753344" cy="2265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该培养基配方中没有凝固剂，依物理性质划分，该培养基属于液体培养基，A正确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养基的成分可知</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属于有机碳源，因此所培养微生物的同化作用类型是异养型，B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细菌对青霉素敏感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，含青霉素的培养基不能培养细菌，因此用该培养基培养纤维素分解菌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去</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和青霉素，再添加纤维素，C错误；该培养基中的碳源是</a:t>
                </a:r>
                <a14:m>
                  <m:oMath xmlns:m="http://schemas.openxmlformats.org/officeDocument/2006/math">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b>
                      <m:sSubPr>
                        <m:ctrlPr>
                          <a:rPr lang="en-US" altLang="zh-CN" sz="22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CH</m:t>
                        </m:r>
                      </m:e>
                      <m:sub>
                        <m: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r>
                      <m:rPr>
                        <m:sty m:val="p"/>
                      </m:rPr>
                      <a:rPr lang="en-US" altLang="zh-CN" sz="22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r>
                      <a:rPr lang="en-US" altLang="zh-CN" sz="22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，氮源是</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NaNO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mc:Choice>
        <mc:Fallback>
          <p:sp>
            <p:nvSpPr>
              <p:cNvPr id="2" name="QC_6_AS.53_1#0d3a577cb?vop=1&amp;pid=eeabcbae6&amp;color=0,0,0&amp;vtp=1&amp;bt=1&amp;bbb=1&amp;hb=1"/>
              <p:cNvSpPr>
                <a:spLocks noRot="1" noChangeAspect="1" noMove="1" noResize="1" noEditPoints="1" noAdjustHandles="1" noChangeArrowheads="1" noChangeShapeType="1" noTextEdit="1"/>
              </p:cNvSpPr>
              <p:nvPr/>
            </p:nvSpPr>
            <p:spPr>
              <a:xfrm>
                <a:off x="722376" y="972000"/>
                <a:ext cx="10753344" cy="2265934"/>
              </a:xfrm>
              <a:prstGeom prst="rect">
                <a:avLst/>
              </a:prstGeom>
              <a:blipFill rotWithShape="1">
                <a:blip r:embed="rId1"/>
                <a:stretch>
                  <a:fillRect l="-4" t="-20" r="-968" b="-198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1317b243d?pid=640387c88&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[黑龙江大庆实验中学2025高二期中]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稻瘟病是水稻生产中的主要真菌性病害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，其病原菌为稻瘟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。研究发现，部分土壤微生物能够分泌几丁质酶，可降解稻瘟菌的细胞壁，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从而抑制其生长。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为开发稻瘟病的生物防治方法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，科研人员计划从土壤中分离并筛选高效降解几丁质的微生物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获取几丁质酶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1317b243d.bracket?pid=640387c88&amp;color=0,0,0&amp;vpa=18&amp;vtp=1"/>
          <p:cNvSpPr/>
          <p:nvPr/>
        </p:nvSpPr>
        <p:spPr>
          <a:xfrm>
            <a:off x="4732401" y="23245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4_2#1317b243d.choices?pid=640387c88&amp;color=0,0,0&amp;vtp=1&amp;bbb=1"/>
          <p:cNvSpPr/>
          <p:nvPr/>
        </p:nvSpPr>
        <p:spPr>
          <a:xfrm>
            <a:off x="722376" y="27912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A.统计土壤样品中的活菌数时，可选择平板划线法接种</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.筛选土壤中目的微生物时要用以几丁质为唯一碳源的培养基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.在以几丁质为唯一碳源的培养基上生长的菌落均能分泌几丁质酶</a:t>
            </a:r>
            <a:endParaRPr lang="en-US" altLang="zh-CN" sz="2000" dirty="0"/>
          </a:p>
          <a:p>
            <a:pPr latinLnBrk="1">
              <a:lnSpc>
                <a:spcPts val="35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.培养基中的几丁质被分解后产生透明圈，单菌落形成的透明圈越大，该菌落降解几丁质的能力越强</a:t>
            </a:r>
            <a:endParaRPr lang="en-US" altLang="zh-CN" sz="20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6_1#1317b243d?vop=1&amp;pid=640387c8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统计样品中活菌数时，应选择稀释涂布平板法接种，A错误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；筛选土壤中目的微生物时需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用以几丁质为唯一碳源的培养基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因为在该培养基上生长的微生物可能是能降解几丁质的微生物，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正确；在以几丁质为唯一碳源的培养基上生长的菌落不一定能分泌几丁质酶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，如以几丁质的分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解产物为碳源的微生物也可能生存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；透明圈是相关微生物产生几丁质酶水解几丁质形成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，透明圈直径与菌落直径的比值越大，说明该菌落降解几丁质的能力越强，D错误。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7_1#cda7d4789?pid=7f6d47314&amp;color=0,0,0&amp;vtp=1&amp;bt=1&amp;bbb=1&amp;hb=1"/>
          <p:cNvSpPr/>
          <p:nvPr/>
        </p:nvSpPr>
        <p:spPr>
          <a:xfrm>
            <a:off x="722376" y="972000"/>
            <a:ext cx="10753344" cy="1230503"/>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[湖南衡阳2024高二期末]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臭豆腐是中国传统美食。制作时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，需要将豆腐浸入含有乳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酸菌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、芽孢杆菌等微生物的卤汁中发酵。为探究卤汁中细菌的种类和数量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，某兴趣小组采用如图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方法进行实验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8_1#cda7d4789.bracket?pid=7f6d47314&amp;color=0,0,0&amp;vpa=19&amp;vtp=1&amp;bbb=1"/>
          <p:cNvSpPr/>
          <p:nvPr/>
        </p:nvSpPr>
        <p:spPr>
          <a:xfrm>
            <a:off x="4770501" y="1822646"/>
            <a:ext cx="558800" cy="370459"/>
          </a:xfrm>
          <a:prstGeom prst="rect">
            <a:avLst/>
          </a:prstGeom>
          <a:noFill/>
        </p:spPr>
        <p:txBody>
          <a:bodyPr wrap="none" lIns="0" tIns="0" rIns="0" bIns="0" rtlCol="0" anchor="t"/>
          <a:lstStyle/>
          <a:p>
            <a:pPr algn="ctr" latinLnBrk="1">
              <a:lnSpc>
                <a:spcPts val="32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BD</a:t>
            </a:r>
            <a:endParaRPr lang="en-US" altLang="zh-CN" sz="2000" dirty="0"/>
          </a:p>
        </p:txBody>
      </p:sp>
      <p:pic>
        <p:nvPicPr>
          <p:cNvPr id="4" name="QC_6_BD.57_2#cda7d4789?pid=7f6d47314&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22776" y="2326327"/>
            <a:ext cx="4343400" cy="1719072"/>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6_BD.57_3#cda7d4789.choices?pid=7f6d47314&amp;color=0,0,0&amp;vtp=1&amp;bbb=1&amp;hb=1"/>
              <p:cNvSpPr/>
              <p:nvPr/>
            </p:nvSpPr>
            <p:spPr>
              <a:xfrm>
                <a:off x="722376" y="4180527"/>
                <a:ext cx="10753344" cy="2107184"/>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A.实验前，微生物培养的器皿、接种工具、操作者的手等应进行灭菌</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.若用该方法培养了3组，菌落数分别为65、63、64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，则可以推测每毫升卤汁中所含细菌数约为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.该方法测得的结果通常比实际值大</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.若使用显微镜直接计数，统计结果通常比实际值大</a:t>
                </a:r>
                <a:endParaRPr lang="en-US" altLang="zh-CN" sz="2000" dirty="0"/>
              </a:p>
            </p:txBody>
          </p:sp>
        </mc:Choice>
        <mc:Fallback>
          <p:sp>
            <p:nvSpPr>
              <p:cNvPr id="5" name="QC_6_BD.57_3#cda7d4789.choices?pid=7f6d47314&amp;color=0,0,0&amp;vtp=1&amp;bbb=1&amp;hb=1"/>
              <p:cNvSpPr>
                <a:spLocks noRot="1" noChangeAspect="1" noMove="1" noResize="1" noEditPoints="1" noAdjustHandles="1" noChangeArrowheads="1" noChangeShapeType="1" noTextEdit="1"/>
              </p:cNvSpPr>
              <p:nvPr/>
            </p:nvSpPr>
            <p:spPr>
              <a:xfrm>
                <a:off x="722376" y="4180527"/>
                <a:ext cx="10753344" cy="2107184"/>
              </a:xfrm>
              <a:prstGeom prst="rect">
                <a:avLst/>
              </a:prstGeom>
              <a:blipFill rotWithShape="1">
                <a:blip r:embed="rId2"/>
                <a:stretch>
                  <a:fillRect l="-4" t="-15" r="-354" b="-184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59_1#cda7d4789?vop=1&amp;pid=7f6d47314&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消毒是指使用较为温和的物理、化学或生物等方法杀死物体表面或内部一部分微生物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菌则是指使用强烈的理化方法杀死物体内外所有的微生物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，故操作者的手应进行消毒处理，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该方法培养的3组培养基上的菌落均适合计数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，故每毫升卤汁中所含细菌数约为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65</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4</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（个），B正确。当两个或多个细胞连在一起时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板上观察到的只是一个菌落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，所以该方法测得的结果通常比实际值小，C错误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。利用显微镜直接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，由于不能区分活菌和死菌，统计的结果一般是活菌数和死菌数的总和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，因此统计结果通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常比实际值大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59_1#cda7d4789?vop=1&amp;pid=7f6d47314&amp;color=0,0,0&amp;vtp=1&amp;bt=1&amp;bbb=1&amp;hb=1"/>
              <p:cNvSpPr>
                <a:spLocks noRot="1" noChangeAspect="1" noMove="1" noResize="1" noEditPoints="1" noAdjustHandles="1" noChangeArrowheads="1" noChangeShapeType="1" noTextEdit="1"/>
              </p:cNvSpPr>
              <p:nvPr/>
            </p:nvSpPr>
            <p:spPr>
              <a:xfrm>
                <a:off x="722376" y="972000"/>
                <a:ext cx="10753344" cy="3167634"/>
              </a:xfrm>
              <a:prstGeom prst="rect">
                <a:avLst/>
              </a:prstGeom>
              <a:blipFill rotWithShape="1">
                <a:blip r:embed="rId1"/>
                <a:stretch>
                  <a:fillRect l="-4" t="-14" r="-402" b="-142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_1#462b59c10?pid=1eeb7e0a6&amp;color=0,0,0&amp;vtp=1&amp;bt=1&amp;bbb=1&amp;hb=1"/>
          <p:cNvSpPr/>
          <p:nvPr/>
        </p:nvSpPr>
        <p:spPr>
          <a:xfrm>
            <a:off x="722376" y="96926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[河北衡水枣强中学2025高二期中]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下列有关微生物培养基种类及配制原则的叙述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_1#462b59c10.bracket?pid=1eeb7e0a6&amp;color=0,0,0&amp;vpa=1&amp;vtp=1"/>
          <p:cNvSpPr/>
          <p:nvPr/>
        </p:nvSpPr>
        <p:spPr>
          <a:xfrm>
            <a:off x="909701" y="1407415"/>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1_2#462b59c10.choices?pid=1eeb7e0a6&amp;color=0,0,0&amp;vtp=1&amp;bbb=1"/>
              <p:cNvSpPr/>
              <p:nvPr/>
            </p:nvSpPr>
            <p:spPr>
              <a:xfrm>
                <a:off x="722376" y="187464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A.任何培养基都必须含有碳源、氮源、水、无机盐及生长因子</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.液体培养基可用于观察菌落，固体培养基可用于工业生产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.培养基制备时应调节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至酸性，以保证细菌的正常生命活动</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.微生物的生长除受营养因素影响外，还受到</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、渗透压等的影响</a:t>
                </a:r>
                <a:endParaRPr lang="en-US" altLang="zh-CN" sz="2000" dirty="0"/>
              </a:p>
            </p:txBody>
          </p:sp>
        </mc:Choice>
        <mc:Fallback>
          <p:sp>
            <p:nvSpPr>
              <p:cNvPr id="4" name="QC_6_BD.1_2#462b59c10.choices?pid=1eeb7e0a6&amp;color=0,0,0&amp;vtp=1&amp;bbb=1"/>
              <p:cNvSpPr>
                <a:spLocks noRot="1" noChangeAspect="1" noMove="1" noResize="1" noEditPoints="1" noAdjustHandles="1" noChangeArrowheads="1" noChangeShapeType="1" noTextEdit="1"/>
              </p:cNvSpPr>
              <p:nvPr/>
            </p:nvSpPr>
            <p:spPr>
              <a:xfrm>
                <a:off x="722376" y="1874647"/>
                <a:ext cx="10753344" cy="1796034"/>
              </a:xfrm>
              <a:prstGeom prst="rect">
                <a:avLst/>
              </a:prstGeom>
              <a:blipFill rotWithShape="1">
                <a:blip r:embed="rId1"/>
                <a:stretch>
                  <a:fillRect l="-4" t="-7"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BD.60_1#c3017af56?pid=512e8c978&amp;color=0,0,0&amp;vtp=1&amp;bt=1&amp;bbb=1&amp;hb=1"/>
              <p:cNvSpPr/>
              <p:nvPr/>
            </p:nvSpPr>
            <p:spPr>
              <a:xfrm>
                <a:off x="722376" y="1033273"/>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4.在做分离分解尿素的细菌实验时，甲同学从对应稀释倍数为</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的培养基上筛选出大约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150个菌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，而其他同学只筛选出大约50个菌落。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下列有关叙述出现科学性错误的是(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BD.60_1#c3017af56?pid=512e8c978&amp;color=0,0,0&amp;vtp=1&amp;bt=1&amp;bbb=1&amp;hb=1"/>
              <p:cNvSpPr>
                <a:spLocks noRot="1" noChangeAspect="1" noMove="1" noResize="1" noEditPoints="1" noAdjustHandles="1" noChangeArrowheads="1" noChangeShapeType="1" noTextEdit="1"/>
              </p:cNvSpPr>
              <p:nvPr/>
            </p:nvSpPr>
            <p:spPr>
              <a:xfrm>
                <a:off x="722376" y="1033273"/>
                <a:ext cx="10753344" cy="843153"/>
              </a:xfrm>
              <a:prstGeom prst="rect">
                <a:avLst/>
              </a:prstGeom>
              <a:blipFill rotWithShape="1">
                <a:blip r:embed="rId1"/>
                <a:stretch>
                  <a:fillRect l="-4" t="-15" r="-762" b="-5422"/>
                </a:stretch>
              </a:blipFill>
            </p:spPr>
            <p:txBody>
              <a:bodyPr/>
              <a:lstStyle/>
              <a:p>
                <a:r>
                  <a:rPr lang="zh-CN" altLang="en-US">
                    <a:noFill/>
                  </a:rPr>
                  <a:t> </a:t>
                </a:r>
              </a:p>
            </p:txBody>
          </p:sp>
        </mc:Fallback>
      </mc:AlternateContent>
      <p:sp>
        <p:nvSpPr>
          <p:cNvPr id="3" name="QC_7_AN.61_1#c3017af56.bracket?pid=512e8c978&amp;color=0,0,0&amp;vpa=20&amp;vtp=1"/>
          <p:cNvSpPr/>
          <p:nvPr/>
        </p:nvSpPr>
        <p:spPr>
          <a:xfrm>
            <a:off x="9336151" y="1471423"/>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60_2#c3017af56.choices?pid=512e8c978&amp;color=0,0,0&amp;vtp=1&amp;bbb=1&amp;hb=1"/>
          <p:cNvSpPr/>
          <p:nvPr/>
        </p:nvSpPr>
        <p:spPr>
          <a:xfrm>
            <a:off x="722376" y="1938147"/>
            <a:ext cx="10753344" cy="2253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A.甲同学出现这种结果的原因可能是土样不同，也可能是操作过程出了问题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.可以将甲同学配制的培养基在不加菌液的情况下进行培养作为空白对照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，以证明培养基是否受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到污染</a:t>
            </a:r>
            <a:endParaRPr lang="en-US" altLang="zh-CN" sz="2000" dirty="0"/>
          </a:p>
          <a:p>
            <a:pPr latinLnBrk="1">
              <a:lnSpc>
                <a:spcPts val="37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.让其他同学用与甲同学一样的土样进行实验，如果结果与甲同学一致，则可以证明甲同学操作无误</a:t>
            </a:r>
            <a:endParaRPr lang="en-US" altLang="zh-CN" sz="2000" spc="-1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.B、C选项的实验思路都遵循了实验的对照原则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EX.62_1#c3017af56?vop=1&amp;pid=512e8c978&amp;color=0,0,0&amp;mp=1&amp;vtp=1&amp;bt=1&amp;bbb=1&amp;hb=1"/>
          <p:cNvSpPr/>
          <p:nvPr/>
        </p:nvSpPr>
        <p:spPr>
          <a:xfrm>
            <a:off x="722376" y="1033272"/>
            <a:ext cx="10753344" cy="13261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【教材变式】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本题是教材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P18“探究·实践——土壤中分解尿素的细菌的分离与计数”的变式题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。本题在考查教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材知识的同时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，还考查了知识迁移应用能力，以及逆推的思维能力和分析问题的能力。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3_1#c3017af56?vop=1&amp;pid=512e8c978&amp;color=0,0,0&amp;vtp=1&amp;bt=1&amp;bbb=1&amp;hb=1"/>
          <p:cNvSpPr/>
          <p:nvPr/>
        </p:nvSpPr>
        <p:spPr>
          <a:xfrm>
            <a:off x="722376" y="1033272"/>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甲同学获得的菌落数远大于其他同学，可能是由于所取的土样不同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，也可能是由于操作过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程中被污染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，A正确；受到污染可能是因为培养基灭菌不彻底，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或操作过程中没有保证无菌操作，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将甲同学配制的培养基在不加菌液的情况下进行培养可以证明培养基灭菌是否彻底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题述结果是土样不同造成的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，让其他同学用与甲同学一样的土样进行实验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，如果结果与甲同学一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，则可以证明甲同学操作正确，C正确；B选项的实验思路遵循了实验的对照原则，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C选项的实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验思路遵循了实验的重复原则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7_EX.64_1#c3017af56?vop=1&amp;pid=512e8c978&amp;color=0,0,0&amp;vtp=1&amp;bt=1&amp;bbb=1&amp;hb=1"/>
              <p:cNvSpPr/>
              <p:nvPr/>
            </p:nvSpPr>
            <p:spPr>
              <a:xfrm>
                <a:off x="722376" y="1033272"/>
                <a:ext cx="10753344" cy="3662934"/>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【易错警示】</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细菌计数注意事项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1）为了保证结果准确，一般选择菌落数在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的平板进行计数。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2）设置重复组：为使结果接近真实值可将同一稀释度加到三个或三个以上的培养皿中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，培养计算出菌落平均数。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3）设置对照组：将不加土样的培养基置于相同条件下进行培养，作为空白对照。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4）当两个或多个细菌连在一起时，在平板上观察到的是一个菌落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，故统计的菌落数往往比活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菌的实际数目低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7_EX.64_1#c3017af56?vop=1&amp;pid=512e8c978&amp;color=0,0,0&amp;vtp=1&amp;bt=1&amp;bbb=1&amp;hb=1"/>
              <p:cNvSpPr>
                <a:spLocks noRot="1" noChangeAspect="1" noMove="1" noResize="1" noEditPoints="1" noAdjustHandles="1" noChangeArrowheads="1" noChangeShapeType="1" noTextEdit="1"/>
              </p:cNvSpPr>
              <p:nvPr/>
            </p:nvSpPr>
            <p:spPr>
              <a:xfrm>
                <a:off x="722376" y="1033272"/>
                <a:ext cx="10753344" cy="3662934"/>
              </a:xfrm>
              <a:prstGeom prst="rect">
                <a:avLst/>
              </a:prstGeom>
              <a:blipFill rotWithShape="1">
                <a:blip r:embed="rId1"/>
                <a:stretch>
                  <a:fillRect l="-4" t="-3" b="-123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f4a9a3ce.fixed?pid=da4a91e2e&amp;color=100,146,38&amp;vtp=1"/>
          <p:cNvSpPr/>
          <p:nvPr/>
        </p:nvSpPr>
        <p:spPr>
          <a:xfrm>
            <a:off x="6181344" y="950976"/>
            <a:ext cx="969264" cy="1197864"/>
          </a:xfrm>
          <a:prstGeom prst="rect">
            <a:avLst/>
          </a:prstGeom>
          <a:noFill/>
        </p:spPr>
        <p:txBody>
          <a:bodyPr wrap="square" lIns="0" tIns="0" rIns="0" bIns="0" rtlCol="0" anchor="ctr"/>
          <a:lstStyle/>
          <a:p>
            <a:pPr algn="l"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4f4a9a3ce.fixed?pid=da4a91e2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课时2</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微生物的选择培养和计数</a:t>
            </a:r>
            <a:endParaRPr lang="en-US" altLang="zh-CN" sz="4400" dirty="0"/>
          </a:p>
        </p:txBody>
      </p:sp>
      <p:pic>
        <p:nvPicPr>
          <p:cNvPr id="4" name="C_4#4f4a9a3ce.fixed?pid=da4a91e2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f4a9a3ce.fixed?pid=da4a91e2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5_1#786b38f84?pid=4f4a9a3ce&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[河北保定2025高二期末]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为从泡菜汁中筛选耐高盐的乳酸菌，某同学进行了如下实验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：取泡菜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汁样品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，经稀释后涂布于含一定浓度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的培养基上，经培养得到了单菌落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，部分操作流程如图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，在步骤⑤中统计获得三个平板的平均菌落数为132个。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5_1#786b38f84?pid=4f4a9a3ce&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66_1#786b38f84.bracket?pid=4f4a9a3ce&amp;color=0,0,0&amp;vpa=21&amp;vtp=1"/>
          <p:cNvSpPr/>
          <p:nvPr/>
        </p:nvSpPr>
        <p:spPr>
          <a:xfrm>
            <a:off x="9752076" y="1867350"/>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pic>
        <p:nvPicPr>
          <p:cNvPr id="4" name="QC_5_BD.65_2#786b38f84?htil=8&amp;pid=4f4a9a3c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943551" y="2408877"/>
            <a:ext cx="4462272" cy="193852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5_3#786b38f84.choices?htil=8&amp;pid=4f4a9a3ce&amp;color=0,0,0&amp;vtp=1&amp;bbb=1&amp;hb=1"/>
              <p:cNvSpPr/>
              <p:nvPr/>
            </p:nvSpPr>
            <p:spPr>
              <a:xfrm>
                <a:off x="722376" y="2281877"/>
                <a:ext cx="6153912"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A.图示所用培养基配制完成后应先调节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.本实验中含一定浓度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的固体培养基属于鉴别培养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样品中含有的实际乳酸菌数量可能大于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D.利用细菌计数板统计的乳酸菌数可能大于图示方法统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计的结果</a:t>
                </a:r>
                <a:endParaRPr lang="en-US" altLang="zh-CN" sz="2000" dirty="0"/>
              </a:p>
            </p:txBody>
          </p:sp>
        </mc:Choice>
        <mc:Fallback>
          <p:sp>
            <p:nvSpPr>
              <p:cNvPr id="5" name="QC_5_BD.65_3#786b38f84.choices?htil=8&amp;pid=4f4a9a3ce&amp;color=0,0,0&amp;vtp=1&amp;bbb=1&amp;hb=1"/>
              <p:cNvSpPr>
                <a:spLocks noRot="1" noChangeAspect="1" noMove="1" noResize="1" noEditPoints="1" noAdjustHandles="1" noChangeArrowheads="1" noChangeShapeType="1" noTextEdit="1"/>
              </p:cNvSpPr>
              <p:nvPr/>
            </p:nvSpPr>
            <p:spPr>
              <a:xfrm>
                <a:off x="722376" y="2281877"/>
                <a:ext cx="6153912" cy="3180334"/>
              </a:xfrm>
              <a:prstGeom prst="rect">
                <a:avLst/>
              </a:prstGeom>
              <a:blipFill rotWithShape="1">
                <a:blip r:embed="rId3"/>
                <a:stretch>
                  <a:fillRect l="-6" t="-10" r="-869" b="-14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67_1#786b38f84?vop=1&amp;pid=4f4a9a3ce&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图示所用培养基配制完成后应先调节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再进行灭菌，这样可以避免调节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过程中造成杂菌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污染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，A正确；本实验中含一定浓度</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NaCl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的固体培养基属于选择培养基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，因为本实验的目的是要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筛选出耐高盐的乳酸菌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，B错误；图示泡菜汁稀释了</a:t>
                </a:r>
                <a14:m>
                  <m:oMath xmlns:m="http://schemas.openxmlformats.org/officeDocument/2006/math">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倍，根据图示数据估算出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样品中含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有的乳酸菌数量为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p>
                    </m:s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），由于统计的菌落可能来自两个或多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个细胞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，因而乳酸菌的实际数量可能大于该估算值，C正确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；利用细菌计数板统计的乳酸菌数可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能大于图示方法统计的结果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，因为细菌计数板统计的乳酸菌数目中不仅包含活菌，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还包含死菌，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而图示方法统计的仅仅是活菌且可能比实际数目少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5_AS.67_1#786b38f84?vop=1&amp;pid=4f4a9a3ce&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rotWithShape="1">
                <a:blip r:embed="rId1"/>
                <a:stretch>
                  <a:fillRect l="-4" t="-14" r="-968" b="-14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68_1#124067b53?pid=4f4a9a3ce&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[广东珠海2024高二期末]</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研究深海独特的生态环境对于开发海洋资源具有重要意义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。我国科学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家从深海冷泉附近的沉积物样品中分离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、鉴定得到拟杆菌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，然后使用不同碳源的培养基对拟杆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进行培养，实验结果如图所示。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68_1#124067b53?pid=4f4a9a3ce&amp;color=0,0,0&amp;vtp=1&amp;bt=1&amp;bbb=1&amp;hb=1"/>
              <p:cNvSpPr>
                <a:spLocks noRot="1" noChangeAspect="1" noMove="1" noResize="1" noEditPoints="1" noAdjustHandles="1" noChangeArrowheads="1" noChangeShapeType="1" noTextEdit="1"/>
              </p:cNvSpPr>
              <p:nvPr/>
            </p:nvSpPr>
            <p:spPr>
              <a:xfrm>
                <a:off x="722376" y="972000"/>
                <a:ext cx="10753344" cy="1300353"/>
              </a:xfrm>
              <a:prstGeom prst="rect">
                <a:avLst/>
              </a:prstGeom>
              <a:blipFill rotWithShape="1">
                <a:blip r:embed="rId1"/>
                <a:stretch>
                  <a:fillRect l="-4" t="-35" r="-1175" b="-3491"/>
                </a:stretch>
              </a:blipFill>
            </p:spPr>
            <p:txBody>
              <a:bodyPr/>
              <a:lstStyle/>
              <a:p>
                <a:r>
                  <a:rPr lang="zh-CN" altLang="en-US">
                    <a:noFill/>
                  </a:rPr>
                  <a:t> </a:t>
                </a:r>
              </a:p>
            </p:txBody>
          </p:sp>
        </mc:Fallback>
      </mc:AlternateContent>
      <p:sp>
        <p:nvSpPr>
          <p:cNvPr id="3" name="QC_5_AN.69_1#124067b53.bracket?pid=4f4a9a3ce&amp;color=0,0,0&amp;vpa=22&amp;vtp=1"/>
          <p:cNvSpPr/>
          <p:nvPr/>
        </p:nvSpPr>
        <p:spPr>
          <a:xfrm>
            <a:off x="6896164"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68_2#124067b53?htil=9&amp;pid=4f4a9a3c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173931" y="2408877"/>
            <a:ext cx="5239512" cy="2596896"/>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68_3#124067b53.choices?htil=9&amp;pid=4f4a9a3ce&amp;color=0,0,0&amp;vtp=1&amp;bbb=1&amp;hb=1"/>
              <p:cNvSpPr/>
              <p:nvPr/>
            </p:nvSpPr>
            <p:spPr>
              <a:xfrm>
                <a:off x="722376" y="2281877"/>
                <a:ext cx="5376672" cy="31803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A.实验中培养拟杆菌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需要提供充足的氧气条件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.若要尽快扩大培养拟杆菌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，最好选择以淀粉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为碳源的培养基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，需采用干热灭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菌法对培养基进行灭菌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.实验结束后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，使用过的培养基应经灭菌处理后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再丢弃</a:t>
                </a:r>
                <a:endParaRPr lang="en-US" altLang="zh-CN" sz="2000" dirty="0"/>
              </a:p>
            </p:txBody>
          </p:sp>
        </mc:Choice>
        <mc:Fallback>
          <p:sp>
            <p:nvSpPr>
              <p:cNvPr id="5" name="QC_5_BD.68_3#124067b53.choices?htil=9&amp;pid=4f4a9a3ce&amp;color=0,0,0&amp;vtp=1&amp;bbb=1&amp;hb=1"/>
              <p:cNvSpPr>
                <a:spLocks noRot="1" noChangeAspect="1" noMove="1" noResize="1" noEditPoints="1" noAdjustHandles="1" noChangeArrowheads="1" noChangeShapeType="1" noTextEdit="1"/>
              </p:cNvSpPr>
              <p:nvPr/>
            </p:nvSpPr>
            <p:spPr>
              <a:xfrm>
                <a:off x="722376" y="2281877"/>
                <a:ext cx="5376672" cy="3180334"/>
              </a:xfrm>
              <a:prstGeom prst="rect">
                <a:avLst/>
              </a:prstGeom>
              <a:blipFill rotWithShape="1">
                <a:blip r:embed="rId3"/>
                <a:stretch>
                  <a:fillRect l="-7" t="-10" r="-1609" b="-141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0_1#124067b53?vop=1&amp;pid=4f4a9a3ce&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深海冷泉附近缺少氧气，拟杆菌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生活在此处，故实验中培养拟杆菌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不需要提供充足的氧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，A错误；分析题图可知，培养时间超过3天后，以纤维素为碳源的培养基中拟杆菌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，故若要尽快扩大培养拟杆菌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，最好选择以纤维素为碳源的培养基，B错误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；研究人员扩大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培养拟杆菌</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X</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前，需对培养基进行灭菌，培养基的灭菌一般采用湿热灭菌法，C错误；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实验结束后，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使用过的培养基不能直接丢弃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，应经灭菌处理后再丢弃，以免污染环境和感染操作者，D正确。</a:t>
                </a:r>
                <a:endParaRPr lang="en-US" altLang="zh-CN" sz="2200" dirty="0"/>
              </a:p>
            </p:txBody>
          </p:sp>
        </mc:Choice>
        <mc:Fallback>
          <p:sp>
            <p:nvSpPr>
              <p:cNvPr id="2" name="QC_5_AS.70_1#124067b53?vop=1&amp;pid=4f4a9a3ce&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3336"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71_1#309a91eea?pid=4f4a9a3ce&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[辽宁部分校2024高二联考]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营养缺陷型菌株是突变后某些酶被破坏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，导致代谢过程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中某些合成反应不能进行的菌株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。如图是科研人员利用影印法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（用无菌丝绒布轻盖在已长好菌落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的原培养基上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，然后不转动任何角度，“复印”至新的培养基上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）初检某种氨基酸缺陷型菌株的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（营养缺陷型菌株不能在基本培养基上生长，可以在完全培养基上生长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72_1#309a91eea.bracket?pid=4f4a9a3ce&amp;color=0,0,0&amp;vpa=23&amp;vtp=1&amp;bbb=1"/>
          <p:cNvSpPr/>
          <p:nvPr/>
        </p:nvSpPr>
        <p:spPr>
          <a:xfrm>
            <a:off x="1176401" y="2790894"/>
            <a:ext cx="743649"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ACD</a:t>
            </a:r>
            <a:endParaRPr lang="en-US" altLang="zh-CN" sz="2000" dirty="0"/>
          </a:p>
        </p:txBody>
      </p:sp>
      <p:pic>
        <p:nvPicPr>
          <p:cNvPr id="4" name="QC_5_BD.71_2#309a91eea?htil=10&amp;pid=4f4a9a3c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31152" y="2882968"/>
            <a:ext cx="4517136" cy="2642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71_3#309a91eea.choices?htil=10&amp;pid=4f4a9a3ce&amp;color=0,0,0&amp;vtp=1&amp;bbb=1&amp;hb=1"/>
          <p:cNvSpPr/>
          <p:nvPr/>
        </p:nvSpPr>
        <p:spPr>
          <a:xfrm>
            <a:off x="722376" y="3200976"/>
            <a:ext cx="6099048" cy="313270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A.①过程接种方法为稀释涂布平板法</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.进行②过程的顺序是先将丝绒布“复印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”至完全培养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，再“复印”至基本培养基上</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.氨基酸缺陷型菌株应从基本培养基上没有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、完全培养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基上对应位置有的菌落中挑选</a:t>
            </a:r>
            <a:endParaRPr lang="en-US" altLang="zh-CN" sz="2000" dirty="0"/>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统计菌落种类和数目时要每隔一定时间观察统计一次，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直到各类菌落数目稳定为止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3_1#462b59c10?vop=1&amp;pid=1eeb7e0a6&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培养基不一定必须含有碳源、氮源、生长因子，例如，自养微生物可利用</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CO</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作为碳源，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固氮菌可利用空气中的氮气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，而大肠杆菌培养基通常不需要额外添加生长因子，A错误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；液体培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养基可用于工业生产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（如扩大培养），固体培养基可用于观察菌落，B错误；培养基的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据微生物种类调节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，C错误；微生物生长受营养</a:t>
                </a:r>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、氧气（如好氧菌与厌氧菌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）、渗透压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如高渗抑制）等多种因素影响，D正确。</a:t>
                </a:r>
                <a:endParaRPr lang="en-US" altLang="zh-CN" sz="2200" dirty="0"/>
              </a:p>
            </p:txBody>
          </p:sp>
        </mc:Choice>
        <mc:Fallback>
          <p:sp>
            <p:nvSpPr>
              <p:cNvPr id="2" name="QC_6_AS.3_1#462b59c10?vop=1&amp;pid=1eeb7e0a6&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94"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EX.73_1#309a91eea?vop=1&amp;pid=4f4a9a3ce&amp;color=0,0,0&amp;mp=1&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C_5_EX.73_2#309a91eea?vop=1&amp;pid=4f4a9a3c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87990" y="1513528"/>
            <a:ext cx="5022117" cy="4679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4_1#309a91eea?vop=1&amp;pid=4f4a9a3ce&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统计菌落种类和数目应在菌落数目稳定时进行，为了保证统计结果准确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，应每隔一定时间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观察统计一次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，直到各类菌落数目稳定为止，D正确。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BD.75_1#751230f96?pid=4f4a9a3ce&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[湖北腾云联盟2025高二联考]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夹层培养法可用于筛选营养缺陷型细菌，具体做法如图所示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在培养皿上倒一层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培养基（满足野生型菌株生长的最低营养成分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），待凝固后涂布一层经过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诱变处理的某种菌液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，其上再倒一层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。经培养后，首次出现的菌落标记为A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，最后倒一层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培养基（满足营养缺陷型菌株生长的营养成分），再培养，新出现的菌落标记为B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述错误的是(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C_5_BD.75_1#751230f96?pid=4f4a9a3ce&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1175" b="-2050"/>
                </a:stretch>
              </a:blipFill>
            </p:spPr>
            <p:txBody>
              <a:bodyPr/>
              <a:lstStyle/>
              <a:p>
                <a:r>
                  <a:rPr lang="zh-CN" altLang="en-US">
                    <a:noFill/>
                  </a:rPr>
                  <a:t> </a:t>
                </a:r>
              </a:p>
            </p:txBody>
          </p:sp>
        </mc:Fallback>
      </mc:AlternateContent>
      <p:sp>
        <p:nvSpPr>
          <p:cNvPr id="3" name="QC_5_AN.76_1#751230f96.bracket?pid=4f4a9a3ce&amp;color=0,0,0&amp;vpa=24&amp;vtp=1"/>
          <p:cNvSpPr/>
          <p:nvPr/>
        </p:nvSpPr>
        <p:spPr>
          <a:xfrm>
            <a:off x="2192401" y="2781750"/>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pic>
        <p:nvPicPr>
          <p:cNvPr id="4" name="QC_5_BD.75_2#751230f96?pid=4f4a9a3ce&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986784" y="3323277"/>
            <a:ext cx="4215384" cy="841248"/>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5" name="QC_5_BD.75_3#751230f96.choices?pid=4f4a9a3ce&amp;color=0,0,0&amp;vtp=1&amp;bbb=1"/>
              <p:cNvSpPr/>
              <p:nvPr/>
            </p:nvSpPr>
            <p:spPr>
              <a:xfrm>
                <a:off x="722376" y="430117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A.菌落A是营养缺陷型，菌落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B是野生型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.诱变处理是为了获得营养缺陷型细菌</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可避免菌落被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冲散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.该方法可为研究细菌代谢路径提供依据</a:t>
                </a:r>
                <a:endParaRPr lang="en-US" altLang="zh-CN" sz="2000" dirty="0"/>
              </a:p>
            </p:txBody>
          </p:sp>
        </mc:Choice>
        <mc:Fallback>
          <p:sp>
            <p:nvSpPr>
              <p:cNvPr id="5" name="QC_5_BD.75_3#751230f96.choices?pid=4f4a9a3ce&amp;color=0,0,0&amp;vtp=1&amp;bbb=1"/>
              <p:cNvSpPr>
                <a:spLocks noRot="1" noChangeAspect="1" noMove="1" noResize="1" noEditPoints="1" noAdjustHandles="1" noChangeArrowheads="1" noChangeShapeType="1" noTextEdit="1"/>
              </p:cNvSpPr>
              <p:nvPr/>
            </p:nvSpPr>
            <p:spPr>
              <a:xfrm>
                <a:off x="722376" y="4301177"/>
                <a:ext cx="10753344" cy="843153"/>
              </a:xfrm>
              <a:prstGeom prst="rect">
                <a:avLst/>
              </a:prstGeom>
              <a:blipFill rotWithShape="1">
                <a:blip r:embed="rId3"/>
                <a:stretch>
                  <a:fillRect l="-4" t="-38" b="-539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5_AS.77_1#751230f96?vop=1&amp;pid=4f4a9a3ce&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夹层培养法的原理是先在培养皿上倒一层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，待凝固后涂布一层经过诱变处理的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某种菌液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，其上再倒一层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，经培养后，首次出现的菌落标记为A，则菌落A为野生型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培养基，则新出现的菌落多数是营养缺陷型，即菌落B，A错误；细菌是原核细胞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变处理可提高突变率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，诱变是为了获得营养缺陷型细菌，B正确；培养基上可以长出菌落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固体培养基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，凝固后可以起到保护、支撑功能，再倒一层</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培养基可避免菌落被</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C</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，C正确；夹层培养法可用于筛选营养缺陷型细菌，可为研究细菌代谢路径提供依据，D正确。</a:t>
                </a:r>
                <a:endParaRPr lang="en-US" altLang="zh-CN" sz="2200" dirty="0"/>
              </a:p>
            </p:txBody>
          </p:sp>
        </mc:Choice>
        <mc:Fallback>
          <p:sp>
            <p:nvSpPr>
              <p:cNvPr id="2" name="QC_5_AS.77_1#751230f96?vop=1&amp;pid=4f4a9a3ce&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821"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8_1#a3dc2408a?pid=4f4a9a3ce&amp;color=0,0,0&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[山东济南2025高二月考]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牛、羊等反刍动物具有特殊的器官——瘤胃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。在瘤胃中生活着多种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微生物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，其中许多微生物能分解尿素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。如图是研究人员从瘤胃提取物中获得尿素高效分解菌的流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pic>
        <p:nvPicPr>
          <p:cNvPr id="3" name="QO_5_BD.78_2#a3dc2408a?pid=4f4a9a3c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23360" y="2418403"/>
            <a:ext cx="4133088" cy="13075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B_6_BD.79_1#22abf1d98?pid=a3dc2408a&amp;color=0,0,0&amp;vtp=1&amp;bbb=1&amp;hb=1"/>
          <p:cNvSpPr/>
          <p:nvPr/>
        </p:nvSpPr>
        <p:spPr>
          <a:xfrm>
            <a:off x="722376" y="3853503"/>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（1）图1中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①过程所使用的接种方法是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。用该接种方法对微生物进行计数时，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统计的菌落数往往比活菌的实际数目</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B_6_AN.80_1#22abf1d98.blank?pid=a3dc2408a&amp;color=0,0,0&amp;vpa=25&amp;vtp=1&amp;bbb=1"/>
          <p:cNvSpPr/>
          <p:nvPr/>
        </p:nvSpPr>
        <p:spPr>
          <a:xfrm>
            <a:off x="5094351" y="3815403"/>
            <a:ext cx="1962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稀释涂布平板法</a:t>
            </a:r>
            <a:endParaRPr lang="en-US" altLang="zh-CN" sz="2000" dirty="0"/>
          </a:p>
        </p:txBody>
      </p:sp>
      <p:sp>
        <p:nvSpPr>
          <p:cNvPr id="6" name="QB_6_AN.81_1#22abf1d98.blank?pid=a3dc2408a&amp;color=0,0,0&amp;vpa=26&amp;vtp=1"/>
          <p:cNvSpPr/>
          <p:nvPr/>
        </p:nvSpPr>
        <p:spPr>
          <a:xfrm>
            <a:off x="4795901" y="4272603"/>
            <a:ext cx="43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少</a:t>
            </a:r>
            <a:endParaRPr lang="en-US" altLang="zh-CN" sz="2000" dirty="0"/>
          </a:p>
        </p:txBody>
      </p:sp>
      <p:sp>
        <p:nvSpPr>
          <p:cNvPr id="7" name="QB_6_AN.82_1#22abf1d98.blank?pid=a3dc2408a&amp;color=0,0,0&amp;vpa=27&amp;vtp=1&amp;bbb=1&amp;hb=1"/>
          <p:cNvSpPr/>
          <p:nvPr/>
        </p:nvSpPr>
        <p:spPr>
          <a:xfrm>
            <a:off x="722377" y="4272603"/>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当两个或多个细胞连在一起时，平板上观察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到的只是一个菌落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bg/>
                                          </p:spTgt>
                                        </p:tgtEl>
                                        <p:attrNameLst>
                                          <p:attrName>style.visibility</p:attrName>
                                        </p:attrNameLst>
                                      </p:cBhvr>
                                      <p:to>
                                        <p:strVal val="visible"/>
                                      </p:to>
                                    </p:set>
                                    <p:animEffect transition="in" filter="fade">
                                      <p:cBhvr>
                                        <p:cTn id="23" dur="500"/>
                                        <p:tgtEl>
                                          <p:spTgt spid="7">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0" end="0"/>
                                            </p:txEl>
                                          </p:spTgt>
                                        </p:tgtEl>
                                        <p:attrNameLst>
                                          <p:attrName>style.visibility</p:attrName>
                                        </p:attrNameLst>
                                      </p:cBhvr>
                                      <p:to>
                                        <p:strVal val="visible"/>
                                      </p:to>
                                    </p:set>
                                    <p:animEffect transition="in" filter="fade">
                                      <p:cBhvr>
                                        <p:cTn id="26" dur="500"/>
                                        <p:tgtEl>
                                          <p:spTgt spid="7">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fade">
                                      <p:cBhvr>
                                        <p:cTn id="2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P spid="6" grpId="0" animBg="1" build="p"/>
      <p:bldP spid="7"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AS.83_1#22abf1d98?vop=1&amp;pid=a3dc2408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由题图1可知，菌落均匀分布，①过程所使用的接种方法是稀释涂布平板法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，用该接种方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法对微生物进行计数时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，统计的菌落数往往比活菌的实际数目少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，这是因为当两个或多个细胞连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在一起时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，平板上观察到的只是一个菌落。</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6_BD.84_1#d04a8275b?pid=a3dc2408a&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）培养基能为微生物提供的营养物质一般有</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等；从培养基功能分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、乙均为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培养基，均是以</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作为唯一氮源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p:sp>
        <p:nvSpPr>
          <p:cNvPr id="3" name="QB_6_AN.85_1#d04a8275b.blank?pid=a3dc2408a&amp;color=0,0,0&amp;vpa=28&amp;vtp=1&amp;bbb=1"/>
          <p:cNvSpPr/>
          <p:nvPr/>
        </p:nvSpPr>
        <p:spPr>
          <a:xfrm>
            <a:off x="5961126" y="931164"/>
            <a:ext cx="297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碳源、氮源、水、无机盐</a:t>
            </a:r>
            <a:endParaRPr lang="en-US" altLang="zh-CN" sz="2000" dirty="0">
              <a:solidFill>
                <a:srgbClr val="00B050"/>
              </a:solidFill>
            </a:endParaRPr>
          </a:p>
        </p:txBody>
      </p:sp>
      <p:sp>
        <p:nvSpPr>
          <p:cNvPr id="4" name="QB_6_AN.86_1#d04a8275b.blank?pid=a3dc2408a&amp;color=0,0,0&amp;vpa=29&amp;vtp=1&amp;bbb=1"/>
          <p:cNvSpPr/>
          <p:nvPr/>
        </p:nvSpPr>
        <p:spPr>
          <a:xfrm>
            <a:off x="3167126" y="1369314"/>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选择</a:t>
            </a:r>
            <a:endParaRPr lang="en-US" altLang="zh-CN" sz="2000" dirty="0">
              <a:solidFill>
                <a:srgbClr val="00B050"/>
              </a:solidFill>
            </a:endParaRPr>
          </a:p>
        </p:txBody>
      </p:sp>
      <p:sp>
        <p:nvSpPr>
          <p:cNvPr id="5" name="QB_6_AN.87_1#d04a8275b.blank?pid=a3dc2408a&amp;color=0,0,0&amp;vpa=30&amp;vtp=1&amp;bbb=1"/>
          <p:cNvSpPr/>
          <p:nvPr/>
        </p:nvSpPr>
        <p:spPr>
          <a:xfrm>
            <a:off x="5707126" y="1369314"/>
            <a:ext cx="6921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尿素</a:t>
            </a:r>
            <a:endParaRPr lang="en-US" altLang="zh-CN" sz="2000" dirty="0">
              <a:solidFill>
                <a:srgbClr val="00B050"/>
              </a:solidFill>
            </a:endParaRPr>
          </a:p>
        </p:txBody>
      </p:sp>
      <p:sp>
        <p:nvSpPr>
          <p:cNvPr id="6" name="QB_6_AS.88_1#d04a8275b?vop=1&amp;pid=a3dc2408a&amp;color=0,0,0&amp;vtp=1&amp;bbb=1&amp;hb=1"/>
          <p:cNvSpPr/>
          <p:nvPr/>
        </p:nvSpPr>
        <p:spPr>
          <a:xfrm>
            <a:off x="722376" y="1920367"/>
            <a:ext cx="10753344" cy="907034"/>
          </a:xfrm>
          <a:prstGeom prst="rect">
            <a:avLst/>
          </a:prstGeom>
          <a:noFill/>
        </p:spPr>
        <p:txBody>
          <a:bodyPr wrap="none" lIns="0" tIns="0" rIns="0" bIns="0" rtlCol="0" anchor="t"/>
          <a:lstStyle/>
          <a:p>
            <a:pPr algn="l" latinLnBrk="1">
              <a:lnSpc>
                <a:spcPts val="40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培养基为微生物提供的营养物质一般有碳源、氮源、水和无机盐等</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。本实验的目的是获得尿</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素高效分解菌</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，因此，从培养基功能分析，图1中甲、乙均是以尿素作为唯一氮源的选择培养基。</a:t>
            </a:r>
            <a:endParaRPr lang="en-US" altLang="zh-CN" sz="2200" spc="-50" dirty="0">
              <a:solidFill>
                <a:srgbClr val="000000"/>
              </a:solidFill>
            </a:endParaRPr>
          </a:p>
        </p:txBody>
      </p:sp>
      <mc:AlternateContent xmlns:mc="http://schemas.openxmlformats.org/markup-compatibility/2006">
        <mc:Choice xmlns:a14="http://schemas.microsoft.com/office/drawing/2010/main" Requires="a14">
          <p:sp>
            <p:nvSpPr>
              <p:cNvPr id="7" name="QB_6_BD.89_1#b0b2fb0f9?pid=a3dc2408a&amp;color=0,0,0&amp;vtp=1&amp;bbb=1&amp;hb=1"/>
              <p:cNvSpPr/>
              <p:nvPr/>
            </p:nvSpPr>
            <p:spPr>
              <a:xfrm>
                <a:off x="722376" y="2834005"/>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（3）图1中乙在培养时，培养皿的放置方式如图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填“</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a</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7" name="QB_6_BD.89_1#b0b2fb0f9?pid=a3dc2408a&amp;color=0,0,0&amp;vtp=1&amp;bbb=1&amp;hb=1"/>
              <p:cNvSpPr>
                <a:spLocks noRot="1" noChangeAspect="1" noMove="1" noResize="1" noEditPoints="1" noAdjustHandles="1" noChangeArrowheads="1" noChangeShapeType="1" noTextEdit="1"/>
              </p:cNvSpPr>
              <p:nvPr/>
            </p:nvSpPr>
            <p:spPr>
              <a:xfrm>
                <a:off x="722376" y="2834005"/>
                <a:ext cx="10753344" cy="843153"/>
              </a:xfrm>
              <a:prstGeom prst="rect">
                <a:avLst/>
              </a:prstGeom>
              <a:blipFill rotWithShape="1">
                <a:blip r:embed="rId1"/>
                <a:stretch>
                  <a:fillRect l="-4" r="-1087" b="-5438"/>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QB_6_AN.90_1#b0b2fb0f9.blank?pid=a3dc2408a&amp;color=0,0,0&amp;vpa=31&amp;vtp=1&amp;bbb=1"/>
              <p:cNvSpPr/>
              <p:nvPr/>
            </p:nvSpPr>
            <p:spPr>
              <a:xfrm>
                <a:off x="6553263" y="2889313"/>
                <a:ext cx="284163"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𝐛</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6_AN.90_1#b0b2fb0f9.blank?pid=a3dc2408a&amp;color=0,0,0&amp;vpa=31&amp;vtp=1&amp;bbb=1"/>
              <p:cNvSpPr>
                <a:spLocks noRot="1" noChangeAspect="1" noMove="1" noResize="1" noEditPoints="1" noAdjustHandles="1" noChangeArrowheads="1" noChangeShapeType="1" noTextEdit="1"/>
              </p:cNvSpPr>
              <p:nvPr/>
            </p:nvSpPr>
            <p:spPr>
              <a:xfrm>
                <a:off x="6553263" y="2889313"/>
                <a:ext cx="284163" cy="294577"/>
              </a:xfrm>
              <a:prstGeom prst="rect">
                <a:avLst/>
              </a:prstGeom>
              <a:blipFill rotWithShape="1">
                <a:blip r:embed="rId2"/>
                <a:stretch>
                  <a:fillRect l="-22" t="-21" r="134" b="-7760"/>
                </a:stretch>
              </a:blipFill>
            </p:spPr>
            <p:txBody>
              <a:bodyPr/>
              <a:lstStyle/>
              <a:p>
                <a:r>
                  <a:rPr lang="zh-CN" altLang="en-US">
                    <a:noFill/>
                  </a:rPr>
                  <a:t> </a:t>
                </a:r>
              </a:p>
            </p:txBody>
          </p:sp>
        </mc:Fallback>
      </mc:AlternateContent>
      <p:sp>
        <p:nvSpPr>
          <p:cNvPr id="9" name="QB_6_AN.92_1#b0b2fb0f9.blank?pid=a3dc2408a&amp;color=0,0,0&amp;vpa=32&amp;vtp=1&amp;bbb=1&amp;hb=1"/>
          <p:cNvSpPr/>
          <p:nvPr/>
        </p:nvSpPr>
        <p:spPr>
          <a:xfrm>
            <a:off x="722377" y="2795905"/>
            <a:ext cx="10749631" cy="856234"/>
          </a:xfrm>
          <a:prstGeom prst="rect">
            <a:avLst/>
          </a:prstGeom>
          <a:noFill/>
        </p:spPr>
        <p:txBody>
          <a:bodyPr wrap="none" lIns="0" tIns="0" rIns="0" bIns="0" rtlCol="0" anchor="t"/>
          <a:lstStyle/>
          <a:p>
            <a:pPr latinLnBrk="1">
              <a:lnSpc>
                <a:spcPts val="36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平板</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倒置可防止皿盖上的水珠滴落到培养基上</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，又可避免培养基中的水分蒸发过快</a:t>
            </a:r>
            <a:endParaRPr lang="en-US" altLang="zh-CN" sz="2000" dirty="0">
              <a:solidFill>
                <a:srgbClr val="00B050"/>
              </a:solidFill>
            </a:endParaRPr>
          </a:p>
        </p:txBody>
      </p:sp>
      <p:pic>
        <p:nvPicPr>
          <p:cNvPr id="10" name="QB_6_BD.91_1#b0b2fb0f9?pid=a3dc2408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498848" y="3805555"/>
            <a:ext cx="3200400" cy="832104"/>
          </a:xfrm>
          <a:prstGeom prst="rect">
            <a:avLst/>
          </a:prstGeom>
          <a:noFill/>
          <a:extLst>
            <a:ext uri="{909E8E84-426E-40DD-AFC4-6F175D3DCCD1}">
              <a14:hiddenFill xmlns:a14="http://schemas.microsoft.com/office/drawing/2010/main">
                <a:solidFill>
                  <a:schemeClr val="accent1">
                    <a:alpha val="0"/>
                  </a:schemeClr>
                </a:solidFill>
              </a14:hiddenFill>
            </a:ext>
          </a:extLst>
        </p:spPr>
      </p:pic>
      <mc:AlternateContent xmlns:mc="http://schemas.openxmlformats.org/markup-compatibility/2006">
        <mc:Choice xmlns:a14="http://schemas.microsoft.com/office/drawing/2010/main" Requires="a14">
          <p:sp>
            <p:nvSpPr>
              <p:cNvPr id="11" name="QB_6_AS.93_1#b0b2fb0f9?vop=1&amp;pid=a3dc2408a&amp;color=0,0,0&amp;vtp=1&amp;bbb=1&amp;hb=1"/>
              <p:cNvSpPr/>
              <p:nvPr/>
            </p:nvSpPr>
            <p:spPr>
              <a:xfrm>
                <a:off x="722376" y="477075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图1中乙在培养时，培养皿需要倒置，如图2中</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b</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，这样可避免冷凝水滴落到培养基上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影响菌落形态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，也可避免培养基中的水分蒸发过快。</a:t>
                </a:r>
                <a:endParaRPr lang="en-US" altLang="zh-CN" sz="2200" dirty="0">
                  <a:solidFill>
                    <a:srgbClr val="000000"/>
                  </a:solidFill>
                </a:endParaRPr>
              </a:p>
            </p:txBody>
          </p:sp>
        </mc:Choice>
        <mc:Fallback>
          <p:sp>
            <p:nvSpPr>
              <p:cNvPr id="11" name="QB_6_AS.93_1#b0b2fb0f9?vop=1&amp;pid=a3dc2408a&amp;color=0,0,0&amp;vtp=1&amp;bbb=1&amp;hb=1"/>
              <p:cNvSpPr>
                <a:spLocks noRot="1" noChangeAspect="1" noMove="1" noResize="1" noEditPoints="1" noAdjustHandles="1" noChangeArrowheads="1" noChangeShapeType="1" noTextEdit="1"/>
              </p:cNvSpPr>
              <p:nvPr/>
            </p:nvSpPr>
            <p:spPr>
              <a:xfrm>
                <a:off x="722376" y="4770755"/>
                <a:ext cx="10753344" cy="907034"/>
              </a:xfrm>
              <a:prstGeom prst="rect">
                <a:avLst/>
              </a:prstGeom>
              <a:blipFill rotWithShape="1">
                <a:blip r:embed="rId4"/>
                <a:stretch>
                  <a:fillRect l="-4" b="-501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bg/>
                                          </p:spTgt>
                                        </p:tgtEl>
                                        <p:attrNameLst>
                                          <p:attrName>style.visibility</p:attrName>
                                        </p:attrNameLst>
                                      </p:cBhvr>
                                      <p:to>
                                        <p:strVal val="visible"/>
                                      </p:to>
                                    </p:set>
                                    <p:animEffect transition="in" filter="fade">
                                      <p:cBhvr>
                                        <p:cTn id="31" dur="500"/>
                                        <p:tgtEl>
                                          <p:spTgt spid="6">
                                            <p:bg/>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xEl>
                                              <p:pRg st="0" end="0"/>
                                            </p:txEl>
                                          </p:spTgt>
                                        </p:tgtEl>
                                        <p:attrNameLst>
                                          <p:attrName>style.visibility</p:attrName>
                                        </p:attrNameLst>
                                      </p:cBhvr>
                                      <p:to>
                                        <p:strVal val="visible"/>
                                      </p:to>
                                    </p:set>
                                    <p:animEffect transition="in" filter="fade">
                                      <p:cBhvr>
                                        <p:cTn id="34" dur="500"/>
                                        <p:tgtEl>
                                          <p:spTgt spid="6">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500"/>
                                        <p:tgtEl>
                                          <p:spTgt spid="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1" end="1"/>
                                            </p:txEl>
                                          </p:spTgt>
                                        </p:tgtEl>
                                        <p:attrNameLst>
                                          <p:attrName>style.visibility</p:attrName>
                                        </p:attrNameLst>
                                      </p:cBhvr>
                                      <p:to>
                                        <p:strVal val="visible"/>
                                      </p:to>
                                    </p:set>
                                    <p:animEffect transition="in" filter="fade">
                                      <p:cBhvr>
                                        <p:cTn id="56" dur="500"/>
                                        <p:tgtEl>
                                          <p:spTgt spid="9">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1">
                                            <p:bg/>
                                          </p:spTgt>
                                        </p:tgtEl>
                                        <p:attrNameLst>
                                          <p:attrName>style.visibility</p:attrName>
                                        </p:attrNameLst>
                                      </p:cBhvr>
                                      <p:to>
                                        <p:strVal val="visible"/>
                                      </p:to>
                                    </p:set>
                                    <p:animEffect transition="in" filter="fade">
                                      <p:cBhvr>
                                        <p:cTn id="61" dur="500"/>
                                        <p:tgtEl>
                                          <p:spTgt spid="11">
                                            <p:bg/>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
                                            <p:txEl>
                                              <p:pRg st="0" end="0"/>
                                            </p:txEl>
                                          </p:spTgt>
                                        </p:tgtEl>
                                        <p:attrNameLst>
                                          <p:attrName>style.visibility</p:attrName>
                                        </p:attrNameLst>
                                      </p:cBhvr>
                                      <p:to>
                                        <p:strVal val="visible"/>
                                      </p:to>
                                    </p:set>
                                    <p:animEffect transition="in" filter="fade">
                                      <p:cBhvr>
                                        <p:cTn id="64" dur="500"/>
                                        <p:tgtEl>
                                          <p:spTgt spid="11">
                                            <p:txEl>
                                              <p:pRg st="0" end="0"/>
                                            </p:txEl>
                                          </p:spTgt>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1">
                                            <p:txEl>
                                              <p:pRg st="1" end="1"/>
                                            </p:txEl>
                                          </p:spTgt>
                                        </p:tgtEl>
                                        <p:attrNameLst>
                                          <p:attrName>style.visibility</p:attrName>
                                        </p:attrNameLst>
                                      </p:cBhvr>
                                      <p:to>
                                        <p:strVal val="visible"/>
                                      </p:to>
                                    </p:set>
                                    <p:animEffect transition="in" filter="fade">
                                      <p:cBhvr>
                                        <p:cTn id="6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6" grpId="0" animBg="1" build="p"/>
      <p:bldP spid="8" grpId="0" animBg="1" build="p"/>
      <p:bldP spid="9" grpId="0" animBg="1" build="p"/>
      <p:bldP spid="11"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4_1#c3c82211a?pid=a3dc2408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（4）实验中初步估测图1甲瓶中细菌数为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，若要在每个平板上涂布</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稀释后的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，且保证每个平板上长出的菌落数不超过300个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，则至少应将甲瓶的菌液稀释</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94_1#c3c82211a?pid=a3dc2408a&amp;color=0,0,0&amp;vtp=1&amp;bt=1&amp;bbb=1&amp;hb=1"/>
              <p:cNvSpPr>
                <a:spLocks noRot="1" noChangeAspect="1" noMove="1" noResize="1" noEditPoints="1" noAdjustHandles="1" noChangeArrowheads="1" noChangeShapeType="1" noTextEdit="1"/>
              </p:cNvSpPr>
              <p:nvPr/>
            </p:nvSpPr>
            <p:spPr>
              <a:xfrm>
                <a:off x="722376" y="972000"/>
                <a:ext cx="10753344" cy="843153"/>
              </a:xfrm>
              <a:prstGeom prst="rect">
                <a:avLst/>
              </a:prstGeom>
              <a:blipFill rotWithShape="1">
                <a:blip r:embed="rId1"/>
                <a:stretch>
                  <a:fillRect l="-4" t="-53" r="-762" b="-5384"/>
                </a:stretch>
              </a:blipFill>
            </p:spPr>
            <p:txBody>
              <a:bodyPr/>
              <a:lstStyle/>
              <a:p>
                <a:r>
                  <a:rPr lang="zh-CN" altLang="en-US">
                    <a:noFill/>
                  </a:rPr>
                  <a:t> </a:t>
                </a:r>
              </a:p>
            </p:txBody>
          </p:sp>
        </mc:Fallback>
      </mc:AlternateContent>
      <p:sp>
        <p:nvSpPr>
          <p:cNvPr id="3" name="QB_6_AN.95_1#c3c82211a.blank?pid=a3dc2408a&amp;color=0,0,0&amp;vpa=33&amp;vtp=1&amp;bbb=1"/>
          <p:cNvSpPr/>
          <p:nvPr/>
        </p:nvSpPr>
        <p:spPr>
          <a:xfrm>
            <a:off x="9815576" y="1372050"/>
            <a:ext cx="941388" cy="385953"/>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000</a:t>
            </a:r>
            <a:endParaRPr lang="en-US" altLang="zh-CN" sz="2000" dirty="0"/>
          </a:p>
        </p:txBody>
      </p:sp>
      <mc:AlternateContent xmlns:mc="http://schemas.openxmlformats.org/markup-compatibility/2006">
        <mc:Choice xmlns:a14="http://schemas.microsoft.com/office/drawing/2010/main" Requires="a14">
          <p:sp>
            <p:nvSpPr>
              <p:cNvPr id="4" name="QB_6_AS.96_1#c3c82211a?vop=1&amp;pid=a3dc2408a&amp;color=0,0,0&amp;vtp=1&amp;bbb=1&amp;hb=1"/>
              <p:cNvSpPr/>
              <p:nvPr/>
            </p:nvSpPr>
            <p:spPr>
              <a:xfrm>
                <a:off x="722376" y="1824677"/>
                <a:ext cx="10753344" cy="1313053"/>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实验中初步估测甲瓶中细菌数为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，若要在每个平板上涂布</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mL</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稀释后的菌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液</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，且保证每个平板上长出的菌落数不超过300个，设至少应将甲瓶的菌液稀释</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，则相关计算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式可表示为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，计算可得</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𝑥</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000</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，即甲瓶中的菌液至少需要稀释1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000倍。</a:t>
                </a:r>
                <a:endParaRPr lang="en-US" altLang="zh-CN" sz="2200" dirty="0"/>
              </a:p>
            </p:txBody>
          </p:sp>
        </mc:Choice>
        <mc:Fallback>
          <p:sp>
            <p:nvSpPr>
              <p:cNvPr id="4" name="QB_6_AS.96_1#c3c82211a?vop=1&amp;pid=a3dc2408a&amp;color=0,0,0&amp;vtp=1&amp;bbb=1&amp;hb=1"/>
              <p:cNvSpPr>
                <a:spLocks noRot="1" noChangeAspect="1" noMove="1" noResize="1" noEditPoints="1" noAdjustHandles="1" noChangeArrowheads="1" noChangeShapeType="1" noTextEdit="1"/>
              </p:cNvSpPr>
              <p:nvPr/>
            </p:nvSpPr>
            <p:spPr>
              <a:xfrm>
                <a:off x="722376" y="1824677"/>
                <a:ext cx="10753344" cy="1313053"/>
              </a:xfrm>
              <a:prstGeom prst="rect">
                <a:avLst/>
              </a:prstGeom>
              <a:blipFill rotWithShape="1">
                <a:blip r:embed="rId2"/>
                <a:stretch>
                  <a:fillRect l="-4" t="-25" r="-3508" b="-346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6_BD.97_1#89eeb5b0b?pid=a3dc2408a&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（5）已知尿素分解菌产生的脲酶可以催化尿素分解产生</a:t>
                </a:r>
                <a14:m>
                  <m:oMath xmlns:m="http://schemas.openxmlformats.org/officeDocument/2006/math">
                    <m:d>
                      <m:dPr>
                        <m:begChr m:val=""/>
                        <m:endChr m:val=""/>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dPr>
                      <m:e>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e>
                    </m:d>
                  </m:oMath>
                </a14:m>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培养基碱性增强</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酚红指示剂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变红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。将纯化获得的菌种接种于以尿素为唯一氮源的固体培养基（其他营养成分等适宜）上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入酚红指示剂，通过观察培养基上菌落</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就可以鉴别出目的菌株，原因是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mc:Choice>
        <mc:Fallback>
          <p:sp>
            <p:nvSpPr>
              <p:cNvPr id="2" name="QB_6_BD.97_1#89eeb5b0b?pid=a3dc2408a&amp;color=0,0,0&amp;vtp=1&amp;bt=1&amp;bbb=1&amp;hb=1"/>
              <p:cNvSpPr>
                <a:spLocks noRot="1" noChangeAspect="1" noMove="1" noResize="1" noEditPoints="1" noAdjustHandles="1" noChangeArrowheads="1" noChangeShapeType="1" noTextEdit="1"/>
              </p:cNvSpPr>
              <p:nvPr/>
            </p:nvSpPr>
            <p:spPr>
              <a:xfrm>
                <a:off x="722376" y="972000"/>
                <a:ext cx="10753344" cy="2214753"/>
              </a:xfrm>
              <a:prstGeom prst="rect">
                <a:avLst/>
              </a:prstGeom>
              <a:blipFill rotWithShape="1">
                <a:blip r:embed="rId1"/>
                <a:stretch>
                  <a:fillRect l="-4" t="-20" r="-402" b="-2050"/>
                </a:stretch>
              </a:blipFill>
            </p:spPr>
            <p:txBody>
              <a:bodyPr/>
              <a:lstStyle/>
              <a:p>
                <a:r>
                  <a:rPr lang="zh-CN" altLang="en-US">
                    <a:noFill/>
                  </a:rPr>
                  <a:t> </a:t>
                </a:r>
              </a:p>
            </p:txBody>
          </p:sp>
        </mc:Fallback>
      </mc:AlternateContent>
      <p:sp>
        <p:nvSpPr>
          <p:cNvPr id="3" name="QB_6_AN.98_1#89eeb5b0b.blank?pid=a3dc2408a&amp;color=0,0,0&amp;vpa=34&amp;vtp=1&amp;bbb=1"/>
          <p:cNvSpPr/>
          <p:nvPr/>
        </p:nvSpPr>
        <p:spPr>
          <a:xfrm>
            <a:off x="5049901" y="1848300"/>
            <a:ext cx="2724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周围是否出现红色环带</a:t>
            </a:r>
            <a:endParaRPr lang="en-US" altLang="zh-CN" sz="2000" dirty="0"/>
          </a:p>
        </p:txBody>
      </p:sp>
      <mc:AlternateContent xmlns:mc="http://schemas.openxmlformats.org/markup-compatibility/2006">
        <mc:Choice xmlns:a14="http://schemas.microsoft.com/office/drawing/2010/main" Requires="a14">
          <p:sp>
            <p:nvSpPr>
              <p:cNvPr id="4" name="QB_6_AN.99_1#89eeb5b0b.blank?pid=a3dc2408a&amp;color=0,0,0&amp;vpa=35&amp;vtp=1&amp;bbb=1&amp;hb=1"/>
              <p:cNvSpPr/>
              <p:nvPr/>
            </p:nvSpPr>
            <p:spPr>
              <a:xfrm>
                <a:off x="722376" y="2305500"/>
                <a:ext cx="10753344" cy="865759"/>
              </a:xfrm>
              <a:prstGeom prst="rect">
                <a:avLst/>
              </a:prstGeom>
              <a:noFill/>
            </p:spPr>
            <p:txBody>
              <a:bodyPr wrap="square" lIns="0" tIns="0" rIns="0" bIns="0" rtlCol="0" anchor="t"/>
              <a:lstStyle/>
              <a:p>
                <a:pPr latinLnBrk="1">
                  <a:lnSpc>
                    <a:spcPts val="3565"/>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目的菌株产生的脲酶可以催化尿素分解产生</a:t>
                </a:r>
                <a14:m>
                  <m:oMath xmlns:m="http://schemas.openxmlformats.org/officeDocument/2006/math">
                    <m:sSub>
                      <m:sSubPr>
                        <m:ctrlPr>
                          <a:rPr lang="en-US" altLang="zh-CN" sz="2000" b="1" i="1" dirty="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bPr>
                      <m:e>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𝐍𝐇</m:t>
                        </m:r>
                      </m:e>
                      <m:sub>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𝟑</m:t>
                        </m:r>
                      </m:sub>
                    </m:sSub>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，使菌落周围的培养基</a:t>
                </a:r>
                <a14:m>
                  <m:oMath xmlns:m="http://schemas.openxmlformats.org/officeDocument/2006/math">
                    <m:r>
                      <a:rPr lang="en-US" altLang="zh-CN" sz="2000" b="1" i="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𝐩𝐇</m:t>
                    </m:r>
                  </m:oMath>
                </a14:m>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升高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，导致酚红指示剂变红</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，使菌落周围出现红色环带</a:t>
                </a:r>
                <a:endParaRPr lang="en-US" altLang="zh-CN" sz="2000" dirty="0"/>
              </a:p>
            </p:txBody>
          </p:sp>
        </mc:Choice>
        <mc:Fallback>
          <p:sp>
            <p:nvSpPr>
              <p:cNvPr id="4" name="QB_6_AN.99_1#89eeb5b0b.blank?pid=a3dc2408a&amp;color=0,0,0&amp;vpa=35&amp;vtp=1&amp;bbb=1&amp;hb=1"/>
              <p:cNvSpPr>
                <a:spLocks noRot="1" noChangeAspect="1" noMove="1" noResize="1" noEditPoints="1" noAdjustHandles="1" noChangeArrowheads="1" noChangeShapeType="1" noTextEdit="1"/>
              </p:cNvSpPr>
              <p:nvPr/>
            </p:nvSpPr>
            <p:spPr>
              <a:xfrm>
                <a:off x="722376" y="2305500"/>
                <a:ext cx="10753344" cy="865759"/>
              </a:xfrm>
              <a:prstGeom prst="rect">
                <a:avLst/>
              </a:prstGeom>
              <a:blipFill rotWithShape="1">
                <a:blip r:embed="rId2"/>
                <a:stretch>
                  <a:fillRect l="-4" t="-52" b="-453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QB_6_AS.100_1#89eeb5b0b?vop=1&amp;pid=a3dc2408a&amp;color=0,0,0&amp;vtp=1&amp;bbb=1&amp;hb=1"/>
              <p:cNvSpPr/>
              <p:nvPr/>
            </p:nvSpPr>
            <p:spPr>
              <a:xfrm>
                <a:off x="722376" y="329419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目的菌株形成的菌落周围会出现红色环带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，原因是尿素分解菌产生的脲酶可以催化尿素产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a:t>
                </a:r>
                <a14:m>
                  <m:oMath xmlns:m="http://schemas.openxmlformats.org/officeDocument/2006/math">
                    <m:sSub>
                      <m:sSubPr>
                        <m:ctrlPr>
                          <a:rPr lang="en-US" altLang="zh-CN" sz="2000" b="0" i="1" dirty="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bPr>
                      <m:e>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NH</m:t>
                        </m:r>
                      </m:e>
                      <m:sub>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，使菌落周围的培养基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pH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升高，导致酚红指示剂变红，使菌落周围出现红色环带。</a:t>
                </a:r>
                <a:endParaRPr lang="en-US" altLang="zh-CN" sz="2200" dirty="0"/>
              </a:p>
            </p:txBody>
          </p:sp>
        </mc:Choice>
        <mc:Fallback>
          <p:sp>
            <p:nvSpPr>
              <p:cNvPr id="5" name="QB_6_AS.100_1#89eeb5b0b?vop=1&amp;pid=a3dc2408a&amp;color=0,0,0&amp;vtp=1&amp;bbb=1&amp;hb=1"/>
              <p:cNvSpPr>
                <a:spLocks noRot="1" noChangeAspect="1" noMove="1" noResize="1" noEditPoints="1" noAdjustHandles="1" noChangeArrowheads="1" noChangeShapeType="1" noTextEdit="1"/>
              </p:cNvSpPr>
              <p:nvPr/>
            </p:nvSpPr>
            <p:spPr>
              <a:xfrm>
                <a:off x="722376" y="3294195"/>
                <a:ext cx="10753344" cy="907034"/>
              </a:xfrm>
              <a:prstGeom prst="rect">
                <a:avLst/>
              </a:prstGeom>
              <a:blipFill rotWithShape="1">
                <a:blip r:embed="rId3"/>
                <a:stretch>
                  <a:fillRect l="-4" t="-50" b="-4963"/>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01_1#a4329000c?pid=9010a0861&amp;color=0,0,0&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[安徽江淮协作区2025高二联考]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柴油是重要的能源物质，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在现代社会能源体系中占有重要地位。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在柴油生产与使用时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，易使含柴油成分的污染物进入土壤并对土壤造成一定程度的污染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。为从土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壤中分离和筛选出能高效降解柴油的细菌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，科研小组进行了图1所示实验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。不考虑实验操作和计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数误差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。回答下列问题。</a:t>
            </a:r>
            <a:endParaRPr lang="en-US" altLang="zh-CN" sz="2000" dirty="0"/>
          </a:p>
        </p:txBody>
      </p:sp>
      <p:pic>
        <p:nvPicPr>
          <p:cNvPr id="3" name="QO_6_BD.101_2#a4329000c?iti=5&amp;pid=9010a08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03320" y="2875603"/>
            <a:ext cx="4791456" cy="15636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O_6_BD.101_3#a4329000c?iti=5&amp;pid=9010a0861&amp;color=0,0,0&amp;vtp=1&amp;bbb=1"/>
          <p:cNvSpPr/>
          <p:nvPr/>
        </p:nvSpPr>
        <p:spPr>
          <a:xfrm>
            <a:off x="5868860" y="4566227"/>
            <a:ext cx="460375" cy="812800"/>
          </a:xfrm>
          <a:prstGeom prst="rect">
            <a:avLst/>
          </a:prstGeom>
          <a:noFill/>
        </p:spPr>
        <p:txBody>
          <a:bodyPr wrap="none" lIns="0" tIns="0" rIns="0" bIns="0" rtlCol="0" anchor="t"/>
          <a:lstStyle/>
          <a:p>
            <a:pPr algn="ctr" latinLnBrk="1">
              <a:lnSpc>
                <a:spcPts val="35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图1</a:t>
            </a:r>
            <a:endParaRPr lang="en-US" altLang="zh-CN" sz="2000"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_1#f97f282aa?pid=6ffed462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[江苏盐城三校2024高二联考]</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无菌技术围绕着如何避免杂菌的污染展开，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主要包括消毒和灭菌。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下列关于实验过程中微生物消毒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、灭菌的叙述，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_1#f97f282aa.bracket?pid=6ffed462b&amp;color=0,0,0&amp;vpa=2&amp;vtp=1"/>
          <p:cNvSpPr/>
          <p:nvPr/>
        </p:nvSpPr>
        <p:spPr>
          <a:xfrm>
            <a:off x="7259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mc:AlternateContent xmlns:mc="http://schemas.openxmlformats.org/markup-compatibility/2006">
        <mc:Choice xmlns:a14="http://schemas.microsoft.com/office/drawing/2010/main" Requires="a14">
          <p:sp>
            <p:nvSpPr>
              <p:cNvPr id="4" name="QC_6_BD.4_2#f97f282aa.choices?pid=6ffed462b&amp;color=0,0,0&amp;vtp=1&amp;bbb=1"/>
              <p:cNvSpPr/>
              <p:nvPr/>
            </p:nvSpPr>
            <p:spPr>
              <a:xfrm>
                <a:off x="722376" y="18768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A.实验需要用到的培养基可以通过湿热灭菌法灭菌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.倒平板后，对空白培养基进行培养，可检测培养基是否被污染</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.可用干热灭菌法对实验中所使用的培养皿、金属用具等进行灭菌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.在接种箱或超净工作台的使用过程中，可用紫外线照射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进行消毒</a:t>
                </a:r>
                <a:endParaRPr lang="en-US" altLang="zh-CN" sz="2000" dirty="0"/>
              </a:p>
            </p:txBody>
          </p:sp>
        </mc:Choice>
        <mc:Fallback>
          <p:sp>
            <p:nvSpPr>
              <p:cNvPr id="4" name="QC_6_BD.4_2#f97f282aa.choices?pid=6ffed462b&amp;color=0,0,0&amp;vtp=1&amp;bbb=1"/>
              <p:cNvSpPr>
                <a:spLocks noRot="1" noChangeAspect="1" noMove="1" noResize="1" noEditPoints="1" noAdjustHandles="1" noChangeArrowheads="1" noChangeShapeType="1" noTextEdit="1"/>
              </p:cNvSpPr>
              <p:nvPr/>
            </p:nvSpPr>
            <p:spPr>
              <a:xfrm>
                <a:off x="722376" y="1876874"/>
                <a:ext cx="10753344" cy="1796034"/>
              </a:xfrm>
              <a:prstGeom prst="rect">
                <a:avLst/>
              </a:prstGeom>
              <a:blipFill rotWithShape="1">
                <a:blip r:embed="rId1"/>
                <a:stretch>
                  <a:fillRect l="-4" t="-25" b="-2506"/>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B_7_BD.102_1#b080d46a7?pid=a4329000c&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）分离柴油降解菌的培养基应以</a:t>
            </a:r>
            <a:r>
              <a:rPr lang="en-US" altLang="zh-CN" sz="20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为唯一碳源</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，该培养基从功能上看</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a:t>
            </a:r>
            <a:r>
              <a:rPr lang="en-US" altLang="zh-CN" sz="2000" i="0" spc="-50">
                <a:solidFill>
                  <a:srgbClr val="000000"/>
                </a:solidFill>
                <a:latin typeface="宋体" panose="02010600030101010101" pitchFamily="2" charset="-122"/>
                <a:ea typeface="宋体" panose="02010600030101010101" pitchFamily="2" charset="-122"/>
                <a:cs typeface="宋体" panose="02010600030101010101" pitchFamily="34" charset="-120"/>
              </a:rPr>
              <a:t>______</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spc="-50" dirty="0">
              <a:solidFill>
                <a:srgbClr val="000000"/>
              </a:solidFill>
            </a:endParaRPr>
          </a:p>
        </p:txBody>
      </p:sp>
      <p:sp>
        <p:nvSpPr>
          <p:cNvPr id="3" name="QB_7_AN.103_1#b080d46a7.blank?pid=a4329000c&amp;color=0,0,0&amp;mp=1&amp;vpa=36&amp;vtp=1&amp;bbb=1"/>
          <p:cNvSpPr/>
          <p:nvPr/>
        </p:nvSpPr>
        <p:spPr>
          <a:xfrm>
            <a:off x="4599051" y="931165"/>
            <a:ext cx="673100" cy="408559"/>
          </a:xfrm>
          <a:prstGeom prst="rect">
            <a:avLst/>
          </a:prstGeom>
          <a:noFill/>
        </p:spPr>
        <p:txBody>
          <a:bodyPr wrap="none" lIns="0" tIns="0" rIns="0" bIns="0" rtlCol="0" anchor="t"/>
          <a:lstStyle/>
          <a:p>
            <a:pPr algn="ctr" latinLnBrk="1">
              <a:lnSpc>
                <a:spcPts val="3600"/>
              </a:lnSpc>
            </a:pP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柴油</a:t>
            </a:r>
            <a:endParaRPr lang="en-US" altLang="zh-CN" sz="2000" spc="-50" dirty="0">
              <a:solidFill>
                <a:srgbClr val="00B050"/>
              </a:solidFill>
            </a:endParaRPr>
          </a:p>
        </p:txBody>
      </p:sp>
      <p:sp>
        <p:nvSpPr>
          <p:cNvPr id="4" name="QB_7_AN.104_1#b080d46a7.blank?pid=a4329000c&amp;color=0,0,0&amp;mp=1&amp;vpa=37&amp;vtp=1&amp;bbb=1"/>
          <p:cNvSpPr/>
          <p:nvPr/>
        </p:nvSpPr>
        <p:spPr>
          <a:xfrm>
            <a:off x="9780651" y="931165"/>
            <a:ext cx="673100" cy="408559"/>
          </a:xfrm>
          <a:prstGeom prst="rect">
            <a:avLst/>
          </a:prstGeom>
          <a:noFill/>
        </p:spPr>
        <p:txBody>
          <a:bodyPr wrap="none" lIns="0" tIns="0" rIns="0" bIns="0" rtlCol="0" anchor="t"/>
          <a:lstStyle/>
          <a:p>
            <a:pPr algn="ctr" latinLnBrk="1">
              <a:lnSpc>
                <a:spcPts val="3600"/>
              </a:lnSpc>
            </a:pPr>
            <a:r>
              <a:rPr lang="en-US" altLang="zh-CN" sz="2000" b="1" i="0" spc="-5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选择</a:t>
            </a:r>
            <a:endParaRPr lang="en-US" altLang="zh-CN" sz="2000" spc="-50" dirty="0">
              <a:solidFill>
                <a:srgbClr val="00B050"/>
              </a:solidFill>
            </a:endParaRPr>
          </a:p>
        </p:txBody>
      </p:sp>
      <p:sp>
        <p:nvSpPr>
          <p:cNvPr id="5" name="QB_7_AS.105_1#b080d46a7?vop=1&amp;pid=a4329000c&amp;color=0,0,0&amp;vtp=1&amp;bbb=1&amp;hb=1"/>
          <p:cNvSpPr/>
          <p:nvPr/>
        </p:nvSpPr>
        <p:spPr>
          <a:xfrm>
            <a:off x="722376" y="1482217"/>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本实验的目的是从土壤中分离和筛选出能高效降解柴油的细菌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，因此分离柴油降解菌的培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养基应以柴油为唯一碳源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。从功能上分析，该培养基为选择培养基。</a:t>
            </a:r>
            <a:endParaRPr lang="en-US" altLang="zh-CN" sz="2200" dirty="0">
              <a:solidFill>
                <a:srgbClr val="000000"/>
              </a:solidFill>
            </a:endParaRPr>
          </a:p>
        </p:txBody>
      </p:sp>
      <mc:AlternateContent xmlns:mc="http://schemas.openxmlformats.org/markup-compatibility/2006">
        <mc:Choice xmlns:a14="http://schemas.microsoft.com/office/drawing/2010/main" Requires="a14">
          <p:sp>
            <p:nvSpPr>
              <p:cNvPr id="6" name="QB_7_BD.106_1#c0bd0821e?pid=a4329000c&amp;color=0,0,0&amp;vtp=1&amp;bbb=1&amp;hb=1"/>
              <p:cNvSpPr/>
              <p:nvPr/>
            </p:nvSpPr>
            <p:spPr>
              <a:xfrm>
                <a:off x="722376" y="2444496"/>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（2）平板划线法和稀释涂布平板法是常用的接种方法，两者的适用范围有所不同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，计数时宜采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法接种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。经统计，图1中A、B、C三个平板上的菌落数分别为66个、68个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土样中的细菌数约为</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solidFill>
                    <a:srgbClr val="000000"/>
                  </a:solidFill>
                </a:endParaRPr>
              </a:p>
            </p:txBody>
          </p:sp>
        </mc:Choice>
        <mc:Fallback>
          <p:sp>
            <p:nvSpPr>
              <p:cNvPr id="6" name="QB_7_BD.106_1#c0bd0821e?pid=a4329000c&amp;color=0,0,0&amp;vtp=1&amp;bbb=1&amp;hb=1"/>
              <p:cNvSpPr>
                <a:spLocks noRot="1" noChangeAspect="1" noMove="1" noResize="1" noEditPoints="1" noAdjustHandles="1" noChangeArrowheads="1" noChangeShapeType="1" noTextEdit="1"/>
              </p:cNvSpPr>
              <p:nvPr/>
            </p:nvSpPr>
            <p:spPr>
              <a:xfrm>
                <a:off x="722376" y="2444496"/>
                <a:ext cx="10753344" cy="1300353"/>
              </a:xfrm>
              <a:prstGeom prst="rect">
                <a:avLst/>
              </a:prstGeom>
              <a:blipFill rotWithShape="1">
                <a:blip r:embed="rId1"/>
                <a:stretch>
                  <a:fillRect l="-4" t="-29" r="-667" b="-3496"/>
                </a:stretch>
              </a:blipFill>
            </p:spPr>
            <p:txBody>
              <a:bodyPr/>
              <a:lstStyle/>
              <a:p>
                <a:r>
                  <a:rPr lang="zh-CN" altLang="en-US">
                    <a:noFill/>
                  </a:rPr>
                  <a:t> </a:t>
                </a:r>
              </a:p>
            </p:txBody>
          </p:sp>
        </mc:Fallback>
      </mc:AlternateContent>
      <p:sp>
        <p:nvSpPr>
          <p:cNvPr id="7" name="QB_7_AN.107_1#c0bd0821e.blank?pid=a4329000c&amp;color=0,0,0&amp;vpa=38&amp;vtp=1&amp;bbb=1"/>
          <p:cNvSpPr/>
          <p:nvPr/>
        </p:nvSpPr>
        <p:spPr>
          <a:xfrm>
            <a:off x="985901" y="2863596"/>
            <a:ext cx="17081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稀释涂布平板</a:t>
            </a:r>
            <a:endParaRPr lang="en-US" altLang="zh-CN" sz="2000" dirty="0">
              <a:solidFill>
                <a:srgbClr val="00B050"/>
              </a:solidFill>
            </a:endParaRPr>
          </a:p>
        </p:txBody>
      </p:sp>
      <mc:AlternateContent xmlns:mc="http://schemas.openxmlformats.org/markup-compatibility/2006">
        <mc:Choice xmlns:a14="http://schemas.microsoft.com/office/drawing/2010/main" Requires="a14">
          <p:sp>
            <p:nvSpPr>
              <p:cNvPr id="8" name="QB_7_AN.108_1#c0bd0821e.blank?pid=a4329000c&amp;color=0,0,0&amp;vpa=39&amp;vtp=1&amp;bbb=1"/>
              <p:cNvSpPr/>
              <p:nvPr/>
            </p:nvSpPr>
            <p:spPr>
              <a:xfrm>
                <a:off x="4103751" y="3382835"/>
                <a:ext cx="1250061" cy="304102"/>
              </a:xfrm>
              <a:prstGeom prst="rect">
                <a:avLst/>
              </a:prstGeom>
              <a:noFill/>
            </p:spPr>
            <p:txBody>
              <a:bodyPr wrap="none" lIns="0" tIns="0" rIns="0" bIns="0" rtlCol="0" anchor="t"/>
              <a:lstStyle/>
              <a:p>
                <a:pPr algn="ctr" latinLnBrk="1">
                  <a:lnSpc>
                    <a:spcPts val="2600"/>
                  </a:lnSpc>
                </a:pPr>
                <a14:m>
                  <m:oMath xmlns:m="http://schemas.openxmlformats.org/officeDocument/2006/math">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𝟔</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𝟖</m:t>
                    </m:r>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1" i="1" dirty="0" smtClean="0">
                            <a:solidFill>
                              <a:srgbClr val="00B05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𝟏𝟎</m:t>
                        </m:r>
                      </m:e>
                      <m:sup>
                        <m:r>
                          <a:rPr lang="en-US" altLang="zh-CN" sz="2000" b="1" i="1">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𝟖</m:t>
                        </m:r>
                      </m:sup>
                    </m:sSup>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8" name="QB_7_AN.108_1#c0bd0821e.blank?pid=a4329000c&amp;color=0,0,0&amp;vpa=39&amp;vtp=1&amp;bbb=1"/>
              <p:cNvSpPr>
                <a:spLocks noRot="1" noChangeAspect="1" noMove="1" noResize="1" noEditPoints="1" noAdjustHandles="1" noChangeArrowheads="1" noChangeShapeType="1" noTextEdit="1"/>
              </p:cNvSpPr>
              <p:nvPr/>
            </p:nvSpPr>
            <p:spPr>
              <a:xfrm>
                <a:off x="4103751" y="3382835"/>
                <a:ext cx="1250061" cy="304102"/>
              </a:xfrm>
              <a:prstGeom prst="rect">
                <a:avLst/>
              </a:prstGeom>
              <a:blipFill rotWithShape="1">
                <a:blip r:embed="rId2"/>
                <a:stretch>
                  <a:fillRect l="-30" t="-62" r="10" b="-85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QB_7_AS.109_1#c0bd0821e?vop=1&amp;pid=a4329000c&amp;color=0,0,0&amp;vtp=1&amp;bbb=1&amp;hb=1"/>
              <p:cNvSpPr/>
              <p:nvPr/>
            </p:nvSpPr>
            <p:spPr>
              <a:xfrm>
                <a:off x="722376" y="374840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平板划线法和稀释涂布平板法是常用的接种方法，两者的适用范围有所不同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，计数时宜采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用稀释涂布平板法进行接种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。经统计，图1中A、B、C三个平板上的菌落数分别为66个、68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个，且稀释倍数为</a:t>
                </a:r>
                <a14:m>
                  <m:oMath xmlns:m="http://schemas.openxmlformats.org/officeDocument/2006/math">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g</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土样中的细菌数约为</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66</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68</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sup>
                    </m:sSup>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6</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sSup>
                      <m:sSupPr>
                        <m:ctrlPr>
                          <a:rPr lang="en-US" altLang="zh-CN" sz="2000" b="0" i="1" dirty="0" smtClean="0">
                            <a:solidFill>
                              <a:srgbClr val="000000"/>
                            </a:solidFill>
                            <a:latin typeface="Cambria Math" panose="02040503050406030204" pitchFamily="34" charset="0"/>
                            <a:ea typeface="微软雅黑" panose="020B0503020204020204" pitchFamily="34" charset="-122"/>
                            <a:cs typeface="微软雅黑" panose="020B0503020204020204" pitchFamily="34" charset="-120"/>
                          </a:rPr>
                        </m:ctrlPr>
                      </m:sSupPr>
                      <m:e>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10</m:t>
                        </m:r>
                      </m:e>
                      <m:sup>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m:t>
                        </m:r>
                      </m:sup>
                    </m:sSup>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b="0" i="0" kern="0" spc="-99900">
                  <a:solidFill>
                    <a:srgbClr val="FFFFFF"/>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a:t>
                </a:r>
                <a:endParaRPr lang="en-US" altLang="zh-CN" sz="2200" dirty="0">
                  <a:solidFill>
                    <a:srgbClr val="000000"/>
                  </a:solidFill>
                </a:endParaRPr>
              </a:p>
            </p:txBody>
          </p:sp>
        </mc:Choice>
        <mc:Fallback>
          <p:sp>
            <p:nvSpPr>
              <p:cNvPr id="9" name="QB_7_AS.109_1#c0bd0821e?vop=1&amp;pid=a4329000c&amp;color=0,0,0&amp;vtp=1&amp;bbb=1&amp;hb=1"/>
              <p:cNvSpPr>
                <a:spLocks noRot="1" noChangeAspect="1" noMove="1" noResize="1" noEditPoints="1" noAdjustHandles="1" noChangeArrowheads="1" noChangeShapeType="1" noTextEdit="1"/>
              </p:cNvSpPr>
              <p:nvPr/>
            </p:nvSpPr>
            <p:spPr>
              <a:xfrm>
                <a:off x="722376" y="3748405"/>
                <a:ext cx="10753344" cy="1783334"/>
              </a:xfrm>
              <a:prstGeom prst="rect">
                <a:avLst/>
              </a:prstGeom>
              <a:blipFill rotWithShape="1">
                <a:blip r:embed="rId3"/>
                <a:stretch>
                  <a:fillRect l="-4" r="-254" b="-254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bg/>
                                          </p:spTgt>
                                        </p:tgtEl>
                                        <p:attrNameLst>
                                          <p:attrName>style.visibility</p:attrName>
                                        </p:attrNameLst>
                                      </p:cBhvr>
                                      <p:to>
                                        <p:strVal val="visible"/>
                                      </p:to>
                                    </p:set>
                                    <p:animEffect transition="in" filter="fade">
                                      <p:cBhvr>
                                        <p:cTn id="23" dur="500"/>
                                        <p:tgtEl>
                                          <p:spTgt spid="5">
                                            <p:bg/>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xEl>
                                              <p:pRg st="0" end="0"/>
                                            </p:txEl>
                                          </p:spTgt>
                                        </p:tgtEl>
                                        <p:attrNameLst>
                                          <p:attrName>style.visibility</p:attrName>
                                        </p:attrNameLst>
                                      </p:cBhvr>
                                      <p:to>
                                        <p:strVal val="visible"/>
                                      </p:to>
                                    </p:set>
                                    <p:animEffect transition="in" filter="fade">
                                      <p:cBhvr>
                                        <p:cTn id="26" dur="500"/>
                                        <p:tgtEl>
                                          <p:spTgt spid="5">
                                            <p:txEl>
                                              <p:pRg st="0" end="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fade">
                                      <p:cBhvr>
                                        <p:cTn id="29" dur="500"/>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bg/>
                                          </p:spTgt>
                                        </p:tgtEl>
                                        <p:attrNameLst>
                                          <p:attrName>style.visibility</p:attrName>
                                        </p:attrNameLst>
                                      </p:cBhvr>
                                      <p:to>
                                        <p:strVal val="visible"/>
                                      </p:to>
                                    </p:set>
                                    <p:animEffect transition="in" filter="fade">
                                      <p:cBhvr>
                                        <p:cTn id="34" dur="500"/>
                                        <p:tgtEl>
                                          <p:spTgt spid="7">
                                            <p:bg/>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bg/>
                                          </p:spTgt>
                                        </p:tgtEl>
                                        <p:attrNameLst>
                                          <p:attrName>style.visibility</p:attrName>
                                        </p:attrNameLst>
                                      </p:cBhvr>
                                      <p:to>
                                        <p:strVal val="visible"/>
                                      </p:to>
                                    </p:set>
                                    <p:animEffect transition="in" filter="fade">
                                      <p:cBhvr>
                                        <p:cTn id="42" dur="500"/>
                                        <p:tgtEl>
                                          <p:spTgt spid="8">
                                            <p:bg/>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txEl>
                                              <p:pRg st="0" end="0"/>
                                            </p:txEl>
                                          </p:spTgt>
                                        </p:tgtEl>
                                        <p:attrNameLst>
                                          <p:attrName>style.visibility</p:attrName>
                                        </p:attrNameLst>
                                      </p:cBhvr>
                                      <p:to>
                                        <p:strVal val="visible"/>
                                      </p:to>
                                    </p:set>
                                    <p:animEffect transition="in" filter="fade">
                                      <p:cBhvr>
                                        <p:cTn id="45" dur="500"/>
                                        <p:tgtEl>
                                          <p:spTgt spid="8">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9">
                                            <p:bg/>
                                          </p:spTgt>
                                        </p:tgtEl>
                                        <p:attrNameLst>
                                          <p:attrName>style.visibility</p:attrName>
                                        </p:attrNameLst>
                                      </p:cBhvr>
                                      <p:to>
                                        <p:strVal val="visible"/>
                                      </p:to>
                                    </p:set>
                                    <p:animEffect transition="in" filter="fade">
                                      <p:cBhvr>
                                        <p:cTn id="50" dur="500"/>
                                        <p:tgtEl>
                                          <p:spTgt spid="9">
                                            <p:bg/>
                                          </p:spTgt>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500"/>
                                        <p:tgtEl>
                                          <p:spTgt spid="9">
                                            <p:txEl>
                                              <p:pRg st="0" end="0"/>
                                            </p:txEl>
                                          </p:spTgt>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
                                            <p:txEl>
                                              <p:pRg st="1" end="1"/>
                                            </p:txEl>
                                          </p:spTgt>
                                        </p:tgtEl>
                                        <p:attrNameLst>
                                          <p:attrName>style.visibility</p:attrName>
                                        </p:attrNameLst>
                                      </p:cBhvr>
                                      <p:to>
                                        <p:strVal val="visible"/>
                                      </p:to>
                                    </p:set>
                                    <p:animEffect transition="in" filter="fade">
                                      <p:cBhvr>
                                        <p:cTn id="56" dur="500"/>
                                        <p:tgtEl>
                                          <p:spTgt spid="9">
                                            <p:txEl>
                                              <p:pRg st="1" end="1"/>
                                            </p:txEl>
                                          </p:spTgt>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xEl>
                                              <p:pRg st="2" end="2"/>
                                            </p:txEl>
                                          </p:spTgt>
                                        </p:tgtEl>
                                        <p:attrNameLst>
                                          <p:attrName>style.visibility</p:attrName>
                                        </p:attrNameLst>
                                      </p:cBhvr>
                                      <p:to>
                                        <p:strVal val="visible"/>
                                      </p:to>
                                    </p:set>
                                    <p:animEffect transition="in" filter="fade">
                                      <p:cBhvr>
                                        <p:cTn id="59" dur="500"/>
                                        <p:tgtEl>
                                          <p:spTgt spid="9">
                                            <p:txEl>
                                              <p:pRg st="2" end="2"/>
                                            </p:tx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9">
                                            <p:txEl>
                                              <p:pRg st="3" end="3"/>
                                            </p:txEl>
                                          </p:spTgt>
                                        </p:tgtEl>
                                        <p:attrNameLst>
                                          <p:attrName>style.visibility</p:attrName>
                                        </p:attrNameLst>
                                      </p:cBhvr>
                                      <p:to>
                                        <p:strVal val="visible"/>
                                      </p:to>
                                    </p:set>
                                    <p:animEffect transition="in" filter="fade">
                                      <p:cBhvr>
                                        <p:cTn id="6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P spid="5" grpId="0" animBg="1" build="p"/>
      <p:bldP spid="7" grpId="0" animBg="1" build="p"/>
      <p:bldP spid="8" grpId="0" animBg="1" build="p"/>
      <p:bldP spid="9"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BD.110_1#3ffb92dda?pid=a4329000c&amp;color=0,0,0&amp;vtp=1&amp;bt=1&amp;bbb=1&amp;hb=1"/>
              <p:cNvSpPr/>
              <p:nvPr/>
            </p:nvSpPr>
            <p:spPr>
              <a:xfrm>
                <a:off x="722376" y="972000"/>
                <a:ext cx="10753344" cy="2379853"/>
              </a:xfrm>
              <a:prstGeom prst="rect">
                <a:avLst/>
              </a:prstGeom>
              <a:noFill/>
            </p:spPr>
            <p:txBody>
              <a:bodyPr wrap="none" lIns="0" tIns="0" rIns="0" bIns="0" rtlCol="0" anchor="t"/>
              <a:lstStyle/>
              <a:p>
                <a:pPr algn="l" latinLnBrk="1">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（3）研究小组发现：从土壤中分离柴油降解菌时，图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2中所示的菌株对柴油的降解率均超过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15</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条件下，图2的</a:t>
                </a:r>
                <a14:m>
                  <m:oMath xmlns:m="http://schemas.openxmlformats.org/officeDocument/2006/math">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菌株细菌数量及对柴油的降解率随时间的变化情况如图3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，实践中应选用图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2中的</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菌株降解柴油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。由图3可知，在</a:t>
                </a:r>
                <a14:m>
                  <m:oMath xmlns:m="http://schemas.openxmlformats.org/officeDocument/2006/math">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84</m:t>
                    </m:r>
                    <m:r>
                      <m:rPr>
                        <m:nor/>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smtClean="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，柴油的降解率基本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不变但细菌数量有所下降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，不考虑氧气影响且柴油降解菌不处于休眠期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，发生这些变化的主要原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因是</a:t>
                </a: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________________________________________________________________________________</a:t>
                </a:r>
                <a:endPar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000"/>
                  </a:lnSpc>
                </a:pPr>
                <a:r>
                  <a:rPr lang="en-US" altLang="zh-CN" sz="2000" i="0">
                    <a:solidFill>
                      <a:srgbClr val="000000"/>
                    </a:solidFill>
                    <a:latin typeface="宋体" panose="02010600030101010101" pitchFamily="2" charset="-122"/>
                    <a:ea typeface="宋体" panose="02010600030101010101" pitchFamily="2" charset="-122"/>
                    <a:cs typeface="宋体" panose="02010600030101010101" pitchFamily="34" charset="-120"/>
                  </a:rPr>
                  <a:t>_________________</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回答一点）。</a:t>
                </a:r>
                <a:endParaRPr lang="en-US" altLang="zh-CN" sz="2000" dirty="0">
                  <a:solidFill>
                    <a:srgbClr val="000000"/>
                  </a:solidFill>
                </a:endParaRPr>
              </a:p>
            </p:txBody>
          </p:sp>
        </mc:Choice>
        <mc:Fallback>
          <p:sp>
            <p:nvSpPr>
              <p:cNvPr id="2" name="QB_7_BD.110_1#3ffb92dda?pid=a4329000c&amp;color=0,0,0&amp;vtp=1&amp;bt=1&amp;bbb=1&amp;hb=1"/>
              <p:cNvSpPr>
                <a:spLocks noRot="1" noChangeAspect="1" noMove="1" noResize="1" noEditPoints="1" noAdjustHandles="1" noChangeArrowheads="1" noChangeShapeType="1" noTextEdit="1"/>
              </p:cNvSpPr>
              <p:nvPr/>
            </p:nvSpPr>
            <p:spPr>
              <a:xfrm>
                <a:off x="722376" y="972000"/>
                <a:ext cx="10753344" cy="2379853"/>
              </a:xfrm>
              <a:prstGeom prst="rect">
                <a:avLst/>
              </a:prstGeom>
              <a:blipFill rotWithShape="1">
                <a:blip r:embed="rId1"/>
                <a:stretch>
                  <a:fillRect l="-4" t="-19" r="-774" b="-137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QB_7_AN.111_1#3ffb92dda.blank?pid=a4329000c&amp;color=0,0,0&amp;vpa=40&amp;vtp=1&amp;bbb=1"/>
              <p:cNvSpPr/>
              <p:nvPr/>
            </p:nvSpPr>
            <p:spPr>
              <a:xfrm>
                <a:off x="3676714" y="1805310"/>
                <a:ext cx="615950" cy="294577"/>
              </a:xfrm>
              <a:prstGeom prst="rect">
                <a:avLst/>
              </a:prstGeom>
              <a:noFill/>
            </p:spPr>
            <p:txBody>
              <a:bodyPr wrap="none" lIns="0" tIns="0" rIns="0" bIns="0" rtlCol="0" anchor="t"/>
              <a:lstStyle/>
              <a:p>
                <a:pPr algn="ctr" latinLnBrk="1">
                  <a:lnSpc>
                    <a:spcPts val="2500"/>
                  </a:lnSpc>
                </a:pPr>
                <a14:m>
                  <m:oMath xmlns:m="http://schemas.openxmlformats.org/officeDocument/2006/math">
                    <m:r>
                      <a:rPr lang="en-US" altLang="zh-CN" sz="2000" b="1" i="0"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𝐐</m:t>
                    </m:r>
                    <m:r>
                      <a:rPr lang="en-US" altLang="zh-CN" sz="2000" b="1" i="1" smtClean="0">
                        <a:solidFill>
                          <a:srgbClr val="00B050"/>
                        </a:solidFill>
                        <a:latin typeface="Cambria Math" panose="02040503050406030204" pitchFamily="34" charset="0"/>
                        <a:ea typeface="Cambria Math" panose="02040503050406030204" pitchFamily="34" charset="-122"/>
                        <a:cs typeface="Cambria Math" panose="02040503050406030204" pitchFamily="34" charset="-120"/>
                      </a:rPr>
                      <m:t>𝟐𝟏</m:t>
                    </m:r>
                  </m:oMath>
                </a14:m>
                <a:r>
                  <a:rPr lang="en-US" altLang="zh-CN" sz="100" b="1"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endParaRPr lang="en-US" altLang="zh-CN" sz="100" dirty="0"/>
              </a:p>
            </p:txBody>
          </p:sp>
        </mc:Choice>
        <mc:Fallback>
          <p:sp>
            <p:nvSpPr>
              <p:cNvPr id="3" name="QB_7_AN.111_1#3ffb92dda.blank?pid=a4329000c&amp;color=0,0,0&amp;vpa=40&amp;vtp=1&amp;bbb=1"/>
              <p:cNvSpPr>
                <a:spLocks noRot="1" noChangeAspect="1" noMove="1" noResize="1" noEditPoints="1" noAdjustHandles="1" noChangeArrowheads="1" noChangeShapeType="1" noTextEdit="1"/>
              </p:cNvSpPr>
              <p:nvPr/>
            </p:nvSpPr>
            <p:spPr>
              <a:xfrm>
                <a:off x="3676714" y="1805310"/>
                <a:ext cx="615950" cy="294577"/>
              </a:xfrm>
              <a:prstGeom prst="rect">
                <a:avLst/>
              </a:prstGeom>
              <a:blipFill rotWithShape="1">
                <a:blip r:embed="rId2"/>
                <a:stretch>
                  <a:fillRect l="-10" t="-2" r="10" b="-7780"/>
                </a:stretch>
              </a:blipFill>
            </p:spPr>
            <p:txBody>
              <a:bodyPr/>
              <a:lstStyle/>
              <a:p>
                <a:r>
                  <a:rPr lang="zh-CN" altLang="en-US">
                    <a:noFill/>
                  </a:rPr>
                  <a:t> </a:t>
                </a:r>
              </a:p>
            </p:txBody>
          </p:sp>
        </mc:Fallback>
      </mc:AlternateContent>
      <p:sp>
        <p:nvSpPr>
          <p:cNvPr id="4" name="QB_7_AN.113_1#3ffb92dda.blank?pid=a4329000c&amp;color=0,0,0&amp;vpa=41&amp;vtp=1&amp;bbb=1&amp;hb=1"/>
          <p:cNvSpPr/>
          <p:nvPr/>
        </p:nvSpPr>
        <p:spPr>
          <a:xfrm>
            <a:off x="722377" y="2560516"/>
            <a:ext cx="10749631" cy="767334"/>
          </a:xfrm>
          <a:prstGeom prst="rect">
            <a:avLst/>
          </a:prstGeom>
          <a:noFill/>
        </p:spPr>
        <p:txBody>
          <a:bodyPr wrap="none" lIns="0" tIns="0" rIns="0" bIns="0" rtlCol="0" anchor="t"/>
          <a:lstStyle/>
          <a:p>
            <a:pPr latinLnBrk="1">
              <a:lnSpc>
                <a:spcPts val="3200"/>
              </a:lnSpc>
            </a:pPr>
            <a:r>
              <a:rPr lang="en-US" altLang="zh-CN" sz="2000" b="1" i="0">
                <a:solidFill>
                  <a:srgbClr val="00B050"/>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柴油降解的产物积累过多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，抑制细菌生长；底物和生存空间不足，细菌停止增殖</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；代谢产</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1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物积累致细菌死亡</a:t>
            </a:r>
            <a:endParaRPr lang="en-US" altLang="zh-CN" sz="2000" dirty="0">
              <a:solidFill>
                <a:srgbClr val="00B050"/>
              </a:solidFill>
            </a:endParaRPr>
          </a:p>
        </p:txBody>
      </p:sp>
      <p:pic>
        <p:nvPicPr>
          <p:cNvPr id="5" name="QB_7_BD.112_2#3ffb92dda?iti=6&amp;htil=1&amp;pid=a4329000c&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77440" y="3902144"/>
            <a:ext cx="2057400" cy="18836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B_7_BD.112_3#3ffb92dda?iti=7&amp;htil=1&amp;pid=a4329000c&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42048" y="3481520"/>
            <a:ext cx="3090672" cy="23042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B_7_BD.112_4#3ffb92dda?iti=6&amp;htil=1&amp;pid=a4329000c&amp;color=0,0,0&amp;vtp=1&amp;bbb=1"/>
          <p:cNvSpPr/>
          <p:nvPr/>
        </p:nvSpPr>
        <p:spPr>
          <a:xfrm>
            <a:off x="3175952" y="5912808"/>
            <a:ext cx="460375" cy="369697"/>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图2</a:t>
            </a:r>
            <a:endParaRPr lang="en-US" altLang="zh-CN" sz="2000" dirty="0">
              <a:solidFill>
                <a:srgbClr val="000000"/>
              </a:solidFill>
            </a:endParaRPr>
          </a:p>
        </p:txBody>
      </p:sp>
      <p:sp>
        <p:nvSpPr>
          <p:cNvPr id="8" name="QB_7_BD.112_5#3ffb92dda?iti=7&amp;htil=1&amp;pid=a4329000c&amp;color=0,0,0&amp;vtp=1&amp;bbb=1"/>
          <p:cNvSpPr/>
          <p:nvPr/>
        </p:nvSpPr>
        <p:spPr>
          <a:xfrm>
            <a:off x="8557196" y="5912808"/>
            <a:ext cx="460375" cy="369697"/>
          </a:xfrm>
          <a:prstGeom prst="rect">
            <a:avLst/>
          </a:prstGeom>
          <a:noFill/>
        </p:spPr>
        <p:txBody>
          <a:bodyPr wrap="none" lIns="0" tIns="0" rIns="0" bIns="0" rtlCol="0" anchor="t"/>
          <a:lstStyle/>
          <a:p>
            <a:pPr algn="ctr" latinLnBrk="1">
              <a:lnSpc>
                <a:spcPts val="31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图3</a:t>
            </a:r>
            <a:endParaRPr lang="en-US" altLang="zh-CN" sz="2000" dirty="0">
              <a:solidFill>
                <a:srgbClr val="0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B_7_AS.114_1#3ffb92dda?vop=1&amp;pid=a4329000c&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研究小组发现：从土壤中分离柴油降解菌时，图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2中所示的菌株对柴油的降解率均超过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700"/>
                  </a:lnSpc>
                </a:pP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50</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2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15</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条件下，图2的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菌株细菌数量及对柴油的降解率随时间的变化情况如图3所示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示结果显示</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菌株降解率最高，因此，实践中应选用图2中的</a:t>
                </a:r>
                <a14:m>
                  <m:oMath xmlns:m="http://schemas.openxmlformats.org/officeDocument/2006/math">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Q</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21</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菌株降解柴油。由图3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72</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t>
                    </m:r>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84</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h</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内，柴油的降解率基本不变但细菌数量有所下降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，该现象的原因可能是柴油降解的产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物积累过多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，抑制细菌生长；底物和生存空间不足，细菌停止增殖；代谢产物积累致细菌死亡等。</a:t>
                </a:r>
                <a:endParaRPr lang="en-US" altLang="zh-CN" sz="2200" dirty="0"/>
              </a:p>
            </p:txBody>
          </p:sp>
        </mc:Choice>
        <mc:Fallback>
          <p:sp>
            <p:nvSpPr>
              <p:cNvPr id="2" name="QB_7_AS.114_1#3ffb92dda?vop=1&amp;pid=a4329000c&amp;color=0,0,0&amp;vtp=1&amp;bt=1&amp;bbb=1&amp;hb=1"/>
              <p:cNvSpPr>
                <a:spLocks noRot="1" noChangeAspect="1" noMove="1" noResize="1" noEditPoints="1" noAdjustHandles="1" noChangeArrowheads="1" noChangeShapeType="1" noTextEdit="1"/>
              </p:cNvSpPr>
              <p:nvPr/>
            </p:nvSpPr>
            <p:spPr>
              <a:xfrm>
                <a:off x="722376" y="972000"/>
                <a:ext cx="10753344" cy="2253234"/>
              </a:xfrm>
              <a:prstGeom prst="rect">
                <a:avLst/>
              </a:prstGeom>
              <a:blipFill rotWithShape="1">
                <a:blip r:embed="rId1"/>
                <a:stretch>
                  <a:fillRect l="-4" t="-20" r="-2161" b="-1998"/>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EX.115_1#a4329000c?vop=1&amp;pid=9010a0861&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【题图解读】</a:t>
            </a:r>
            <a:endParaRPr lang="en-US" altLang="zh-CN" sz="2000" dirty="0"/>
          </a:p>
        </p:txBody>
      </p:sp>
      <p:pic>
        <p:nvPicPr>
          <p:cNvPr id="3" name="QO_6_EX.115_2#a4329000c?vop=1&amp;pid=9010a08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407408" y="1513528"/>
            <a:ext cx="3374136" cy="37490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_1#f97f282aa?vop=1&amp;pid=6ffed462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湿热灭菌法是指利用沸水、流通蒸汽或高压蒸汽进行灭菌的方法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，实验需要用到的培养基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可以通过湿热灭菌法灭菌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，A正确；实验室中检测培养基是否被污染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，一般是在倒平板后对空白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培养基进行培养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，B正确；对耐高温的和需要保持干燥的物品，如玻璃器皿（吸管、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培养皿等）、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金属用具等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，可以采用干热灭菌法灭菌，C正确；接种箱或超净工作台在使用前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，可用紫外线照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进行消毒，D错误。</a:t>
                </a:r>
                <a:endParaRPr lang="en-US" altLang="zh-CN" sz="2200" dirty="0"/>
              </a:p>
            </p:txBody>
          </p:sp>
        </mc:Choice>
        <mc:Fallback>
          <p:sp>
            <p:nvSpPr>
              <p:cNvPr id="2" name="QC_6_AS.6_1#f97f282aa?vop=1&amp;pid=6ffed462b&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r="-1884"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_1#82753d754?pid=6ffed462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3.（不定项）</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[湖南衡阳2024高二期中]</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在生产、生活和科研中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，经常通过无菌技术避免杂菌的污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_1#82753d754.bracket?pid=6ffed462b&amp;color=0,0,0&amp;vpa=3&amp;vtp=1&amp;bbb=1"/>
          <p:cNvSpPr/>
          <p:nvPr/>
        </p:nvSpPr>
        <p:spPr>
          <a:xfrm>
            <a:off x="3500501" y="1410150"/>
            <a:ext cx="55721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CD</a:t>
            </a:r>
            <a:endParaRPr lang="en-US" altLang="zh-CN" sz="2000" dirty="0"/>
          </a:p>
        </p:txBody>
      </p:sp>
      <p:sp>
        <p:nvSpPr>
          <p:cNvPr id="4" name="QC_6_BD.7_2#82753d754.choices?pid=6ffed462b&amp;color=0,0,0&amp;vtp=1&amp;bbb=1"/>
          <p:cNvSpPr/>
          <p:nvPr/>
        </p:nvSpPr>
        <p:spPr>
          <a:xfrm>
            <a:off x="722376" y="1876874"/>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A.通过消毒或灭菌，可杀死所有的微生物，包括孢子和芽孢</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.接种环、涂布器等接种用具的灭菌方式只有灼烧灭菌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.为避免污染，接种等操作尽量在超净工作台上并在酒精灯火焰附近进行</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.对于牛奶等不耐高温的液体，一般采用巴氏消毒法进行消毒</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9_1#82753d754?vop=1&amp;pid=6ffed462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通过灭菌可以将所有的微生物，包括孢子和芽孢都杀死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，而消毒只能杀死物体表面或内部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一部分微生物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，A错误；接种环、涂布器等接种用具的灭菌方式除了灼烧灭菌外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，也可用干热灭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，B错误；为避免杂菌污染，接种等操作尽量在超净工作台上并在酒精灯火焰附近进行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，超净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工作台台面在使用前可以用紫外线消毒</a:t>
                </a:r>
                <a14:m>
                  <m:oMath xmlns:m="http://schemas.openxmlformats.org/officeDocument/2006/math">
                    <m: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30</m:t>
                    </m:r>
                    <m:r>
                      <m:rPr>
                        <m:nor/>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 </m:t>
                    </m:r>
                    <m:r>
                      <m:rPr>
                        <m:sty m:val="p"/>
                      </m:rPr>
                      <a:rPr lang="en-US" altLang="zh-CN" sz="2000" b="0" i="0">
                        <a:solidFill>
                          <a:srgbClr val="000000"/>
                        </a:solidFill>
                        <a:latin typeface="Cambria Math" panose="02040503050406030204" pitchFamily="34" charset="0"/>
                        <a:ea typeface="Cambria Math" panose="02040503050406030204" pitchFamily="34" charset="-122"/>
                        <a:cs typeface="Cambria Math" panose="02040503050406030204" pitchFamily="34" charset="-120"/>
                      </a:rPr>
                      <m:t>min</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，C正确；对于一些不耐高温的液体，如牛奶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般采用巴氏消毒法进行消毒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mc:Choice>
        <mc:Fallback>
          <p:sp>
            <p:nvSpPr>
              <p:cNvPr id="2" name="QC_6_AS.9_1#82753d754?vop=1&amp;pid=6ffed462b&amp;color=0,0,0&amp;vtp=1&amp;bt=1&amp;bbb=1&amp;hb=1"/>
              <p:cNvSpPr>
                <a:spLocks noRot="1" noChangeAspect="1" noMove="1" noResize="1" noEditPoints="1" noAdjustHandles="1" noChangeArrowheads="1" noChangeShapeType="1" noTextEdit="1"/>
              </p:cNvSpPr>
              <p:nvPr/>
            </p:nvSpPr>
            <p:spPr>
              <a:xfrm>
                <a:off x="722376" y="972000"/>
                <a:ext cx="10753344" cy="2240534"/>
              </a:xfrm>
              <a:prstGeom prst="rect">
                <a:avLst/>
              </a:prstGeom>
              <a:blipFill rotWithShape="1">
                <a:blip r:embed="rId1"/>
                <a:stretch>
                  <a:fillRect l="-4" t="-20" b="-200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12133</Words>
  <Application>WPS 演示</Application>
  <PresentationFormat>宽屏</PresentationFormat>
  <Paragraphs>581</Paragraphs>
  <Slides>64</Slides>
  <Notes>64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64</vt:i4>
      </vt:variant>
    </vt:vector>
  </HeadingPairs>
  <TitlesOfParts>
    <vt:vector size="88" baseType="lpstr">
      <vt:lpstr>Arial</vt:lpstr>
      <vt:lpstr>宋体</vt:lpstr>
      <vt:lpstr>Wingdings</vt:lpstr>
      <vt:lpstr>微软雅黑</vt:lpstr>
      <vt:lpstr>微软雅黑</vt:lpstr>
      <vt:lpstr>等线 (正文)</vt:lpstr>
      <vt:lpstr>等线</vt:lpstr>
      <vt:lpstr>等线 (正文)</vt:lpstr>
      <vt:lpstr>等线 (正文)</vt:lpstr>
      <vt:lpstr>汉仪舒圆黑简体</vt:lpstr>
      <vt:lpstr>黑体</vt:lpstr>
      <vt:lpstr>汉仪舒圆黑简体</vt:lpstr>
      <vt:lpstr>汉仪舒圆黑简体</vt:lpstr>
      <vt:lpstr>黑体</vt:lpstr>
      <vt:lpstr>宋体</vt:lpstr>
      <vt:lpstr>仿宋</vt:lpstr>
      <vt:lpstr>仿宋</vt:lpstr>
      <vt:lpstr>Cambria Math</vt:lpstr>
      <vt:lpstr>Cambria Math</vt:lpstr>
      <vt:lpstr>Cambria Math</vt:lpstr>
      <vt:lpstr>Calibri</vt:lpstr>
      <vt:lpstr>Arial Unicode MS</vt:lpstr>
      <vt:lpstr>华文细黑</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丁密</cp:lastModifiedBy>
  <cp:revision>4</cp:revision>
  <dcterms:created xsi:type="dcterms:W3CDTF">2025-10-21T13:46:00Z</dcterms:created>
  <dcterms:modified xsi:type="dcterms:W3CDTF">2025-10-23T05:41:37Z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6A5764E8CFA84397A0AA4B258969EE0F_12</vt:lpwstr>
  </property>
  <property fmtid="{D5CDD505-2E9C-101B-9397-08002B2CF9AE}" pid="3" name="KSOProductBuildVer">
    <vt:lpwstr>2052-12.1.0.23125</vt:lpwstr>
  </property>
</Properties>
</file>