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99cd53ea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一、选择题（本题共7小题）</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9bbe21c9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二、非选择题（本题共2小题）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cba80cb000ac8e28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0.xml"/><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0.xml"/><Relationship Id="rId2" Type="http://schemas.openxmlformats.org/officeDocument/2006/relationships/image" Target="../media/image23.jpeg"/><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0.xml"/><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image" Target="../media/image2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0.xml"/><Relationship Id="rId2" Type="http://schemas.openxmlformats.org/officeDocument/2006/relationships/image" Target="../media/image30.png"/><Relationship Id="rId1" Type="http://schemas.openxmlformats.org/officeDocument/2006/relationships/image" Target="../media/image29.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0.xml"/><Relationship Id="rId2" Type="http://schemas.openxmlformats.org/officeDocument/2006/relationships/image" Target="../media/image32.png"/><Relationship Id="rId1"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0.xml"/><Relationship Id="rId1" Type="http://schemas.openxmlformats.org/officeDocument/2006/relationships/image" Target="../media/image33.jpe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0.xml"/><Relationship Id="rId2" Type="http://schemas.openxmlformats.org/officeDocument/2006/relationships/image" Target="../media/image35.jpeg"/><Relationship Id="rId1" Type="http://schemas.openxmlformats.org/officeDocument/2006/relationships/image" Target="../media/image34.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0.xml"/><Relationship Id="rId2" Type="http://schemas.openxmlformats.org/officeDocument/2006/relationships/image" Target="../media/image37.png"/><Relationship Id="rId1" Type="http://schemas.openxmlformats.org/officeDocument/2006/relationships/image" Target="../media/image36.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0.xml"/><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image" Target="../media/image38.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0.xml"/><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0.xml"/><Relationship Id="rId2" Type="http://schemas.openxmlformats.org/officeDocument/2006/relationships/image" Target="../media/image11.png"/><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0.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d0eb20d93?vop=1&amp;pid=99cd53ea1&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嗜盐单胞菌是一类嗜盐微生物，能够在高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、高盐和高温等极端条件下生长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，所以使用嗜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盐单胞菌能够节约淡水资源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，还能建立抗杂菌污染的开放式发酵系统，A正确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；图示用嗜盐单胞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菌发酵产生</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时有提供空气，B错误；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发酵工程与传统发酵技术都需要利用微生物来进行发酵，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发酵工程应用无菌技术获得纯净的微生物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，大多利用单一菌种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，传统发酵技术利用天然的混合菌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是嗜盐单胞菌的代谢产物，在发酵后应采取适当的提取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、分离和纯化措施来获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，采用过滤、沉淀等方法得到的是菌体，D错误。</a:t>
                </a:r>
                <a:endParaRPr lang="en-US" altLang="zh-CN" sz="2200" dirty="0"/>
              </a:p>
            </p:txBody>
          </p:sp>
        </mc:Choice>
        <mc:Fallback>
          <p:sp>
            <p:nvSpPr>
              <p:cNvPr id="2" name="QC_5_AS.12_1#d0eb20d93?vop=1&amp;pid=99cd53ea1&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1594"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3_1#115bb5eaf?pid=99cd53ea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利用某种微生物发酵生产，可获取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一种不饱和脂肪酸）。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如图为发酵过程中物质含量变化曲线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3_1#115bb5eaf?pid=99cd53ea1&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3472" b="-5384"/>
                </a:stretch>
              </a:blipFill>
            </p:spPr>
            <p:txBody>
              <a:bodyPr/>
              <a:lstStyle/>
              <a:p>
                <a:r>
                  <a:rPr lang="zh-CN" altLang="en-US">
                    <a:noFill/>
                  </a:rPr>
                  <a:t> </a:t>
                </a:r>
              </a:p>
            </p:txBody>
          </p:sp>
        </mc:Fallback>
      </mc:AlternateContent>
      <p:sp>
        <p:nvSpPr>
          <p:cNvPr id="3" name="QC_5_AN.14_1#115bb5eaf.bracket?pid=99cd53ea1&amp;color=0,0,0&amp;vpa=5&amp;vtp=1"/>
          <p:cNvSpPr/>
          <p:nvPr/>
        </p:nvSpPr>
        <p:spPr>
          <a:xfrm>
            <a:off x="7272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3_2#115bb5eaf?htil=3&amp;pid=99cd53ea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10557" y="1951677"/>
            <a:ext cx="4334256" cy="28437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3_3#115bb5eaf.choices?htil=3&amp;pid=99cd53ea1&amp;color=0,0,0&amp;vtp=1&amp;bbb=1"/>
              <p:cNvSpPr/>
              <p:nvPr/>
            </p:nvSpPr>
            <p:spPr>
              <a:xfrm>
                <a:off x="722376" y="1824677"/>
                <a:ext cx="629107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的产量与生物量呈正相关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.随着发酵的进行，生物量增长速率逐渐增大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的合成对碳源的需求比氮源高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.温度和溶解氧的变化能影响</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的产量</a:t>
                </a:r>
                <a:endParaRPr lang="en-US" altLang="zh-CN" sz="2000" dirty="0"/>
              </a:p>
            </p:txBody>
          </p:sp>
        </mc:Choice>
        <mc:Fallback>
          <p:sp>
            <p:nvSpPr>
              <p:cNvPr id="5" name="QC_5_BD.13_3#115bb5eaf.choices?htil=3&amp;pid=99cd53ea1&amp;color=0,0,0&amp;vtp=1&amp;bbb=1"/>
              <p:cNvSpPr>
                <a:spLocks noRot="1" noChangeAspect="1" noMove="1" noResize="1" noEditPoints="1" noAdjustHandles="1" noChangeArrowheads="1" noChangeShapeType="1" noTextEdit="1"/>
              </p:cNvSpPr>
              <p:nvPr/>
            </p:nvSpPr>
            <p:spPr>
              <a:xfrm>
                <a:off x="722376" y="1824677"/>
                <a:ext cx="6291072" cy="1796034"/>
              </a:xfrm>
              <a:prstGeom prst="rect">
                <a:avLst/>
              </a:prstGeom>
              <a:blipFill rotWithShape="1">
                <a:blip r:embed="rId3"/>
                <a:stretch>
                  <a:fillRect l="-6" t="-18" r="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5_1#115bb5eaf?vop=1&amp;pid=99cd53ea1&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5_2#115bb5eaf?vop=1&amp;pid=99cd53ea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60869" y="1513528"/>
            <a:ext cx="4867214" cy="4679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115bb5eaf?vop=1&amp;pid=99cd53ea1&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是一种不饱和脂肪酸，含C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的合成对碳源的需求高，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几乎不需要氮源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endParaRPr lang="en-US" altLang="zh-CN" sz="2200" dirty="0"/>
              </a:p>
            </p:txBody>
          </p:sp>
        </mc:Choice>
        <mc:Fallback>
          <p:sp>
            <p:nvSpPr>
              <p:cNvPr id="2" name="QC_5_AS.16_1#115bb5eaf?vop=1&amp;pid=99cd53ea1&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r="-199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7_1#fac2fe5d2?pid=99cd53ea1&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[宁夏银川一中2025高二期末]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野生型菌株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能在基本培养基上生长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，亮氨酸缺陷型突变株无法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合成亮氨酸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，只能在完全培养基上生长。如图是运用影印培养法（一种类似“盖章”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的接种方法，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使一系列培养皿的相同位置上能出现相同菌落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）纯化亮氨酸缺陷型突变株的部分流程图，</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7_1#fac2fe5d2?pid=99cd53ea1&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764" b="-2583"/>
                </a:stretch>
              </a:blipFill>
            </p:spPr>
            <p:txBody>
              <a:bodyPr/>
              <a:lstStyle/>
              <a:p>
                <a:r>
                  <a:rPr lang="zh-CN" altLang="en-US">
                    <a:noFill/>
                  </a:rPr>
                  <a:t> </a:t>
                </a:r>
              </a:p>
            </p:txBody>
          </p:sp>
        </mc:Fallback>
      </mc:AlternateContent>
      <p:sp>
        <p:nvSpPr>
          <p:cNvPr id="3" name="QC_5_AN.18_1#fac2fe5d2.bracket?pid=99cd53ea1&amp;color=0,0,0&amp;vpa=6&amp;vtp=1"/>
          <p:cNvSpPr/>
          <p:nvPr/>
        </p:nvSpPr>
        <p:spPr>
          <a:xfrm>
            <a:off x="3970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17_2#fac2fe5d2?htil=4&amp;pid=99cd53ea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236162" y="2866077"/>
            <a:ext cx="5184648" cy="20299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7_3#fac2fe5d2.choices?htil=4&amp;pid=99cd53ea1&amp;color=0,0,0&amp;vtp=1&amp;bbb=1&amp;hb=1"/>
          <p:cNvSpPr/>
          <p:nvPr/>
        </p:nvSpPr>
        <p:spPr>
          <a:xfrm>
            <a:off x="722376" y="2791274"/>
            <a:ext cx="5431536"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A.培养基A是基本培养基，培养基B是完全培养基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.在基本培养基中添加亮氨酸可制成完全培养基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.可从培养基A中挑取菌落3、5进行纯化培养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.若要影印多个平板，要注意“盖章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”的方向不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能改变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fac2fe5d2?vop=1&amp;pid=99cd53ea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由题干可知，亮氨酸缺陷型突变株无法在基本培养基上生长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，但是可以在完全培养基上生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，与A相比，B中缺少了3、5两个菌落，说明3、5菌落是亮氨酸缺陷型突变株繁殖而来的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为完全培养基，B为基本培养基，A错误，C正确；在基本培养基中添加亮氨酸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，则亮氨酸缺陷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型突变株可以生长繁殖形成菌落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，即制成了有利于其生长的完全培养基，B正确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；若要影印多个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，要注意“盖章”的方向不能改变，防止菌落位置不一致，无法进行比较，D正确。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0_1#a839b541c?htil=5&amp;pid=99cd53ea1&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23930" y="1054295"/>
            <a:ext cx="4517136" cy="1499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20_2#a839b541c?htil=5&amp;pid=99cd53ea1&amp;color=0,0,0&amp;vtp=1&amp;bt=1&amp;bbb=1&amp;hb=1&amp;hs=1"/>
          <p:cNvSpPr/>
          <p:nvPr/>
        </p:nvSpPr>
        <p:spPr>
          <a:xfrm>
            <a:off x="722376" y="972000"/>
            <a:ext cx="6099048"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[广东汕头一中、揭阳一中等四校2025高二联考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子褐纹病是一种由褐纹病菌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（一种真菌）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引起的病害，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给茄子的生长和产量造成很大的影响。科研人员通过筛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选出对褐纹病菌有较强抑制作用的微生物，制备生物农</a:t>
            </a:r>
            <a:endParaRPr lang="en-US" altLang="zh-CN" sz="2000" dirty="0"/>
          </a:p>
        </p:txBody>
      </p:sp>
      <p:sp>
        <p:nvSpPr>
          <p:cNvPr id="4" name="QC_5_AN.21_1#a839b541c.bracket?pid=99cd53ea1&amp;color=0,0,0&amp;vpa=7&amp;vtp=1"/>
          <p:cNvSpPr/>
          <p:nvPr/>
        </p:nvSpPr>
        <p:spPr>
          <a:xfrm>
            <a:off x="10828401" y="3186752"/>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20_3#a839b541c.choices?pid=99cd53ea1&amp;color=0,0,0&amp;vtp=1&amp;bbb=1"/>
              <p:cNvSpPr/>
              <p:nvPr/>
            </p:nvSpPr>
            <p:spPr>
              <a:xfrm>
                <a:off x="722376" y="364534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A.抑菌圈实验所用的两个琼脂平板上应分别接种等量的两种目标菌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.图示细菌分离时所采用的接种方法只能用来分离目标微生物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.培养一段时间后，观察并比较两个培养皿上菌落及抑菌圈的大小，图中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抑制效果优于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.为了进一步评估目标菌的抑菌效果，可以测定其培养滤液对真菌生长和繁殖的抑制效果</a:t>
                </a:r>
                <a:endParaRPr lang="en-US" altLang="zh-CN" sz="2000" dirty="0"/>
              </a:p>
            </p:txBody>
          </p:sp>
        </mc:Choice>
        <mc:Fallback>
          <p:sp>
            <p:nvSpPr>
              <p:cNvPr id="5" name="QC_5_BD.20_3#a839b541c.choices?pid=99cd53ea1&amp;color=0,0,0&amp;vtp=1&amp;bbb=1"/>
              <p:cNvSpPr>
                <a:spLocks noRot="1" noChangeAspect="1" noMove="1" noResize="1" noEditPoints="1" noAdjustHandles="1" noChangeArrowheads="1" noChangeShapeType="1" noTextEdit="1"/>
              </p:cNvSpPr>
              <p:nvPr/>
            </p:nvSpPr>
            <p:spPr>
              <a:xfrm>
                <a:off x="722376" y="3645349"/>
                <a:ext cx="10753344" cy="1796034"/>
              </a:xfrm>
              <a:prstGeom prst="rect">
                <a:avLst/>
              </a:prstGeom>
              <a:blipFill rotWithShape="1">
                <a:blip r:embed="rId2"/>
                <a:stretch>
                  <a:fillRect l="-4" t="-25" b="-250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BD.20_2#a839b541c?htil=5&amp;pid=99cd53ea1&amp;color=0,0,0&amp;vtp=1&amp;bt=1&amp;bbb=1&amp;hb=1&amp;hs=1"/>
              <p:cNvSpPr/>
              <p:nvPr/>
            </p:nvSpPr>
            <p:spPr>
              <a:xfrm>
                <a:off x="722376" y="2748602"/>
                <a:ext cx="10752014" cy="84315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，用于防治茄子褐纹病。其实验主要流程如图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，初步筛选步骤中需将褐纹病菌均匀涂布于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培养基表面，再将分离到的两种目标菌株分别接种在培养皿的正中心。下列叙述错误的是(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C_5_BD.20_2#a839b541c?htil=5&amp;pid=99cd53ea1&amp;color=0,0,0&amp;vtp=1&amp;bt=1&amp;bbb=1&amp;hb=1&amp;hs=1"/>
              <p:cNvSpPr>
                <a:spLocks noRot="1" noChangeAspect="1" noMove="1" noResize="1" noEditPoints="1" noAdjustHandles="1" noChangeArrowheads="1" noChangeShapeType="1" noTextEdit="1"/>
              </p:cNvSpPr>
              <p:nvPr/>
            </p:nvSpPr>
            <p:spPr>
              <a:xfrm>
                <a:off x="722376" y="2748602"/>
                <a:ext cx="10752014" cy="843153"/>
              </a:xfrm>
              <a:prstGeom prst="rect">
                <a:avLst/>
              </a:prstGeom>
              <a:blipFill rotWithShape="1">
                <a:blip r:embed="rId3"/>
                <a:stretch>
                  <a:fillRect l="-4" t="-38" r="-207"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a839b541c?vop=1&amp;pid=99cd53ea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抑菌圈实验要保证单一变量，两种目标菌的接种量为无关变量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，两个琼脂平板应接种等量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两种目标菌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，A正确；图示细菌分离时的接种方法是稀释涂布平板法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，可用于微生物的分离和计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，B错误；抑菌圈直径与菌落直径的比值越大，抑菌效果越好，图中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的抑菌圈直径相同，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的菌落直径明显小于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抑制效果优于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；测定培养滤液对真菌生长和繁殖的抑制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，可以直观了解目标菌的抑菌活性，能评估目标菌抑菌效果，D正确。</a:t>
                </a:r>
                <a:endParaRPr lang="en-US" altLang="zh-CN" sz="2200" dirty="0"/>
              </a:p>
            </p:txBody>
          </p:sp>
        </mc:Choice>
        <mc:Fallback>
          <p:sp>
            <p:nvSpPr>
              <p:cNvPr id="2" name="QC_5_AS.22_1#a839b541c?vop=1&amp;pid=99cd53ea1&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3_1#fa65233a2?pid=9bbe21c9f&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某品牌老陈醋有丰富的营养成分，在酿造过程中产生了川芎嗪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类化合物等对人体有益的物质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，极具养生价值。一企业对老配方进行了更新，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并设计了制作流程，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1。请回答下列问题：</a:t>
            </a:r>
            <a:endParaRPr lang="en-US" altLang="zh-CN" sz="2000" dirty="0"/>
          </a:p>
        </p:txBody>
      </p:sp>
      <p:pic>
        <p:nvPicPr>
          <p:cNvPr id="3" name="QO_5_BD.23_2#fa65233a2?iti=1&amp;pid=9bbe21c9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66744" y="2418403"/>
            <a:ext cx="4855464" cy="22128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23_3#fa65233a2?iti=1&amp;pid=9bbe21c9f&amp;color=0,0,0&amp;vtp=1&amp;bbb=1"/>
          <p:cNvSpPr/>
          <p:nvPr/>
        </p:nvSpPr>
        <p:spPr>
          <a:xfrm>
            <a:off x="5864289" y="475825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_1#4c3dce10d?pid=fa65233a2&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）对主粮膨化处理的作用是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。酿制粮食酒时，</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填“需要”或“不需要”）对主粮进行严格的消毒处理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多次进行甜醋发酵实验发现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酵液的液面经常观察到一层明显的菌膜，该膜是由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繁殖而成的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5_1#4c3dce10d.blank?pid=fa65233a2&amp;color=0,0,0&amp;vpa=8&amp;vtp=1&amp;bbb=1"/>
          <p:cNvSpPr/>
          <p:nvPr/>
        </p:nvSpPr>
        <p:spPr>
          <a:xfrm>
            <a:off x="4183126" y="931164"/>
            <a:ext cx="297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增加与红曲霉的接触面积</a:t>
            </a:r>
            <a:endParaRPr lang="en-US" altLang="zh-CN" sz="2000" dirty="0"/>
          </a:p>
        </p:txBody>
      </p:sp>
      <p:sp>
        <p:nvSpPr>
          <p:cNvPr id="4" name="QB_6_AN.26_1#4c3dce10d.blank?pid=fa65233a2&amp;color=0,0,0&amp;vpa=9&amp;vtp=1&amp;bbb=1"/>
          <p:cNvSpPr/>
          <p:nvPr/>
        </p:nvSpPr>
        <p:spPr>
          <a:xfrm>
            <a:off x="9263126"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不需要</a:t>
            </a:r>
            <a:endParaRPr lang="en-US" altLang="zh-CN" sz="2000" dirty="0"/>
          </a:p>
        </p:txBody>
      </p:sp>
      <p:sp>
        <p:nvSpPr>
          <p:cNvPr id="5" name="QB_6_AN.27_1#4c3dce10d.blank?pid=fa65233a2&amp;color=0,0,0&amp;vpa=10&amp;vtp=1&amp;bbb=1&amp;hb=1"/>
          <p:cNvSpPr/>
          <p:nvPr/>
        </p:nvSpPr>
        <p:spPr>
          <a:xfrm>
            <a:off x="722377" y="13883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随着发酵过程的进行，酒精</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逐渐积累</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，大多数杂菌对酒精不耐受，生命活动受到抑制</a:t>
            </a:r>
            <a:endParaRPr lang="en-US" altLang="zh-CN" sz="2000" dirty="0"/>
          </a:p>
        </p:txBody>
      </p:sp>
      <p:sp>
        <p:nvSpPr>
          <p:cNvPr id="6" name="QB_6_AN.28_1#4c3dce10d.blank?pid=fa65233a2&amp;color=0,0,0&amp;vpa=11&amp;vtp=1&amp;bbb=1"/>
          <p:cNvSpPr/>
          <p:nvPr/>
        </p:nvSpPr>
        <p:spPr>
          <a:xfrm>
            <a:off x="6319901" y="2283714"/>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醋酸菌</a:t>
            </a:r>
            <a:endParaRPr lang="en-US" altLang="zh-CN" sz="2000" dirty="0"/>
          </a:p>
        </p:txBody>
      </p:sp>
      <p:sp>
        <p:nvSpPr>
          <p:cNvPr id="7" name="QB_6_AS.29_1#4c3dce10d?vop=1&amp;pid=fa65233a2&amp;color=0,0,0&amp;vtp=1&amp;bbb=1&amp;hb=1"/>
          <p:cNvSpPr/>
          <p:nvPr/>
        </p:nvSpPr>
        <p:spPr>
          <a:xfrm>
            <a:off x="722376" y="28347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由题意可知，膨化处理是指将粮食加入密闭容器中，加热加压后突然减压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，粮食中的水分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汽化膨胀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，使其出现许多小孔，变得松脆，这有利于加大粮食与红曲霉的接触面积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，使发酵更充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。酿制粮食酒时，不需要对主粮进行严格的消毒处理，原因是随着发酵过程的进行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，酒精逐渐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，大多数杂菌对酒精不耐受，生命活动受到抑制。甜醋发酵时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，发酵液的液面经常观察到一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层明显的菌膜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，该膜是由醋酸菌繁殖而成的。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bg/>
                                          </p:spTgt>
                                        </p:tgtEl>
                                        <p:attrNameLst>
                                          <p:attrName>style.visibility</p:attrName>
                                        </p:attrNameLst>
                                      </p:cBhvr>
                                      <p:to>
                                        <p:strVal val="visible"/>
                                      </p:to>
                                    </p:set>
                                    <p:animEffect transition="in" filter="fade">
                                      <p:cBhvr>
                                        <p:cTn id="42" dur="500"/>
                                        <p:tgtEl>
                                          <p:spTgt spid="7">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Effect transition="in" filter="fade">
                                      <p:cBhvr>
                                        <p:cTn id="45" dur="500"/>
                                        <p:tgtEl>
                                          <p:spTgt spid="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1" end="1"/>
                                            </p:txEl>
                                          </p:spTgt>
                                        </p:tgtEl>
                                        <p:attrNameLst>
                                          <p:attrName>style.visibility</p:attrName>
                                        </p:attrNameLst>
                                      </p:cBhvr>
                                      <p:to>
                                        <p:strVal val="visible"/>
                                      </p:to>
                                    </p:set>
                                    <p:animEffect transition="in" filter="fade">
                                      <p:cBhvr>
                                        <p:cTn id="48" dur="500"/>
                                        <p:tgtEl>
                                          <p:spTgt spid="7">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2" end="2"/>
                                            </p:txEl>
                                          </p:spTgt>
                                        </p:tgtEl>
                                        <p:attrNameLst>
                                          <p:attrName>style.visibility</p:attrName>
                                        </p:attrNameLst>
                                      </p:cBhvr>
                                      <p:to>
                                        <p:strVal val="visible"/>
                                      </p:to>
                                    </p:set>
                                    <p:animEffect transition="in" filter="fade">
                                      <p:cBhvr>
                                        <p:cTn id="51" dur="500"/>
                                        <p:tgtEl>
                                          <p:spTgt spid="7">
                                            <p:txEl>
                                              <p:pRg st="2" end="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3" end="3"/>
                                            </p:txEl>
                                          </p:spTgt>
                                        </p:tgtEl>
                                        <p:attrNameLst>
                                          <p:attrName>style.visibility</p:attrName>
                                        </p:attrNameLst>
                                      </p:cBhvr>
                                      <p:to>
                                        <p:strVal val="visible"/>
                                      </p:to>
                                    </p:set>
                                    <p:animEffect transition="in" filter="fade">
                                      <p:cBhvr>
                                        <p:cTn id="54" dur="500"/>
                                        <p:tgtEl>
                                          <p:spTgt spid="7">
                                            <p:txEl>
                                              <p:pRg st="3" end="3"/>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xEl>
                                              <p:pRg st="4" end="4"/>
                                            </p:txEl>
                                          </p:spTgt>
                                        </p:tgtEl>
                                        <p:attrNameLst>
                                          <p:attrName>style.visibility</p:attrName>
                                        </p:attrNameLst>
                                      </p:cBhvr>
                                      <p:to>
                                        <p:strVal val="visible"/>
                                      </p:to>
                                    </p:set>
                                    <p:animEffect transition="in" filter="fade">
                                      <p:cBhvr>
                                        <p:cTn id="5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283770d6.fixed?pid=1b4a0739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b283770d6.fixed?pid=1b4a0739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第1章素养检测</a:t>
            </a:r>
            <a:endParaRPr lang="en-US" altLang="zh-CN" sz="4400" dirty="0"/>
          </a:p>
        </p:txBody>
      </p:sp>
      <p:pic>
        <p:nvPicPr>
          <p:cNvPr id="4" name="C_3#b283770d6.fixed?pid=1b4a0739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283770d6.fixed?pid=1b4a0739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0_1#f95c938a2?pid=fa65233a2&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（2）利用菌种发酵获得醋酸的条件有两种情况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时，将糖分解成醋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；二是在缺少糖源时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生成醋酸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31_1#f95c938a2.blank?pid=fa65233a2&amp;color=0,0,0&amp;vpa=12&amp;vtp=1&amp;bbb=1"/>
          <p:cNvSpPr/>
          <p:nvPr/>
        </p:nvSpPr>
        <p:spPr>
          <a:xfrm>
            <a:off x="6977126" y="931165"/>
            <a:ext cx="221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氧气和糖源都充足</a:t>
            </a:r>
            <a:endParaRPr lang="en-US" altLang="zh-CN" sz="2000" dirty="0">
              <a:solidFill>
                <a:srgbClr val="00B050"/>
              </a:solidFill>
            </a:endParaRPr>
          </a:p>
        </p:txBody>
      </p:sp>
      <p:sp>
        <p:nvSpPr>
          <p:cNvPr id="4" name="QB_6_AN.32_1#f95c938a2.blank?pid=fa65233a2&amp;color=0,0,0&amp;vpa=13&amp;vtp=1&amp;bbb=1"/>
          <p:cNvSpPr/>
          <p:nvPr/>
        </p:nvSpPr>
        <p:spPr>
          <a:xfrm>
            <a:off x="4033901" y="1369315"/>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2000" dirty="0">
              <a:solidFill>
                <a:srgbClr val="00B050"/>
              </a:solidFill>
            </a:endParaRPr>
          </a:p>
        </p:txBody>
      </p:sp>
      <p:sp>
        <p:nvSpPr>
          <p:cNvPr id="5" name="QB_6_AS.33_1#f95c938a2?vop=1&amp;pid=fa65233a2&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利用醋酸菌获得醋酸的条件有两种情况，一是在氧气和糖源都充足时，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将糖分解成醋酸；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二是在糖源不充足时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，也可以利用酒精生成醋酸。</a:t>
            </a:r>
            <a:endParaRPr lang="en-US" altLang="zh-CN" sz="2200" dirty="0">
              <a:solidFill>
                <a:srgbClr val="000000"/>
              </a:solidFill>
            </a:endParaRPr>
          </a:p>
        </p:txBody>
      </p:sp>
      <p:sp>
        <p:nvSpPr>
          <p:cNvPr id="6" name="QB_6_BD.34_1#189b616af?pid=fa65233a2&amp;color=0,0,0&amp;vtp=1&amp;bbb=1&amp;hb=1"/>
          <p:cNvSpPr/>
          <p:nvPr/>
        </p:nvSpPr>
        <p:spPr>
          <a:xfrm>
            <a:off x="722376" y="288264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（3）研究表明，在陈醋的酿造过程中，起主导作用的是醋酸菌，而乳酸菌也存在于醋醅中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代谢产生的乳酸是影响陈醋风味的重要因素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。成熟醋醅中乳酸菌的种类明显减少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，主要原因是发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酵后期</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至少写出2种）等环境因素的变化，淘汰了部分种类乳酸菌。</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7" name="QB_6_AN.35_1#189b616af.blank?pid=fa65233a2&amp;color=0,0,0&amp;vpa=14&amp;vtp=1&amp;bbb=1"/>
              <p:cNvSpPr/>
              <p:nvPr/>
            </p:nvSpPr>
            <p:spPr>
              <a:xfrm>
                <a:off x="1508188" y="3830193"/>
                <a:ext cx="2505075"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氧气、营养物质、</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7" name="QB_6_AN.35_1#189b616af.blank?pid=fa65233a2&amp;color=0,0,0&amp;vpa=14&amp;vtp=1&amp;bbb=1"/>
              <p:cNvSpPr>
                <a:spLocks noRot="1" noChangeAspect="1" noMove="1" noResize="1" noEditPoints="1" noAdjustHandles="1" noChangeArrowheads="1" noChangeShapeType="1" noTextEdit="1"/>
              </p:cNvSpPr>
              <p:nvPr/>
            </p:nvSpPr>
            <p:spPr>
              <a:xfrm>
                <a:off x="1508188" y="3830193"/>
                <a:ext cx="2505075" cy="298577"/>
              </a:xfrm>
              <a:prstGeom prst="rect">
                <a:avLst/>
              </a:prstGeom>
              <a:blipFill rotWithShape="1">
                <a:blip r:embed="rId1"/>
                <a:stretch>
                  <a:fillRect l="-3" t="-3998" r="3" b="-616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S.36_1#189b616af?vop=1&amp;pid=fa65233a2&amp;color=0,0,0&amp;vtp=1&amp;bbb=1&amp;hb=1"/>
              <p:cNvSpPr/>
              <p:nvPr/>
            </p:nvSpPr>
            <p:spPr>
              <a:xfrm>
                <a:off x="722376" y="4284472"/>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在陈醋的酿造过程中，起主导作用的是醋酸菌，成熟醋醅中乳酸菌的种类明显减少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原因是发酵后期氧气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、营养物质</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等环境因素的变化（如</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降低，营养物质缺乏等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分乳酸菌的生长繁殖受到抑制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，从而淘汰了部分种类乳酸菌。</a:t>
                </a:r>
                <a:endParaRPr lang="en-US" altLang="zh-CN" sz="2200" dirty="0">
                  <a:solidFill>
                    <a:srgbClr val="000000"/>
                  </a:solidFill>
                </a:endParaRPr>
              </a:p>
            </p:txBody>
          </p:sp>
        </mc:Choice>
        <mc:Fallback>
          <p:sp>
            <p:nvSpPr>
              <p:cNvPr id="8" name="QB_6_AS.36_1#189b616af?vop=1&amp;pid=fa65233a2&amp;color=0,0,0&amp;vtp=1&amp;bbb=1&amp;hb=1"/>
              <p:cNvSpPr>
                <a:spLocks noRot="1" noChangeAspect="1" noMove="1" noResize="1" noEditPoints="1" noAdjustHandles="1" noChangeArrowheads="1" noChangeShapeType="1" noTextEdit="1"/>
              </p:cNvSpPr>
              <p:nvPr/>
            </p:nvSpPr>
            <p:spPr>
              <a:xfrm>
                <a:off x="722376" y="4284472"/>
                <a:ext cx="10753344" cy="1415034"/>
              </a:xfrm>
              <a:prstGeom prst="rect">
                <a:avLst/>
              </a:prstGeom>
              <a:blipFill rotWithShape="1">
                <a:blip r:embed="rId2"/>
                <a:stretch>
                  <a:fillRect l="-4" t="-9" b="-32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2" end="2"/>
                                            </p:txEl>
                                          </p:spTgt>
                                        </p:tgtEl>
                                        <p:attrNameLst>
                                          <p:attrName>style.visibility</p:attrName>
                                        </p:attrNameLst>
                                      </p:cBhvr>
                                      <p:to>
                                        <p:strVal val="visible"/>
                                      </p:to>
                                    </p:set>
                                    <p:animEffect transition="in" filter="fade">
                                      <p:cBhvr>
                                        <p:cTn id="51"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37_1#3d6fd2d19?iti=2&amp;htil=6&amp;pid=fa65233a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35824" y="1054296"/>
            <a:ext cx="3712464" cy="46177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37_2#3d6fd2d19?iti=2&amp;htil=6&amp;pid=fa65233a2&amp;color=0,0,0&amp;vtp=1&amp;bbb=1"/>
          <p:cNvSpPr/>
          <p:nvPr/>
        </p:nvSpPr>
        <p:spPr>
          <a:xfrm>
            <a:off x="9361869" y="577425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4" name="QB_6_BD.37_3#3d6fd2d19?htil=6&amp;pid=fa65233a2&amp;color=0,0,0&amp;vtp=1&amp;bt=1&amp;bbb=1&amp;hb=1"/>
              <p:cNvSpPr/>
              <p:nvPr/>
            </p:nvSpPr>
            <p:spPr>
              <a:xfrm>
                <a:off x="722376" y="972000"/>
                <a:ext cx="6903720"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（4）乙偶姻和川芎嗪均是山西老陈醋中重要的风味物质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熏醅阶段中二者的含量进行测定得到了如图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，川芎嗪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最早产生于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），乙偶姻可能在更早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的醋酸发酵阶段就开始产生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。熏醅阶段的第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醅的进行，乙偶姻与川芎嗪的含量变化趋势</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相反”或“无关联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”），推测二者关系为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6_BD.37_3#3d6fd2d19?htil=6&amp;pid=fa65233a2&amp;color=0,0,0&amp;vtp=1&amp;bt=1&amp;bbb=1&amp;hb=1"/>
              <p:cNvSpPr>
                <a:spLocks noRot="1" noChangeAspect="1" noMove="1" noResize="1" noEditPoints="1" noAdjustHandles="1" noChangeArrowheads="1" noChangeShapeType="1" noTextEdit="1"/>
              </p:cNvSpPr>
              <p:nvPr/>
            </p:nvSpPr>
            <p:spPr>
              <a:xfrm>
                <a:off x="722376" y="972000"/>
                <a:ext cx="6903720" cy="3129153"/>
              </a:xfrm>
              <a:prstGeom prst="rect">
                <a:avLst/>
              </a:prstGeom>
              <a:blipFill rotWithShape="1">
                <a:blip r:embed="rId2"/>
                <a:stretch>
                  <a:fillRect l="-6" t="-14" r="-7049" b="-1451"/>
                </a:stretch>
              </a:blipFill>
            </p:spPr>
            <p:txBody>
              <a:bodyPr/>
              <a:lstStyle/>
              <a:p>
                <a:r>
                  <a:rPr lang="zh-CN" altLang="en-US">
                    <a:noFill/>
                  </a:rPr>
                  <a:t> </a:t>
                </a:r>
              </a:p>
            </p:txBody>
          </p:sp>
        </mc:Fallback>
      </mc:AlternateContent>
      <p:sp>
        <p:nvSpPr>
          <p:cNvPr id="5" name="QB_6_AN.38_1#3d6fd2d19.blank?pid=fa65233a2&amp;color=0,0,0&amp;vpa=15&amp;vtp=1&amp;bbb=1"/>
          <p:cNvSpPr/>
          <p:nvPr/>
        </p:nvSpPr>
        <p:spPr>
          <a:xfrm>
            <a:off x="1989201" y="1848300"/>
            <a:ext cx="1865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熏醅阶段第2天</a:t>
            </a:r>
            <a:endParaRPr lang="en-US" altLang="zh-CN" sz="2000" dirty="0"/>
          </a:p>
        </p:txBody>
      </p:sp>
      <p:sp>
        <p:nvSpPr>
          <p:cNvPr id="6" name="QB_6_AN.39_1#3d6fd2d19.blank?pid=fa65233a2&amp;color=0,0,0&amp;vpa=16&amp;vtp=1&amp;bbb=1"/>
          <p:cNvSpPr/>
          <p:nvPr/>
        </p:nvSpPr>
        <p:spPr>
          <a:xfrm>
            <a:off x="5557901" y="27627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相反</a:t>
            </a:r>
            <a:endParaRPr lang="en-US" altLang="zh-CN" sz="2000" dirty="0"/>
          </a:p>
        </p:txBody>
      </p:sp>
      <p:sp>
        <p:nvSpPr>
          <p:cNvPr id="7" name="QB_6_AN.40_1#3d6fd2d19.blank?pid=fa65233a2&amp;color=0,0,0&amp;vpa=17&amp;vtp=1&amp;bbb=1&amp;hb=1"/>
          <p:cNvSpPr/>
          <p:nvPr/>
        </p:nvSpPr>
        <p:spPr>
          <a:xfrm>
            <a:off x="722376" y="3219900"/>
            <a:ext cx="6903720"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川芎嗪可能是由</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乙偶姻转化而来的</a:t>
            </a:r>
            <a:endParaRPr lang="en-US" altLang="zh-CN" sz="2000" dirty="0"/>
          </a:p>
        </p:txBody>
      </p:sp>
      <p:sp>
        <p:nvSpPr>
          <p:cNvPr id="8" name="QB_6_AS.41_1#3d6fd2d19?htil=6&amp;vop=1&amp;pid=fa65233a2&amp;color=0,0,0&amp;vtp=1&amp;bbb=1"/>
          <p:cNvSpPr/>
          <p:nvPr/>
        </p:nvSpPr>
        <p:spPr>
          <a:xfrm>
            <a:off x="722376" y="4146175"/>
            <a:ext cx="6903720"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见题图解读。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42_1#fa65233a2?vop=1&amp;pid=9bbe21c9f&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5_EX.42_2#fa65233a2?vop=1&amp;pid=9bbe21c9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621595" y="1513528"/>
            <a:ext cx="2936619" cy="4679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3_1#26a04d0ae?pid=9bbe21c9f&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[河北NT20名校联合体2025高二联考]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聚乙烯（不溶于水，通常为白色粉末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）广泛应用于塑料薄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、塑料袋、塑料容器等制品中。这些塑料制品在环境中经过长期的物理、化学和生物作用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逐渐破碎形成含有聚乙烯的微塑料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，对生态环境和生物健康造成严重的威胁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。为筛选出高效降解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塑料制品的细菌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，研究人员进行了如图1所示的操作。</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培养基是选择培养基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，聚乙烯分解菌在该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培养基上会形成透明圈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Choice>
        <mc:Fallback>
          <p:sp>
            <p:nvSpPr>
              <p:cNvPr id="2" name="QO_5_BD.43_1#26a04d0ae?pid=9bbe21c9f&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1175" b="-2021"/>
                </a:stretch>
              </a:blipFill>
            </p:spPr>
            <p:txBody>
              <a:bodyPr/>
              <a:lstStyle/>
              <a:p>
                <a:r>
                  <a:rPr lang="zh-CN" altLang="en-US">
                    <a:noFill/>
                  </a:rPr>
                  <a:t> </a:t>
                </a:r>
              </a:p>
            </p:txBody>
          </p:sp>
        </mc:Fallback>
      </mc:AlternateContent>
      <p:pic>
        <p:nvPicPr>
          <p:cNvPr id="3" name="QO_5_BD.43_2#26a04d0ae?iti=3&amp;pid=9bbe21c9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03904" y="3332803"/>
            <a:ext cx="4581144"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43_3#26a04d0ae?iti=3&amp;pid=9bbe21c9f&amp;color=0,0,0&amp;vtp=1&amp;bbb=1"/>
          <p:cNvSpPr/>
          <p:nvPr/>
        </p:nvSpPr>
        <p:spPr>
          <a:xfrm>
            <a:off x="5864289" y="50965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4_1#dd84b37b1?pid=26a04d0ae&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的地方采集土壤才容易得到分解塑料的微生物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。富集培养基和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基都以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为唯一碳源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。富集培养基中不添加琼脂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平板培养时，一般需要将平板倒置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44_1#dd84b37b1?pid=26a04d0ae&amp;color=0,0,0&amp;vtp=1&amp;bt=1&amp;bbb=1&amp;hb=1"/>
              <p:cNvSpPr>
                <a:spLocks noRot="1" noChangeAspect="1" noMove="1" noResize="1" noEditPoints="1" noAdjustHandles="1" noChangeArrowheads="1" noChangeShapeType="1" noTextEdit="1"/>
              </p:cNvSpPr>
              <p:nvPr/>
            </p:nvSpPr>
            <p:spPr>
              <a:xfrm>
                <a:off x="722376" y="969264"/>
                <a:ext cx="10753344" cy="1757553"/>
              </a:xfrm>
              <a:prstGeom prst="rect">
                <a:avLst/>
              </a:prstGeom>
              <a:blipFill rotWithShape="1">
                <a:blip r:embed="rId1"/>
                <a:stretch>
                  <a:fillRect l="-4" t="-14" r="-779" b="-2594"/>
                </a:stretch>
              </a:blipFill>
            </p:spPr>
            <p:txBody>
              <a:bodyPr/>
              <a:lstStyle/>
              <a:p>
                <a:r>
                  <a:rPr lang="zh-CN" altLang="en-US">
                    <a:noFill/>
                  </a:rPr>
                  <a:t> </a:t>
                </a:r>
              </a:p>
            </p:txBody>
          </p:sp>
        </mc:Fallback>
      </mc:AlternateContent>
      <p:sp>
        <p:nvSpPr>
          <p:cNvPr id="3" name="QB_6_AN.45_1#dd84b37b1.blank?pid=26a04d0ae&amp;color=0,0,0&amp;vpa=18&amp;vtp=1&amp;bbb=1"/>
          <p:cNvSpPr/>
          <p:nvPr/>
        </p:nvSpPr>
        <p:spPr>
          <a:xfrm>
            <a:off x="1897126"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长期有塑料污染</a:t>
            </a:r>
            <a:endParaRPr lang="en-US" altLang="zh-CN" sz="2000" dirty="0"/>
          </a:p>
        </p:txBody>
      </p:sp>
      <p:sp>
        <p:nvSpPr>
          <p:cNvPr id="4" name="QB_6_AN.46_1#dd84b37b1.blank?pid=26a04d0ae&amp;color=0,0,0&amp;vpa=19&amp;vtp=1&amp;bbb=1"/>
          <p:cNvSpPr/>
          <p:nvPr/>
        </p:nvSpPr>
        <p:spPr>
          <a:xfrm>
            <a:off x="1493901" y="13883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聚乙烯</a:t>
            </a:r>
            <a:endParaRPr lang="en-US" altLang="zh-CN" sz="2000" dirty="0"/>
          </a:p>
        </p:txBody>
      </p:sp>
      <p:sp>
        <p:nvSpPr>
          <p:cNvPr id="5" name="QB_6_AN.47_1#dd84b37b1.blank?pid=26a04d0ae&amp;color=0,0,0&amp;vpa=20&amp;vtp=1&amp;bbb=1&amp;hb=1"/>
          <p:cNvSpPr/>
          <p:nvPr/>
        </p:nvSpPr>
        <p:spPr>
          <a:xfrm>
            <a:off x="722377" y="13883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使微生物快速繁殖</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扩大培养）</a:t>
            </a:r>
            <a:endParaRPr lang="en-US" altLang="zh-CN" sz="2000" dirty="0"/>
          </a:p>
        </p:txBody>
      </p:sp>
      <p:sp>
        <p:nvSpPr>
          <p:cNvPr id="6" name="QB_6_AN.48_1#dd84b37b1.blank?pid=26a04d0ae&amp;color=0,0,0&amp;vpa=21&amp;vtp=1&amp;bbb=1&amp;hb=1"/>
          <p:cNvSpPr/>
          <p:nvPr/>
        </p:nvSpPr>
        <p:spPr>
          <a:xfrm>
            <a:off x="722377" y="18455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既能防止皿盖上的水珠滴落到培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养基上影响菌落生长及形态</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，又能避免培养基表面的水分蒸发过快</a:t>
            </a:r>
            <a:endParaRPr lang="en-US" altLang="zh-CN" sz="2000" dirty="0"/>
          </a:p>
        </p:txBody>
      </p:sp>
      <mc:AlternateContent xmlns:mc="http://schemas.openxmlformats.org/markup-compatibility/2006">
        <mc:Choice xmlns:a14="http://schemas.microsoft.com/office/drawing/2010/main" Requires="a14">
          <p:sp>
            <p:nvSpPr>
              <p:cNvPr id="7" name="QB_6_AS.49_1#dd84b37b1?vop=1&amp;pid=26a04d0ae&amp;color=0,0,0&amp;vtp=1&amp;bbb=1&amp;hb=1"/>
              <p:cNvSpPr/>
              <p:nvPr/>
            </p:nvSpPr>
            <p:spPr>
              <a:xfrm>
                <a:off x="722376" y="28347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若想找到能分解塑料的微生物，应从长期有塑料污染的地方采集土壤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。为筛选出高效降解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塑料制品的细菌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，富集培养基和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培养基都需要以聚乙烯作为唯一碳源。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富集培养基不添加琼脂，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是液体培养基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，其主要目的是使微生物快速繁殖。平板培养时，一般需要将平板倒置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，防止皿盖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上的水珠落入培养基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，影响菌落生长及形态，同时避免培养基表面的水分蒸发过快。</a:t>
                </a:r>
                <a:endParaRPr lang="en-US" altLang="zh-CN" sz="2200" dirty="0"/>
              </a:p>
            </p:txBody>
          </p:sp>
        </mc:Choice>
        <mc:Fallback>
          <p:sp>
            <p:nvSpPr>
              <p:cNvPr id="7" name="QB_6_AS.49_1#dd84b37b1?vop=1&amp;pid=26a04d0ae&amp;color=0,0,0&amp;vtp=1&amp;bbb=1&amp;hb=1"/>
              <p:cNvSpPr>
                <a:spLocks noRot="1" noChangeAspect="1" noMove="1" noResize="1" noEditPoints="1" noAdjustHandles="1" noChangeArrowheads="1" noChangeShapeType="1" noTextEdit="1"/>
              </p:cNvSpPr>
              <p:nvPr/>
            </p:nvSpPr>
            <p:spPr>
              <a:xfrm>
                <a:off x="722376" y="2834767"/>
                <a:ext cx="10753344" cy="1783334"/>
              </a:xfrm>
              <a:prstGeom prst="rect">
                <a:avLst/>
              </a:prstGeom>
              <a:blipFill rotWithShape="1">
                <a:blip r:embed="rId2"/>
                <a:stretch>
                  <a:fillRect l="-4" t="-7" r="-1754" b="-25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7">
                                            <p:bg/>
                                          </p:spTgt>
                                        </p:tgtEl>
                                        <p:attrNameLst>
                                          <p:attrName>style.visibility</p:attrName>
                                        </p:attrNameLst>
                                      </p:cBhvr>
                                      <p:to>
                                        <p:strVal val="visible"/>
                                      </p:to>
                                    </p:set>
                                    <p:animEffect transition="in" filter="fade">
                                      <p:cBhvr>
                                        <p:cTn id="45" dur="500"/>
                                        <p:tgtEl>
                                          <p:spTgt spid="7">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0" end="0"/>
                                            </p:txEl>
                                          </p:spTgt>
                                        </p:tgtEl>
                                        <p:attrNameLst>
                                          <p:attrName>style.visibility</p:attrName>
                                        </p:attrNameLst>
                                      </p:cBhvr>
                                      <p:to>
                                        <p:strVal val="visible"/>
                                      </p:to>
                                    </p:set>
                                    <p:animEffect transition="in" filter="fade">
                                      <p:cBhvr>
                                        <p:cTn id="48" dur="500"/>
                                        <p:tgtEl>
                                          <p:spTgt spid="7">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1" end="1"/>
                                            </p:txEl>
                                          </p:spTgt>
                                        </p:tgtEl>
                                        <p:attrNameLst>
                                          <p:attrName>style.visibility</p:attrName>
                                        </p:attrNameLst>
                                      </p:cBhvr>
                                      <p:to>
                                        <p:strVal val="visible"/>
                                      </p:to>
                                    </p:set>
                                    <p:animEffect transition="in" filter="fade">
                                      <p:cBhvr>
                                        <p:cTn id="51" dur="500"/>
                                        <p:tgtEl>
                                          <p:spTgt spid="7">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2" end="2"/>
                                            </p:txEl>
                                          </p:spTgt>
                                        </p:tgtEl>
                                        <p:attrNameLst>
                                          <p:attrName>style.visibility</p:attrName>
                                        </p:attrNameLst>
                                      </p:cBhvr>
                                      <p:to>
                                        <p:strVal val="visible"/>
                                      </p:to>
                                    </p:set>
                                    <p:animEffect transition="in" filter="fade">
                                      <p:cBhvr>
                                        <p:cTn id="54" dur="500"/>
                                        <p:tgtEl>
                                          <p:spTgt spid="7">
                                            <p:txEl>
                                              <p:pRg st="2" end="2"/>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xEl>
                                              <p:pRg st="3" end="3"/>
                                            </p:txEl>
                                          </p:spTgt>
                                        </p:tgtEl>
                                        <p:attrNameLst>
                                          <p:attrName>style.visibility</p:attrName>
                                        </p:attrNameLst>
                                      </p:cBhvr>
                                      <p:to>
                                        <p:strVal val="visible"/>
                                      </p:to>
                                    </p:set>
                                    <p:animEffect transition="in" filter="fade">
                                      <p:cBhvr>
                                        <p:cTn id="57"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0_1#8dd604abe?pid=26a04d0ae&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（2）研究人员可挑选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填序号）接种到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培养基中进行培养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。若其中某个平板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的菌落分布如图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，推测该同学接种时可能的不规范操作是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50_1#8dd604abe?pid=26a04d0ae&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6_AN.51_1#8dd604abe.blank?pid=26a04d0ae&amp;color=0,0,0&amp;vpa=22&amp;vtp=1"/>
          <p:cNvSpPr/>
          <p:nvPr/>
        </p:nvSpPr>
        <p:spPr>
          <a:xfrm>
            <a:off x="4581589" y="931165"/>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⑤</a:t>
            </a:r>
            <a:endParaRPr lang="en-US" altLang="zh-CN" sz="2000" dirty="0"/>
          </a:p>
        </p:txBody>
      </p:sp>
      <p:sp>
        <p:nvSpPr>
          <p:cNvPr id="4" name="QB_6_AN.53_1#8dd604abe.blank?pid=26a04d0ae&amp;color=0,0,0&amp;vpa=23&amp;vtp=1&amp;bbb=1"/>
          <p:cNvSpPr/>
          <p:nvPr/>
        </p:nvSpPr>
        <p:spPr>
          <a:xfrm>
            <a:off x="7739126" y="1369315"/>
            <a:ext cx="145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涂布不均匀</a:t>
            </a:r>
            <a:endParaRPr lang="en-US" altLang="zh-CN" sz="2000" dirty="0"/>
          </a:p>
        </p:txBody>
      </p:sp>
      <p:pic>
        <p:nvPicPr>
          <p:cNvPr id="5" name="QB_6_BD.52_1#8dd604abe?iti=4&amp;pid=26a04d0a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330952" y="1949450"/>
            <a:ext cx="1527048" cy="1097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6_BD.52_2#8dd604abe?iti=4&amp;pid=26a04d0ae&amp;color=0,0,0&amp;vtp=1&amp;bbb=1"/>
          <p:cNvSpPr/>
          <p:nvPr/>
        </p:nvSpPr>
        <p:spPr>
          <a:xfrm>
            <a:off x="5864289" y="317373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7" name="QB_6_AS.54_1#8dd604abe?vop=1&amp;pid=26a04d0ae&amp;color=0,0,0&amp;vtp=1&amp;bbb=1&amp;hb=1"/>
              <p:cNvSpPr/>
              <p:nvPr/>
            </p:nvSpPr>
            <p:spPr>
              <a:xfrm>
                <a:off x="722376" y="35877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透明圈直径与菌落直径的比值越大，说明该菌的降解能力越强，所以应选择⑤接种到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基中进行培养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。由图2可知，该平板是利用稀释涂布平板法进行接种的，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但是菌落分布不均匀，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推测该同学接种时可能的不规范操作是涂布不均匀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6_AS.54_1#8dd604abe?vop=1&amp;pid=26a04d0ae&amp;color=0,0,0&amp;vtp=1&amp;bbb=1&amp;hb=1"/>
              <p:cNvSpPr>
                <a:spLocks noRot="1" noChangeAspect="1" noMove="1" noResize="1" noEditPoints="1" noAdjustHandles="1" noChangeArrowheads="1" noChangeShapeType="1" noTextEdit="1"/>
              </p:cNvSpPr>
              <p:nvPr/>
            </p:nvSpPr>
            <p:spPr>
              <a:xfrm>
                <a:off x="722376" y="3587750"/>
                <a:ext cx="10753344" cy="1326134"/>
              </a:xfrm>
              <a:prstGeom prst="rect">
                <a:avLst/>
              </a:prstGeom>
              <a:blipFill rotWithShape="1">
                <a:blip r:embed="rId3"/>
                <a:stretch>
                  <a:fillRect l="-4" r="-1169"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7"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5_1#c070f2703?pid=26a04d0a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（3）在培养过程中，定期采用稀释涂布平板法接种微生物并对菌落进行计数。实验发现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养液中菌体数量为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时对某种塑料制品的分解效率最高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，假设接种时所用的菌液体积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，则选取</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稀释倍数是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填“合适”或“不合适”）的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55_1#c070f2703?pid=26a04d0ae&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95" b="-2583"/>
                </a:stretch>
              </a:blipFill>
            </p:spPr>
            <p:txBody>
              <a:bodyPr/>
              <a:lstStyle/>
              <a:p>
                <a:r>
                  <a:rPr lang="zh-CN" altLang="en-US">
                    <a:noFill/>
                  </a:rPr>
                  <a:t> </a:t>
                </a:r>
              </a:p>
            </p:txBody>
          </p:sp>
        </mc:Fallback>
      </mc:AlternateContent>
      <p:sp>
        <p:nvSpPr>
          <p:cNvPr id="3" name="QB_6_AN.56_1#c070f2703.blank?pid=26a04d0ae&amp;color=0,0,0&amp;vpa=24&amp;vtp=1&amp;bbb=1"/>
          <p:cNvSpPr/>
          <p:nvPr/>
        </p:nvSpPr>
        <p:spPr>
          <a:xfrm>
            <a:off x="4411155" y="18483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合适</a:t>
            </a:r>
            <a:endParaRPr lang="en-US" altLang="zh-CN" sz="2000" dirty="0"/>
          </a:p>
        </p:txBody>
      </p:sp>
      <mc:AlternateContent xmlns:mc="http://schemas.openxmlformats.org/markup-compatibility/2006">
        <mc:Choice xmlns:a14="http://schemas.microsoft.com/office/drawing/2010/main" Requires="a14">
          <p:sp>
            <p:nvSpPr>
              <p:cNvPr id="4" name="QB_6_AN.57_1#c070f2703.blank?pid=26a04d0ae&amp;color=0,0,0&amp;vpa=25&amp;vtp=1&amp;bbb=1&amp;hb=1"/>
              <p:cNvSpPr/>
              <p:nvPr/>
            </p:nvSpPr>
            <p:spPr>
              <a:xfrm>
                <a:off x="722377" y="1848300"/>
                <a:ext cx="10749631" cy="864934"/>
              </a:xfrm>
              <a:prstGeom prst="rect">
                <a:avLst/>
              </a:prstGeom>
              <a:noFill/>
            </p:spPr>
            <p:txBody>
              <a:bodyPr wrap="non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当培养液中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菌体数量为</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𝟒</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𝟏𝟏</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、稀释倍数为</a:t>
                </a:r>
                <a14:m>
                  <m:oMath xmlns:m="http://schemas.openxmlformats.org/officeDocument/2006/math">
                    <m:sSup>
                      <m:sSup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时，平板上菌落平均数为40，在</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𝟑𝟎𝟎</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之间</a:t>
                </a:r>
                <a:endParaRPr lang="en-US" altLang="zh-CN" sz="2000" dirty="0"/>
              </a:p>
            </p:txBody>
          </p:sp>
        </mc:Choice>
        <mc:Fallback>
          <p:sp>
            <p:nvSpPr>
              <p:cNvPr id="4" name="QB_6_AN.57_1#c070f2703.blank?pid=26a04d0ae&amp;color=0,0,0&amp;vpa=25&amp;vtp=1&amp;bbb=1&amp;hb=1"/>
              <p:cNvSpPr>
                <a:spLocks noRot="1" noChangeAspect="1" noMove="1" noResize="1" noEditPoints="1" noAdjustHandles="1" noChangeArrowheads="1" noChangeShapeType="1" noTextEdit="1"/>
              </p:cNvSpPr>
              <p:nvPr/>
            </p:nvSpPr>
            <p:spPr>
              <a:xfrm>
                <a:off x="722377" y="1848300"/>
                <a:ext cx="10749631" cy="864934"/>
              </a:xfrm>
              <a:prstGeom prst="rect">
                <a:avLst/>
              </a:prstGeom>
              <a:blipFill rotWithShape="1">
                <a:blip r:embed="rId2"/>
                <a:stretch>
                  <a:fillRect l="-4" t="-52" r="1" b="-46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58_1#c070f2703?vop=1&amp;pid=26a04d0ae&amp;color=0,0,0&amp;vtp=1&amp;bbb=1&amp;hb=1"/>
              <p:cNvSpPr/>
              <p:nvPr/>
            </p:nvSpPr>
            <p:spPr>
              <a:xfrm>
                <a:off x="722376" y="2739078"/>
                <a:ext cx="10753344" cy="1808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在实际操作中，通常选用一定稀释度的样品液进行涂布，以保证获得菌落数为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适于计数的平板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。已知培养液中活菌数为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时分解效率最高，假设在</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稀释倍数下平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板上菌落平均数为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个，可列等式</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den>
                    </m:f>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p>
                    </m:s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，求得</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为40，在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该稀释倍数符合要求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6_AS.58_1#c070f2703?vop=1&amp;pid=26a04d0ae&amp;color=0,0,0&amp;vtp=1&amp;bbb=1&amp;hb=1"/>
              <p:cNvSpPr>
                <a:spLocks noRot="1" noChangeAspect="1" noMove="1" noResize="1" noEditPoints="1" noAdjustHandles="1" noChangeArrowheads="1" noChangeShapeType="1" noTextEdit="1"/>
              </p:cNvSpPr>
              <p:nvPr/>
            </p:nvSpPr>
            <p:spPr>
              <a:xfrm>
                <a:off x="722376" y="2739078"/>
                <a:ext cx="10753344" cy="1808734"/>
              </a:xfrm>
              <a:prstGeom prst="rect">
                <a:avLst/>
              </a:prstGeom>
              <a:blipFill rotWithShape="1">
                <a:blip r:embed="rId3"/>
                <a:stretch>
                  <a:fillRect l="-4" t="-18" r="-939" b="-24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9_1#a68552a4d?pid=26a04d0ae&amp;color=0,0,0&amp;vtp=1&amp;bt=1&amp;bbb=1"/>
          <p:cNvSpPr/>
          <p:nvPr/>
        </p:nvSpPr>
        <p:spPr>
          <a:xfrm>
            <a:off x="722376" y="969265"/>
            <a:ext cx="10753344" cy="13130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（4）实验中需注意无菌操作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，下列需要干热灭菌处理的是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，需要灼烧灭菌处理的是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A.土样</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C.培养皿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.涂布器</a:t>
            </a:r>
            <a:endParaRPr lang="en-US" altLang="zh-CN" sz="2000" dirty="0"/>
          </a:p>
        </p:txBody>
      </p:sp>
      <p:sp>
        <p:nvSpPr>
          <p:cNvPr id="3" name="QB_6_AN.60_1#a68552a4d.blank?pid=26a04d0ae&amp;color=0,0,0&amp;vpa=26&amp;vtp=1"/>
          <p:cNvSpPr/>
          <p:nvPr/>
        </p:nvSpPr>
        <p:spPr>
          <a:xfrm>
            <a:off x="7218426" y="9311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B_6_AN.61_1#a68552a4d.blank?pid=26a04d0ae&amp;color=0,0,0&amp;vpa=27&amp;vtp=1"/>
          <p:cNvSpPr/>
          <p:nvPr/>
        </p:nvSpPr>
        <p:spPr>
          <a:xfrm>
            <a:off x="10368026" y="9311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B_6_AS.62_1#a68552a4d?vop=1&amp;pid=26a04d0ae&amp;color=0,0,0&amp;vtp=1&amp;bbb=1&amp;hb=1"/>
          <p:cNvSpPr/>
          <p:nvPr/>
        </p:nvSpPr>
        <p:spPr>
          <a:xfrm>
            <a:off x="722376" y="23902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灭菌方法有干热灭菌、湿热灭菌、灼烧灭菌等，其中，培养皿需要干热灭菌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，涂布器需要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灼烧灭菌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，培养基需要湿热灭菌（或高压蒸汽灭菌）。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61be7fa6e?pid=99cd53ea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家常酱菜采用了乳酸自然发酵的传统工艺，无添加剂，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但生产周期长。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61be7fa6e.bracket?pid=99cd53ea1&amp;color=0,0,0&amp;vpa=1&amp;vtp=1"/>
          <p:cNvSpPr/>
          <p:nvPr/>
        </p:nvSpPr>
        <p:spPr>
          <a:xfrm>
            <a:off x="295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61be7fa6e.choices?pid=99cd53ea1&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A.为确保酱菜发酵的无氧环境，将蔬菜装入坛中时应尽可能装满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.发酵过程中乳酸菌无氧呼吸产生二氧化碳导致坛中有气泡产生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.乳酸自然发酵属于利用混合菌种进行的传统发酵技术</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.为防止酱菜变质，发酵过程中可加入抗生素抑制杂菌生长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61be7fa6e?vop=1&amp;pid=99cd53ea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在酱菜发酵初期，由蔬菜带入的酵母菌等微生物较为活跃，它们可进行发酵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，发酵产物中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，如果酱菜坛装得太满，发酵液可能会溢出，A错误。乳酸菌无氧呼吸产生乳酸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会产生二氧化碳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，B错误。乳酸自然发酵属于利用混合菌种进行的传统发酵技术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，其生产周期较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，C正确。抗生素能够抑制乳酸菌的生长和繁殖，不利于发酵，所以不能加入抗生素，D错误。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b8e57bb20?pid=99cd53ea1&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[北京顺义区2025高二期中]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《齐民要术》记载了一种称为“动酒酢（同‘醋’）法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”的酿醋工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:“大率酒一斗,用水三斗，合瓮盛,置日中曝之。”“七日后当臭,衣（指菌膜）生,勿得怪也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，勿移动、挠搅之。数十日,酢成，衣沈（同‘沉’），反更香美。日久弥佳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b8e57bb20.bracket?pid=99cd53ea1&amp;color=0,0,0&amp;vpa=2&amp;vtp=1"/>
          <p:cNvSpPr/>
          <p:nvPr/>
        </p:nvSpPr>
        <p:spPr>
          <a:xfrm>
            <a:off x="1684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_2#b8e57bb20.choices?pid=99cd53ea1&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A.该方法依据的原理是醋酸菌在缺少糖源时可将乙醇转化为醋酸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.加水的目的是对酒进行稀释，避免酒精浓度过高杀死醋酸菌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.“衣”位于变酸的酒表面，是由原酒中的酵母菌大量繁殖形成的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.现代发酵制醋时常进行通气搅拌，目的是增加培养液中的溶解氧,以利于醋酸菌生长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b8e57bb20?vop=1&amp;pid=99cd53ea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该方法依据的原理是醋酸菌在氧气充足、糖源不足时可将酒精（乙醇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）转化为醋酸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乙酸），A正确；加水的目的是对酒进行稀释，避免酒精浓度过高杀死醋酸菌，B正确；“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位于变酸的酒表面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，主要是由空气中的醋酸菌大量繁殖形成的，C错误；醋酸菌是好氧菌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发酵制醋时常进行通气搅拌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，目的是增加培养液中的溶解氧,以利于醋酸菌生长，D正确。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edd1a8d7c?htil=1&amp;pid=99cd53ea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097566" y="1054295"/>
            <a:ext cx="2286000" cy="22860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7_2#edd1a8d7c?htil=1&amp;pid=99cd53ea1&amp;color=0,0,0&amp;vtp=1&amp;bt=1&amp;bbb=1&amp;hb=1"/>
          <p:cNvSpPr/>
          <p:nvPr/>
        </p:nvSpPr>
        <p:spPr>
          <a:xfrm>
            <a:off x="722376" y="972000"/>
            <a:ext cx="833018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[安徽阜阳2025高二期中]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在反刍动物瘤胃中生活着多种微生物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多微生物能够分解尿素。某小组计划从牛瘤胃中分离出该类微生物进行研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，如图为实验所用的培养基配方。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8_1#edd1a8d7c.bracket?pid=99cd53ea1&amp;color=0,0,0&amp;vpa=3&amp;vtp=1"/>
          <p:cNvSpPr/>
          <p:nvPr/>
        </p:nvSpPr>
        <p:spPr>
          <a:xfrm>
            <a:off x="700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7_3#edd1a8d7c.choices?htil=1&amp;pid=99cd53ea1&amp;color=0,0,0&amp;vtp=1&amp;bbb=1"/>
              <p:cNvSpPr/>
              <p:nvPr/>
            </p:nvSpPr>
            <p:spPr>
              <a:xfrm>
                <a:off x="722376" y="2334074"/>
                <a:ext cx="833018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A.该培养基为固体培养基，倒平板操作后，进行高压蒸汽灭菌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.该培养基应在有氧条件下培养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.接种环可以通过灼烧灭菌，灼烧时使用酒精灯的内焰效果更好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.尿素分解菌能够使培养基的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升高，可据此初步确定所需菌种</a:t>
                </a:r>
                <a:endParaRPr lang="en-US" altLang="zh-CN" sz="2000" dirty="0"/>
              </a:p>
            </p:txBody>
          </p:sp>
        </mc:Choice>
        <mc:Fallback>
          <p:sp>
            <p:nvSpPr>
              <p:cNvPr id="5" name="QC_5_BD.7_3#edd1a8d7c.choices?htil=1&amp;pid=99cd53ea1&amp;color=0,0,0&amp;vtp=1&amp;bbb=1"/>
              <p:cNvSpPr>
                <a:spLocks noRot="1" noChangeAspect="1" noMove="1" noResize="1" noEditPoints="1" noAdjustHandles="1" noChangeArrowheads="1" noChangeShapeType="1" noTextEdit="1"/>
              </p:cNvSpPr>
              <p:nvPr/>
            </p:nvSpPr>
            <p:spPr>
              <a:xfrm>
                <a:off x="722376" y="2334074"/>
                <a:ext cx="8330184" cy="1796034"/>
              </a:xfrm>
              <a:prstGeom prst="rect">
                <a:avLst/>
              </a:prstGeom>
              <a:blipFill rotWithShape="1">
                <a:blip r:embed="rId2"/>
                <a:stretch>
                  <a:fillRect l="-5"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edd1a8d7c?vop=1&amp;pid=99cd53ea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培养基配方中含有凝固剂琼脂，因此该培养基为固体培养基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，应该先对培养基进行高压蒸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汽灭菌再倒平板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，A错误；牛瘤胃中高度缺氧，所以该培养基应在无氧条件下培养，B错误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灯外焰温度更高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，灼烧灭菌时使用酒精灯的外焰效果更好，C错误；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尿素分解菌能够合成脲酶，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催化尿素分解产生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，导致培养基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升高，使酚红指示剂呈现红色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，所以可以使用酚红指示剂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进行菌种的初步鉴定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9_1#edd1a8d7c?vop=1&amp;pid=99cd53ea1&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181"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0_1#d0eb20d93?htil=2&amp;pid=99cd53ea1&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456189" y="1054296"/>
            <a:ext cx="4690618" cy="3151637"/>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0_2#d0eb20d93?htil=2&amp;pid=99cd53ea1&amp;color=0,0,0&amp;vtp=1&amp;bt=1&amp;bbb=1&amp;hb=1&amp;hs=1"/>
              <p:cNvSpPr/>
              <p:nvPr/>
            </p:nvSpPr>
            <p:spPr>
              <a:xfrm>
                <a:off x="722376" y="972000"/>
                <a:ext cx="5376672" cy="3586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[湖北武汉2024高二期中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嗜盐单胞菌是一类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嗜盐微生物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，能够在高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、高盐和高温等极端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。聚羟基脂肪酸酯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是由微生物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利用多种碳源发酵产生的高分子聚酯的总称，它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具有类似于合成塑料的物化特性及合成塑料所不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具备的生物可降解性等许多优秀性能。如图为实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验室利用嗜盐单胞菌生产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的工艺流程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0_2#d0eb20d93?htil=2&amp;pid=99cd53ea1&amp;color=0,0,0&amp;vtp=1&amp;bt=1&amp;bbb=1&amp;hb=1&amp;hs=1"/>
              <p:cNvSpPr>
                <a:spLocks noRot="1" noChangeAspect="1" noMove="1" noResize="1" noEditPoints="1" noAdjustHandles="1" noChangeArrowheads="1" noChangeShapeType="1" noTextEdit="1"/>
              </p:cNvSpPr>
              <p:nvPr/>
            </p:nvSpPr>
            <p:spPr>
              <a:xfrm>
                <a:off x="722376" y="972000"/>
                <a:ext cx="5376672" cy="3586353"/>
              </a:xfrm>
              <a:prstGeom prst="rect">
                <a:avLst/>
              </a:prstGeom>
              <a:blipFill rotWithShape="1">
                <a:blip r:embed="rId2"/>
                <a:stretch>
                  <a:fillRect l="-7" t="-13" r="-1597" b="-1266"/>
                </a:stretch>
              </a:blipFill>
            </p:spPr>
            <p:txBody>
              <a:bodyPr/>
              <a:lstStyle/>
              <a:p>
                <a:r>
                  <a:rPr lang="zh-CN" altLang="en-US">
                    <a:noFill/>
                  </a:rPr>
                  <a:t> </a:t>
                </a:r>
              </a:p>
            </p:txBody>
          </p:sp>
        </mc:Fallback>
      </mc:AlternateContent>
      <p:sp>
        <p:nvSpPr>
          <p:cNvPr id="4" name="QC_5_AN.11_1#d0eb20d93.bracket?pid=99cd53ea1&amp;color=0,0,0&amp;vpa=4&amp;vtp=1"/>
          <p:cNvSpPr/>
          <p:nvPr/>
        </p:nvSpPr>
        <p:spPr>
          <a:xfrm>
            <a:off x="2446401" y="4162494"/>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10_3#d0eb20d93.choices?pid=99cd53ea1&amp;color=0,0,0&amp;vtp=1&amp;bbb=1&amp;hs=1"/>
              <p:cNvSpPr/>
              <p:nvPr/>
            </p:nvSpPr>
            <p:spPr>
              <a:xfrm>
                <a:off x="722376" y="4534476"/>
                <a:ext cx="10753344" cy="17611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A.使用嗜盐单胞菌能够节约淡水资源，还能建立抗杂菌污染的开放式发酵系统</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.实验室用嗜盐单胞菌发酵产生</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时，需要全程提供无氧等发酵条件</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.发酵工程与传统发酵技术最大的区别是前者可利用微生物来进行发酵</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.可在发酵结束之后，采用过滤和沉淀等方法将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从发酵液中分离出来</a:t>
                </a:r>
                <a:endParaRPr lang="en-US" altLang="zh-CN" sz="2000" dirty="0"/>
              </a:p>
            </p:txBody>
          </p:sp>
        </mc:Choice>
        <mc:Fallback>
          <p:sp>
            <p:nvSpPr>
              <p:cNvPr id="5" name="QC_5_BD.10_3#d0eb20d93.choices?pid=99cd53ea1&amp;color=0,0,0&amp;vtp=1&amp;bbb=1&amp;hs=1"/>
              <p:cNvSpPr>
                <a:spLocks noRot="1" noChangeAspect="1" noMove="1" noResize="1" noEditPoints="1" noAdjustHandles="1" noChangeArrowheads="1" noChangeShapeType="1" noTextEdit="1"/>
              </p:cNvSpPr>
              <p:nvPr/>
            </p:nvSpPr>
            <p:spPr>
              <a:xfrm>
                <a:off x="722376" y="4534476"/>
                <a:ext cx="10753344" cy="1761109"/>
              </a:xfrm>
              <a:prstGeom prst="rect">
                <a:avLst/>
              </a:prstGeom>
              <a:blipFill rotWithShape="1">
                <a:blip r:embed="rId3"/>
                <a:stretch>
                  <a:fillRect l="-4" t="-33" b="-23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5945</Words>
  <Application>WPS 演示</Application>
  <PresentationFormat>宽屏</PresentationFormat>
  <Paragraphs>267</Paragraphs>
  <Slides>28</Slides>
  <Notes>28</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28</vt:i4>
      </vt:variant>
    </vt:vector>
  </HeadingPairs>
  <TitlesOfParts>
    <vt:vector size="5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4</cp:revision>
  <dcterms:created xsi:type="dcterms:W3CDTF">2025-10-21T13:07:00Z</dcterms:created>
  <dcterms:modified xsi:type="dcterms:W3CDTF">2025-10-22T08:40:02Z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D13FE2F69BBC4269B0103FF5E9E0BD08_12</vt:lpwstr>
  </property>
  <property fmtid="{D5CDD505-2E9C-101B-9397-08002B2CF9AE}" pid="3" name="KSOProductBuildVer">
    <vt:lpwstr>2052-12.1.0.23125</vt:lpwstr>
  </property>
</Properties>
</file>