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7db97dbe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传统发酵技术</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6605dddc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微生物的培养技术及应用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e1f255fd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考点3 发酵工程及其应用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e13888ed3ec664a45a4#tid=68f7475cba80cb000ac8e28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14.xml"/><Relationship Id="rId8" Type="http://schemas.openxmlformats.org/officeDocument/2006/relationships/image" Target="../media/image23.jpeg"/><Relationship Id="rId7" Type="http://schemas.openxmlformats.org/officeDocument/2006/relationships/image" Target="../media/image22.jpeg"/><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 Id="rId3" Type="http://schemas.openxmlformats.org/officeDocument/2006/relationships/image" Target="../media/image18.jpeg"/><Relationship Id="rId2" Type="http://schemas.openxmlformats.org/officeDocument/2006/relationships/image" Target="../media/image17.jpeg"/><Relationship Id="rId10" Type="http://schemas.openxmlformats.org/officeDocument/2006/relationships/notesSlide" Target="../notesSlides/notesSlide10.xml"/><Relationship Id="rId1"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image" Target="../media/image24.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4.xml"/><Relationship Id="rId2" Type="http://schemas.openxmlformats.org/officeDocument/2006/relationships/image" Target="../media/image26.png"/><Relationship Id="rId1"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image" Target="../media/image27.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4.xml"/><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image" Target="../media/image32.jpe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4.xml"/><Relationship Id="rId2" Type="http://schemas.openxmlformats.org/officeDocument/2006/relationships/image" Target="../media/image34.png"/><Relationship Id="rId1" Type="http://schemas.openxmlformats.org/officeDocument/2006/relationships/image" Target="../media/image3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5.xml"/><Relationship Id="rId1"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5.xml"/><Relationship Id="rId1" Type="http://schemas.openxmlformats.org/officeDocument/2006/relationships/image" Target="../media/image36.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5.xml"/><Relationship Id="rId1" Type="http://schemas.openxmlformats.org/officeDocument/2006/relationships/image" Target="../media/image37.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5.xml"/><Relationship Id="rId1" Type="http://schemas.openxmlformats.org/officeDocument/2006/relationships/image" Target="../media/image38.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image" Target="../media/image15.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e697da04f?pid=6605dddc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[湖南2024·6]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微生物平板划线和培养的具体操作如图所示，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下列操作正确的是(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e697da04f.bracket?pid=6605dddc8&amp;color=0,0,0&amp;vpa=4&amp;vtp=1"/>
          <p:cNvSpPr/>
          <p:nvPr/>
        </p:nvSpPr>
        <p:spPr>
          <a:xfrm>
            <a:off x="10010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1_3#e697da04f?iti=1&amp;htil=1&amp;pid=6605dddc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9536" y="1584452"/>
            <a:ext cx="996696" cy="10972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1_4#e697da04f?iti=2&amp;htil=1&amp;pid=6605dddc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112264" y="1584452"/>
            <a:ext cx="1188720" cy="10972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11_5#e697da04f?iti=3&amp;htil=1&amp;pid=6605dddc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712464" y="2078228"/>
            <a:ext cx="694944" cy="5943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11_6#e697da04f?iti=4&amp;htil=1&amp;pid=6605dddc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818888" y="1721612"/>
            <a:ext cx="1188720" cy="9601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5_BD.11_7#e697da04f?iti=5&amp;htil=1&amp;pid=6605dddc8&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254496" y="1511300"/>
            <a:ext cx="1024128" cy="11704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QC_5_BD.11_8#e697da04f?iti=6&amp;htil=1&amp;pid=6605dddc8&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7516368" y="1785620"/>
            <a:ext cx="1252728" cy="89611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0" name="QC_5_BD.11_9#e697da04f?iti=7&amp;htil=1&amp;pid=6605dddc8&amp;color=0,0,0&amp;tib=255,255,255&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9025128" y="1941068"/>
            <a:ext cx="1014984" cy="7315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1" name="QC_5_BD.11_10#e697da04f?iti=8&amp;htil=1&amp;pid=6605dddc8&amp;color=0,0,0&amp;tib=255,255,255&amp;vtp=1" descr="preencoded.png"/>
          <p:cNvPicPr>
            <a:picLocks noChangeAspect="1"/>
          </p:cNvPicPr>
          <p:nvPr/>
        </p:nvPicPr>
        <p:blipFill>
          <a:blip r:embed="rId8">
            <a:clrChange>
              <a:clrFrom>
                <a:srgbClr val="FFFFFF"/>
              </a:clrFrom>
              <a:clrTo>
                <a:srgbClr val="FFFFFF">
                  <a:alpha val="0"/>
                </a:srgbClr>
              </a:clrTo>
            </a:clrChange>
          </a:blip>
          <a:stretch>
            <a:fillRect/>
          </a:stretch>
        </p:blipFill>
        <p:spPr>
          <a:xfrm>
            <a:off x="10287000" y="1611884"/>
            <a:ext cx="1078992" cy="10698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12" name="QC_5_BD.11_11#e697da04f?iti=1&amp;htil=1&amp;pid=6605dddc8&amp;color=0,0,0&amp;vtp=1&amp;bbb=1&amp;hb=1"/>
          <p:cNvSpPr/>
          <p:nvPr/>
        </p:nvSpPr>
        <p:spPr>
          <a:xfrm>
            <a:off x="813816" y="2808732"/>
            <a:ext cx="1088136" cy="1270000"/>
          </a:xfrm>
          <a:prstGeom prst="rect">
            <a:avLst/>
          </a:prstGeom>
          <a:noFill/>
        </p:spPr>
        <p:txBody>
          <a:bodyPr wrap="none" lIns="0" tIns="0" rIns="0" bIns="0" rtlCol="0" anchor="t"/>
          <a:lstStyle/>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①灼烧接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种环</a:t>
            </a:r>
            <a:endParaRPr lang="en-US" altLang="zh-CN" sz="2000" dirty="0"/>
          </a:p>
        </p:txBody>
      </p:sp>
      <p:sp>
        <p:nvSpPr>
          <p:cNvPr id="13" name="QC_5_BD.11_12#e697da04f?iti=2&amp;htil=1&amp;pid=6605dddc8&amp;color=0,0,0&amp;vtp=1&amp;bbb=1&amp;hb=1"/>
          <p:cNvSpPr/>
          <p:nvPr/>
        </p:nvSpPr>
        <p:spPr>
          <a:xfrm>
            <a:off x="2089404" y="2808732"/>
            <a:ext cx="1234440" cy="2184400"/>
          </a:xfrm>
          <a:prstGeom prst="rect">
            <a:avLst/>
          </a:prstGeom>
          <a:noFill/>
        </p:spPr>
        <p:txBody>
          <a:bodyPr wrap="none" lIns="0" tIns="0" rIns="0" bIns="0" rtlCol="0" anchor="t"/>
          <a:lstStyle/>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②冷却接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种环、拔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出试管棉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a:t>
            </a:r>
            <a:endParaRPr lang="en-US" altLang="zh-CN" sz="2000" dirty="0"/>
          </a:p>
        </p:txBody>
      </p:sp>
      <p:sp>
        <p:nvSpPr>
          <p:cNvPr id="14" name="QC_5_BD.11_13#e697da04f?iti=3&amp;htil=1&amp;pid=6605dddc8&amp;color=0,0,0&amp;vtp=1&amp;bbb=1&amp;hb=1"/>
          <p:cNvSpPr/>
          <p:nvPr/>
        </p:nvSpPr>
        <p:spPr>
          <a:xfrm>
            <a:off x="3515868" y="2799588"/>
            <a:ext cx="1088136" cy="1270000"/>
          </a:xfrm>
          <a:prstGeom prst="rect">
            <a:avLst/>
          </a:prstGeom>
          <a:noFill/>
        </p:spPr>
        <p:txBody>
          <a:bodyPr wrap="none" lIns="0" tIns="0" rIns="0" bIns="0" rtlCol="0" anchor="t"/>
          <a:lstStyle/>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③试管口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通过火焰</a:t>
            </a:r>
            <a:endParaRPr lang="en-US" altLang="zh-CN" sz="2000" dirty="0"/>
          </a:p>
        </p:txBody>
      </p:sp>
      <p:sp>
        <p:nvSpPr>
          <p:cNvPr id="15" name="QC_5_BD.11_14#e697da04f?iti=4&amp;htil=1&amp;pid=6605dddc8&amp;color=0,0,0&amp;vtp=1&amp;bbb=1&amp;hb=1"/>
          <p:cNvSpPr/>
          <p:nvPr/>
        </p:nvSpPr>
        <p:spPr>
          <a:xfrm>
            <a:off x="4796028" y="2808732"/>
            <a:ext cx="1234440" cy="1270000"/>
          </a:xfrm>
          <a:prstGeom prst="rect">
            <a:avLst/>
          </a:prstGeom>
          <a:noFill/>
        </p:spPr>
        <p:txBody>
          <a:bodyPr wrap="none" lIns="0" tIns="0" rIns="0" bIns="0" rtlCol="0" anchor="t"/>
          <a:lstStyle/>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④接种环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蘸取菌液</a:t>
            </a:r>
            <a:endParaRPr lang="en-US" altLang="zh-CN" sz="2000" dirty="0"/>
          </a:p>
        </p:txBody>
      </p:sp>
      <p:sp>
        <p:nvSpPr>
          <p:cNvPr id="16" name="QC_5_BD.11_15#e697da04f?iti=5&amp;htil=1&amp;pid=6605dddc8&amp;color=0,0,0&amp;vtp=1&amp;bbb=1&amp;hb=1"/>
          <p:cNvSpPr/>
          <p:nvPr/>
        </p:nvSpPr>
        <p:spPr>
          <a:xfrm>
            <a:off x="6222492" y="2808732"/>
            <a:ext cx="1088136" cy="2184400"/>
          </a:xfrm>
          <a:prstGeom prst="rect">
            <a:avLst/>
          </a:prstGeom>
          <a:noFill/>
        </p:spPr>
        <p:txBody>
          <a:bodyPr wrap="none" lIns="0" tIns="0" rIns="0" bIns="0" rtlCol="0" anchor="t"/>
          <a:lstStyle/>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⑤试管口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通过火焰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并塞上棉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a:t>
            </a:r>
            <a:endParaRPr lang="en-US" altLang="zh-CN" sz="2000" dirty="0"/>
          </a:p>
        </p:txBody>
      </p:sp>
      <p:sp>
        <p:nvSpPr>
          <p:cNvPr id="17" name="QC_5_BD.11_16#e697da04f?iti=6&amp;htil=1&amp;pid=6605dddc8&amp;color=0,0,0&amp;vtp=1&amp;bbb=1&amp;hb=1"/>
          <p:cNvSpPr/>
          <p:nvPr/>
        </p:nvSpPr>
        <p:spPr>
          <a:xfrm>
            <a:off x="7493508" y="2808732"/>
            <a:ext cx="1298448" cy="1270000"/>
          </a:xfrm>
          <a:prstGeom prst="rect">
            <a:avLst/>
          </a:prstGeom>
          <a:noFill/>
        </p:spPr>
        <p:txBody>
          <a:bodyPr wrap="none" lIns="0" tIns="0" rIns="0" bIns="0" rtlCol="0" anchor="t"/>
          <a:lstStyle/>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⑥接种环划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线操作</a:t>
            </a:r>
            <a:endParaRPr lang="en-US" altLang="zh-CN" sz="2000" dirty="0"/>
          </a:p>
        </p:txBody>
      </p:sp>
      <p:sp>
        <p:nvSpPr>
          <p:cNvPr id="18" name="QC_5_BD.11_17#e697da04f?iti=7&amp;htil=1&amp;pid=6605dddc8&amp;color=0,0,0&amp;vtp=1&amp;bbb=1&amp;hb=1"/>
          <p:cNvSpPr/>
          <p:nvPr/>
        </p:nvSpPr>
        <p:spPr>
          <a:xfrm>
            <a:off x="8988552" y="2799588"/>
            <a:ext cx="1088136" cy="1270000"/>
          </a:xfrm>
          <a:prstGeom prst="rect">
            <a:avLst/>
          </a:prstGeom>
          <a:noFill/>
        </p:spPr>
        <p:txBody>
          <a:bodyPr wrap="none" lIns="0" tIns="0" rIns="0" bIns="0" rtlCol="0" anchor="t"/>
          <a:lstStyle/>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⑦接种环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划线方法</a:t>
            </a:r>
            <a:endParaRPr lang="en-US" altLang="zh-CN" sz="2000" dirty="0"/>
          </a:p>
        </p:txBody>
      </p:sp>
      <p:sp>
        <p:nvSpPr>
          <p:cNvPr id="19" name="QC_5_BD.11_18#e697da04f?iti=8&amp;htil=1&amp;pid=6605dddc8&amp;color=0,0,0&amp;vtp=1&amp;bbb=1&amp;hb=1"/>
          <p:cNvSpPr/>
          <p:nvPr/>
        </p:nvSpPr>
        <p:spPr>
          <a:xfrm>
            <a:off x="10268712" y="2808732"/>
            <a:ext cx="1115568" cy="1270000"/>
          </a:xfrm>
          <a:prstGeom prst="rect">
            <a:avLst/>
          </a:prstGeom>
          <a:noFill/>
        </p:spPr>
        <p:txBody>
          <a:bodyPr wrap="none" lIns="0" tIns="0" rIns="0" bIns="0" rtlCol="0" anchor="t"/>
          <a:lstStyle/>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⑧平板正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置培养</a:t>
            </a:r>
            <a:endParaRPr lang="en-US" altLang="zh-CN" sz="2000" dirty="0"/>
          </a:p>
        </p:txBody>
      </p:sp>
      <p:sp>
        <p:nvSpPr>
          <p:cNvPr id="20" name="QC_5_BD.11_19#e697da04f.choices?pid=6605dddc8&amp;color=0,0,0&amp;vtp=1&amp;bbb=1"/>
          <p:cNvSpPr/>
          <p:nvPr/>
        </p:nvSpPr>
        <p:spPr>
          <a:xfrm>
            <a:off x="722376" y="46440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.①②⑤⑥</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B.③④⑥⑦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C.①②⑦⑧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.①③④⑤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3_1#e697da04f?vop=1&amp;pid=6605dddc8&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3_2#e697da04f?vop=1&amp;pid=6605dddc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84963" y="1513528"/>
            <a:ext cx="5219027" cy="46797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e697da04f?vop=1&amp;pid=6605dddc8&amp;color=0,0,0&amp;vtp=1&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由题图解读可知，①③④⑤操作正确，D符合题意。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5_1#fc8965c3f?pid=6605dddc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5.（多选题）</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[河北2025·18]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隐甲藻是一种好氧的异养真核微藻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，多在海水中腐烂的植物叶片上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，是工业生产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（一种功能性脂肪酸）的藻类之一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。从海洋中筛选获得的高产油脂隐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的发酵生产。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5_1#fc8965c3f?pid=6605dddc8&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5_AN.16_1#fc8965c3f.bracket?pid=6605dddc8&amp;color=0,0,0&amp;vpa=5&amp;vtp=1&amp;bbb=1"/>
          <p:cNvSpPr/>
          <p:nvPr/>
        </p:nvSpPr>
        <p:spPr>
          <a:xfrm>
            <a:off x="6504051" y="1867350"/>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mc:AlternateContent xmlns:mc="http://schemas.openxmlformats.org/markup-compatibility/2006">
        <mc:Choice xmlns:a14="http://schemas.microsoft.com/office/drawing/2010/main" Requires="a14">
          <p:sp>
            <p:nvSpPr>
              <p:cNvPr id="4" name="QC_5_BD.15_2#fc8965c3f.choices?pid=6605dddc8&amp;color=0,0,0&amp;vtp=1&amp;bbb=1"/>
              <p:cNvSpPr/>
              <p:nvPr/>
            </p:nvSpPr>
            <p:spPr>
              <a:xfrm>
                <a:off x="722376" y="22818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A.隐甲藻可从腐烂的叶片获得生长必需的碳源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.采集海水中腐烂的叶片，湿热灭菌后接种到固体培养基，以获得隐甲藻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.选择培养基中可加入抑制细菌生长的抗生素，以减少杂菌生长</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.适当提高发酵时的通气量和搅拌速率均可增加溶氧量，以提高</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产量</a:t>
                </a:r>
                <a:endParaRPr lang="en-US" altLang="zh-CN" sz="2000" dirty="0"/>
              </a:p>
            </p:txBody>
          </p:sp>
        </mc:Choice>
        <mc:Fallback>
          <p:sp>
            <p:nvSpPr>
              <p:cNvPr id="4" name="QC_5_BD.15_2#fc8965c3f.choices?pid=6605dddc8&amp;color=0,0,0&amp;vtp=1&amp;bbb=1"/>
              <p:cNvSpPr>
                <a:spLocks noRot="1" noChangeAspect="1" noMove="1" noResize="1" noEditPoints="1" noAdjustHandles="1" noChangeArrowheads="1" noChangeShapeType="1" noTextEdit="1"/>
              </p:cNvSpPr>
              <p:nvPr/>
            </p:nvSpPr>
            <p:spPr>
              <a:xfrm>
                <a:off x="722376" y="22818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7_1#fc8965c3f?vop=1&amp;pid=6605dddc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腐烂的叶片含有丰富的有机碳，而隐甲藻是异养型的微藻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，多在海水中腐烂的植物叶片上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，据此可知隐甲藻可从腐烂的叶片获得生长必需的碳源，A正确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；海水中腐烂的叶片上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有隐甲藻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，经湿热灭菌后会将隐甲藻杀死，故不能进行湿热灭菌处理，B错误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；抗生素可抑制细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菌的增殖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，对隐甲藻不起作用，因此选择培养基中可加入抗生素，以减少杂菌生长，C正确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于隐甲藻是好氧的真核微藻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，故适当提高发酵时的通气量和搅拌速率可增加溶氧量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，促进隐甲藻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的增殖和代谢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，从而提高</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DHA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产量，D正确。</a:t>
                </a:r>
                <a:endParaRPr lang="en-US" altLang="zh-CN" sz="2200" dirty="0"/>
              </a:p>
            </p:txBody>
          </p:sp>
        </mc:Choice>
        <mc:Fallback>
          <p:sp>
            <p:nvSpPr>
              <p:cNvPr id="2" name="QC_5_AS.17_1#fc8965c3f?vop=1&amp;pid=6605dddc8&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402"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8_1#c4c995611?pid=6605dddc8&amp;color=0,0,0&amp;vtp=1&amp;bt=1&amp;bbb=1&amp;hb=1"/>
              <p:cNvSpPr/>
              <p:nvPr/>
            </p:nvSpPr>
            <p:spPr>
              <a:xfrm>
                <a:off x="722376" y="972000"/>
                <a:ext cx="10753344" cy="1671828"/>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[四川2025·8]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微塑料由塑料废弃物风化形成，难以降解，会危害生态环境和人体健康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两种微塑料降解菌，将总菌量相同的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分别接种于含有等量微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塑料的蛋白胨液体培养基中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，培养一段时间后测定微塑料的残留率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残留率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剩余量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/添加量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8_1#c4c995611?pid=6605dddc8&amp;color=0,0,0&amp;vtp=1&amp;bt=1&amp;bbb=1&amp;hb=1"/>
              <p:cNvSpPr>
                <a:spLocks noRot="1" noChangeAspect="1" noMove="1" noResize="1" noEditPoints="1" noAdjustHandles="1" noChangeArrowheads="1" noChangeShapeType="1" noTextEdit="1"/>
              </p:cNvSpPr>
              <p:nvPr/>
            </p:nvSpPr>
            <p:spPr>
              <a:xfrm>
                <a:off x="722376" y="972000"/>
                <a:ext cx="10753344" cy="1671828"/>
              </a:xfrm>
              <a:prstGeom prst="rect">
                <a:avLst/>
              </a:prstGeom>
              <a:blipFill rotWithShape="1">
                <a:blip r:embed="rId1"/>
                <a:stretch>
                  <a:fillRect l="-4" t="-27" r="-106" b="-2525"/>
                </a:stretch>
              </a:blipFill>
            </p:spPr>
            <p:txBody>
              <a:bodyPr/>
              <a:lstStyle/>
              <a:p>
                <a:r>
                  <a:rPr lang="zh-CN" altLang="en-US">
                    <a:noFill/>
                  </a:rPr>
                  <a:t> </a:t>
                </a:r>
              </a:p>
            </p:txBody>
          </p:sp>
        </mc:Fallback>
      </mc:AlternateContent>
      <p:sp>
        <p:nvSpPr>
          <p:cNvPr id="3" name="QC_5_AN.19_1#c4c995611.bracket?pid=6605dddc8&amp;color=0,0,0&amp;vpa=6&amp;vtp=1"/>
          <p:cNvSpPr/>
          <p:nvPr/>
        </p:nvSpPr>
        <p:spPr>
          <a:xfrm>
            <a:off x="5469890" y="2261685"/>
            <a:ext cx="355600"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8_2#c4c995611?pid=6605dddc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498848" y="2770827"/>
            <a:ext cx="3200400" cy="16916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8_3#c4c995611.choices?pid=6605dddc8&amp;color=0,0,0&amp;vtp=1&amp;bbb=1"/>
              <p:cNvSpPr/>
              <p:nvPr/>
            </p:nvSpPr>
            <p:spPr>
              <a:xfrm>
                <a:off x="722376" y="4599627"/>
                <a:ext cx="10753344" cy="16753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A.用平板划线法能测定</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菌组中的活菌数</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菌组微塑料残留率较高，故菌浓度也高</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.混合菌种对微塑料的降解能力高于单一菌种</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.能在该培养基中生长繁殖的微生物都能降解微塑料</a:t>
                </a:r>
                <a:endParaRPr lang="en-US" altLang="zh-CN" sz="2000" dirty="0"/>
              </a:p>
            </p:txBody>
          </p:sp>
        </mc:Choice>
        <mc:Fallback>
          <p:sp>
            <p:nvSpPr>
              <p:cNvPr id="5" name="QC_5_BD.18_3#c4c995611.choices?pid=6605dddc8&amp;color=0,0,0&amp;vtp=1&amp;bbb=1"/>
              <p:cNvSpPr>
                <a:spLocks noRot="1" noChangeAspect="1" noMove="1" noResize="1" noEditPoints="1" noAdjustHandles="1" noChangeArrowheads="1" noChangeShapeType="1" noTextEdit="1"/>
              </p:cNvSpPr>
              <p:nvPr/>
            </p:nvSpPr>
            <p:spPr>
              <a:xfrm>
                <a:off x="722376" y="4599627"/>
                <a:ext cx="10753344" cy="1675384"/>
              </a:xfrm>
              <a:prstGeom prst="rect">
                <a:avLst/>
              </a:prstGeom>
              <a:blipFill rotWithShape="1">
                <a:blip r:embed="rId3"/>
                <a:stretch>
                  <a:fillRect l="-4" t="-19" b="-23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0_1#c4c995611?vop=1&amp;pid=6605dddc8&amp;color=0,0,0&amp;vtp=1&amp;bt=1&amp;bbb=1&amp;hb=1"/>
              <p:cNvSpPr/>
              <p:nvPr/>
            </p:nvSpPr>
            <p:spPr>
              <a:xfrm>
                <a:off x="722376" y="972000"/>
                <a:ext cx="10753344" cy="2265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平板划线法主要用于微生物的分离和纯化，不能用于测定活菌数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，测定活菌数常用稀释涂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布平板法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菌组微塑料残留率较高，说明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菌对微塑料的降解能力相对较弱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，B错误；由图可知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（混合菌种）组的微塑料残留率低于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菌组和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，说明混合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菌种对微塑料的降解能力高于单一菌种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，C正确；该培养基中含有蛋白胨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（能提供碳源和氮源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），能在该培养基中生长繁殖的微生物不一定都能降解微塑料，D错误。</a:t>
                </a:r>
                <a:endParaRPr lang="en-US" altLang="zh-CN" sz="2200" dirty="0"/>
              </a:p>
            </p:txBody>
          </p:sp>
        </mc:Choice>
        <mc:Fallback>
          <p:sp>
            <p:nvSpPr>
              <p:cNvPr id="2" name="QC_5_AS.20_1#c4c995611?vop=1&amp;pid=6605dddc8&amp;color=0,0,0&amp;vtp=1&amp;bt=1&amp;bbb=1&amp;hb=1"/>
              <p:cNvSpPr>
                <a:spLocks noRot="1" noChangeAspect="1" noMove="1" noResize="1" noEditPoints="1" noAdjustHandles="1" noChangeArrowheads="1" noChangeShapeType="1" noTextEdit="1"/>
              </p:cNvSpPr>
              <p:nvPr/>
            </p:nvSpPr>
            <p:spPr>
              <a:xfrm>
                <a:off x="722376" y="972000"/>
                <a:ext cx="10753344" cy="2265934"/>
              </a:xfrm>
              <a:prstGeom prst="rect">
                <a:avLst/>
              </a:prstGeom>
              <a:blipFill rotWithShape="1">
                <a:blip r:embed="rId1"/>
                <a:stretch>
                  <a:fillRect l="-4" t="-20" r="-898" b="-19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21_1#eb5721df8?htil=2&amp;pid=6605dddc8&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22208" y="972000"/>
            <a:ext cx="2276046" cy="1297559"/>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21_2#eb5721df8?htil=2&amp;pid=6605dddc8&amp;color=0,0,0&amp;vtp=1&amp;bt=1&amp;bbb=1&amp;hb=1&amp;hs=1"/>
          <p:cNvSpPr/>
          <p:nvPr/>
        </p:nvSpPr>
        <p:spPr>
          <a:xfrm>
            <a:off x="722376" y="984699"/>
            <a:ext cx="769010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[全国甲2024·37]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合理使用消毒液有助于减少传染病的传播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同学比较了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3款消毒液A、B、C杀灭细菌的效果，结果如图所示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BD.22_1#70085bd15?pid=eb5721df8&amp;color=0,0,0&amp;vtp=1&amp;bbb=1&amp;hb=1&amp;hs=1"/>
          <p:cNvSpPr/>
          <p:nvPr/>
        </p:nvSpPr>
        <p:spPr>
          <a:xfrm>
            <a:off x="722376" y="234677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（1）该同学采用显微镜直接计数法和菌落计数法分别测定同一样品的细菌数量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，发现测得的细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菌数量前者大于后者，其原因是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23_1#70085bd15.blank?pid=eb5721df8&amp;color=0,0,0&amp;vpa=7&amp;vtp=1&amp;bbb=1"/>
          <p:cNvSpPr/>
          <p:nvPr/>
        </p:nvSpPr>
        <p:spPr>
          <a:xfrm>
            <a:off x="4287901" y="2746824"/>
            <a:ext cx="678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显微镜直接计数法统计细菌总数，菌落计数法只统计活菌数</a:t>
            </a:r>
            <a:endParaRPr lang="en-US" altLang="zh-CN" sz="2000" dirty="0"/>
          </a:p>
        </p:txBody>
      </p:sp>
      <p:sp>
        <p:nvSpPr>
          <p:cNvPr id="6" name="QB_6_AS.24_1#70085bd15?vop=1&amp;pid=eb5721df8&amp;color=0,0,0&amp;vtp=1&amp;bbb=1&amp;hb=1"/>
          <p:cNvSpPr/>
          <p:nvPr/>
        </p:nvSpPr>
        <p:spPr>
          <a:xfrm>
            <a:off x="722376" y="3289241"/>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显微镜直接计数法无法区分活细菌和死细菌，计数时均会计算在内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，而菌落计数法需要先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对细菌进行培养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，只有活菌才可以在培养基上生长并形成单菌落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，且当两个或多个细胞连在一起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，平板上观察到的只是一个菌落，故显微镜直接计数法测得的细菌数量大于菌落计数法。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5_1#f85ab3941?pid=eb5721df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（2）该同学从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细菌原液中取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加入无菌水中得到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稀释菌液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，再从稀释菌液中取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涂布平板，菌落计数的结果为100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,据此推算细菌原液中细菌浓度为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25_1#f85ab3941?pid=eb5721df8&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B_6_AN.26_1#f85ab3941.blank?pid=eb5721df8&amp;color=0,0,0&amp;vpa=8&amp;vtp=1&amp;bbb=1"/>
          <p:cNvSpPr/>
          <p:nvPr/>
        </p:nvSpPr>
        <p:spPr>
          <a:xfrm>
            <a:off x="8855139" y="1372050"/>
            <a:ext cx="941388" cy="385953"/>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000</a:t>
            </a:r>
            <a:endParaRPr lang="en-US" altLang="zh-CN" sz="2000" dirty="0"/>
          </a:p>
        </p:txBody>
      </p:sp>
      <mc:AlternateContent xmlns:mc="http://schemas.openxmlformats.org/markup-compatibility/2006">
        <mc:Choice xmlns:a14="http://schemas.microsoft.com/office/drawing/2010/main" Requires="a14">
          <p:sp>
            <p:nvSpPr>
              <p:cNvPr id="4" name="QB_6_AS.27_1#f85ab3941?vop=1&amp;pid=eb5721df8&amp;color=0,0,0&amp;vtp=1&amp;bbb=1&amp;hb=1"/>
              <p:cNvSpPr/>
              <p:nvPr/>
            </p:nvSpPr>
            <p:spPr>
              <a:xfrm>
                <a:off x="722376" y="1824677"/>
                <a:ext cx="10753344" cy="1418590"/>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细菌原液中取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加入无菌水中得到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稀释菌液，稀释倍数为10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，再从稀释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菌液中取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涂布平板，菌落计数的结果为100个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，则可据此推算细菌原液中细菌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000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B_6_AS.27_1#f85ab3941?vop=1&amp;pid=eb5721df8&amp;color=0,0,0&amp;vtp=1&amp;bbb=1&amp;hb=1"/>
              <p:cNvSpPr>
                <a:spLocks noRot="1" noChangeAspect="1" noMove="1" noResize="1" noEditPoints="1" noAdjustHandles="1" noChangeArrowheads="1" noChangeShapeType="1" noTextEdit="1"/>
              </p:cNvSpPr>
              <p:nvPr/>
            </p:nvSpPr>
            <p:spPr>
              <a:xfrm>
                <a:off x="722376" y="1824677"/>
                <a:ext cx="10753344" cy="1418590"/>
              </a:xfrm>
              <a:prstGeom prst="rect">
                <a:avLst/>
              </a:prstGeom>
              <a:blipFill rotWithShape="1">
                <a:blip r:embed="rId2"/>
                <a:stretch>
                  <a:fillRect l="-4" t="-23" r="-437" b="-3827"/>
                </a:stretch>
              </a:blipFill>
            </p:spPr>
            <p:txBody>
              <a:bodyPr/>
              <a:lstStyle/>
              <a:p>
                <a:r>
                  <a:rPr lang="zh-CN" altLang="en-US">
                    <a:noFill/>
                  </a:rPr>
                  <a:t> </a:t>
                </a:r>
              </a:p>
            </p:txBody>
          </p:sp>
        </mc:Fallback>
      </mc:AlternateContent>
      <p:sp>
        <p:nvSpPr>
          <p:cNvPr id="5" name="QB_6_BD.28_1#eaa356c43?pid=eb5721df8&amp;color=0,0,0&amp;vtp=1&amp;bbb=1&amp;hb=1"/>
          <p:cNvSpPr/>
          <p:nvPr/>
        </p:nvSpPr>
        <p:spPr>
          <a:xfrm>
            <a:off x="722376" y="3249617"/>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（3）菌落计数过程中，涂布器应先在酒精灯上灼烧，冷却后再涂布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。灼烧的目的是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,冷却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29_1#eaa356c43.blank?pid=eb5721df8&amp;color=0,0,0&amp;vpa=9&amp;vtp=1&amp;bbb=1"/>
          <p:cNvSpPr/>
          <p:nvPr/>
        </p:nvSpPr>
        <p:spPr>
          <a:xfrm>
            <a:off x="10025126" y="3211517"/>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灭菌</a:t>
            </a:r>
            <a:endParaRPr lang="en-US" altLang="zh-CN" sz="2000" dirty="0"/>
          </a:p>
        </p:txBody>
      </p:sp>
      <p:sp>
        <p:nvSpPr>
          <p:cNvPr id="7" name="QB_6_AN.30_1#eaa356c43.blank?pid=eb5721df8&amp;color=0,0,0&amp;vpa=10&amp;vtp=1&amp;bbb=1"/>
          <p:cNvSpPr/>
          <p:nvPr/>
        </p:nvSpPr>
        <p:spPr>
          <a:xfrm>
            <a:off x="1747901" y="3649667"/>
            <a:ext cx="221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避免高温杀死细菌</a:t>
            </a:r>
            <a:endParaRPr lang="en-US" altLang="zh-CN" sz="2000" dirty="0"/>
          </a:p>
        </p:txBody>
      </p:sp>
      <p:sp>
        <p:nvSpPr>
          <p:cNvPr id="8" name="QB_6_AS.31_1#eaa356c43?vop=1&amp;pid=eb5721df8&amp;color=0,0,0&amp;vtp=1&amp;bbb=1&amp;hb=1"/>
          <p:cNvSpPr/>
          <p:nvPr/>
        </p:nvSpPr>
        <p:spPr>
          <a:xfrm>
            <a:off x="722376" y="419208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用涂布法接种微生物时，为避免杂菌污染，需要先将涂布器在酒精灯上灼烧灭菌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，冷却后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再进行涂布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，防止涂布器温度过高杀死目的菌种。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2_1#fae562a5b?pid=eb5721df8&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）据图可知杀菌效果最好的消毒液是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,判断依据是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答出两点即可）。</a:t>
            </a:r>
            <a:endParaRPr lang="en-US" altLang="zh-CN" sz="2000" dirty="0"/>
          </a:p>
        </p:txBody>
      </p:sp>
      <p:sp>
        <p:nvSpPr>
          <p:cNvPr id="3" name="QB_6_AN.33_1#fae562a5b.blank?pid=eb5721df8&amp;color=0,0,0&amp;vpa=11&amp;vtp=1"/>
          <p:cNvSpPr/>
          <p:nvPr/>
        </p:nvSpPr>
        <p:spPr>
          <a:xfrm>
            <a:off x="5173726" y="931164"/>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B_6_AN.34_1#fae562a5b.blank?pid=eb5721df8&amp;color=0,0,0&amp;vpa=12&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相同处理时间下使用A后活细菌减少量</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最大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；使用A达到活细菌减少量最大时所用时间最短</a:t>
            </a:r>
            <a:endParaRPr lang="en-US" altLang="zh-CN" sz="2000" dirty="0"/>
          </a:p>
        </p:txBody>
      </p:sp>
      <p:sp>
        <p:nvSpPr>
          <p:cNvPr id="5" name="QB_6_AS.35_1#fae562a5b?vop=1&amp;pid=eb5721df8&amp;color=0,0,0&amp;vtp=1&amp;bbb=1&amp;hb=1"/>
          <p:cNvSpPr/>
          <p:nvPr/>
        </p:nvSpPr>
        <p:spPr>
          <a:xfrm>
            <a:off x="722376" y="19203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由题图可知，本实验的自变量为处理时间和消毒液种类，随着处理时间的延长，A、B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三种消毒液均可以减少活细菌的数量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，且使用A消毒液的一组活细菌减少量最大、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减少速率最快，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A消毒液杀菌效果最好。</a:t>
            </a:r>
            <a:endParaRPr lang="en-US" altLang="zh-CN" sz="2200" dirty="0"/>
          </a:p>
        </p:txBody>
      </p:sp>
      <p:sp>
        <p:nvSpPr>
          <p:cNvPr id="6" name="QB_6_BD.36_1#8ff7d42ad?pid=eb5721df8&amp;color=0,0,0&amp;vtp=1&amp;bbb=1&amp;hb=1"/>
          <p:cNvSpPr/>
          <p:nvPr/>
        </p:nvSpPr>
        <p:spPr>
          <a:xfrm>
            <a:off x="722376" y="3301746"/>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（5）鉴别培养基可用于反映消毒液杀灭大肠杆菌的效果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。大肠杆菌在伊红美蓝培养基上生长的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菌落呈</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6_AN.37_1#8ff7d42ad.blank?pid=eb5721df8&amp;color=0,0,0&amp;vpa=13&amp;vtp=1&amp;bbb=1"/>
          <p:cNvSpPr/>
          <p:nvPr/>
        </p:nvSpPr>
        <p:spPr>
          <a:xfrm>
            <a:off x="1493901" y="3701796"/>
            <a:ext cx="170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黑（或深紫）</a:t>
            </a:r>
            <a:endParaRPr lang="en-US" altLang="zh-CN" sz="2000" dirty="0"/>
          </a:p>
        </p:txBody>
      </p:sp>
      <p:sp>
        <p:nvSpPr>
          <p:cNvPr id="8" name="QB_6_AS.38_1#8ff7d42ad?vop=1&amp;pid=eb5721df8&amp;color=0,0,0&amp;vtp=1&amp;bbb=1&amp;hb=1"/>
          <p:cNvSpPr/>
          <p:nvPr/>
        </p:nvSpPr>
        <p:spPr>
          <a:xfrm>
            <a:off x="722376" y="424637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在伊红美蓝鉴别培养基上，大肠杆菌的代谢产物会与伊红美蓝结合使菌落呈黑（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或深紫）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，并有金属光泽。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1" end="1"/>
                                            </p:txEl>
                                          </p:spTgt>
                                        </p:tgtEl>
                                        <p:attrNameLst>
                                          <p:attrName>style.visibility</p:attrName>
                                        </p:attrNameLst>
                                      </p:cBhvr>
                                      <p:to>
                                        <p:strVal val="visible"/>
                                      </p:to>
                                    </p:set>
                                    <p:animEffect transition="in" filter="fade">
                                      <p:cBhvr>
                                        <p:cTn id="54"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c937c19a1.fixed?pid=fb16e6a8a&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c937c19a1.fixed?pid=fb16e6a8a&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第1章高考强化</a:t>
            </a:r>
            <a:endParaRPr lang="en-US" altLang="zh-CN" sz="4400" dirty="0"/>
          </a:p>
        </p:txBody>
      </p:sp>
      <p:pic>
        <p:nvPicPr>
          <p:cNvPr id="4" name="C_3#c937c19a1.fixed?pid=fb16e6a8a&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c937c19a1.fixed?pid=fb16e6a8a&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39_1#eb5721df8?vop=1&amp;pid=6605dddc8&amp;color=0,0,0&amp;vtp=1&amp;bt=1&amp;bbb=1&amp;hb=1"/>
          <p:cNvSpPr/>
          <p:nvPr/>
        </p:nvSpPr>
        <p:spPr>
          <a:xfrm>
            <a:off x="722376" y="972000"/>
            <a:ext cx="10753344" cy="3637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选择培养基与鉴别培养基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1）选择培养基只允许特定微生物生长，鉴别培养基则不同，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只是特定微生物菌落特征明显，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一定要注意区分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2）常见的选择培养基有①以尿素作为唯一氮源的培养基——用于分离分解尿素的细菌;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②不添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加氮源的培养基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——用于分离固氮微生物；③加入青霉素的培养基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——用于分离得到酵母菌和霉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；④加入高浓度食盐的培养基——用于分离得到金黄色葡萄球菌。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3）鉴别培养基主要有伊红美蓝培养基——可以鉴别大肠杆菌。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0_1#ba0f71bc4?pid=e1f255fd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[山东2024·14]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在发酵过程中，多个黑曲霉菌体常聚集成团形成菌球体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，菌球体大小仅由菌体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。黑曲霉利用糖类发酵产生柠檬酸时需要充足的氧。菌体内铵离子浓度升高时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，可解除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柠檬酸对其合成途径的反馈抑制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1_1#ba0f71bc4.bracket?pid=e1f255fd2&amp;color=0,0,0&amp;vpa=14&amp;vtp=1"/>
          <p:cNvSpPr/>
          <p:nvPr/>
        </p:nvSpPr>
        <p:spPr>
          <a:xfrm>
            <a:off x="675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40_2#ba0f71bc4.choices?pid=e1f255fd2&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A.相同菌体密度下，菌球体越大柠檬酸产生速率越慢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.发酵中期添加一定量的硫酸铵可提高柠檬酸产量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.发酵过程中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下降可抑制大部分细菌的生长</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.发酵结束后，将过滤所得的固体物质进行干燥即可获得柠檬酸产品</a:t>
                </a:r>
                <a:endParaRPr lang="en-US" altLang="zh-CN" sz="2000" dirty="0"/>
              </a:p>
            </p:txBody>
          </p:sp>
        </mc:Choice>
        <mc:Fallback>
          <p:sp>
            <p:nvSpPr>
              <p:cNvPr id="4" name="QC_5_BD.40_2#ba0f71bc4.choices?pid=e1f255fd2&amp;color=0,0,0&amp;vtp=1&amp;bbb=1"/>
              <p:cNvSpPr>
                <a:spLocks noRot="1" noChangeAspect="1" noMove="1" noResize="1" noEditPoints="1" noAdjustHandles="1" noChangeArrowheads="1" noChangeShapeType="1" noTextEdit="1"/>
              </p:cNvSpPr>
              <p:nvPr/>
            </p:nvSpPr>
            <p:spPr>
              <a:xfrm>
                <a:off x="722376" y="2334074"/>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2_1#ba0f71bc4?vop=1&amp;pid=e1f255fd2&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相同菌体密度下，菌球体越大，菌球体内部黑曲霉菌体能利用的氧气越少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，柠檬酸产生速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率越慢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，A正确；由题干“菌体内铵离子浓度升高时，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可解除柠檬酸对其合成途径的反馈抑制”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，发酵中期添加一定量的硫酸铵可提高菌体内铵离子浓度，进而提高柠檬酸产量，B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发酵过程中随着柠檬酸的积累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下降，可抑制大部分细菌的生长，C正确；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柠檬酸易溶于水，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故发酵结束后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，将过滤所得的固体物质进行干燥不可获得柠檬酸产品，D错误。</a:t>
                </a:r>
                <a:endParaRPr lang="en-US" altLang="zh-CN" sz="2200" dirty="0"/>
              </a:p>
            </p:txBody>
          </p:sp>
        </mc:Choice>
        <mc:Fallback>
          <p:sp>
            <p:nvSpPr>
              <p:cNvPr id="2" name="QC_5_AS.42_1#ba0f71bc4?vop=1&amp;pid=e1f255fd2&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1092"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3_1#df0c5f9d1?pid=e1f255fd2&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[陕晋宁青2025·3]</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我国是世界上最大的柠檬酸生产国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。利用黑曲霉通过深层通气液体发酵技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术生产柠檬酸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，流程如下图。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4_1#df0c5f9d1.bracket?pid=e1f255fd2&amp;color=0,0,0&amp;vpa=15&amp;vtp=1"/>
          <p:cNvSpPr/>
          <p:nvPr/>
        </p:nvSpPr>
        <p:spPr>
          <a:xfrm>
            <a:off x="6256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43_2#df0c5f9d1?pid=e1f255fd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03320" y="1951677"/>
            <a:ext cx="4791456" cy="12161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3_3#df0c5f9d1.choices?pid=e1f255fd2&amp;color=0,0,0&amp;vtp=1&amp;bbb=1"/>
          <p:cNvSpPr/>
          <p:nvPr/>
        </p:nvSpPr>
        <p:spPr>
          <a:xfrm>
            <a:off x="722376" y="32978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.淀粉水解糖为发酵提供碳源和能源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.扩大培养可提供足量的黑曲霉菌种</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、发酵罐和空气的灭菌方法相同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.通气、搅拌有利于溶解氧增加和柠檬酸积累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5_1#df0c5f9d1?vop=1&amp;pid=e1f255fd2&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黑曲霉不能直接吸收淀粉，但可以吸收利用其水解产物葡萄糖，淀粉水解糖属于糖类</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，能为</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发酵提供碳源和能源</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，A正确；扩大培养可以增加黑曲霉的数量，提供足量菌种用于发酵，B</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、发酵罐的常用灭菌方法是高压蒸汽灭菌法，而空气常用过滤除菌，C错误；通气</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、搅拌可</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以增加溶解氧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,同时使菌种与营养物质充分接触，有利于黑曲霉代谢，促进柠檬酸积累，D正确。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6_1#df0c5f9d1?vop=1&amp;pid=e1f255fd2&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p:txBody>
      </p:sp>
      <p:sp>
        <p:nvSpPr>
          <p:cNvPr id="3" name="QC_5_EX.46_2#df0c5f9d1?vop=1&amp;pid=e1f255fd2&amp;color=0,0,0&amp;vtp=1&amp;bbb=1"/>
          <p:cNvSpPr/>
          <p:nvPr/>
        </p:nvSpPr>
        <p:spPr>
          <a:xfrm>
            <a:off x="722376" y="1433137"/>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发酵工程基本环节</a:t>
            </a:r>
            <a:endParaRPr lang="en-US" altLang="zh-CN" sz="2000" dirty="0"/>
          </a:p>
        </p:txBody>
      </p:sp>
      <p:pic>
        <p:nvPicPr>
          <p:cNvPr id="4" name="QC_5_EX.46_3#df0c5f9d1?vop=1&amp;pid=e1f255fd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88602" y="1970728"/>
            <a:ext cx="4611748" cy="42225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a560b1d71?pid=7db97dbe8&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[河南2025·6]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食醋和黄酒是我国传统的日常调味品，均通过发酵技术生产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a560b1d71.bracket?pid=7db97dbe8&amp;color=0,0,0&amp;vpa=1&amp;vtp=1"/>
          <p:cNvSpPr/>
          <p:nvPr/>
        </p:nvSpPr>
        <p:spPr>
          <a:xfrm>
            <a:off x="1176401" y="1407415"/>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1_2#a560b1d71.choices?pid=7db97dbe8&amp;color=0,0,0&amp;vtp=1&amp;bbb=1"/>
              <p:cNvSpPr/>
              <p:nvPr/>
            </p:nvSpPr>
            <p:spPr>
              <a:xfrm>
                <a:off x="722376" y="187464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A.醋酸的发酵是好氧发酵，而酒精的发酵是厌氧发酵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.以谷物为原料酿造食醋和黄酒时，伴有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下降和气体产生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.食醋和黄酒发酵过程中，微生物繁殖越快发酵产物产率越高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.使用天然混合菌种发酵往往会造成传统发酵食品的品质不一</a:t>
                </a:r>
                <a:endParaRPr lang="en-US" altLang="zh-CN" sz="2000" dirty="0"/>
              </a:p>
            </p:txBody>
          </p:sp>
        </mc:Choice>
        <mc:Fallback>
          <p:sp>
            <p:nvSpPr>
              <p:cNvPr id="4" name="QC_5_BD.1_2#a560b1d71.choices?pid=7db97dbe8&amp;color=0,0,0&amp;vtp=1&amp;bbb=1"/>
              <p:cNvSpPr>
                <a:spLocks noRot="1" noChangeAspect="1" noMove="1" noResize="1" noEditPoints="1" noAdjustHandles="1" noChangeArrowheads="1" noChangeShapeType="1" noTextEdit="1"/>
              </p:cNvSpPr>
              <p:nvPr/>
            </p:nvSpPr>
            <p:spPr>
              <a:xfrm>
                <a:off x="722376" y="1874647"/>
                <a:ext cx="10753344" cy="1796034"/>
              </a:xfrm>
              <a:prstGeom prst="rect">
                <a:avLst/>
              </a:prstGeom>
              <a:blipFill rotWithShape="1">
                <a:blip r:embed="rId1"/>
                <a:stretch>
                  <a:fillRect l="-4" t="-7"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a560b1d71?vop=1&amp;pid=7db97dbe8&amp;color=0,0,0&amp;vtp=1&amp;bt=1&amp;bbb=1&amp;hb=1"/>
              <p:cNvSpPr/>
              <p:nvPr/>
            </p:nvSpPr>
            <p:spPr>
              <a:xfrm>
                <a:off x="722376" y="972000"/>
                <a:ext cx="10753344" cy="3624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醋酸发酵是醋酸菌在有氧条件下将葡萄糖或乙醇转化为醋酸的过程，属于好氧发酵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发酵是酵母菌在厌氧条件下将糖类转化为酒精和</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的过程，属于厌氧发酵，A正确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。醋酸发酵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、糖源充足时醋酸菌能将葡萄糖分解成醋酸，并释放出</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，使培养液的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，酵母菌将葡萄糖分解成酒精和</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可与水反应形成碳酸，也使培养液的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正确。醋酸菌在快速繁殖时可以高效产出醋酸；酵母菌在快速繁殖（进行有氧呼吸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）时不会产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生酒精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，酒精大量积累是在无氧呼吸阶段，此时繁殖减慢，C错误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。天然菌种包含多种微生物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如酵母菌、霉菌、细菌），其比例和活性易受环境影响，导致发酵产物的品质（风味、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酸度等）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3_1#a560b1d71?vop=1&amp;pid=7db97dbe8&amp;color=0,0,0&amp;vtp=1&amp;bt=1&amp;bbb=1&amp;hb=1"/>
              <p:cNvSpPr>
                <a:spLocks noRot="1" noChangeAspect="1" noMove="1" noResize="1" noEditPoints="1" noAdjustHandles="1" noChangeArrowheads="1" noChangeShapeType="1" noTextEdit="1"/>
              </p:cNvSpPr>
              <p:nvPr/>
            </p:nvSpPr>
            <p:spPr>
              <a:xfrm>
                <a:off x="722376" y="972000"/>
                <a:ext cx="10753344" cy="3624834"/>
              </a:xfrm>
              <a:prstGeom prst="rect">
                <a:avLst/>
              </a:prstGeom>
              <a:blipFill rotWithShape="1">
                <a:blip r:embed="rId1"/>
                <a:stretch>
                  <a:fillRect l="-4" t="-12" r="-2764" b="-12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1af5df217?pid=7db97dbe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[江苏2025·6]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某同学利用红叶李果实制作果醋，图示其操作的简易流程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5_BD.4_2#1af5df217?pid=7db97dbe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60520" y="1951677"/>
            <a:ext cx="3877056" cy="5577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5_1#1af5df217.bracket?pid=7db97dbe8&amp;color=0,0,0&amp;vpa=2&amp;vtp=1"/>
          <p:cNvSpPr/>
          <p:nvPr/>
        </p:nvSpPr>
        <p:spPr>
          <a:xfrm>
            <a:off x="1430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4_3#1af5df217.choices?pid=7db97dbe8&amp;color=0,0,0&amp;vtp=1&amp;bbb=1"/>
          <p:cNvSpPr/>
          <p:nvPr/>
        </p:nvSpPr>
        <p:spPr>
          <a:xfrm>
            <a:off x="722376" y="26374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A.果酒、果醋发酵所需菌种的细胞结构相同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.过程①中添加适量果胶酶，有利于提高出汁率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.过程②中，为使菌种充分吸收营养物质，需每日多次开盖搅拌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.过程③发酵时会产生大量气泡，需拧松瓶盖放气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1af5df217?vop=1&amp;pid=7db97dbe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果酒发酵所需菌种为酵母菌，是真核生物，而果醋发酵所需菌种为醋酸菌，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是原核生物，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两者细胞结构不相同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，A错误；果胶酶可分解果胶，瓦解植物的细胞壁和胞间层，所以过程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添加适量果胶酶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，有利于提高出汁率，B正确；过程②果汁发酵为果酒时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，主要过程为酵母菌无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氧呼吸产生酒精和</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，每日多次开盖搅拌会影响酵母菌的无氧呼吸，减缓发酵进程，C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③果醋发酵阶段不会产生大量气泡，且醋酸菌为需氧型生物，发酵时需要开盖，D错误。</a:t>
                </a:r>
                <a:endParaRPr lang="en-US" altLang="zh-CN" sz="2200" dirty="0"/>
              </a:p>
            </p:txBody>
          </p:sp>
        </mc:Choice>
        <mc:Fallback>
          <p:sp>
            <p:nvSpPr>
              <p:cNvPr id="2" name="QC_5_AS.6_1#1af5df217?vop=1&amp;pid=7db97dbe8&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7_1#1af5df217?vop=1&amp;pid=7db97dbe8&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p:txBody>
      </p:sp>
      <mc:AlternateContent xmlns:mc="http://schemas.openxmlformats.org/markup-compatibility/2006" xmlns:a14="http://schemas.microsoft.com/office/drawing/2010/main">
        <mc:Choice Requires="a14">
          <p:graphicFrame>
            <p:nvGraphicFramePr>
              <p:cNvPr id="8" name="QC_5_EX.7_2#1af5df217?colgroup=7,16,16&amp;vop=1&amp;pid=7db97dbe8&amp;color=0,0,0&amp;vtp=1&amp;bbb=1"/>
              <p:cNvGraphicFramePr>
                <a:graphicFrameLocks noGrp="1"/>
              </p:cNvGraphicFramePr>
              <p:nvPr/>
            </p:nvGraphicFramePr>
            <p:xfrm>
              <a:off x="722376" y="1513528"/>
              <a:ext cx="10716768" cy="2100326"/>
            </p:xfrm>
            <a:graphic>
              <a:graphicData uri="http://schemas.openxmlformats.org/drawingml/2006/table">
                <a:tbl>
                  <a:tblPr/>
                  <a:tblGrid>
                    <a:gridCol w="2139696"/>
                    <a:gridCol w="4288536"/>
                    <a:gridCol w="4288536"/>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果酒制作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果醋制作</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缺少糖源）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2783">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酒精发酵（糖</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醋酸发酵（酒精</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主要微生物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3007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厌氧环境</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需充足氧气</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35</m:t>
                              </m:r>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8" name="QC_5_EX.7_2#1af5df217?colgroup=7,16,16&amp;vop=1&amp;pid=7db97dbe8&amp;color=0,0,0&amp;vtp=1&amp;bbb=1"/>
              <p:cNvGraphicFramePr>
                <a:graphicFrameLocks noGrp="1"/>
              </p:cNvGraphicFramePr>
              <p:nvPr/>
            </p:nvGraphicFramePr>
            <p:xfrm>
              <a:off x="722376" y="1513528"/>
              <a:ext cx="10716768" cy="2100326"/>
            </p:xfrm>
            <a:graphic>
              <a:graphicData uri="http://schemas.openxmlformats.org/drawingml/2006/table">
                <a:tbl>
                  <a:tblPr/>
                  <a:tblGrid>
                    <a:gridCol w="2139696"/>
                    <a:gridCol w="4288536"/>
                    <a:gridCol w="4288536"/>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果酒制作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果醋制作</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缺少糖源）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291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主要微生物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3058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06fdd512e?pid=7db97dbe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[重庆2025·6]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豆瓣酱是我国的地方特色调味品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。生产豆瓣酱的方法是先将蚕豆瓣制备成豆瓣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（如图），再添加调味料进一步发酵。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5_BD.8_2#06fdd512e?pid=7db97dbe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26664" y="1951677"/>
            <a:ext cx="6144768" cy="10424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9_1#06fdd512e.bracket?pid=7db97dbe8&amp;color=0,0,0&amp;vpa=3&amp;vtp=1"/>
          <p:cNvSpPr/>
          <p:nvPr/>
        </p:nvSpPr>
        <p:spPr>
          <a:xfrm>
            <a:off x="7513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8_3#06fdd512e.choices?pid=7db97dbe8&amp;color=0,0,0&amp;vtp=1&amp;bbb=1"/>
          <p:cNvSpPr/>
          <p:nvPr/>
        </p:nvSpPr>
        <p:spPr>
          <a:xfrm>
            <a:off x="722376" y="31327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A.沸水漂烫能杀死蚕豆细胞，减少营养物质消耗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.面粉可为菌种的快速繁殖和生长提供营养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.菌种中含有产蛋白酶和淀粉酶的微生物</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.豆瓣曲的制备主要是利用厌氧微生物来发酵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06fdd512e?vop=1&amp;pid=7db97dbe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沸水漂烫能使蚕豆细胞死亡，从而减少细胞呼吸等对营养物质的消耗，A正确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；面粉中含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有淀粉等营养物质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，可为菌种的快速繁殖和生长提供营养，B正确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；在发酵过程中需要将蛋白质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和淀粉等分解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，所以菌种中含有产蛋白酶和淀粉酶的微生物，C正确；从图中可以看出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，在制作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豆瓣曲的过程中有翻拌操作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，且整个过程不是完全密封的，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说明主要是利用好氧微生物来发酵，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4528</Words>
  <Application>WPS 演示</Application>
  <PresentationFormat>宽屏</PresentationFormat>
  <Paragraphs>251</Paragraphs>
  <Slides>26</Slides>
  <Notes>26</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26</vt:i4>
      </vt:variant>
    </vt:vector>
  </HeadingPairs>
  <TitlesOfParts>
    <vt:vector size="49"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丁密</cp:lastModifiedBy>
  <cp:revision>4</cp:revision>
  <dcterms:created xsi:type="dcterms:W3CDTF">2025-10-21T13:06:00Z</dcterms:created>
  <dcterms:modified xsi:type="dcterms:W3CDTF">2025-10-22T08:39:37Z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C432E5AE1B8949A893800A027A20DFB8_12</vt:lpwstr>
  </property>
  <property fmtid="{D5CDD505-2E9C-101B-9397-08002B2CF9AE}" pid="3" name="KSOProductBuildVer">
    <vt:lpwstr>2052-12.1.0.23125</vt:lpwstr>
  </property>
</Properties>
</file>