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4ca9a388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一、选择题（本题共5小题）</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2ac3125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二、非选择题（本题共3小题）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8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0.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24.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0.xml"/><Relationship Id="rId2" Type="http://schemas.openxmlformats.org/officeDocument/2006/relationships/image" Target="../media/image26.png"/><Relationship Id="rId1"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image" Target="../media/image2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0.xml"/><Relationship Id="rId2" Type="http://schemas.openxmlformats.org/officeDocument/2006/relationships/image" Target="../media/image29.jpeg"/><Relationship Id="rId1"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10.xml"/><Relationship Id="rId5" Type="http://schemas.openxmlformats.org/officeDocument/2006/relationships/image" Target="../media/image34.png"/><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0.xml"/><Relationship Id="rId2" Type="http://schemas.openxmlformats.org/officeDocument/2006/relationships/image" Target="../media/image36.jpeg"/><Relationship Id="rId1" Type="http://schemas.openxmlformats.org/officeDocument/2006/relationships/image" Target="../media/image35.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0.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0.xml"/><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43.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0.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0.xml"/><Relationship Id="rId2" Type="http://schemas.openxmlformats.org/officeDocument/2006/relationships/image" Target="../media/image17.png"/><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6dd6bbafc?vop=1&amp;pid=4ca9a388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野生雄性不育稻细胞质中含雄性不育基因，故应利用射线照射野生雄性不育稻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，破坏其细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；用罗丹明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处理优良水稻原生质体，使其细胞质失活，然后诱导原生质体融合，A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植物细胞壁的成分主要是纤维素和果胶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，可用纤维素酶和果胶酶对植物细胞进行去壁处理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，但在低渗环境下原生质体可能会吸水涨破，需在等渗或微高渗环境下进行，B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可用聚乙二醇融合法诱导原生质体融合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，但野生雄性不育稻的染色体在融合前已去除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，仅留下细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胞质基因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，故融合后的细胞染色体组成为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；原生质体融合成功的标志是形成新的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2_1#6dd6bbafc?vop=1&amp;pid=4ca9a3889&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892"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3_1#c7a603e76?htil=2&amp;pid=4ca9a3889&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894576" y="972000"/>
            <a:ext cx="3935690" cy="2208403"/>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3_2#c7a603e76?htil=2&amp;pid=4ca9a3889&amp;color=0,0,0&amp;vtp=1&amp;bt=1&amp;bbb=1&amp;hb=1&amp;hs=1"/>
              <p:cNvSpPr/>
              <p:nvPr/>
            </p:nvSpPr>
            <p:spPr>
              <a:xfrm>
                <a:off x="722376" y="984699"/>
                <a:ext cx="6053328"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5.铁皮石斛是名贵中药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，其有效成分生物碱为细胞的次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生代谢物。研究人员将铁皮石斛的营养芽采用组织培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养技术培养成拟原球茎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，类似愈伤组织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养过程中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质量、生物碱含量的变化如图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3_2#c7a603e76?htil=2&amp;pid=4ca9a3889&amp;color=0,0,0&amp;vtp=1&amp;bt=1&amp;bbb=1&amp;hb=1&amp;hs=1"/>
              <p:cNvSpPr>
                <a:spLocks noRot="1" noChangeAspect="1" noMove="1" noResize="1" noEditPoints="1" noAdjustHandles="1" noChangeArrowheads="1" noChangeShapeType="1" noTextEdit="1"/>
              </p:cNvSpPr>
              <p:nvPr/>
            </p:nvSpPr>
            <p:spPr>
              <a:xfrm>
                <a:off x="722376" y="984699"/>
                <a:ext cx="6053328" cy="2214753"/>
              </a:xfrm>
              <a:prstGeom prst="rect">
                <a:avLst/>
              </a:prstGeom>
              <a:blipFill rotWithShape="1">
                <a:blip r:embed="rId2"/>
                <a:stretch>
                  <a:fillRect l="-6" t="-20" r="-2104" b="-2050"/>
                </a:stretch>
              </a:blipFill>
            </p:spPr>
            <p:txBody>
              <a:bodyPr/>
              <a:lstStyle/>
              <a:p>
                <a:r>
                  <a:rPr lang="zh-CN" altLang="en-US">
                    <a:noFill/>
                  </a:rPr>
                  <a:t> </a:t>
                </a:r>
              </a:p>
            </p:txBody>
          </p:sp>
        </mc:Fallback>
      </mc:AlternateContent>
      <p:sp>
        <p:nvSpPr>
          <p:cNvPr id="4" name="QC_5_AN.14_1#c7a603e76.bracket?pid=4ca9a3889&amp;color=0,0,0&amp;vpa=5&amp;vtp=1"/>
          <p:cNvSpPr/>
          <p:nvPr/>
        </p:nvSpPr>
        <p:spPr>
          <a:xfrm>
            <a:off x="2192401" y="2794449"/>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13_3#c7a603e76.choices?pid=4ca9a3889&amp;color=0,0,0&amp;vtp=1&amp;bbb=1&amp;hs=1"/>
              <p:cNvSpPr/>
              <p:nvPr/>
            </p:nvSpPr>
            <p:spPr>
              <a:xfrm>
                <a:off x="722376" y="325164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A.在培养前应对营养芽进行灭菌，在酒精灯火焰旁进行接种操作可减少杂菌污染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.因新生营养芽的细胞分化程度低，作外植体时容易诱导形成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.诱导营养芽形成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的过程称为细胞的脱分化，生物碱为该过程提供营养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.与光照条件下相比，黑暗条件下</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的生长起始早、快速生长持续时间长</a:t>
                </a:r>
                <a:endParaRPr lang="en-US" altLang="zh-CN" sz="2000" dirty="0"/>
              </a:p>
            </p:txBody>
          </p:sp>
        </mc:Choice>
        <mc:Fallback>
          <p:sp>
            <p:nvSpPr>
              <p:cNvPr id="5" name="QC_5_BD.13_3#c7a603e76.choices?pid=4ca9a3889&amp;color=0,0,0&amp;vtp=1&amp;bbb=1&amp;hs=1"/>
              <p:cNvSpPr>
                <a:spLocks noRot="1" noChangeAspect="1" noMove="1" noResize="1" noEditPoints="1" noAdjustHandles="1" noChangeArrowheads="1" noChangeShapeType="1" noTextEdit="1"/>
              </p:cNvSpPr>
              <p:nvPr/>
            </p:nvSpPr>
            <p:spPr>
              <a:xfrm>
                <a:off x="722376" y="3251649"/>
                <a:ext cx="10753344" cy="1796034"/>
              </a:xfrm>
              <a:prstGeom prst="rect">
                <a:avLst/>
              </a:prstGeom>
              <a:blipFill rotWithShape="1">
                <a:blip r:embed="rId3"/>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5_1#c7a603e76?vop=1&amp;pid=4ca9a3889&amp;color=0,0,0&amp;mp=1&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5_2#c7a603e76?vop=1&amp;pid=4ca9a388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227832" y="1513528"/>
            <a:ext cx="5742432" cy="3886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c7a603e76?vop=1&amp;pid=4ca9a388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在接种前对外植体进行消毒，并在酒精灯火焰旁进行接种可减少杂菌污染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，灭菌会导致外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植体死亡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，A错误；选用新生营养芽为外植体是因为其分化程度低，分裂能力强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，且几乎不携带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，作外植体培养时容易诱导形成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PLBs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，B正确；生物碱为细胞的次生代谢物，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不能提供营养，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mc:Choice>
        <mc:Fallback>
          <p:sp>
            <p:nvSpPr>
              <p:cNvPr id="2" name="QC_5_AS.16_1#c7a603e76?vop=1&amp;pid=4ca9a3889&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23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7_1#bc28610af?pid=d2ac3125d&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北方白犀牛曾经广泛分布于非洲中部等地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，但由于盗猎和自然栖息地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的丧失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，它们的数量不断减少。2018年3月，世界上最后一头雄性北方白犀牛死亡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，该物种仅剩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下两头雌性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，在此之前，研究人员设法保存了北方白犀牛的精子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。多个研究团队试图通过多种技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术手段繁育该物种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.一个研究团队试图培育试管北方白犀牛，其主要流程如图1。</a:t>
            </a:r>
            <a:endParaRPr lang="en-US" altLang="zh-CN" sz="2000" dirty="0"/>
          </a:p>
        </p:txBody>
      </p:sp>
      <p:pic>
        <p:nvPicPr>
          <p:cNvPr id="3" name="QO_5_BD.17_2#bc28610af?iti=1&amp;pid=d2ac3125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75888" y="3332803"/>
            <a:ext cx="4846320"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17_3#bc28610af?iti=1&amp;pid=d2ac3125d&amp;color=0,0,0&amp;vtp=1&amp;bbb=1"/>
          <p:cNvSpPr/>
          <p:nvPr/>
        </p:nvSpPr>
        <p:spPr>
          <a:xfrm>
            <a:off x="5868860" y="490455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8_1#55d4aeeb2?pid=bc28610af&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①过程需要对雌性北方白犀牛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填“注射”“饲喂”或“注射或饲喂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”）促性腺激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，目的是使其超数排卵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。取自雌性北方白犀牛体内的卵母细胞需要培养至</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，才能与获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能的精子受精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19_1#55d4aeeb2.blank?pid=bc28610af&amp;color=0,0,0&amp;vpa=6&amp;vtp=1&amp;bbb=1"/>
          <p:cNvSpPr/>
          <p:nvPr/>
        </p:nvSpPr>
        <p:spPr>
          <a:xfrm>
            <a:off x="4691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注射</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20_1#55d4aeeb2.blank?pid=bc28610af&amp;color=0,0,0&amp;vpa=7&amp;vtp=1&amp;bbb=1"/>
              <p:cNvSpPr/>
              <p:nvPr/>
            </p:nvSpPr>
            <p:spPr>
              <a:xfrm>
                <a:off x="9075801" y="1472438"/>
                <a:ext cx="911225"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𝐌</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100" dirty="0">
                  <a:solidFill>
                    <a:srgbClr val="00B050"/>
                  </a:solidFill>
                </a:endParaRPr>
              </a:p>
            </p:txBody>
          </p:sp>
        </mc:Choice>
        <mc:Fallback>
          <p:sp>
            <p:nvSpPr>
              <p:cNvPr id="4" name="QB_6_AN.20_1#55d4aeeb2.blank?pid=bc28610af&amp;color=0,0,0&amp;vpa=7&amp;vtp=1&amp;bbb=1"/>
              <p:cNvSpPr>
                <a:spLocks noRot="1" noChangeAspect="1" noMove="1" noResize="1" noEditPoints="1" noAdjustHandles="1" noChangeArrowheads="1" noChangeShapeType="1" noTextEdit="1"/>
              </p:cNvSpPr>
              <p:nvPr/>
            </p:nvSpPr>
            <p:spPr>
              <a:xfrm>
                <a:off x="9075801" y="1472438"/>
                <a:ext cx="911225" cy="303784"/>
              </a:xfrm>
              <a:prstGeom prst="rect">
                <a:avLst/>
              </a:prstGeom>
              <a:blipFill rotWithShape="1">
                <a:blip r:embed="rId1"/>
                <a:stretch>
                  <a:fillRect l="-42" t="-3930" r="42"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21_1#55d4aeeb2?vop=1&amp;pid=bc28610af&amp;color=0,0,0&amp;vtp=1&amp;bbb=1&amp;hb=1"/>
              <p:cNvSpPr/>
              <p:nvPr/>
            </p:nvSpPr>
            <p:spPr>
              <a:xfrm>
                <a:off x="722376" y="23835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促性腺激素的化学本质为蛋白质，口服后会被分解而失去作用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，因此为了获得更多的卵母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，应该给雌性北方白犀牛注射促性腺激素，使其超数排卵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。取自雌性北方白犀牛体内的卵母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细胞需要培养至</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期才能与获能的精子受精。</a:t>
                </a:r>
                <a:endParaRPr lang="en-US" altLang="zh-CN" sz="2200" dirty="0">
                  <a:solidFill>
                    <a:srgbClr val="000000"/>
                  </a:solidFill>
                </a:endParaRPr>
              </a:p>
            </p:txBody>
          </p:sp>
        </mc:Choice>
        <mc:Fallback>
          <p:sp>
            <p:nvSpPr>
              <p:cNvPr id="5" name="QB_6_AS.21_1#55d4aeeb2?vop=1&amp;pid=bc28610af&amp;color=0,0,0&amp;vtp=1&amp;bbb=1&amp;hb=1"/>
              <p:cNvSpPr>
                <a:spLocks noRot="1" noChangeAspect="1" noMove="1" noResize="1" noEditPoints="1" noAdjustHandles="1" noChangeArrowheads="1" noChangeShapeType="1" noTextEdit="1"/>
              </p:cNvSpPr>
              <p:nvPr/>
            </p:nvSpPr>
            <p:spPr>
              <a:xfrm>
                <a:off x="722376" y="2383536"/>
                <a:ext cx="10753344" cy="1326134"/>
              </a:xfrm>
              <a:prstGeom prst="rect">
                <a:avLst/>
              </a:prstGeom>
              <a:blipFill rotWithShape="1">
                <a:blip r:embed="rId2"/>
                <a:stretch>
                  <a:fillRect l="-4" t="-29" r="-402" b="-3400"/>
                </a:stretch>
              </a:blipFill>
            </p:spPr>
            <p:txBody>
              <a:bodyPr/>
              <a:lstStyle/>
              <a:p>
                <a:r>
                  <a:rPr lang="zh-CN" altLang="en-US">
                    <a:noFill/>
                  </a:rPr>
                  <a:t> </a:t>
                </a:r>
              </a:p>
            </p:txBody>
          </p:sp>
        </mc:Fallback>
      </mc:AlternateContent>
      <p:sp>
        <p:nvSpPr>
          <p:cNvPr id="6" name="QB_6_BD.22_1#ca4370c09?pid=bc28610af&amp;color=0,0,0&amp;vtp=1&amp;bbb=1&amp;hb=1"/>
          <p:cNvSpPr/>
          <p:nvPr/>
        </p:nvSpPr>
        <p:spPr>
          <a:xfrm>
            <a:off x="722376" y="371983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研究团队将体外受精得到的受精卵培养至桑葚胚或囊胚后移植至南方白犀牛的子宫中孕育，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为了使受体生理状态更适合胚胎移植，应对其进行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处理以提高成功率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7" name="QB_6_AN.23_1#ca4370c09.blank?pid=bc28610af&amp;color=0,0,0&amp;vpa=8&amp;vtp=1&amp;bbb=1"/>
          <p:cNvSpPr/>
          <p:nvPr/>
        </p:nvSpPr>
        <p:spPr>
          <a:xfrm>
            <a:off x="6319901" y="411988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同期发情</a:t>
            </a:r>
            <a:endParaRPr lang="en-US" altLang="zh-CN" sz="2000" dirty="0">
              <a:solidFill>
                <a:srgbClr val="00B050"/>
              </a:solidFill>
            </a:endParaRPr>
          </a:p>
        </p:txBody>
      </p:sp>
      <p:sp>
        <p:nvSpPr>
          <p:cNvPr id="8" name="QB_6_AS.24_1#ca4370c09?vop=1&amp;pid=bc28610af&amp;color=0,0,0&amp;vtp=1&amp;bbb=1"/>
          <p:cNvSpPr/>
          <p:nvPr/>
        </p:nvSpPr>
        <p:spPr>
          <a:xfrm>
            <a:off x="722376" y="4599877"/>
            <a:ext cx="10753344" cy="434785"/>
          </a:xfrm>
          <a:prstGeom prst="rect">
            <a:avLst/>
          </a:prstGeom>
          <a:noFill/>
        </p:spPr>
        <p:txBody>
          <a:bodyPr wrap="none" lIns="0" tIns="0" rIns="0" bIns="0" rtlCol="0" anchor="t"/>
          <a:lstStyle/>
          <a:p>
            <a:pPr algn="l" latinLnBrk="1">
              <a:lnSpc>
                <a:spcPts val="39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要对受体犀牛进行同期发情处理，使其生理状态更适合胚胎移植，从而提高胚胎移植成功率。</a:t>
            </a:r>
            <a:endParaRPr lang="en-US" altLang="zh-CN" sz="2200" spc="-5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6_BD#fd59bc6bd?pid=bc28610af&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Ⅱ.另一个团队试图培育克隆北方白犀牛，其主要流程如图2。</a:t>
            </a:r>
            <a:endParaRPr lang="en-US" altLang="zh-CN" sz="2000" dirty="0"/>
          </a:p>
        </p:txBody>
      </p:sp>
      <p:pic>
        <p:nvPicPr>
          <p:cNvPr id="3" name="P_6_BD#fd59bc6bd?iti=2&amp;pid=bc28610a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03320" y="1511300"/>
            <a:ext cx="4791456"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6_BD#fd59bc6bd?iti=2&amp;pid=bc28610af&amp;color=0,0,0&amp;vtp=1&amp;bbb=1"/>
          <p:cNvSpPr/>
          <p:nvPr/>
        </p:nvSpPr>
        <p:spPr>
          <a:xfrm>
            <a:off x="5868860" y="343966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5" name="QB_6_BD.25_1#55aa914ab?pid=bc28610af&amp;color=0,0,0&amp;vtp=1&amp;bbb=1&amp;hb=1"/>
          <p:cNvSpPr/>
          <p:nvPr/>
        </p:nvSpPr>
        <p:spPr>
          <a:xfrm>
            <a:off x="722376" y="3909441"/>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进行核移植之前需要从北方白犀牛身上取少量细胞进行体外培养以获得足够量的供体细胞。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在培养细胞时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，既要保证环境无菌、无毒，还需定期更换培养液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，以便</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通常还会将多孔的中空薄壁小玻璃珠放入培养瓶中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以增加培养的细胞数量。</a:t>
            </a:r>
            <a:endParaRPr lang="en-US" altLang="zh-CN" sz="2000" dirty="0"/>
          </a:p>
        </p:txBody>
      </p:sp>
      <p:sp>
        <p:nvSpPr>
          <p:cNvPr id="6" name="QB_6_AN.26_1#55aa914ab.blank?pid=bc28610af&amp;color=0,0,0&amp;vpa=9&amp;vtp=1&amp;bbb=1&amp;hb=1"/>
          <p:cNvSpPr/>
          <p:nvPr/>
        </p:nvSpPr>
        <p:spPr>
          <a:xfrm>
            <a:off x="722377" y="4328541"/>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清除代谢物，防止细胞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代谢物积累对细胞自身造成危害</a:t>
            </a:r>
            <a:endParaRPr lang="en-US" altLang="zh-CN" sz="2000" dirty="0"/>
          </a:p>
        </p:txBody>
      </p:sp>
      <p:sp>
        <p:nvSpPr>
          <p:cNvPr id="7" name="QB_6_AN.27_1#55aa914ab.blank?pid=bc28610af&amp;color=0,0,0&amp;vpa=10&amp;vtp=1&amp;bbb=1"/>
          <p:cNvSpPr/>
          <p:nvPr/>
        </p:nvSpPr>
        <p:spPr>
          <a:xfrm>
            <a:off x="731901" y="5223891"/>
            <a:ext cx="7296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增大细胞贴壁生长的附着面积</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，避免细胞过早出现接触抑制现象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8_1#55aa914ab?vop=1&amp;pid=bc28610a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在进行动物细胞培养时，要定期更换培养液，以便清除代谢物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，防止细胞代谢物积累对细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胞自身造成危害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。由于培养的动物细胞具有贴壁生长、接触抑制的特点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，所以将多孔的中空薄壁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小玻璃珠放入培养瓶中增大细胞贴壁生长的附着面积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，避免过早出现接触抑制现象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，以增加培养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9_1#1e9ec52b4?pid=bc28610a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（4）取自雌性南方白犀牛的卵母细胞培养至一定阶段后需要去核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，在去核操作中常采用的方法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0_1#1e9ec52b4.blank?pid=bc28610af&amp;color=0,0,0&amp;vpa=11&amp;vtp=1&amp;bbb=1"/>
          <p:cNvSpPr/>
          <p:nvPr/>
        </p:nvSpPr>
        <p:spPr>
          <a:xfrm>
            <a:off x="985901" y="137205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显微操作</a:t>
            </a:r>
            <a:endParaRPr lang="en-US" altLang="zh-CN" sz="2000" dirty="0"/>
          </a:p>
        </p:txBody>
      </p:sp>
      <p:sp>
        <p:nvSpPr>
          <p:cNvPr id="4" name="QB_6_AS.31_1#1e9ec52b4?vop=1&amp;pid=bc28610af&amp;color=0,0,0&amp;vtp=1&amp;bbb=1&amp;hb=1"/>
          <p:cNvSpPr/>
          <p:nvPr/>
        </p:nvSpPr>
        <p:spPr>
          <a:xfrm>
            <a:off x="722376" y="19225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取自雌性南方白犀牛的卵母细胞培养至一定阶段后需要去核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，在去核操作中常采用的方法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是显微操作法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，也有人采用梯度离心、紫外线短时间照射和化学物质处理等方法。</a:t>
            </a:r>
            <a:endParaRPr lang="en-US" altLang="zh-CN" sz="2200" dirty="0"/>
          </a:p>
        </p:txBody>
      </p:sp>
      <p:sp>
        <p:nvSpPr>
          <p:cNvPr id="5" name="QB_6_BD.32_1#17f96457a?pid=bc28610af&amp;color=0,0,0&amp;vtp=1&amp;bbb=1&amp;hb=1"/>
          <p:cNvSpPr/>
          <p:nvPr/>
        </p:nvSpPr>
        <p:spPr>
          <a:xfrm>
            <a:off x="722376" y="288487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）上述后代试管动物和克隆动物的性别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填“一定”或“不一定”）相同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多样性的角度分析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，与野生种群相比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，人工繁育的种群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33_1#17f96457a.blank?pid=bc28610af&amp;color=0,0,0&amp;vpa=12&amp;vtp=1&amp;bbb=1"/>
          <p:cNvSpPr/>
          <p:nvPr/>
        </p:nvSpPr>
        <p:spPr>
          <a:xfrm>
            <a:off x="5453126" y="2846773"/>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不一定</a:t>
            </a:r>
            <a:endParaRPr lang="en-US" altLang="zh-CN" sz="2000" dirty="0"/>
          </a:p>
        </p:txBody>
      </p:sp>
      <p:sp>
        <p:nvSpPr>
          <p:cNvPr id="7" name="QB_6_AN.34_1#17f96457a.blank?pid=bc28610af&amp;color=0,0,0&amp;vpa=13&amp;vtp=1&amp;bbb=1"/>
          <p:cNvSpPr/>
          <p:nvPr/>
        </p:nvSpPr>
        <p:spPr>
          <a:xfrm>
            <a:off x="6827901" y="3284923"/>
            <a:ext cx="221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遗传多样性会降低</a:t>
            </a:r>
            <a:endParaRPr lang="en-US" altLang="zh-CN" sz="2000" dirty="0"/>
          </a:p>
        </p:txBody>
      </p:sp>
      <p:sp>
        <p:nvSpPr>
          <p:cNvPr id="8" name="QB_6_AS.35_1#17f96457a?vop=1&amp;pid=bc28610af&amp;color=0,0,0&amp;vtp=1&amp;bbb=1&amp;hb=1"/>
          <p:cNvSpPr/>
          <p:nvPr/>
        </p:nvSpPr>
        <p:spPr>
          <a:xfrm>
            <a:off x="722376" y="3829499"/>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获得的克隆北方白犀牛，其细胞核遗传物质来源于供体北方白犀牛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，因此其性别与提供细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胞核的供体相同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，而试管动物的获得经过了两性生殖细胞的结合，性别无法确定，因此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代试管动物和克隆动物的性别不一定相同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。生物多样性包括遗传多样性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、物种多样性和生态系统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，从生物多样性的角度分析，与野生种群相比，人工繁育的种群遗传多样性会降低。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3" end="3"/>
                                            </p:txEl>
                                          </p:spTgt>
                                        </p:tgtEl>
                                        <p:attrNameLst>
                                          <p:attrName>style.visibility</p:attrName>
                                        </p:attrNameLst>
                                      </p:cBhvr>
                                      <p:to>
                                        <p:strVal val="visible"/>
                                      </p:to>
                                    </p:set>
                                    <p:animEffect transition="in" filter="fade">
                                      <p:cBhvr>
                                        <p:cTn id="54"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6_1#3e0d89d59?pid=d2ac3125d&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[北京延庆区2025高二期末]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三白草和鱼腥草是同科不同属的两种药用植物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，二者因疗效相近且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具有叠加效应常被用作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“药对”。科研人员将复方的配伍（两种或两种以上药物配合使用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个体生长或生产过程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，并实现有效成分的工厂化生产，具体操作如图1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；进一步研究不同的原生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质体密度对三白草和鱼腥草原生质体融合率的影响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，结果如图2。</a:t>
            </a:r>
            <a:endParaRPr lang="en-US" altLang="zh-CN" sz="2000" dirty="0"/>
          </a:p>
        </p:txBody>
      </p:sp>
      <p:pic>
        <p:nvPicPr>
          <p:cNvPr id="3" name="QO_5_BD.36_3#3e0d89d59?iti=3&amp;htil=1&amp;pid=d2ac3125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7552" y="3561403"/>
            <a:ext cx="4846320" cy="12344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36_4#3e0d89d59?iti=4&amp;htil=1&amp;pid=d2ac3125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711696" y="2875603"/>
            <a:ext cx="4151376"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36_5#3e0d89d59?iti=3&amp;htil=1&amp;pid=d2ac3125d&amp;color=0,0,0&amp;vtp=1&amp;bbb=1"/>
          <p:cNvSpPr/>
          <p:nvPr/>
        </p:nvSpPr>
        <p:spPr>
          <a:xfrm>
            <a:off x="3180524" y="49228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36_6#3e0d89d59?iti=4&amp;htil=1&amp;pid=d2ac3125d&amp;color=0,0,0&amp;vtp=1&amp;bbb=1"/>
          <p:cNvSpPr/>
          <p:nvPr/>
        </p:nvSpPr>
        <p:spPr>
          <a:xfrm>
            <a:off x="8557196" y="49228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7" name="QO_5_BD.36_7#3e0d89d59?pid=d2ac3125d&amp;color=0,0,0&amp;vtp=1&amp;bbb=1"/>
          <p:cNvSpPr/>
          <p:nvPr/>
        </p:nvSpPr>
        <p:spPr>
          <a:xfrm>
            <a:off x="722376" y="5386012"/>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双核异核融合体指具有两个不同来源细胞核的细胞</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18889677.fixed?pid=6ca4cb93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218889677.fixed?pid=6ca4cb93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第2章素养检测</a:t>
            </a:r>
            <a:endParaRPr lang="en-US" altLang="zh-CN" sz="4400" dirty="0"/>
          </a:p>
        </p:txBody>
      </p:sp>
      <p:pic>
        <p:nvPicPr>
          <p:cNvPr id="4" name="C_3#218889677.fixed?pid=6ca4cb93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18889677.fixed?pid=6ca4cb93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aead6e121?pid=3e0d89d59&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①过程通过酶解法去除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获取原生质体，并向三白草和鱼腥草细胞酶解液中分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别加入红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、绿荧光色素（带荧光色素的原生质体仍能融合和再生）。过程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②可利用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化学法）诱导融合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，随后在荧光显微镜下选择带</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的杂种原生质体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38_1#aead6e121.blank?pid=3e0d89d59&amp;color=0,0,0&amp;vpa=14&amp;vtp=1&amp;bbb=1"/>
          <p:cNvSpPr/>
          <p:nvPr/>
        </p:nvSpPr>
        <p:spPr>
          <a:xfrm>
            <a:off x="4586351"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细胞壁</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39_1#aead6e121.blank?pid=3e0d89d59&amp;color=0,0,0&amp;vpa=15&amp;vtp=1&amp;bbb=1&amp;hb=1"/>
              <p:cNvSpPr/>
              <p:nvPr/>
            </p:nvSpPr>
            <p:spPr>
              <a:xfrm>
                <a:off x="722377" y="1388364"/>
                <a:ext cx="10749631" cy="8649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聚乙二醇</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𝐏𝐄𝐆</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融合法或高</a:t>
                </a:r>
                <a14:m>
                  <m:oMath xmlns:m="http://schemas.openxmlformats.org/officeDocument/2006/math">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𝐂𝐚</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𝟐</m:t>
                        </m:r>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2000" dirty="0">
                  <a:solidFill>
                    <a:srgbClr val="00B050"/>
                  </a:solidFill>
                </a:endParaRPr>
              </a:p>
            </p:txBody>
          </p:sp>
        </mc:Choice>
        <mc:Fallback>
          <p:sp>
            <p:nvSpPr>
              <p:cNvPr id="4" name="QB_6_AN.39_1#aead6e121.blank?pid=3e0d89d59&amp;color=0,0,0&amp;vpa=15&amp;vtp=1&amp;bbb=1&amp;hb=1"/>
              <p:cNvSpPr>
                <a:spLocks noRot="1" noChangeAspect="1" noMove="1" noResize="1" noEditPoints="1" noAdjustHandles="1" noChangeArrowheads="1" noChangeShapeType="1" noTextEdit="1"/>
              </p:cNvSpPr>
              <p:nvPr/>
            </p:nvSpPr>
            <p:spPr>
              <a:xfrm>
                <a:off x="722377" y="1388364"/>
                <a:ext cx="10749631" cy="864934"/>
              </a:xfrm>
              <a:prstGeom prst="rect">
                <a:avLst/>
              </a:prstGeom>
              <a:blipFill rotWithShape="1">
                <a:blip r:embed="rId1"/>
                <a:stretch>
                  <a:fillRect l="-4" t="-29" r="1" b="-5690"/>
                </a:stretch>
              </a:blipFill>
            </p:spPr>
            <p:txBody>
              <a:bodyPr/>
              <a:lstStyle/>
              <a:p>
                <a:r>
                  <a:rPr lang="zh-CN" altLang="en-US">
                    <a:noFill/>
                  </a:rPr>
                  <a:t> </a:t>
                </a:r>
              </a:p>
            </p:txBody>
          </p:sp>
        </mc:Fallback>
      </mc:AlternateContent>
      <p:sp>
        <p:nvSpPr>
          <p:cNvPr id="5" name="QB_6_AN.40_1#aead6e121.blank?pid=3e0d89d59&amp;color=0,0,0&amp;vpa=16&amp;vtp=1&amp;bbb=1&amp;hb=1"/>
          <p:cNvSpPr/>
          <p:nvPr/>
        </p:nvSpPr>
        <p:spPr>
          <a:xfrm>
            <a:off x="722377" y="18455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双色荧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（或红、绿荧光）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41_1#aead6e121?vop=1&amp;pid=3e0d89d59&amp;color=0,0,0&amp;vtp=1&amp;bbb=1&amp;hb=1"/>
              <p:cNvSpPr/>
              <p:nvPr/>
            </p:nvSpPr>
            <p:spPr>
              <a:xfrm>
                <a:off x="722376" y="2834767"/>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据图1可知，过程①通过酶解法去除细胞壁获取原生质体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。诱导植物细胞融合的化学方法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（聚乙二醇）融合法和高</a:t>
                </a:r>
                <a14:m>
                  <m:oMath xmlns:m="http://schemas.openxmlformats.org/officeDocument/2006/math">
                    <m:sSup>
                      <m:sSupPr>
                        <m:ctrlPr>
                          <a:rPr lang="en-US" altLang="zh-CN" sz="22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2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。由于三白草细胞酶解液中加入了红荧光色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，鱼腥草细胞酶解液中加入了绿荧光色素，所以杂种原生质体应该带红、绿双色荧光。</a:t>
                </a:r>
                <a:endParaRPr lang="en-US" altLang="zh-CN" sz="2200" dirty="0">
                  <a:solidFill>
                    <a:srgbClr val="000000"/>
                  </a:solidFill>
                </a:endParaRPr>
              </a:p>
            </p:txBody>
          </p:sp>
        </mc:Choice>
        <mc:Fallback>
          <p:sp>
            <p:nvSpPr>
              <p:cNvPr id="6" name="QB_6_AS.41_1#aead6e121?vop=1&amp;pid=3e0d89d59&amp;color=0,0,0&amp;vtp=1&amp;bbb=1&amp;hb=1"/>
              <p:cNvSpPr>
                <a:spLocks noRot="1" noChangeAspect="1" noMove="1" noResize="1" noEditPoints="1" noAdjustHandles="1" noChangeArrowheads="1" noChangeShapeType="1" noTextEdit="1"/>
              </p:cNvSpPr>
              <p:nvPr/>
            </p:nvSpPr>
            <p:spPr>
              <a:xfrm>
                <a:off x="722376" y="2834767"/>
                <a:ext cx="10753344" cy="1415034"/>
              </a:xfrm>
              <a:prstGeom prst="rect">
                <a:avLst/>
              </a:prstGeom>
              <a:blipFill rotWithShape="1">
                <a:blip r:embed="rId2"/>
                <a:stretch>
                  <a:fillRect l="-4" t="-9" b="-320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BD.42_1#cb5ede34e?pid=3e0d89d59&amp;color=0,0,0&amp;vtp=1&amp;bbb=1"/>
              <p:cNvSpPr/>
              <p:nvPr/>
            </p:nvSpPr>
            <p:spPr>
              <a:xfrm>
                <a:off x="722376" y="4294759"/>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（2）由图2可知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，促进三白草和鱼腥草原生质体融合的最适密度为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a:t>
                </a:r>
                <a:endParaRPr lang="en-US" altLang="zh-CN" sz="2000" dirty="0">
                  <a:solidFill>
                    <a:srgbClr val="000000"/>
                  </a:solidFill>
                </a:endParaRPr>
              </a:p>
            </p:txBody>
          </p:sp>
        </mc:Choice>
        <mc:Fallback>
          <p:sp>
            <p:nvSpPr>
              <p:cNvPr id="7" name="QB_6_BD.42_1#cb5ede34e?pid=3e0d89d59&amp;color=0,0,0&amp;vtp=1&amp;bbb=1"/>
              <p:cNvSpPr>
                <a:spLocks noRot="1" noChangeAspect="1" noMove="1" noResize="1" noEditPoints="1" noAdjustHandles="1" noChangeArrowheads="1" noChangeShapeType="1" noTextEdit="1"/>
              </p:cNvSpPr>
              <p:nvPr/>
            </p:nvSpPr>
            <p:spPr>
              <a:xfrm>
                <a:off x="722376" y="4294759"/>
                <a:ext cx="10753344" cy="405003"/>
              </a:xfrm>
              <a:prstGeom prst="rect">
                <a:avLst/>
              </a:prstGeom>
              <a:blipFill rotWithShape="1">
                <a:blip r:embed="rId3"/>
                <a:stretch>
                  <a:fillRect l="-4" t="-63" b="-1282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N.43_1#cb5ede34e.blank?pid=3e0d89d59&amp;color=0,0,0&amp;vpa=17&amp;vtp=1&amp;bbb=1"/>
              <p:cNvSpPr/>
              <p:nvPr/>
            </p:nvSpPr>
            <p:spPr>
              <a:xfrm>
                <a:off x="8143939" y="4340542"/>
                <a:ext cx="1002919" cy="304102"/>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1"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m:t>
                    </m:r>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1" i="1" dirty="0" smtClean="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𝟏𝟎</m:t>
                        </m:r>
                      </m:e>
                      <m:sup>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𝟔</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8" name="QB_6_AN.43_1#cb5ede34e.blank?pid=3e0d89d59&amp;color=0,0,0&amp;vpa=17&amp;vtp=1&amp;bbb=1"/>
              <p:cNvSpPr>
                <a:spLocks noRot="1" noChangeAspect="1" noMove="1" noResize="1" noEditPoints="1" noAdjustHandles="1" noChangeArrowheads="1" noChangeShapeType="1" noTextEdit="1"/>
              </p:cNvSpPr>
              <p:nvPr/>
            </p:nvSpPr>
            <p:spPr>
              <a:xfrm>
                <a:off x="8143939" y="4340542"/>
                <a:ext cx="1002919" cy="304102"/>
              </a:xfrm>
              <a:prstGeom prst="rect">
                <a:avLst/>
              </a:prstGeom>
              <a:blipFill rotWithShape="1">
                <a:blip r:embed="rId4"/>
                <a:stretch>
                  <a:fillRect l="-6" t="-104" r="32" b="-847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6_AS.44_1#cb5ede34e?vop=1&amp;pid=3e0d89d59&amp;color=0,0,0&amp;vtp=1&amp;bbb=1&amp;hb=1"/>
              <p:cNvSpPr/>
              <p:nvPr/>
            </p:nvSpPr>
            <p:spPr>
              <a:xfrm>
                <a:off x="722376" y="4705350"/>
                <a:ext cx="10753344" cy="906336"/>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由图2柱形图可知，在原生质体密度为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时，双核异核融合体比例最高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明促进三白草和鱼腥草原生质体融合的最适密度为</a:t>
                </a:r>
                <a14:m>
                  <m:oMath xmlns:m="http://schemas.openxmlformats.org/officeDocument/2006/math">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10</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sSup>
                      <m:sSupPr>
                        <m:ctrlPr>
                          <a:rPr lang="en-US" altLang="zh-CN" sz="2000" b="0" i="1" dirty="0" smtClean="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e>
                      <m:sup>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a:t>
                </a:r>
                <a:endParaRPr lang="en-US" altLang="zh-CN" sz="2200" dirty="0">
                  <a:solidFill>
                    <a:srgbClr val="000000"/>
                  </a:solidFill>
                </a:endParaRPr>
              </a:p>
            </p:txBody>
          </p:sp>
        </mc:Choice>
        <mc:Fallback>
          <p:sp>
            <p:nvSpPr>
              <p:cNvPr id="9" name="QB_6_AS.44_1#cb5ede34e?vop=1&amp;pid=3e0d89d59&amp;color=0,0,0&amp;vtp=1&amp;bbb=1&amp;hb=1"/>
              <p:cNvSpPr>
                <a:spLocks noRot="1" noChangeAspect="1" noMove="1" noResize="1" noEditPoints="1" noAdjustHandles="1" noChangeArrowheads="1" noChangeShapeType="1" noTextEdit="1"/>
              </p:cNvSpPr>
              <p:nvPr/>
            </p:nvSpPr>
            <p:spPr>
              <a:xfrm>
                <a:off x="722376" y="4705350"/>
                <a:ext cx="10753344" cy="906336"/>
              </a:xfrm>
              <a:prstGeom prst="rect">
                <a:avLst/>
              </a:prstGeom>
              <a:blipFill rotWithShape="1">
                <a:blip r:embed="rId5"/>
                <a:stretch>
                  <a:fillRect l="-4" b="-50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bg/>
                                          </p:spTgt>
                                        </p:tgtEl>
                                        <p:attrNameLst>
                                          <p:attrName>style.visibility</p:attrName>
                                        </p:attrNameLst>
                                      </p:cBhvr>
                                      <p:to>
                                        <p:strVal val="visible"/>
                                      </p:to>
                                    </p:set>
                                    <p:animEffect transition="in" filter="fade">
                                      <p:cBhvr>
                                        <p:cTn id="56" dur="500"/>
                                        <p:tgtEl>
                                          <p:spTgt spid="9">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500"/>
                                        <p:tgtEl>
                                          <p:spTgt spid="9">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1" end="1"/>
                                            </p:txEl>
                                          </p:spTgt>
                                        </p:tgtEl>
                                        <p:attrNameLst>
                                          <p:attrName>style.visibility</p:attrName>
                                        </p:attrNameLst>
                                      </p:cBhvr>
                                      <p:to>
                                        <p:strVal val="visible"/>
                                      </p:to>
                                    </p:set>
                                    <p:animEffect transition="in" filter="fade">
                                      <p:cBhvr>
                                        <p:cTn id="62"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5_1#fd0dfdd82?pid=3e0d89d59&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（3）通常情况下，若物质能增加免疫器官（如胸腺）的质量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，则表明其具有一定的增强免疫力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。结合图1的生产流程，为了判断融合体对动物免疫力的影响，科研人员取同种小鼠30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雌雄各半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，随机均分为三组，实验处理如下表。</a:t>
            </a:r>
            <a:endParaRPr lang="en-US" altLang="zh-CN" sz="2000" dirty="0"/>
          </a:p>
        </p:txBody>
      </p:sp>
      <p:graphicFrame>
        <p:nvGraphicFramePr>
          <p:cNvPr id="22" name="QO_6_BD.45_2#fd0dfdd82?colgroup=4,3,21,9&amp;pid=3e0d89d59&amp;color=0,0,0&amp;vtp=1&amp;bbb=1"/>
          <p:cNvGraphicFramePr>
            <a:graphicFrameLocks noGrp="1"/>
          </p:cNvGraphicFramePr>
          <p:nvPr/>
        </p:nvGraphicFramePr>
        <p:xfrm>
          <a:off x="722376" y="2418403"/>
          <a:ext cx="10716768" cy="1279017"/>
        </p:xfrm>
        <a:graphic>
          <a:graphicData uri="http://schemas.openxmlformats.org/drawingml/2006/table">
            <a:tbl>
              <a:tblPr/>
              <a:tblGrid>
                <a:gridCol w="1298448"/>
                <a:gridCol w="1124712"/>
                <a:gridCol w="5623560"/>
                <a:gridCol w="2670048"/>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C组（空白对照组）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三白草和鱼腥草直接混合后的蒸馏水提取物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gridSpan="3">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每天一次等量灌胃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连续一周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检测各组小鼠的Ⅲ____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p:sp>
        <p:nvSpPr>
          <p:cNvPr id="4" name="QO_7_BD.46_1#ee2754f0e?pid=fd0dfdd82&amp;color=0,0,0&amp;vtp=1&amp;bbb=1"/>
          <p:cNvSpPr/>
          <p:nvPr/>
        </p:nvSpPr>
        <p:spPr>
          <a:xfrm>
            <a:off x="722376" y="382810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①请补充完善表格中的实验设计。</a:t>
            </a:r>
            <a:endParaRPr lang="en-US" altLang="zh-CN" sz="2000" dirty="0"/>
          </a:p>
        </p:txBody>
      </p:sp>
      <p:sp>
        <p:nvSpPr>
          <p:cNvPr id="5" name="QO_7_AN.47_1#ee2754f0e?vop=1&amp;pid=fd0dfdd82&amp;color=0,0,0&amp;vtp=1&amp;bbb=1"/>
          <p:cNvSpPr/>
          <p:nvPr/>
        </p:nvSpPr>
        <p:spPr>
          <a:xfrm>
            <a:off x="722376" y="4293812"/>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Ⅰ三白草和鱼腥草杂种愈伤组织的蒸馏水提取物</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Ⅱ等量的蒸馏水</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Ⅲ胸腺质量</a:t>
            </a:r>
            <a:endParaRPr lang="en-US" altLang="zh-CN" sz="2000" dirty="0"/>
          </a:p>
        </p:txBody>
      </p:sp>
      <p:sp>
        <p:nvSpPr>
          <p:cNvPr id="6" name="QB_7_BD.48_1#ab4263305?pid=fd0dfdd82&amp;color=0,0,0&amp;vtp=1&amp;bbb=1&amp;hb=1"/>
          <p:cNvSpPr/>
          <p:nvPr/>
        </p:nvSpPr>
        <p:spPr>
          <a:xfrm>
            <a:off x="722376" y="47566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②若实验结果为A组小鼠胸腺质量大于（或等于）B组，且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填“大于”“等于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小于”）C组，则支持利用原生质体融合技术将复方的配伍提前并实现有效成分的工厂化生产。</a:t>
            </a:r>
            <a:endParaRPr lang="en-US" altLang="zh-CN" sz="2000" dirty="0"/>
          </a:p>
        </p:txBody>
      </p:sp>
      <p:sp>
        <p:nvSpPr>
          <p:cNvPr id="7" name="QB_7_AN.49_1#ab4263305.blank?pid=fd0dfdd82&amp;color=0,0,0&amp;vpa=18&amp;vtp=1&amp;bbb=1"/>
          <p:cNvSpPr/>
          <p:nvPr/>
        </p:nvSpPr>
        <p:spPr>
          <a:xfrm>
            <a:off x="7578789" y="47185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0_1#fd0dfdd82?vop=1&amp;pid=3e0d89d5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为了判断融合体对动物免疫力的影响，实验的自变量应该是实验动物的处理方式</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胸腺的质量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，故A组应该用三白草和鱼腥草杂种愈伤组织的蒸馏水提取物，C组为空白对照组</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A、B两组的处理可知，C组应用等量的蒸馏水；三组均每天一次等量灌胃，连续一周</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，检测各组</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小鼠的胸腺质量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。若A组小鼠胸腺质量大于（或等于）B组，且B组大于C组</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，则说明融合体能增强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动物免疫力</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，支持利用原生质体融合技术将复方的配伍提前并实现有效成分的工厂化生产。</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1_1#5272325d1?pid=d2ac3125d&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[广东江门名校2025高二联考]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呕吐毒素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是一种由多种镰刀菌产生的真菌蛋白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，常见于被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污染的谷物和谷物制品中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污染的食物后，人们可能会出现恶心、呕吐、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腹泻等症状，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严重时甚至可能导致死亡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还会对动物的生长、繁殖和免疫功能产生负面影响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殖业带来巨大损失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。近年来，单克隆抗体技术在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的检测中展现出巨大的潜力和优势，</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克隆抗体制备流程如图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1所示。回答下列问题:</a:t>
                </a:r>
                <a:endParaRPr lang="en-US" altLang="zh-CN" sz="2000" dirty="0"/>
              </a:p>
            </p:txBody>
          </p:sp>
        </mc:Choice>
        <mc:Fallback>
          <p:sp>
            <p:nvSpPr>
              <p:cNvPr id="2" name="QO_5_BD.51_1#5272325d1?pid=d2ac3125d&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2752" b="-2021"/>
                </a:stretch>
              </a:blipFill>
            </p:spPr>
            <p:txBody>
              <a:bodyPr/>
              <a:lstStyle/>
              <a:p>
                <a:r>
                  <a:rPr lang="zh-CN" altLang="en-US">
                    <a:noFill/>
                  </a:rPr>
                  <a:t> </a:t>
                </a:r>
              </a:p>
            </p:txBody>
          </p:sp>
        </mc:Fallback>
      </mc:AlternateContent>
      <p:pic>
        <p:nvPicPr>
          <p:cNvPr id="3" name="QO_5_BD.51_2#5272325d1?iti=5&amp;pid=d2ac3125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75888" y="3332803"/>
            <a:ext cx="4846320"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51_3#5272325d1?iti=5&amp;pid=d2ac3125d&amp;color=0,0,0&amp;vtp=1&amp;bbb=1"/>
          <p:cNvSpPr/>
          <p:nvPr/>
        </p:nvSpPr>
        <p:spPr>
          <a:xfrm>
            <a:off x="5868860" y="484054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_1#ef4b13fe1?pid=5272325d1&amp;color=0,0,0&amp;mp=1&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1中给小鼠注射的物质是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，注射该物质的目的是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53_1#ef4b13fe1.blank?pid=5272325d1&amp;color=0,0,0&amp;mp=1&amp;vpa=19&amp;vtp=1&amp;bbb=1"/>
              <p:cNvSpPr/>
              <p:nvPr/>
            </p:nvSpPr>
            <p:spPr>
              <a:xfrm>
                <a:off x="4372039" y="1020000"/>
                <a:ext cx="66992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𝐃𝐎𝐍</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53_1#ef4b13fe1.blank?pid=5272325d1&amp;color=0,0,0&amp;mp=1&amp;vpa=19&amp;vtp=1&amp;bbb=1"/>
              <p:cNvSpPr>
                <a:spLocks noRot="1" noChangeAspect="1" noMove="1" noResize="1" noEditPoints="1" noAdjustHandles="1" noChangeArrowheads="1" noChangeShapeType="1" noTextEdit="1"/>
              </p:cNvSpPr>
              <p:nvPr/>
            </p:nvSpPr>
            <p:spPr>
              <a:xfrm>
                <a:off x="4372039" y="1020000"/>
                <a:ext cx="669925" cy="294577"/>
              </a:xfrm>
              <a:prstGeom prst="rect">
                <a:avLst/>
              </a:prstGeom>
              <a:blipFill rotWithShape="1">
                <a:blip r:embed="rId1"/>
                <a:stretch>
                  <a:fillRect l="-10" t="-64" r="10"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54_1#ef4b13fe1.blank?pid=5272325d1&amp;color=0,0,0&amp;mp=1&amp;vpa=20&amp;vtp=1&amp;bbb=1&amp;hb=1"/>
              <p:cNvSpPr/>
              <p:nvPr/>
            </p:nvSpPr>
            <p:spPr>
              <a:xfrm>
                <a:off x="722377" y="931164"/>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诱导小鼠发生特异性免疫反应，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从该小鼠体内得到能产生</a:t>
                </a:r>
                <a14:m>
                  <m:oMath xmlns:m="http://schemas.openxmlformats.org/officeDocument/2006/math">
                    <m:r>
                      <a:rPr lang="en-US" altLang="zh-CN" sz="2000" b="1" i="0" smtClean="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𝐃𝐎𝐍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抗体的B淋巴细胞</a:t>
                </a:r>
                <a:endParaRPr lang="en-US" altLang="zh-CN" sz="2000" dirty="0">
                  <a:solidFill>
                    <a:srgbClr val="00B050"/>
                  </a:solidFill>
                </a:endParaRPr>
              </a:p>
            </p:txBody>
          </p:sp>
        </mc:Choice>
        <mc:Fallback>
          <p:sp>
            <p:nvSpPr>
              <p:cNvPr id="4" name="QB_6_AN.54_1#ef4b13fe1.blank?pid=5272325d1&amp;color=0,0,0&amp;mp=1&amp;vpa=20&amp;vtp=1&amp;bbb=1&amp;hb=1"/>
              <p:cNvSpPr>
                <a:spLocks noRot="1" noChangeAspect="1" noMove="1" noResize="1" noEditPoints="1" noAdjustHandles="1" noChangeArrowheads="1" noChangeShapeType="1" noTextEdit="1"/>
              </p:cNvSpPr>
              <p:nvPr/>
            </p:nvSpPr>
            <p:spPr>
              <a:xfrm>
                <a:off x="722377" y="931164"/>
                <a:ext cx="10749631" cy="856234"/>
              </a:xfrm>
              <a:prstGeom prst="rect">
                <a:avLst/>
              </a:prstGeom>
              <a:blipFill rotWithShape="1">
                <a:blip r:embed="rId2"/>
                <a:stretch>
                  <a:fillRect l="-4" t="-30" r="-88" b="-52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55_1#ef4b13fe1?vop=1&amp;pid=5272325d1&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图1为制备</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单克隆抗体的流程，故图1中给小鼠注射的物质是</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，其作用是作为抗原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诱导小鼠发生特异性免疫反应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，从该小鼠体内得到能产生</a:t>
                </a:r>
                <a14:m>
                  <m:oMath xmlns:m="http://schemas.openxmlformats.org/officeDocument/2006/math">
                    <m:r>
                      <m:rPr>
                        <m:sty m:val="p"/>
                      </m:rPr>
                      <a:rPr lang="en-US" altLang="zh-CN" sz="2000" b="0" i="0" smtClean="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抗体的B淋巴细胞。</a:t>
                </a:r>
                <a:endParaRPr lang="en-US" altLang="zh-CN" sz="2200" dirty="0">
                  <a:solidFill>
                    <a:srgbClr val="000000"/>
                  </a:solidFill>
                </a:endParaRPr>
              </a:p>
            </p:txBody>
          </p:sp>
        </mc:Choice>
        <mc:Fallback>
          <p:sp>
            <p:nvSpPr>
              <p:cNvPr id="5" name="QB_6_AS.55_1#ef4b13fe1?vop=1&amp;pid=5272325d1&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3"/>
                <a:stretch>
                  <a:fillRect l="-4" r="-213"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6_1#3e984d50e?pid=5272325d1&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2）B细胞和骨髓瘤细胞通过①过程进行融合，如果只考虑两两融合</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，形成的融合细胞共有</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。第一次筛选时所用的培养基为选择培养基</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，能在这种培养基上生长的细胞是</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p:sp>
        <p:nvSpPr>
          <p:cNvPr id="3" name="QB_6_AN.57_1#3e984d50e.blank?pid=5272325d1&amp;color=0,0,0&amp;vpa=21&amp;vtp=1"/>
          <p:cNvSpPr/>
          <p:nvPr/>
        </p:nvSpPr>
        <p:spPr>
          <a:xfrm>
            <a:off x="10682351" y="931165"/>
            <a:ext cx="328613" cy="408559"/>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spc="-50" dirty="0"/>
          </a:p>
        </p:txBody>
      </p:sp>
      <p:sp>
        <p:nvSpPr>
          <p:cNvPr id="4" name="QB_6_AN.58_1#3e984d50e.blank?pid=5272325d1&amp;color=0,0,0&amp;vpa=22&amp;vtp=1&amp;bbb=1"/>
          <p:cNvSpPr/>
          <p:nvPr/>
        </p:nvSpPr>
        <p:spPr>
          <a:xfrm>
            <a:off x="9609201" y="1369315"/>
            <a:ext cx="1454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杂交瘤细胞</a:t>
            </a:r>
            <a:endParaRPr lang="en-US" altLang="zh-CN" sz="2000" dirty="0"/>
          </a:p>
        </p:txBody>
      </p:sp>
      <p:sp>
        <p:nvSpPr>
          <p:cNvPr id="5" name="QB_6_AS.59_1#3e984d50e?vop=1&amp;pid=5272325d1&amp;color=0,0,0&amp;vtp=1&amp;bbb=1&amp;hb=1"/>
          <p:cNvSpPr/>
          <p:nvPr/>
        </p:nvSpPr>
        <p:spPr>
          <a:xfrm>
            <a:off x="722376" y="19203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B细胞和骨髓瘤细胞通过①过程进行融合，如果只考虑两两融合，形成的融合细胞共有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，即B细胞与B细胞融合、骨髓瘤细胞与骨髓瘤细胞融合、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B细胞与骨髓瘤细胞融合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杂交瘤细胞）。第一次筛选时所用的培养基为选择培养基，未融合的B细胞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、骨髓瘤细胞以及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同种细胞融合的细胞均不能在此培养基上正常生长和增殖，故能在这种培养基上生长的细胞是杂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交瘤细胞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0_1#ab83e097d?pid=5272325d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（3）②过程为第二次筛选，所用的培养板为96孔板，将筛选的呈阳性的细胞通过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③过程进行扩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，进而获取单克隆抗体。获取单克隆抗体时，如果是体内培养，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可以从小鼠的腹水中获取，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如果是体外培养，可以从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中获取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。与常规的血清抗体相比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，单克隆抗体所具备的优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1_1#ab83e097d.blank?pid=5272325d1&amp;color=0,0,0&amp;vpa=23&amp;vtp=1&amp;bbb=1"/>
          <p:cNvSpPr/>
          <p:nvPr/>
        </p:nvSpPr>
        <p:spPr>
          <a:xfrm>
            <a:off x="3525901" y="18483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细胞培养液</a:t>
            </a:r>
            <a:endParaRPr lang="en-US" altLang="zh-CN" sz="2000" dirty="0"/>
          </a:p>
        </p:txBody>
      </p:sp>
      <p:sp>
        <p:nvSpPr>
          <p:cNvPr id="4" name="QB_6_AN.62_1#ab83e097d.blank?pid=5272325d1&amp;color=0,0,0&amp;vpa=24&amp;vtp=1&amp;bbb=1"/>
          <p:cNvSpPr/>
          <p:nvPr/>
        </p:nvSpPr>
        <p:spPr>
          <a:xfrm>
            <a:off x="1239901" y="2286450"/>
            <a:ext cx="475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特异性强、灵敏度高，并且可以大量制备</a:t>
            </a:r>
            <a:endParaRPr lang="en-US" altLang="zh-CN" sz="2000" dirty="0"/>
          </a:p>
        </p:txBody>
      </p:sp>
      <p:sp>
        <p:nvSpPr>
          <p:cNvPr id="5" name="QB_6_AS.63_1#ab83e097d?vop=1&amp;pid=5272325d1&amp;color=0,0,0&amp;vtp=1&amp;bbb=1&amp;hb=1"/>
          <p:cNvSpPr/>
          <p:nvPr/>
        </p:nvSpPr>
        <p:spPr>
          <a:xfrm>
            <a:off x="722376" y="28369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如果是体外培养，可以从细胞培养液中获取单克隆抗体。与常规的血清抗体相比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抗体所具备的优点是特异性强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、灵敏度高，并且可以大量制备。</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4_1#1ad46072a?pid=5272325d1&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（4）实验人员将等量的纯化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蛋白分别注入甲、乙、丙、丁4只小鼠体内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，经过二次免疫后测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定小鼠</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抗体的免疫效果，以便筛选出制备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单克隆抗体时用于细胞融合的供体小鼠。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、丙、丁4只小鼠的血清抗体半抑制浓度</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m:t>
                        </m:r>
                      </m:sub>
                    </m:s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和血清抗体相对浓度如图2所示。制备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隆抗体时，最适合作为细胞融合的供体小鼠是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64_1#1ad46072a?pid=5272325d1&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803" b="-2050"/>
                </a:stretch>
              </a:blipFill>
            </p:spPr>
            <p:txBody>
              <a:bodyPr/>
              <a:lstStyle/>
              <a:p>
                <a:r>
                  <a:rPr lang="zh-CN" altLang="en-US">
                    <a:noFill/>
                  </a:rPr>
                  <a:t> </a:t>
                </a:r>
              </a:p>
            </p:txBody>
          </p:sp>
        </mc:Fallback>
      </mc:AlternateContent>
      <p:sp>
        <p:nvSpPr>
          <p:cNvPr id="3" name="QB_6_AN.65_1#1ad46072a.blank?pid=5272325d1&amp;color=0,0,0&amp;vpa=25&amp;vtp=1"/>
          <p:cNvSpPr/>
          <p:nvPr/>
        </p:nvSpPr>
        <p:spPr>
          <a:xfrm>
            <a:off x="5811901" y="2305500"/>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dirty="0"/>
          </a:p>
        </p:txBody>
      </p:sp>
      <mc:AlternateContent xmlns:mc="http://schemas.openxmlformats.org/markup-compatibility/2006">
        <mc:Choice xmlns:a14="http://schemas.microsoft.com/office/drawing/2010/main" Requires="a14">
          <p:sp>
            <p:nvSpPr>
              <p:cNvPr id="4" name="QB_6_AN.67_1#1ad46072a.blank?pid=5272325d1&amp;color=0,0,0&amp;vpa=26&amp;vtp=1&amp;bbb=1&amp;hb=1"/>
              <p:cNvSpPr/>
              <p:nvPr/>
            </p:nvSpPr>
            <p:spPr>
              <a:xfrm>
                <a:off x="722377" y="2305500"/>
                <a:ext cx="10749631" cy="8562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丁的血清抗体相对浓度较高，且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sSub>
                      <m:sSubPr>
                        <m:ctrlPr>
                          <a:rPr lang="en-US" altLang="zh-CN" sz="2000" b="1" i="1" dirty="0">
                            <a:solidFill>
                              <a:srgbClr val="00B050"/>
                            </a:solidFill>
                            <a:latin typeface="Cambria Math" panose="02040503050406030204" pitchFamily="34" charset="0"/>
                            <a:ea typeface="微软雅黑" panose="020B0503020204020204" pitchFamily="34" charset="-122"/>
                            <a:cs typeface="微软雅黑" panose="020B0503020204020204" pitchFamily="34" charset="-120"/>
                          </a:rPr>
                        </m:ctrlPr>
                      </m:sSubPr>
                      <m:e>
                        <m:r>
                          <a:rPr lang="en-US" altLang="zh-CN" sz="2000" b="1" i="0">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𝐈𝐂</m:t>
                        </m:r>
                      </m:e>
                      <m:sub>
                        <m:r>
                          <a:rPr lang="en-US" altLang="zh-CN" sz="2000" b="1" i="1">
                            <a:solidFill>
                              <a:srgbClr val="00B050"/>
                            </a:solidFill>
                            <a:latin typeface="Cambria Math" panose="02040503050406030204" pitchFamily="34" charset="0"/>
                            <a:ea typeface="Cambria Math" panose="02040503050406030204" pitchFamily="34" charset="-122"/>
                            <a:cs typeface="Cambria Math" panose="02040503050406030204" pitchFamily="34" charset="-120"/>
                          </a:rPr>
                          <m:t>𝟓𝟎</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最低，即抗体灵敏度最高</a:t>
                </a:r>
                <a:endParaRPr lang="en-US" altLang="zh-CN" sz="2000" dirty="0"/>
              </a:p>
            </p:txBody>
          </p:sp>
        </mc:Choice>
        <mc:Fallback>
          <p:sp>
            <p:nvSpPr>
              <p:cNvPr id="4" name="QB_6_AN.67_1#1ad46072a.blank?pid=5272325d1&amp;color=0,0,0&amp;vpa=26&amp;vtp=1&amp;bbb=1&amp;hb=1"/>
              <p:cNvSpPr>
                <a:spLocks noRot="1" noChangeAspect="1" noMove="1" noResize="1" noEditPoints="1" noAdjustHandles="1" noChangeArrowheads="1" noChangeShapeType="1" noTextEdit="1"/>
              </p:cNvSpPr>
              <p:nvPr/>
            </p:nvSpPr>
            <p:spPr>
              <a:xfrm>
                <a:off x="722377" y="2305500"/>
                <a:ext cx="10749631" cy="856234"/>
              </a:xfrm>
              <a:prstGeom prst="rect">
                <a:avLst/>
              </a:prstGeom>
              <a:blipFill rotWithShape="1">
                <a:blip r:embed="rId2"/>
                <a:stretch>
                  <a:fillRect l="-4" t="-53" r="1" b="-5257"/>
                </a:stretch>
              </a:blipFill>
            </p:spPr>
            <p:txBody>
              <a:bodyPr/>
              <a:lstStyle/>
              <a:p>
                <a:r>
                  <a:rPr lang="zh-CN" altLang="en-US">
                    <a:noFill/>
                  </a:rPr>
                  <a:t> </a:t>
                </a:r>
              </a:p>
            </p:txBody>
          </p:sp>
        </mc:Fallback>
      </mc:AlternateContent>
      <p:pic>
        <p:nvPicPr>
          <p:cNvPr id="5" name="QB_6_BD.66_1#1ad46072a?iti=6&amp;pid=5272325d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96390" y="3323278"/>
            <a:ext cx="3605317" cy="2315341"/>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6_BD.66_2#1ad46072a?iti=6&amp;pid=5272325d1&amp;color=0,0,0&amp;vtp=1&amp;bbb=1"/>
          <p:cNvSpPr/>
          <p:nvPr/>
        </p:nvSpPr>
        <p:spPr>
          <a:xfrm>
            <a:off x="5868861" y="576561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68_1#1ad46072a?vop=1&amp;pid=5272325d1&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结合图2可知，制备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DON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单克隆抗体时，最适合作为细胞融合的供体小鼠是丁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，依据是丁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的血清抗体相对浓度较高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IC</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最低，即抗体灵敏度最高。</a:t>
                </a:r>
                <a:endParaRPr lang="en-US" altLang="zh-CN" sz="2200" dirty="0"/>
              </a:p>
            </p:txBody>
          </p:sp>
        </mc:Choice>
        <mc:Fallback>
          <p:sp>
            <p:nvSpPr>
              <p:cNvPr id="2" name="QB_6_AS.68_1#1ad46072a?vop=1&amp;pid=5272325d1&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68840f75f?pid=4ca9a388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[四川绵阳南山中学2025高二期末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动物细胞融合技术就是使两个或多个动物细胞结合形成一个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。融合后形成的杂交细胞具有原来两个或多个细胞的遗传信息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68840f75f.bracket?pid=4ca9a3889&amp;color=0,0,0&amp;vpa=1&amp;vtp=1"/>
          <p:cNvSpPr/>
          <p:nvPr/>
        </p:nvSpPr>
        <p:spPr>
          <a:xfrm>
            <a:off x="117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68840f75f.choices?pid=4ca9a388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A.细胞融合技术突破了有性杂交的局限，使远缘杂交成为可能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.动物细胞融合技术可以用于研究细胞遗传、细胞免疫、肿瘤等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.动物细胞融合技术和植物体细胞杂交技术的原理完全相同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.若将两种细胞放置于培养基中进行两两细胞融合，共有3种融合类型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68840f75f?vop=1&amp;pid=4ca9a3889&amp;color=0,0,0&amp;vtp=1&amp;bt=1&amp;bbb=1&amp;hb=1"/>
              <p:cNvSpPr/>
              <p:nvPr/>
            </p:nvSpPr>
            <p:spPr>
              <a:xfrm>
                <a:off x="722376" y="972000"/>
                <a:ext cx="10753344" cy="22703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细胞融合技术属于细胞水平的杂交，能够突破有性杂交的局限，使远缘杂交成为可能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；动物细胞融合技术广泛应用于遗传学研究、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单克隆抗体制备以及肿瘤细胞特性分析等领域，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正确；动物细胞融合的原理为细胞膜的流动性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，而植物体细胞杂交还利用了细胞的全能性以形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成完整植株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，二者原理不完全相同，C错误；两种细胞（如A和B）融合时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，两两融合的组合包括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，共3种类型，D正确。</a:t>
                </a:r>
                <a:endParaRPr lang="en-US" altLang="zh-CN" sz="2200" dirty="0"/>
              </a:p>
            </p:txBody>
          </p:sp>
        </mc:Choice>
        <mc:Fallback>
          <p:sp>
            <p:nvSpPr>
              <p:cNvPr id="2" name="QC_5_AS.3_1#68840f75f?vop=1&amp;pid=4ca9a3889&amp;color=0,0,0&amp;vtp=1&amp;bt=1&amp;bbb=1&amp;hb=1"/>
              <p:cNvSpPr>
                <a:spLocks noRot="1" noChangeAspect="1" noMove="1" noResize="1" noEditPoints="1" noAdjustHandles="1" noChangeArrowheads="1" noChangeShapeType="1" noTextEdit="1"/>
              </p:cNvSpPr>
              <p:nvPr/>
            </p:nvSpPr>
            <p:spPr>
              <a:xfrm>
                <a:off x="722376" y="972000"/>
                <a:ext cx="10753344" cy="2270379"/>
              </a:xfrm>
              <a:prstGeom prst="rect">
                <a:avLst/>
              </a:prstGeom>
              <a:blipFill rotWithShape="1">
                <a:blip r:embed="rId1"/>
                <a:stretch>
                  <a:fillRect l="-4" t="-20" r="-2764" b="-23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89024a0c8?pid=4ca9a388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[福建三明五县联合质检2024高二期中]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科学家将4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个关键基因导入已分化的肌肉细胞中并表达，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使这个细胞成为诱导多能干细胞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细胞），该实验过程如图所示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89024a0c8?pid=4ca9a3889&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2563" b="-3491"/>
                </a:stretch>
              </a:blipFill>
            </p:spPr>
            <p:txBody>
              <a:bodyPr/>
              <a:lstStyle/>
              <a:p>
                <a:r>
                  <a:rPr lang="zh-CN" altLang="en-US">
                    <a:noFill/>
                  </a:rPr>
                  <a:t> </a:t>
                </a:r>
              </a:p>
            </p:txBody>
          </p:sp>
        </mc:Fallback>
      </mc:AlternateContent>
      <p:sp>
        <p:nvSpPr>
          <p:cNvPr id="3" name="QC_5_AN.5_1#89024a0c8.bracket?pid=4ca9a3889&amp;color=0,0,0&amp;vpa=2&amp;vtp=1"/>
          <p:cNvSpPr/>
          <p:nvPr/>
        </p:nvSpPr>
        <p:spPr>
          <a:xfrm>
            <a:off x="92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4_2#89024a0c8?htil=1&amp;pid=4ca9a388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66945" y="2408877"/>
            <a:ext cx="4754880" cy="15179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_3#89024a0c8.choices?htil=1&amp;pid=4ca9a3889&amp;color=0,0,0&amp;vtp=1&amp;bbb=1&amp;hb=1"/>
              <p:cNvSpPr/>
              <p:nvPr/>
            </p:nvSpPr>
            <p:spPr>
              <a:xfrm>
                <a:off x="722376" y="2334074"/>
                <a:ext cx="5870448"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A.应用该技术可提高器官移植的成功率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细胞所携带的遗传信息与肌肉细胞相同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.关键基因表达使细胞功能趋向专门化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的分化程度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.图示过程体现了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a:t>
                </a:r>
                <a:endParaRPr lang="en-US" altLang="zh-CN" sz="2000" dirty="0"/>
              </a:p>
            </p:txBody>
          </p:sp>
        </mc:Choice>
        <mc:Fallback>
          <p:sp>
            <p:nvSpPr>
              <p:cNvPr id="5" name="QC_5_BD.4_3#89024a0c8.choices?htil=1&amp;pid=4ca9a3889&amp;color=0,0,0&amp;vtp=1&amp;bbb=1&amp;hb=1"/>
              <p:cNvSpPr>
                <a:spLocks noRot="1" noChangeAspect="1" noMove="1" noResize="1" noEditPoints="1" noAdjustHandles="1" noChangeArrowheads="1" noChangeShapeType="1" noTextEdit="1"/>
              </p:cNvSpPr>
              <p:nvPr/>
            </p:nvSpPr>
            <p:spPr>
              <a:xfrm>
                <a:off x="722376" y="2334074"/>
                <a:ext cx="5870448" cy="2253234"/>
              </a:xfrm>
              <a:prstGeom prst="rect">
                <a:avLst/>
              </a:prstGeom>
              <a:blipFill rotWithShape="1">
                <a:blip r:embed="rId3"/>
                <a:stretch>
                  <a:fillRect l="-6" t="-20" r="-1315"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89024a0c8?vop=1&amp;pid=4ca9a388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细胞分化成需要的器官后进行自体移植，理论上可以避免免疫排斥反应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器官移植的成功率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细胞中多了4个关键基因，故该</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细胞所携带的遗传信息与肌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肉细胞不完全相同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，B错误；关键基因表达使高度分化的肌肉细胞转变为诱导多能干细胞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功能专门化程度降低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，即降低了细胞的分化程度，C错误；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图示过程只是分化形成了几种细胞，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没有形成完整个体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，也没有分化形成其他各种细胞，故没有体现</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细胞的全能性，D错误。</a:t>
                </a:r>
                <a:endParaRPr lang="en-US" altLang="zh-CN" sz="2200" dirty="0"/>
              </a:p>
            </p:txBody>
          </p:sp>
        </mc:Choice>
        <mc:Fallback>
          <p:sp>
            <p:nvSpPr>
              <p:cNvPr id="2" name="QC_5_AS.6_1#89024a0c8?vop=1&amp;pid=4ca9a3889&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626"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53c7e8be4?pid=4ca9a388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动物细胞培养出的人造肉具有营养可控、结构仿真、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口感真实的特点。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其主要生产流程如图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，图中的微载体是一种固体的细胞生长基质，其表面能使细胞贴附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53c7e8be4.bracket?pid=4ca9a3889&amp;color=0,0,0&amp;vpa=3&amp;vtp=1"/>
          <p:cNvSpPr/>
          <p:nvPr/>
        </p:nvSpPr>
        <p:spPr>
          <a:xfrm>
            <a:off x="217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7_2#53c7e8be4?pid=4ca9a388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85032" y="2408877"/>
            <a:ext cx="4818888"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7_3#53c7e8be4.choices?pid=4ca9a3889&amp;color=0,0,0&amp;vtp=1&amp;bbb=1"/>
          <p:cNvSpPr/>
          <p:nvPr/>
        </p:nvSpPr>
        <p:spPr>
          <a:xfrm>
            <a:off x="722376" y="4009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A.肌肉干细胞是成体干细胞，形成人造肉体现了细胞的全能性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.①过程可用机械方法，也可用胰蛋白酶或胃蛋白酶处理获得细胞悬液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.②过程需使用添加血清、生长素等营养物质的培养液</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.③过程加入微载体为细胞提供更大附着面积，延迟接触抑制的出现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53c7e8be4?vop=1&amp;pid=4ca9a388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细胞全能性是指细胞经分裂和分化后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，仍具有产生完整有机体或分化成其他各种细胞的潜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能和特性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。肌肉干细胞形成人造肉，只是分化形成了特定的组织，没有体现细胞的全能性，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。①过程将肌肉组织小块处理成细胞悬液，可用机械方法，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也可用胰蛋白酶或胶原蛋白酶处理，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但不能用胃蛋白酶处理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，B错误。②过程培养动物细胞时，培养液中需添加血清等天然成分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生长素是植物激素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，动物细胞培养液中不需要添加生长素，C错误。③过程加入微载体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，微载体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作为固体的细胞生长基质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，其表面能使细胞贴附，为细胞提供了更大的附着面积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，从而延迟接触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抑制的出现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6dd6bbafc?pid=4ca9a388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[青海西宁2025高二期中]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非对称细胞融合技术是指利用射线照射某原生质体，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去除其细胞核，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用罗丹明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处理另一原生质体，使其细胞质失活，然后诱导两原生质体融合。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研究者通过该技术，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利用野生雄性不育稻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，雄性不育基因为细胞质基因）和优良水稻</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培育优良水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稻雄性不育系已获得成功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0_1#6dd6bbafc?pid=4ca9a3889&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3147" b="-2583"/>
                </a:stretch>
              </a:blipFill>
            </p:spPr>
            <p:txBody>
              <a:bodyPr/>
              <a:lstStyle/>
              <a:p>
                <a:r>
                  <a:rPr lang="zh-CN" altLang="en-US">
                    <a:noFill/>
                  </a:rPr>
                  <a:t> </a:t>
                </a:r>
              </a:p>
            </p:txBody>
          </p:sp>
        </mc:Fallback>
      </mc:AlternateContent>
      <p:sp>
        <p:nvSpPr>
          <p:cNvPr id="3" name="QC_5_AN.11_1#6dd6bbafc.bracket?pid=4ca9a3889&amp;color=0,0,0&amp;vpa=4&amp;vtp=1"/>
          <p:cNvSpPr/>
          <p:nvPr/>
        </p:nvSpPr>
        <p:spPr>
          <a:xfrm>
            <a:off x="598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0_2#6dd6bbafc.choices?pid=4ca9a3889&amp;color=0,0,0&amp;vtp=1&amp;bbb=1"/>
              <p:cNvSpPr/>
              <p:nvPr/>
            </p:nvSpPr>
            <p:spPr>
              <a:xfrm>
                <a:off x="722376" y="2739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A.应用射线照射优良水稻原生质体，用罗丹明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处理野生雄性不育稻原生质体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.需在低渗或等渗环境下用纤维素酶和果胶酶处理两种植物细胞获得原生质体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.可用聚乙二醇融合法诱导原生质体融合，成功融合的细胞染色体组成为</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48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.原生质体融合成功的标志是形成新的细胞壁</a:t>
                </a:r>
                <a:endParaRPr lang="en-US" altLang="zh-CN" sz="2000" dirty="0"/>
              </a:p>
            </p:txBody>
          </p:sp>
        </mc:Choice>
        <mc:Fallback>
          <p:sp>
            <p:nvSpPr>
              <p:cNvPr id="4" name="QC_5_BD.10_2#6dd6bbafc.choices?pid=4ca9a3889&amp;color=0,0,0&amp;vtp=1&amp;bbb=1"/>
              <p:cNvSpPr>
                <a:spLocks noRot="1" noChangeAspect="1" noMove="1" noResize="1" noEditPoints="1" noAdjustHandles="1" noChangeArrowheads="1" noChangeShapeType="1" noTextEdit="1"/>
              </p:cNvSpPr>
              <p:nvPr/>
            </p:nvSpPr>
            <p:spPr>
              <a:xfrm>
                <a:off x="722376" y="27390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6589</Words>
  <Application>WPS 演示</Application>
  <PresentationFormat>宽屏</PresentationFormat>
  <Paragraphs>303</Paragraphs>
  <Slides>29</Slides>
  <Notes>29</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29</vt:i4>
      </vt:variant>
    </vt:vector>
  </HeadingPairs>
  <TitlesOfParts>
    <vt:vector size="5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2025-10-21T13:04:00Z</dcterms:created>
  <dcterms:modified xsi:type="dcterms:W3CDTF">2025-10-22T08:42:04Z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215775ED0B504645AF6ED4D3C3277BBA_12</vt:lpwstr>
  </property>
  <property fmtid="{D5CDD505-2E9C-101B-9397-08002B2CF9AE}" pid="3" name="KSOProductBuildVer">
    <vt:lpwstr>2052-12.1.0.23125</vt:lpwstr>
  </property>
</Properties>
</file>