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997" autoAdjust="0"/>
    <p:restoredTop sz="94610"/>
  </p:normalViewPr>
  <p:slideViewPr>
    <p:cSldViewPr snapToGrid="0" snapToObjects="1">
      <p:cViewPr varScale="1">
        <p:scale>
          <a:sx n="102" d="100"/>
          <a:sy n="102" d="100"/>
        </p:scale>
        <p:origin x="150"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bc5535e1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植物细胞工程</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410b61e9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动物细胞工程</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0b5e8c68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胚胎工程</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e13888ed3ec664a45a4#tid=68f7475cba80cb000ac8e28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生物技术与工程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3.xml"/><Relationship Id="rId2" Type="http://schemas.openxmlformats.org/officeDocument/2006/relationships/image" Target="../media/image18.png"/><Relationship Id="rId1" Type="http://schemas.openxmlformats.org/officeDocument/2006/relationships/image" Target="../media/image17.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image" Target="../media/image23.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4.xml"/><Relationship Id="rId2" Type="http://schemas.openxmlformats.org/officeDocument/2006/relationships/image" Target="../media/image25.png"/><Relationship Id="rId1"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4.xml"/><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4.xml"/><Relationship Id="rId1" Type="http://schemas.openxmlformats.org/officeDocument/2006/relationships/image" Target="../media/image30.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5.xml"/><Relationship Id="rId2" Type="http://schemas.openxmlformats.org/officeDocument/2006/relationships/image" Target="../media/image32.png"/><Relationship Id="rId1" Type="http://schemas.openxmlformats.org/officeDocument/2006/relationships/image" Target="../media/image31.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5.xml"/><Relationship Id="rId1" Type="http://schemas.openxmlformats.org/officeDocument/2006/relationships/image" Target="../media/image33.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5.xml"/><Relationship Id="rId2" Type="http://schemas.openxmlformats.org/officeDocument/2006/relationships/image" Target="../media/image35.png"/><Relationship Id="rId1"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5.xml"/><Relationship Id="rId1" Type="http://schemas.openxmlformats.org/officeDocument/2006/relationships/image" Target="../media/image36.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3.xml"/><Relationship Id="rId2" Type="http://schemas.openxmlformats.org/officeDocument/2006/relationships/image" Target="../media/image11.png"/><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3.xml"/><Relationship Id="rId2" Type="http://schemas.openxmlformats.org/officeDocument/2006/relationships/image" Target="../media/image15.png"/><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1_1#e8ed766f0?vop=1&amp;pid=bc5535e18&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流程①是对外植体腋芽消毒，消毒的效果取决于消毒剂的种类、浓度和处理时间等，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；由于腋芽中含有分生组织，可以不经过脱分化形成愈伤组织的阶段，直接萌生成幼苗，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；分析比较表格数据可知，与流程②相比，流程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③培养基中细胞分裂素类与生长素类物质的比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值更小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，C错误；据表分析，与流程③相比，流程④中</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浓度提高并添加了</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IBA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，即提高生长素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类物质的含量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，并使用</a:t>
                </a:r>
                <a14:m>
                  <m:oMath xmlns:m="http://schemas.openxmlformats.org/officeDocument/2006/math">
                    <m:f>
                      <m:f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培养基降低了盐浓度，从而有利于诱导丛生苗生根，D错误。</a:t>
                </a:r>
                <a:endParaRPr lang="en-US" altLang="zh-CN" sz="2200" dirty="0"/>
              </a:p>
            </p:txBody>
          </p:sp>
        </mc:Choice>
        <mc:Fallback>
          <p:sp>
            <p:nvSpPr>
              <p:cNvPr id="2" name="QC_5_AS.11_1#e8ed766f0?vop=1&amp;pid=bc5535e18&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685"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b56111e15?pid=bc5535e1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[湖北2024·11]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植物甲抗旱、抗病性强，植物乙分蘖能力强、结实性好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。科研人员通过植物体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细胞杂交技术培育出兼有甲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、乙优良性状的植物丙，过程如图所示。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b56111e15.bracket?pid=bc5535e18&amp;color=0,0,0&amp;vpa=4&amp;vtp=1"/>
          <p:cNvSpPr/>
          <p:nvPr/>
        </p:nvSpPr>
        <p:spPr>
          <a:xfrm>
            <a:off x="1057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2_2#b56111e15?pid=bc5535e1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6432" y="1951677"/>
            <a:ext cx="5285232" cy="16824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2_3#b56111e15.choices?pid=bc5535e18&amp;color=0,0,0&amp;vtp=1&amp;bbb=1"/>
              <p:cNvSpPr/>
              <p:nvPr/>
            </p:nvSpPr>
            <p:spPr>
              <a:xfrm>
                <a:off x="722376" y="37677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A.过程①中酶处理的时间差异，原因可能是两种亲本的细胞壁结构有差异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.过程②中常采用灭活的仙台病毒或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诱导原生质体融合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.过程④和⑤的培养基中均需要添加生长素和细胞分裂素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.可通过分析植物丙的染色体，来鉴定其是否为杂种植株</a:t>
                </a:r>
                <a:endParaRPr lang="en-US" altLang="zh-CN" sz="2000" dirty="0"/>
              </a:p>
            </p:txBody>
          </p:sp>
        </mc:Choice>
        <mc:Fallback>
          <p:sp>
            <p:nvSpPr>
              <p:cNvPr id="5" name="QC_5_BD.12_3#b56111e15.choices?pid=bc5535e18&amp;color=0,0,0&amp;vtp=1&amp;bbb=1"/>
              <p:cNvSpPr>
                <a:spLocks noRot="1" noChangeAspect="1" noMove="1" noResize="1" noEditPoints="1" noAdjustHandles="1" noChangeArrowheads="1" noChangeShapeType="1" noTextEdit="1"/>
              </p:cNvSpPr>
              <p:nvPr/>
            </p:nvSpPr>
            <p:spPr>
              <a:xfrm>
                <a:off x="722376" y="37677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b56111e15?vop=1&amp;pid=bc5535e1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利用纤维素酶和果胶酶去除植物细胞壁时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，可能因植物细胞壁结构差异而调整酶处理的时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，A正确；灭活的仙台病毒不能诱导（植物）原生质体融合，B错误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；植物组织培养过程中的脱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④和再分化⑤过程均需要添加生长素和细胞分裂素，但两者比例不同，C正确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；若植物丙的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染色体数目是植物甲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、乙的染色体数目之和，则表明其为杂种植株，D正确。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5_1#b56111e15?vop=1&amp;pid=bc5535e18&amp;color=0,0,0&amp;vtp=1&amp;bt=1&amp;bb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诱导动植物细胞融合的方法差异</a:t>
            </a:r>
            <a:endParaRPr lang="en-US" altLang="zh-CN" sz="2000" dirty="0"/>
          </a:p>
        </p:txBody>
      </p:sp>
      <mc:AlternateContent xmlns:mc="http://schemas.openxmlformats.org/markup-compatibility/2006" xmlns:a14="http://schemas.microsoft.com/office/drawing/2010/main">
        <mc:Choice Requires="a14">
          <p:graphicFrame>
            <p:nvGraphicFramePr>
              <p:cNvPr id="14" name="QC_5_EX.15_2#b56111e15?colgroup=8,14,17&amp;vop=1&amp;pid=bc5535e18&amp;color=0,0,0&amp;vtp=1&amp;bbb=1"/>
              <p:cNvGraphicFramePr>
                <a:graphicFrameLocks noGrp="1"/>
              </p:cNvGraphicFramePr>
              <p:nvPr/>
            </p:nvGraphicFramePr>
            <p:xfrm>
              <a:off x="722376" y="1961203"/>
              <a:ext cx="10716768" cy="1273810"/>
            </p:xfrm>
            <a:graphic>
              <a:graphicData uri="http://schemas.openxmlformats.org/drawingml/2006/table">
                <a:tbl>
                  <a:tblPr/>
                  <a:tblGrid>
                    <a:gridCol w="2240280"/>
                    <a:gridCol w="3858768"/>
                    <a:gridCol w="4617720"/>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动物细胞融合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植物原生质体融合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通用方法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电融合法</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聚乙二醇</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灭活病毒诱导法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离心法</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Ca</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up>
                              </m:s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4" name="QC_5_EX.15_2#b56111e15?colgroup=8,14,17&amp;vop=1&amp;pid=bc5535e18&amp;color=0,0,0&amp;vtp=1&amp;bbb=1"/>
              <p:cNvGraphicFramePr>
                <a:graphicFrameLocks noGrp="1"/>
              </p:cNvGraphicFramePr>
              <p:nvPr/>
            </p:nvGraphicFramePr>
            <p:xfrm>
              <a:off x="722376" y="1961203"/>
              <a:ext cx="10716768" cy="1273810"/>
            </p:xfrm>
            <a:graphic>
              <a:graphicData uri="http://schemas.openxmlformats.org/drawingml/2006/table">
                <a:tbl>
                  <a:tblPr/>
                  <a:tblGrid>
                    <a:gridCol w="2240280"/>
                    <a:gridCol w="3858768"/>
                    <a:gridCol w="4617720"/>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动物细胞融合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植物原生质体融合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通用方法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hMerge="1">
                      <a:tcPr/>
                    </a:tc>
                  </a:tr>
                  <a:tr h="42608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灭活病毒诱导法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54693d8fd?pid=410b61e9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[安徽2025·14]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细胞工程技术已在生物制药和物种繁育等领域得到了广泛应用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细胞工程的叙述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54693d8fd.bracket?pid=410b61e9d&amp;color=0,0,0&amp;vpa=5&amp;vtp=1"/>
          <p:cNvSpPr/>
          <p:nvPr/>
        </p:nvSpPr>
        <p:spPr>
          <a:xfrm>
            <a:off x="3778314"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16_2#54693d8fd.choices?pid=410b61e9d&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A.从动物体内取出组织，用胰蛋白酶处理后直接培养的细胞称为传代细胞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.将特定基因或特定蛋白导入已分化的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细胞，可将其诱导形成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.将B淋巴细胞与骨髓瘤细胞混合，经诱导融合的细胞即为能分泌所需抗体的细胞</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.采用胚胎分割技术克隆动物常选用桑葚胚或囊胚，因这两个时期的细胞未发生分化</a:t>
                </a:r>
                <a:endParaRPr lang="en-US" altLang="zh-CN" sz="2000" dirty="0"/>
              </a:p>
            </p:txBody>
          </p:sp>
        </mc:Choice>
        <mc:Fallback>
          <p:sp>
            <p:nvSpPr>
              <p:cNvPr id="4" name="QC_5_BD.16_2#54693d8fd.choices?pid=410b61e9d&amp;color=0,0,0&amp;vtp=1&amp;bbb=1"/>
              <p:cNvSpPr>
                <a:spLocks noRot="1" noChangeAspect="1" noMove="1" noResize="1" noEditPoints="1" noAdjustHandles="1" noChangeArrowheads="1" noChangeShapeType="1" noTextEdit="1"/>
              </p:cNvSpPr>
              <p:nvPr/>
            </p:nvSpPr>
            <p:spPr>
              <a:xfrm>
                <a:off x="722376" y="1876874"/>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8_1#54693d8fd?vop=1&amp;pid=410b61e9d&amp;color=0,0,0&amp;vtp=1&amp;bt=1&amp;bbb=1&amp;hb=1"/>
              <p:cNvSpPr/>
              <p:nvPr/>
            </p:nvSpPr>
            <p:spPr>
              <a:xfrm>
                <a:off x="722376" y="972000"/>
                <a:ext cx="10753344" cy="3624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从动物体内取出组织，用胰蛋白酶等处理一段时间，将组织分散成单个细胞。然后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养液将细胞制成细胞悬液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，再将细胞悬液放入培养瓶或培养皿内的初次培养，称为原代培养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。科学家已尝试采用多种方法来制备</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细胞，包括借助载体将特定基因导入细胞中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将特定蛋白导入细胞中或者用小分子化合物等来诱导形成</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细胞最初是由成纤维细胞转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化而来的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，后来发现已分化的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细胞、B细胞等也能被诱导为</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细胞，B正确。将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B淋巴细胞与骨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髓瘤细胞混合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，经诱导融合后的细胞有未融合的亲本细胞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、融合的具有同种核的细胞和杂交瘤细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，需要用特定的选择培养基进行筛选，才能获得杂交瘤细胞，再经克隆化培养和抗体检测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能得到能分泌所需抗体的细胞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，C错误。囊胚期的细胞已经发生分化，D错误。</a:t>
                </a:r>
                <a:endParaRPr lang="en-US" altLang="zh-CN" sz="2200" dirty="0"/>
              </a:p>
            </p:txBody>
          </p:sp>
        </mc:Choice>
        <mc:Fallback>
          <p:sp>
            <p:nvSpPr>
              <p:cNvPr id="2" name="QC_5_AS.18_1#54693d8fd?vop=1&amp;pid=410b61e9d&amp;color=0,0,0&amp;vtp=1&amp;bt=1&amp;bbb=1&amp;hb=1"/>
              <p:cNvSpPr>
                <a:spLocks noRot="1" noChangeAspect="1" noMove="1" noResize="1" noEditPoints="1" noAdjustHandles="1" noChangeArrowheads="1" noChangeShapeType="1" noTextEdit="1"/>
              </p:cNvSpPr>
              <p:nvPr/>
            </p:nvSpPr>
            <p:spPr>
              <a:xfrm>
                <a:off x="722376" y="972000"/>
                <a:ext cx="10753344" cy="3624834"/>
              </a:xfrm>
              <a:prstGeom prst="rect">
                <a:avLst/>
              </a:prstGeom>
              <a:blipFill rotWithShape="1">
                <a:blip r:embed="rId1"/>
                <a:stretch>
                  <a:fillRect l="-4" t="-12" r="-402" b="-12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9a1bb00a3?pid=410b61e9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[广东2025·5]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将人眼睑成纤维细胞传代培养后，再培养形成支架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，在该支架上接种人口腔黏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膜上皮细胞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，培养一段时间后分离获得上皮细胞片层，可用于人工角膜的研究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。上述过程不涉及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9a1bb00a3.bracket?pid=410b61e9d&amp;color=0,0,0&amp;vpa=6&amp;vtp=1"/>
          <p:cNvSpPr/>
          <p:nvPr/>
        </p:nvSpPr>
        <p:spPr>
          <a:xfrm>
            <a:off x="90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19_2#9a1bb00a3.choices?pid=410b61e9d&amp;color=0,0,0&amp;vtp=1&amp;bbb=1"/>
              <p:cNvSpPr/>
              <p:nvPr/>
            </p:nvSpPr>
            <p:spPr>
              <a:xfrm>
                <a:off x="722376" y="22818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.制备细胞悬液</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.置于</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等适宜条件下培养</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C.离心收集细胞</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.用胰蛋白酶消化支架后分离片层</a:t>
                </a:r>
                <a:endParaRPr lang="en-US" altLang="zh-CN" sz="2000" dirty="0"/>
              </a:p>
            </p:txBody>
          </p:sp>
        </mc:Choice>
        <mc:Fallback>
          <p:sp>
            <p:nvSpPr>
              <p:cNvPr id="4" name="QC_5_BD.19_2#9a1bb00a3.choices?pid=410b61e9d&amp;color=0,0,0&amp;vtp=1&amp;bbb=1"/>
              <p:cNvSpPr>
                <a:spLocks noRot="1" noChangeAspect="1" noMove="1" noResize="1" noEditPoints="1" noAdjustHandles="1" noChangeArrowheads="1" noChangeShapeType="1" noTextEdit="1"/>
              </p:cNvSpPr>
              <p:nvPr/>
            </p:nvSpPr>
            <p:spPr>
              <a:xfrm>
                <a:off x="722376" y="2281877"/>
                <a:ext cx="10753344" cy="843153"/>
              </a:xfrm>
              <a:prstGeom prst="rect">
                <a:avLst/>
              </a:prstGeom>
              <a:blipFill rotWithShape="1">
                <a:blip r:embed="rId1"/>
                <a:stretch>
                  <a:fillRect l="-4" t="-38"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1_1#9a1bb00a3?vop=1&amp;pid=410b61e9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题述过程中人眼睑成纤维细胞传代培养需要将细胞分散开来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，用离心法收集后制备细胞悬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，A、C不符合题意；动物细胞培养需要的适宜气体条件为含</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95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空气</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b>
                      <m:sSubPr>
                        <m:ctrlPr>
                          <a:rPr lang="en-US" altLang="zh-CN" sz="2000" b="0" i="1"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bPr>
                      <m:e>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CO</m:t>
                        </m:r>
                      </m:e>
                      <m:sub>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的混合气体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；由题目信息分析可知，上皮细胞是贴附于人眼睑成纤维细胞支架上生长增殖的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胰蛋白酶消化支架的同时也会使上皮细胞分散开来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，可能无法获得上皮细胞片层，D符合题意。</a:t>
                </a:r>
                <a:endParaRPr lang="en-US" altLang="zh-CN" sz="2200" dirty="0"/>
              </a:p>
            </p:txBody>
          </p:sp>
        </mc:Choice>
        <mc:Fallback>
          <p:sp>
            <p:nvSpPr>
              <p:cNvPr id="2" name="QC_5_AS.21_1#9a1bb00a3?vop=1&amp;pid=410b61e9d&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402"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99c83214a?pid=410b61e9d&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利用动物体细胞核移植技术培育转基因牛的过程如图所示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BD.22_2#99c83214a?pid=410b61e9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72968" y="1949450"/>
            <a:ext cx="5843016" cy="9509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23_1#99c83214a.bracket?pid=410b61e9d&amp;color=0,0,0&amp;vpa=7&amp;vtp=1"/>
          <p:cNvSpPr/>
          <p:nvPr/>
        </p:nvSpPr>
        <p:spPr>
          <a:xfrm>
            <a:off x="922401" y="1407415"/>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22_3#99c83214a.choices?pid=410b61e9d&amp;color=0,0,0&amp;vtp=1&amp;bbb=1"/>
              <p:cNvSpPr/>
              <p:nvPr/>
            </p:nvSpPr>
            <p:spPr>
              <a:xfrm>
                <a:off x="722376" y="302895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A.对牛乙注射促性腺激素是为了收集更多的卵母细胞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.卵母细胞去核应在其减数分裂Ⅰ中期进行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.培养牛甲的体细胞时应定期更换培养液</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技术鉴定犊牛丁是否为转基因牛</a:t>
                </a:r>
                <a:endParaRPr lang="en-US" altLang="zh-CN" sz="2000" dirty="0"/>
              </a:p>
            </p:txBody>
          </p:sp>
        </mc:Choice>
        <mc:Fallback>
          <p:sp>
            <p:nvSpPr>
              <p:cNvPr id="5" name="QC_5_BD.22_3#99c83214a.choices?pid=410b61e9d&amp;color=0,0,0&amp;vtp=1&amp;bbb=1"/>
              <p:cNvSpPr>
                <a:spLocks noRot="1" noChangeAspect="1" noMove="1" noResize="1" noEditPoints="1" noAdjustHandles="1" noChangeArrowheads="1" noChangeShapeType="1" noTextEdit="1"/>
              </p:cNvSpPr>
              <p:nvPr/>
            </p:nvSpPr>
            <p:spPr>
              <a:xfrm>
                <a:off x="722376" y="3028950"/>
                <a:ext cx="10753344" cy="1796034"/>
              </a:xfrm>
              <a:prstGeom prst="rect">
                <a:avLst/>
              </a:prstGeom>
              <a:blipFill rotWithShape="1">
                <a:blip r:embed="rId2"/>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4_1#99c83214a?vop=1&amp;pid=410b61e9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由题图可知，牛乙提供卵母细胞，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故对牛乙注射促性腺激素是为了收集更多的卵母细胞，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正确；卵母细胞去核应在其减数分裂Ⅱ中期进行,B错误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；培养牛甲的体细胞时应定期更换培养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，防止细胞代谢物积累对细胞自身造成危害，C正确；可用</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技术鉴定犊牛丁是否含有目的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，以鉴定其是否为转基因牛，D正确。</a:t>
                </a:r>
                <a:endParaRPr lang="en-US" altLang="zh-CN" sz="2200" dirty="0"/>
              </a:p>
            </p:txBody>
          </p:sp>
        </mc:Choice>
        <mc:Fallback>
          <p:sp>
            <p:nvSpPr>
              <p:cNvPr id="2" name="QC_5_AS.24_1#99c83214a?vop=1&amp;pid=410b61e9d&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bf9d2171.fixed?pid=f934892b8&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cbf9d2171.fixed?pid=f934892b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第2章高考强化</a:t>
            </a:r>
            <a:endParaRPr lang="en-US" altLang="zh-CN" sz="4400" dirty="0"/>
          </a:p>
        </p:txBody>
      </p:sp>
      <p:pic>
        <p:nvPicPr>
          <p:cNvPr id="4" name="C_3#cbf9d2171.fixed?pid=f934892b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cbf9d2171.fixed?pid=f934892b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5_1#c7e59b99e?pid=410b61e9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[黑吉辽蒙2025·19]</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如图是制备抗白细胞介素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IL</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单克隆抗体的示意图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5_1#c7e59b99e?pid=410b61e9d&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567" b="-5384"/>
                </a:stretch>
              </a:blipFill>
            </p:spPr>
            <p:txBody>
              <a:bodyPr/>
              <a:lstStyle/>
              <a:p>
                <a:r>
                  <a:rPr lang="zh-CN" altLang="en-US">
                    <a:noFill/>
                  </a:rPr>
                  <a:t> </a:t>
                </a:r>
              </a:p>
            </p:txBody>
          </p:sp>
        </mc:Fallback>
      </mc:AlternateContent>
      <p:sp>
        <p:nvSpPr>
          <p:cNvPr id="3" name="QC_5_AN.26_1#c7e59b99e.bracket?pid=410b61e9d&amp;color=0,0,0&amp;vpa=8&amp;vtp=1&amp;bbb=1"/>
          <p:cNvSpPr/>
          <p:nvPr/>
        </p:nvSpPr>
        <p:spPr>
          <a:xfrm>
            <a:off x="2700401" y="141015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pic>
        <p:nvPicPr>
          <p:cNvPr id="4" name="QC_5_BD.25_2#c7e59b99e?htil=2&amp;pid=410b61e9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026165" y="1951677"/>
            <a:ext cx="4352544" cy="20391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5_3#c7e59b99e.choices?htil=2&amp;pid=410b61e9d&amp;color=0,0,0&amp;vtp=1&amp;bbb=1&amp;hb=1"/>
              <p:cNvSpPr/>
              <p:nvPr/>
            </p:nvSpPr>
            <p:spPr>
              <a:xfrm>
                <a:off x="722376" y="1824677"/>
                <a:ext cx="6263640"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A.步骤①给小鼠注射</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IL</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后，应从脾中分离筛选</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淋巴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.步骤②在脾组织中加入胃蛋白酶，制成单细胞悬液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.步骤③加入灭活病毒或</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诱导细胞融合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胞膜的流动性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④经过克隆化培养和抗体检测筛选出了杂交瘤细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a:t>
                </a:r>
                <a:endParaRPr lang="en-US" altLang="zh-CN" sz="2000" dirty="0"/>
              </a:p>
            </p:txBody>
          </p:sp>
        </mc:Choice>
        <mc:Fallback>
          <p:sp>
            <p:nvSpPr>
              <p:cNvPr id="5" name="QC_5_BD.25_3#c7e59b99e.choices?htil=2&amp;pid=410b61e9d&amp;color=0,0,0&amp;vtp=1&amp;bbb=1&amp;hb=1"/>
              <p:cNvSpPr>
                <a:spLocks noRot="1" noChangeAspect="1" noMove="1" noResize="1" noEditPoints="1" noAdjustHandles="1" noChangeArrowheads="1" noChangeShapeType="1" noTextEdit="1"/>
              </p:cNvSpPr>
              <p:nvPr/>
            </p:nvSpPr>
            <p:spPr>
              <a:xfrm>
                <a:off x="722376" y="1824677"/>
                <a:ext cx="6263640" cy="3180334"/>
              </a:xfrm>
              <a:prstGeom prst="rect">
                <a:avLst/>
              </a:prstGeom>
              <a:blipFill rotWithShape="1">
                <a:blip r:embed="rId3"/>
                <a:stretch>
                  <a:fillRect l="-6" t="-10" r="6" b="-14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7_1#c7e59b99e?vop=1&amp;pid=410b61e9d&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步骤①注射特定抗原后，应从脾脏中分离筛选B淋巴细胞，A错误；步骤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②将动物组织分散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为单个细胞过程应加入胰蛋白酶或胶原蛋白酶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，B错误；步骤③为诱导细胞融合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，常用灭活病毒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诱导法</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融合法、电融合法等，体现了细胞膜的流动性，C正确；步骤④为第一次筛选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用特定选择培养基进行筛选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，步骤⑤为第二次筛选，通过克隆化培养和抗体检测进行筛选，D错误。</a:t>
                </a:r>
                <a:endParaRPr lang="en-US" altLang="zh-CN" sz="2200" dirty="0"/>
              </a:p>
            </p:txBody>
          </p:sp>
        </mc:Choice>
        <mc:Fallback>
          <p:sp>
            <p:nvSpPr>
              <p:cNvPr id="2" name="QC_5_AS.27_1#c7e59b99e?vop=1&amp;pid=410b61e9d&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3962"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8_1#142fbc6fd?pid=0b5e8c68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[重庆2025·4]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为了保护濒危哺乳动物甲，科研工作者利用甲的近缘物种乙（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种群数量较多）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开展如图所示研究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9_1#142fbc6fd.bracket?pid=0b5e8c683&amp;color=0,0,0&amp;vpa=9&amp;vtp=1"/>
          <p:cNvSpPr/>
          <p:nvPr/>
        </p:nvSpPr>
        <p:spPr>
          <a:xfrm>
            <a:off x="522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28_2#142fbc6fd?htil=3&amp;pid=0b5e8c68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01413" y="1951677"/>
            <a:ext cx="4809744" cy="21214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8_3#142fbc6fd.choices?htil=3&amp;pid=0b5e8c683&amp;color=0,0,0&amp;vtp=1&amp;bbb=1"/>
              <p:cNvSpPr/>
              <p:nvPr/>
            </p:nvSpPr>
            <p:spPr>
              <a:xfrm>
                <a:off x="722376" y="1876874"/>
                <a:ext cx="581558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A.克隆动物的核基因组来源于甲和乙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.体外受精需用获能后的精子与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期卵母细胞受精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.囊胚①中的内细胞团可以发育成为胎盘和个体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.滋养层可影响内细胞团的发育</a:t>
                </a:r>
                <a:endParaRPr lang="en-US" altLang="zh-CN" sz="2000" dirty="0"/>
              </a:p>
            </p:txBody>
          </p:sp>
        </mc:Choice>
        <mc:Fallback>
          <p:sp>
            <p:nvSpPr>
              <p:cNvPr id="5" name="QC_5_BD.28_3#142fbc6fd.choices?htil=3&amp;pid=0b5e8c683&amp;color=0,0,0&amp;vtp=1&amp;bbb=1"/>
              <p:cNvSpPr>
                <a:spLocks noRot="1" noChangeAspect="1" noMove="1" noResize="1" noEditPoints="1" noAdjustHandles="1" noChangeArrowheads="1" noChangeShapeType="1" noTextEdit="1"/>
              </p:cNvSpPr>
              <p:nvPr/>
            </p:nvSpPr>
            <p:spPr>
              <a:xfrm>
                <a:off x="722376" y="1876874"/>
                <a:ext cx="5815584" cy="1796034"/>
              </a:xfrm>
              <a:prstGeom prst="rect">
                <a:avLst/>
              </a:prstGeom>
              <a:blipFill rotWithShape="1">
                <a:blip r:embed="rId2"/>
                <a:stretch>
                  <a:fillRect l="-7" t="-25" r="-66"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0_1#142fbc6fd?vop=1&amp;pid=0b5e8c68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克隆动物的核基因组来源于甲，细胞质中的基因来源于乙，A错误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；体外受精需用获能后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的精子与</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Ⅱ</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期的卵母细胞受精，而不是</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Ⅰ</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期，B错误；囊胚①中的内细胞团可发育为个体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养层细胞将来发育为胎膜和胎盘的一部分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，C错误；由题图可知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，体细胞核移植后形成的滋养层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不足以支持胚胎完成发育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，体外受精后形成的滋养层能够支持胚胎完成发育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，故滋养层可影响内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细胞团的发育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30_1#142fbc6fd?vop=1&amp;pid=0b5e8c683&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01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1_1#08b96932e?pid=0b5e8c683&amp;color=0,0,0&amp;vtp=1&amp;bt=1&amp;bbb=1&amp;hb=1"/>
          <p:cNvSpPr/>
          <p:nvPr/>
        </p:nvSpPr>
        <p:spPr>
          <a:xfrm>
            <a:off x="722376" y="972000"/>
            <a:ext cx="10753344" cy="7860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[湖北2024·10]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研究者探究不同浓度的雌激素甲对牛的卵母细胞和受精卵在体外发育的影响，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实验结果如表所示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。根据实验数据，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5" name="QC_5_BD.31_2#08b96932e?colgroup=7,6,6,6,4,6&amp;pid=0b5e8c683&amp;color=0,0,0&amp;vtp=1&amp;bbb=1&amp;hb=1"/>
              <p:cNvGraphicFramePr>
                <a:graphicFrameLocks noGrp="1"/>
              </p:cNvGraphicFramePr>
              <p:nvPr/>
            </p:nvGraphicFramePr>
            <p:xfrm>
              <a:off x="722376" y="1887669"/>
              <a:ext cx="10698480" cy="2624074"/>
            </p:xfrm>
            <a:graphic>
              <a:graphicData uri="http://schemas.openxmlformats.org/drawingml/2006/table">
                <a:tbl>
                  <a:tblPr/>
                  <a:tblGrid>
                    <a:gridCol w="2029968"/>
                    <a:gridCol w="1819656"/>
                    <a:gridCol w="1819656"/>
                    <a:gridCol w="1819656"/>
                    <a:gridCol w="1389888"/>
                    <a:gridCol w="1819656"/>
                  </a:tblGrid>
                  <a:tr h="854710">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甲的浓度</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1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卵母细胞</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第一极体排出</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成熟率</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卵裂数</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卵裂率</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5" name="QC_5_BD.31_2#08b96932e?colgroup=7,6,6,6,4,6&amp;pid=0b5e8c683&amp;color=0,0,0&amp;vtp=1&amp;bbb=1&amp;hb=1"/>
              <p:cNvGraphicFramePr>
                <a:graphicFrameLocks noGrp="1"/>
              </p:cNvGraphicFramePr>
              <p:nvPr/>
            </p:nvGraphicFramePr>
            <p:xfrm>
              <a:off x="722376" y="1887669"/>
              <a:ext cx="10698480" cy="2624074"/>
            </p:xfrm>
            <a:graphic>
              <a:graphicData uri="http://schemas.openxmlformats.org/drawingml/2006/table">
                <a:tbl>
                  <a:tblPr/>
                  <a:tblGrid>
                    <a:gridCol w="2029968"/>
                    <a:gridCol w="1819656"/>
                    <a:gridCol w="1819656"/>
                    <a:gridCol w="1819656"/>
                    <a:gridCol w="1389888"/>
                    <a:gridCol w="1819656"/>
                  </a:tblGrid>
                  <a:tr h="8547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卵母细胞</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第一极体排出</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卵裂数</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32_1#08b96932e.bracket?pid=0b5e8c683&amp;color=0,0,0&amp;vpa=10&amp;vtp=1"/>
          <p:cNvSpPr/>
          <p:nvPr/>
        </p:nvSpPr>
        <p:spPr>
          <a:xfrm>
            <a:off x="7018401" y="1382718"/>
            <a:ext cx="37465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31_3#08b96932e.choices?pid=0b5e8c683&amp;color=0,0,0&amp;vtp=1&amp;bbb=1"/>
              <p:cNvSpPr/>
              <p:nvPr/>
            </p:nvSpPr>
            <p:spPr>
              <a:xfrm>
                <a:off x="722376" y="4643569"/>
                <a:ext cx="10753344" cy="16182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A.实验结果说明甲抑制卵裂过程</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.甲浓度过高抑制第一极体的排出</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.添加</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的甲可提高受精后胚胎发育能力</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.本实验中，以第一极体的排出作为卵母细胞成熟的判断标准</a:t>
                </a:r>
                <a:endParaRPr lang="en-US" altLang="zh-CN" sz="2000" dirty="0"/>
              </a:p>
            </p:txBody>
          </p:sp>
        </mc:Choice>
        <mc:Fallback>
          <p:sp>
            <p:nvSpPr>
              <p:cNvPr id="5" name="QC_5_BD.31_3#08b96932e.choices?pid=0b5e8c683&amp;color=0,0,0&amp;vtp=1&amp;bbb=1"/>
              <p:cNvSpPr>
                <a:spLocks noRot="1" noChangeAspect="1" noMove="1" noResize="1" noEditPoints="1" noAdjustHandles="1" noChangeArrowheads="1" noChangeShapeType="1" noTextEdit="1"/>
              </p:cNvSpPr>
              <p:nvPr/>
            </p:nvSpPr>
            <p:spPr>
              <a:xfrm>
                <a:off x="722376" y="4643569"/>
                <a:ext cx="10753344" cy="1618234"/>
              </a:xfrm>
              <a:prstGeom prst="rect">
                <a:avLst/>
              </a:prstGeom>
              <a:blipFill rotWithShape="1">
                <a:blip r:embed="rId2"/>
                <a:stretch>
                  <a:fillRect l="-4" t="-28" b="-199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3_1#08b96932e?vop=1&amp;pid=0b5e8c68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根据表格数据分析，随着甲浓度的增大，卵裂率先增大后减小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，说明甲浓度较低时促进卵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裂过程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，浓度过高时抑制卵裂过程，A错误；甲浓度过高时，第一极体排出率降低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，说明甲浓度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过高抑制第一极体的排出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，B正确；用</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的甲处理后受精卵的卵裂率增大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，说明添加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𝜇</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g</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的甲可提高受精后胚胎发育能力，C正确；由表格中成熟率、卵母细胞数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、第一极体排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出数之间的数量关系可知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，本实验中以第一极体的排出作为卵母细胞成熟的判断标准，D正确。</a:t>
                </a:r>
                <a:endParaRPr lang="en-US" altLang="zh-CN" sz="2200" dirty="0"/>
              </a:p>
            </p:txBody>
          </p:sp>
        </mc:Choice>
        <mc:Fallback>
          <p:sp>
            <p:nvSpPr>
              <p:cNvPr id="2" name="QC_5_AS.33_1#08b96932e?vop=1&amp;pid=0b5e8c683&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a43f1be0c?pid=bc5535e1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[四川2025·6]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研究人员用花椰菜</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BB</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根与黑芥</a:t>
                </a:r>
                <a14:m>
                  <m:oMath xmlns:m="http://schemas.openxmlformats.org/officeDocument/2006/math">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m:t>
                    </m:r>
                    <m: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叶片分别制备原生质体，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诱导融合形成杂种细胞，进一步培养获得再生植株，其中的植株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经鉴定有33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条染色体。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a43f1be0c?pid=bc5535e1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949" b="-3491"/>
                </a:stretch>
              </a:blipFill>
            </p:spPr>
            <p:txBody>
              <a:bodyPr/>
              <a:lstStyle/>
              <a:p>
                <a:r>
                  <a:rPr lang="zh-CN" altLang="en-US">
                    <a:noFill/>
                  </a:rPr>
                  <a:t> </a:t>
                </a:r>
              </a:p>
            </p:txBody>
          </p:sp>
        </mc:Fallback>
      </mc:AlternateContent>
      <p:sp>
        <p:nvSpPr>
          <p:cNvPr id="3" name="QC_5_AN.2_1#a43f1be0c.bracket?pid=bc5535e18&amp;color=0,0,0&amp;vpa=1&amp;vtp=1"/>
          <p:cNvSpPr/>
          <p:nvPr/>
        </p:nvSpPr>
        <p:spPr>
          <a:xfrm>
            <a:off x="295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1_2#a43f1be0c.choices?pid=bc5535e18&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A.两个原生质体融合形成的细胞即为杂种细胞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.再生植株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的形成证明杂种细胞仍具有全能性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.花椰菜和黑芥的原生质体能融合，证明两种植物间不存在生殖隔离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的B组和C组染色体不能正常联会配对，无法产生可育配子</a:t>
                </a:r>
                <a:endParaRPr lang="en-US" altLang="zh-CN" sz="2000" dirty="0"/>
              </a:p>
            </p:txBody>
          </p:sp>
        </mc:Choice>
        <mc:Fallback>
          <p:sp>
            <p:nvSpPr>
              <p:cNvPr id="4" name="QC_5_BD.1_2#a43f1be0c.choices?pid=bc5535e18&amp;color=0,0,0&amp;vtp=1&amp;bbb=1"/>
              <p:cNvSpPr>
                <a:spLocks noRot="1" noChangeAspect="1" noMove="1" noResize="1" noEditPoints="1" noAdjustHandles="1" noChangeArrowheads="1" noChangeShapeType="1" noTextEdit="1"/>
              </p:cNvSpPr>
              <p:nvPr/>
            </p:nvSpPr>
            <p:spPr>
              <a:xfrm>
                <a:off x="722376" y="2334074"/>
                <a:ext cx="10753344" cy="1796034"/>
              </a:xfrm>
              <a:prstGeom prst="rect">
                <a:avLst/>
              </a:prstGeom>
              <a:blipFill rotWithShape="1">
                <a:blip r:embed="rId2"/>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a43f1be0c?vop=1&amp;pid=bc5535e18&amp;color=0,0,0&amp;vtp=1&amp;bt=1&amp;bbb=1&amp;hb=1"/>
              <p:cNvSpPr/>
              <p:nvPr/>
            </p:nvSpPr>
            <p:spPr>
              <a:xfrm>
                <a:off x="722376" y="972000"/>
                <a:ext cx="10753344" cy="3180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两个原生质体融合形成的细胞不一定是杂种细胞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，也可能是两个花椰菜原生质体融合或两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个黑芥原生质体融合形成的融合细胞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；细胞的全能性是指已经分化的细胞仍然具有发育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成完整有机体或分化成其他各种细胞的潜能和特性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，杂种细胞经过培养形成再生植株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，这证明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了杂种细胞仍具有全能性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，B正确；花椰菜和黑芥是不同物种，它们之间存在生殖隔离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体能融合并不能证明不存在生殖隔离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，C错误；植株</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是花椰菜</a:t>
                </a: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BB</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18</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和黑芥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CC</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𝑛</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16</m:t>
                    </m:r>
                    <m:r>
                      <a:rPr lang="en-US" altLang="zh-CN" sz="22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原生质体经</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PEG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诱导融合形成杂种细胞后经培养得到的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，理论上其染色体组成是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BBCC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，存在同源染色体，在减数分裂时能正常联会配对，能产生可育配子，D错误。</a:t>
                </a:r>
                <a:endParaRPr lang="en-US" altLang="zh-CN" sz="2200" dirty="0"/>
              </a:p>
            </p:txBody>
          </p:sp>
        </mc:Choice>
        <mc:Fallback>
          <p:sp>
            <p:nvSpPr>
              <p:cNvPr id="2" name="QC_5_AS.3_1#a43f1be0c?vop=1&amp;pid=bc5535e18&amp;color=0,0,0&amp;vtp=1&amp;bt=1&amp;bbb=1&amp;hb=1"/>
              <p:cNvSpPr>
                <a:spLocks noRot="1" noChangeAspect="1" noMove="1" noResize="1" noEditPoints="1" noAdjustHandles="1" noChangeArrowheads="1" noChangeShapeType="1" noTextEdit="1"/>
              </p:cNvSpPr>
              <p:nvPr/>
            </p:nvSpPr>
            <p:spPr>
              <a:xfrm>
                <a:off x="722376" y="972000"/>
                <a:ext cx="10753344" cy="3180334"/>
              </a:xfrm>
              <a:prstGeom prst="rect">
                <a:avLst/>
              </a:prstGeom>
              <a:blipFill rotWithShape="1">
                <a:blip r:embed="rId1"/>
                <a:stretch>
                  <a:fillRect l="-4" t="-14" b="-14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_1#fff3dc808?htil=1&amp;pid=bc5535e1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23064" y="1054295"/>
            <a:ext cx="2788920" cy="2496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_2#fff3dc808?htil=1&amp;pid=bc5535e18&amp;color=0,0,0&amp;vtp=1&amp;bt=1&amp;bbb=1&amp;hb=1"/>
          <p:cNvSpPr/>
          <p:nvPr/>
        </p:nvSpPr>
        <p:spPr>
          <a:xfrm>
            <a:off x="722376" y="972000"/>
            <a:ext cx="782726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[江苏2025·4]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图示一种植物组织培养周期，①~③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表示相应过程。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5_1#fff3dc808.bracket?pid=bc5535e18&amp;color=0,0,0&amp;vpa=2&amp;vtp=1"/>
          <p:cNvSpPr/>
          <p:nvPr/>
        </p:nvSpPr>
        <p:spPr>
          <a:xfrm>
            <a:off x="3462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4_3#fff3dc808.choices?htil=1&amp;pid=bc5535e18&amp;color=0,0,0&amp;vtp=1&amp;bbb=1"/>
          <p:cNvSpPr/>
          <p:nvPr/>
        </p:nvSpPr>
        <p:spPr>
          <a:xfrm>
            <a:off x="722376" y="1876874"/>
            <a:ext cx="782726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A.过程①发生了细胞的脱分化和有丝分裂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.过程②经细胞的再分化形成不同种类的细胞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.过程②③所用培养基的成分、浓度相同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.培养基中糖类既能作为碳源，又与维持渗透压有关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fff3dc808?vop=1&amp;pid=bc5535e1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过程①是由组织块形成愈伤组织，属于脱分化过程，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脱分化过程中细胞通过有丝分裂增殖，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正确；过程②是愈伤组织形成胚状体，属于再分化过程，再分化会形成不同种类的细胞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发育成不同组织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、器官，B正确；过程②（再分化形成胚状体）和过程③（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胚状体发育成试管苗）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所用培养基成分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、浓度不完全相同，C错误；培养基中糖类可作为碳源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，为植物细胞提供碳元素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用于合成有机物等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，同时糖类能影响培养基渗透压，维持细胞正常形态，D正确。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7_1#fff3dc808?vop=1&amp;pid=bc5535e1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植物激素中生长素和细胞分裂素是启动细胞分裂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、脱分化和再分化的关键激素，它们的浓度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例等都会影响植物细胞的发育方向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。将愈伤组织接种到含有特定激素的培养基上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，就可以诱导其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再分化成胚状体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，长出芽和根，进而发育成完整的植株。</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e8ed766f0?pid=bc5535e1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[浙江2025年1月·18]</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某研究小组进行微型月季的快速繁殖研究，结果如表所示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9" name="QC_5_BD.8_2#e8ed766f0?colgroup=10,30&amp;pid=bc5535e18&amp;color=0,0,0&amp;vtp=1&amp;bbb=1"/>
              <p:cNvGraphicFramePr>
                <a:graphicFrameLocks noGrp="1"/>
              </p:cNvGraphicFramePr>
              <p:nvPr/>
            </p:nvGraphicFramePr>
            <p:xfrm>
              <a:off x="722376" y="1951677"/>
              <a:ext cx="10725912" cy="3464433"/>
            </p:xfrm>
            <a:graphic>
              <a:graphicData uri="http://schemas.openxmlformats.org/drawingml/2006/table">
                <a:tbl>
                  <a:tblPr/>
                  <a:tblGrid>
                    <a:gridCol w="2779776"/>
                    <a:gridCol w="7946136"/>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最佳措施或最适培养基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①外植体腋芽消毒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75</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乙醇浸泡</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30</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s</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5</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NaClO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浸泡</a:t>
                          </a:r>
                          <a14:m>
                            <m:oMath xmlns:m="http://schemas.openxmlformats.org/officeDocument/2006/math">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1724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②诱导出丛生苗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MS</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3</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BA</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05</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p>
                          <a:pPr algn="l" latinLnBrk="1" hangingPunct="0">
                            <a:lnSpc>
                              <a:spcPts val="3000"/>
                            </a:lnSpc>
                          </a:pP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1724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③丛生苗的扩增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MS</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6</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BA</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p>
                          <a:pPr algn="l" latinLnBrk="1" hangingPunct="0">
                            <a:lnSpc>
                              <a:spcPts val="3000"/>
                            </a:lnSpc>
                          </a:pP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82472">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④丛生苗的生根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4500"/>
                            </a:lnSpc>
                          </a:pPr>
                          <a14:m>
                            <m:oMath xmlns:m="http://schemas.openxmlformats.org/officeDocument/2006/math">
                              <m:f>
                                <m:f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fPr>
                                <m:num>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num>
                                <m:den>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m:t>
                                  </m:r>
                                </m:den>
                              </m:f>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MS</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25</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IBA</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0</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25</m:t>
                              </m:r>
                              <m:r>
                                <m:rPr>
                                  <m:nor/>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 </m:t>
                              </m:r>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mg</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sSup>
                                <m:sSupPr>
                                  <m:ctrlPr>
                                    <a:rPr lang="en-US" altLang="zh-CN" sz="2000" b="0" i="1" spc="-100" dirty="0">
                                      <a:solidFill>
                                        <a:srgbClr val="000000"/>
                                      </a:solidFill>
                                      <a:latin typeface="Cambria Math" panose="02040503050406030204" pitchFamily="34" charset="0"/>
                                      <a:ea typeface="微软雅黑" panose="020B0503020204020204" pitchFamily="34" charset="-122"/>
                                      <a:cs typeface="微软雅黑" panose="020B0503020204020204" pitchFamily="34" charset="-120"/>
                                    </a:rPr>
                                  </m:ctrlPr>
                                </m:sSupPr>
                                <m:e>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L</m:t>
                                  </m:r>
                                </m:e>
                                <m:sup>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m:t>
                                  </m:r>
                                  <m: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p>
                          <a:pPr algn="l" latinLnBrk="1" hangingPunct="0">
                            <a:lnSpc>
                              <a:spcPts val="3000"/>
                            </a:lnSpc>
                          </a:pPr>
                          <a14:m>
                            <m:oMath xmlns:m="http://schemas.openxmlformats.org/officeDocument/2006/math">
                              <m:r>
                                <m:rPr>
                                  <m:sty m:val="p"/>
                                </m:rPr>
                                <a:rPr lang="en-US" altLang="zh-CN" sz="2000" b="0" i="0" spc="-10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NAA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9" name="QC_5_BD.8_2#e8ed766f0?colgroup=10,30&amp;pid=bc5535e18&amp;color=0,0,0&amp;vtp=1&amp;bbb=1"/>
              <p:cNvGraphicFramePr>
                <a:graphicFrameLocks noGrp="1"/>
              </p:cNvGraphicFramePr>
              <p:nvPr/>
            </p:nvGraphicFramePr>
            <p:xfrm>
              <a:off x="722376" y="1951677"/>
              <a:ext cx="10725912" cy="3464433"/>
            </p:xfrm>
            <a:graphic>
              <a:graphicData uri="http://schemas.openxmlformats.org/drawingml/2006/table">
                <a:tbl>
                  <a:tblPr/>
                  <a:tblGrid>
                    <a:gridCol w="2779776"/>
                    <a:gridCol w="7946136"/>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最佳措施或最适培养基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①外植体腋芽消毒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81724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②诱导出丛生苗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81724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③丛生苗的扩增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98234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④丛生苗的生根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mc:AlternateContent xmlns:mc="http://schemas.openxmlformats.org/markup-compatibility/2006">
        <mc:Choice xmlns:a14="http://schemas.microsoft.com/office/drawing/2010/main" Requires="a14">
          <p:sp>
            <p:nvSpPr>
              <p:cNvPr id="4" name="QC_5_BD.8_3#e8ed766f0?pid=bc5535e18&amp;color=0,0,0&amp;vtp=1&amp;bbb=1"/>
              <p:cNvSpPr/>
              <p:nvPr/>
            </p:nvSpPr>
            <p:spPr>
              <a:xfrm>
                <a:off x="722376" y="5545777"/>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丛生苗为丛状生长的幼苗，</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IBA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（吲哚丁酸）为生长素类物质</a:t>
                </a:r>
                <a:endParaRPr lang="en-US" altLang="zh-CN" sz="2000" dirty="0"/>
              </a:p>
            </p:txBody>
          </p:sp>
        </mc:Choice>
        <mc:Fallback>
          <p:sp>
            <p:nvSpPr>
              <p:cNvPr id="4" name="QC_5_BD.8_3#e8ed766f0?pid=bc5535e18&amp;color=0,0,0&amp;vtp=1&amp;bbb=1"/>
              <p:cNvSpPr>
                <a:spLocks noRot="1" noChangeAspect="1" noMove="1" noResize="1" noEditPoints="1" noAdjustHandles="1" noChangeArrowheads="1" noChangeShapeType="1" noTextEdit="1"/>
              </p:cNvSpPr>
              <p:nvPr/>
            </p:nvSpPr>
            <p:spPr>
              <a:xfrm>
                <a:off x="722376" y="5545777"/>
                <a:ext cx="10753344" cy="408559"/>
              </a:xfrm>
              <a:prstGeom prst="rect">
                <a:avLst/>
              </a:prstGeom>
              <a:blipFill rotWithShape="1">
                <a:blip r:embed="rId2"/>
                <a:stretch>
                  <a:fillRect l="-4" t="-79" b="-11827"/>
                </a:stretch>
              </a:blipFill>
            </p:spPr>
            <p:txBody>
              <a:bodyPr/>
              <a:lstStyle/>
              <a:p>
                <a:r>
                  <a:rPr lang="zh-CN" altLang="en-US">
                    <a:noFill/>
                  </a:rPr>
                  <a:t> </a:t>
                </a:r>
              </a:p>
            </p:txBody>
          </p:sp>
        </mc:Fallback>
      </mc:AlternateContent>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e8ed766f0.choices?pid=bc5535e18&amp;color=0,0,0&amp;vtp=1&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A.流程①的效果取决于消毒剂浓度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.流程②不需要经过脱分化形成愈伤组织的阶段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.与流程②相比，流程③培养基中细胞分裂素类与生长素类物质的比值更大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.与流程③相比，提高流程④培养基的盐浓度有利于丛生苗的生根</a:t>
            </a:r>
            <a:endParaRPr lang="en-US" altLang="zh-CN" sz="2000" dirty="0"/>
          </a:p>
        </p:txBody>
      </p:sp>
      <p:sp>
        <p:nvSpPr>
          <p:cNvPr id="3" name="QC_5_AN.9_1#e8ed766f0.bracket?pid=bc5535e18&amp;color=0,0,0&amp;vpa=3&amp;vtp=1&amp;answeroption=B"/>
          <p:cNvSpPr txBox="1"/>
          <p:nvPr/>
        </p:nvSpPr>
        <p:spPr>
          <a:xfrm>
            <a:off x="595376" y="15028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4433</Words>
  <Application>WPS 演示</Application>
  <PresentationFormat>宽屏</PresentationFormat>
  <Paragraphs>283</Paragraphs>
  <Slides>26</Slides>
  <Notes>26</Notes>
  <HiddenSlides>0</HiddenSlides>
  <MMClips>0</MMClips>
  <ScaleCrop>false</ScaleCrop>
  <HeadingPairs>
    <vt:vector size="6" baseType="variant">
      <vt:variant>
        <vt:lpstr>已用的字体</vt:lpstr>
      </vt:variant>
      <vt:variant>
        <vt:i4>23</vt:i4>
      </vt:variant>
      <vt:variant>
        <vt:lpstr>主题</vt:lpstr>
      </vt:variant>
      <vt:variant>
        <vt:i4>1</vt:i4>
      </vt:variant>
      <vt:variant>
        <vt:lpstr>幻灯片标题</vt:lpstr>
      </vt:variant>
      <vt:variant>
        <vt:i4>26</vt:i4>
      </vt:variant>
    </vt:vector>
  </HeadingPairs>
  <TitlesOfParts>
    <vt:vector size="5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Cambria Math</vt:lpstr>
      <vt:lpstr>Cambria Math</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丁密</cp:lastModifiedBy>
  <cp:revision>4</cp:revision>
  <dcterms:created xsi:type="dcterms:W3CDTF">2025-10-21T13:03:00Z</dcterms:created>
  <dcterms:modified xsi:type="dcterms:W3CDTF">2025-10-22T08:41:44Z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C7503DEA51F54C1A970BE1C5B1470357_12</vt:lpwstr>
  </property>
  <property fmtid="{D5CDD505-2E9C-101B-9397-08002B2CF9AE}" pid="3" name="KSOProductBuildVer">
    <vt:lpwstr>2052-12.1.0.23125</vt:lpwstr>
  </property>
</Properties>
</file>