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 id="284" r:id="rId32"/>
    <p:sldId id="285" r:id="rId33"/>
    <p:sldId id="286" r:id="rId34"/>
    <p:sldId id="287" r:id="rId35"/>
    <p:sldId id="288" r:id="rId36"/>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8997" autoAdjust="0"/>
    <p:restoredTop sz="94610"/>
  </p:normalViewPr>
  <p:slideViewPr>
    <p:cSldViewPr snapToGrid="0" snapToObjects="1">
      <p:cViewPr varScale="1">
        <p:scale>
          <a:sx n="102" d="100"/>
          <a:sy n="102" d="100"/>
        </p:scale>
        <p:origin x="150" y="37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9" Type="http://schemas.openxmlformats.org/officeDocument/2006/relationships/tableStyles" Target="tableStyles.xml"/><Relationship Id="rId38" Type="http://schemas.openxmlformats.org/officeDocument/2006/relationships/viewProps" Target="viewProps.xml"/><Relationship Id="rId37" Type="http://schemas.openxmlformats.org/officeDocument/2006/relationships/presProps" Target="presProps.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4" Type="http://schemas.openxmlformats.org/officeDocument/2006/relationships/image" Target="../media/image9.png"/><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a:lstStyle/>
          <a:p>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内容1#df=4893c5b39">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mc:AlternateContent xmlns:mc="http://schemas.openxmlformats.org/markup-compatibility/2006">
        <mc:Choice xmlns:a14="http://schemas.microsoft.com/office/drawing/2010/main" Requires="a14">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考点1 </a:t>
                </a:r>
                <a14:m>
                  <m:oMath xmlns:m="http://schemas.openxmlformats.org/officeDocument/2006/math">
                    <m:r>
                      <a:rPr lang="en-US" sz="2800" b="1"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𝐃𝐍𝐀</m:t>
                    </m:r>
                  </m:oMath>
                </a14:m>
                <a:r>
                  <a:rPr lang="en-US" sz="2800" b="1" i="0" dirty="0">
                    <a:solidFill>
                      <a:srgbClr val="000000"/>
                    </a:solidFill>
                    <a:latin typeface="汉仪舒圆黑简体" pitchFamily="34" charset="0"/>
                    <a:ea typeface="汉仪舒圆黑简体" pitchFamily="34" charset="-122"/>
                    <a:cs typeface="汉仪舒圆黑简体" pitchFamily="34" charset="-120"/>
                  </a:rPr>
                  <a:t>的粗提取及鉴定</a:t>
                </a:r>
                <a:endParaRPr lang="en-US" sz="2800" dirty="0"/>
              </a:p>
            </p:txBody>
          </p:sp>
        </mc:Choice>
        <mc:Fallback>
          <p:sp>
            <p:nvSpPr>
              <p:cNvPr id="4" name="MasterShapeName"/>
              <p:cNvSpPr>
                <a:spLocks noRot="1" noChangeAspect="1" noMove="1" noResize="1" noEditPoints="1" noAdjustHandles="1" noChangeArrowheads="1" noChangeShapeType="1" noTextEdit="1"/>
              </p:cNvSpPr>
              <p:nvPr/>
            </p:nvSpPr>
            <p:spPr>
              <a:xfrm>
                <a:off x="1289304" y="539496"/>
                <a:ext cx="8842248" cy="521208"/>
              </a:xfrm>
              <a:prstGeom prst="rect">
                <a:avLst/>
              </a:prstGeom>
              <a:blipFill rotWithShape="1">
                <a:blip r:embed="rId4"/>
                <a:stretch>
                  <a:fillRect l="-3" t="-73" r="1" b="49"/>
                </a:stretch>
              </a:blipFill>
            </p:spPr>
            <p:txBody>
              <a:bodyPr/>
              <a:lstStyle/>
              <a:p>
                <a:r>
                  <a:rPr lang="zh-CN" altLang="en-US">
                    <a:noFill/>
                  </a:rPr>
                  <a:t> </a:t>
                </a:r>
              </a:p>
            </p:txBody>
          </p:sp>
        </mc:Fallback>
      </mc:AlternateContent>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内容1#df=33727f185">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考点2 基因工程的基本工具</a:t>
            </a:r>
            <a:endParaRPr lang="en-US" sz="28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内容1#df=3e3f8ad8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考点3 基因工程的基本程序及应用</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biology#pid=68f09e13888ed3ec664a45a4#tid=68f7475cba80cb000ac8e298#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010144" y="4334256"/>
            <a:ext cx="3666744" cy="429768"/>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生物学  选择性必修3</a:t>
            </a:r>
            <a:endParaRPr lang="en-US" sz="2400" dirty="0"/>
          </a:p>
        </p:txBody>
      </p:sp>
      <p:sp>
        <p:nvSpPr>
          <p:cNvPr id="4" name="MasterShapeName"/>
          <p:cNvSpPr/>
          <p:nvPr/>
        </p:nvSpPr>
        <p:spPr>
          <a:xfrm>
            <a:off x="8010144" y="4791456"/>
            <a:ext cx="3666744" cy="429768"/>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生物技术与工程  RJ</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高中必刷题</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高考强化</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6" Type="http://schemas.openxmlformats.org/officeDocument/2006/relationships/theme" Target="../theme/theme1.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5.xml"/><Relationship Id="rId1" Type="http://schemas.openxmlformats.org/officeDocument/2006/relationships/image" Target="../media/image28.png"/></Relationships>
</file>

<file path=ppt/slides/_rels/slide11.xml.rels><?xml version="1.0" encoding="UTF-8" standalone="yes"?>
<Relationships xmlns="http://schemas.openxmlformats.org/package/2006/relationships"><Relationship Id="rId4" Type="http://schemas.openxmlformats.org/officeDocument/2006/relationships/notesSlide" Target="../notesSlides/notesSlide11.xml"/><Relationship Id="rId3" Type="http://schemas.openxmlformats.org/officeDocument/2006/relationships/slideLayout" Target="../slideLayouts/slideLayout15.xml"/><Relationship Id="rId2" Type="http://schemas.openxmlformats.org/officeDocument/2006/relationships/image" Target="../media/image30.jpeg"/><Relationship Id="rId1" Type="http://schemas.openxmlformats.org/officeDocument/2006/relationships/image" Target="../media/image29.png"/></Relationships>
</file>

<file path=ppt/slides/_rels/slide12.xml.rels><?xml version="1.0" encoding="UTF-8" standalone="yes"?>
<Relationships xmlns="http://schemas.openxmlformats.org/package/2006/relationships"><Relationship Id="rId7" Type="http://schemas.openxmlformats.org/officeDocument/2006/relationships/notesSlide" Target="../notesSlides/notesSlide12.xml"/><Relationship Id="rId6" Type="http://schemas.openxmlformats.org/officeDocument/2006/relationships/slideLayout" Target="../slideLayouts/slideLayout15.xml"/><Relationship Id="rId5" Type="http://schemas.openxmlformats.org/officeDocument/2006/relationships/image" Target="../media/image35.png"/><Relationship Id="rId4" Type="http://schemas.openxmlformats.org/officeDocument/2006/relationships/image" Target="../media/image34.png"/><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image" Target="../media/image31.png"/></Relationships>
</file>

<file path=ppt/slides/_rels/slide13.xml.rels><?xml version="1.0" encoding="UTF-8" standalone="yes"?>
<Relationships xmlns="http://schemas.openxmlformats.org/package/2006/relationships"><Relationship Id="rId6" Type="http://schemas.openxmlformats.org/officeDocument/2006/relationships/notesSlide" Target="../notesSlides/notesSlide13.xml"/><Relationship Id="rId5" Type="http://schemas.openxmlformats.org/officeDocument/2006/relationships/slideLayout" Target="../slideLayouts/slideLayout15.xml"/><Relationship Id="rId4" Type="http://schemas.openxmlformats.org/officeDocument/2006/relationships/image" Target="../media/image39.png"/><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image" Target="../media/image36.png"/></Relationships>
</file>

<file path=ppt/slides/_rels/slide14.xml.rels><?xml version="1.0" encoding="UTF-8" standalone="yes"?>
<Relationships xmlns="http://schemas.openxmlformats.org/package/2006/relationships"><Relationship Id="rId4" Type="http://schemas.openxmlformats.org/officeDocument/2006/relationships/notesSlide" Target="../notesSlides/notesSlide14.xml"/><Relationship Id="rId3" Type="http://schemas.openxmlformats.org/officeDocument/2006/relationships/slideLayout" Target="../slideLayouts/slideLayout15.xml"/><Relationship Id="rId2" Type="http://schemas.openxmlformats.org/officeDocument/2006/relationships/image" Target="../media/image41.png"/><Relationship Id="rId1" Type="http://schemas.openxmlformats.org/officeDocument/2006/relationships/image" Target="../media/image40.png"/></Relationships>
</file>

<file path=ppt/slides/_rels/slide15.xml.rels><?xml version="1.0" encoding="UTF-8" standalone="yes"?>
<Relationships xmlns="http://schemas.openxmlformats.org/package/2006/relationships"><Relationship Id="rId7" Type="http://schemas.openxmlformats.org/officeDocument/2006/relationships/notesSlide" Target="../notesSlides/notesSlide15.xml"/><Relationship Id="rId6" Type="http://schemas.openxmlformats.org/officeDocument/2006/relationships/slideLayout" Target="../slideLayouts/slideLayout15.xml"/><Relationship Id="rId5" Type="http://schemas.openxmlformats.org/officeDocument/2006/relationships/image" Target="../media/image46.png"/><Relationship Id="rId4" Type="http://schemas.openxmlformats.org/officeDocument/2006/relationships/image" Target="../media/image45.png"/><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image" Target="../media/image42.png"/></Relationships>
</file>

<file path=ppt/slides/_rels/slide16.xml.rels><?xml version="1.0" encoding="UTF-8" standalone="yes"?>
<Relationships xmlns="http://schemas.openxmlformats.org/package/2006/relationships"><Relationship Id="rId5" Type="http://schemas.openxmlformats.org/officeDocument/2006/relationships/notesSlide" Target="../notesSlides/notesSlide16.xml"/><Relationship Id="rId4" Type="http://schemas.openxmlformats.org/officeDocument/2006/relationships/slideLayout" Target="../slideLayouts/slideLayout15.xml"/><Relationship Id="rId3" Type="http://schemas.openxmlformats.org/officeDocument/2006/relationships/image" Target="../media/image49.png"/><Relationship Id="rId2" Type="http://schemas.openxmlformats.org/officeDocument/2006/relationships/image" Target="../media/image48.png"/><Relationship Id="rId1" Type="http://schemas.openxmlformats.org/officeDocument/2006/relationships/image" Target="../media/image47.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5.xml"/></Relationships>
</file>

<file path=ppt/slides/_rels/slide18.xml.rels><?xml version="1.0" encoding="UTF-8" standalone="yes"?>
<Relationships xmlns="http://schemas.openxmlformats.org/package/2006/relationships"><Relationship Id="rId6" Type="http://schemas.openxmlformats.org/officeDocument/2006/relationships/notesSlide" Target="../notesSlides/notesSlide18.xml"/><Relationship Id="rId5" Type="http://schemas.openxmlformats.org/officeDocument/2006/relationships/slideLayout" Target="../slideLayouts/slideLayout15.xml"/><Relationship Id="rId4" Type="http://schemas.openxmlformats.org/officeDocument/2006/relationships/image" Target="../media/image53.png"/><Relationship Id="rId3" Type="http://schemas.openxmlformats.org/officeDocument/2006/relationships/image" Target="../media/image52.jpeg"/><Relationship Id="rId2" Type="http://schemas.openxmlformats.org/officeDocument/2006/relationships/image" Target="../media/image51.jpeg"/><Relationship Id="rId1" Type="http://schemas.openxmlformats.org/officeDocument/2006/relationships/image" Target="../media/image50.png"/></Relationships>
</file>

<file path=ppt/slides/_rels/slide19.xml.rels><?xml version="1.0" encoding="UTF-8" standalone="yes"?>
<Relationships xmlns="http://schemas.openxmlformats.org/package/2006/relationships"><Relationship Id="rId5" Type="http://schemas.openxmlformats.org/officeDocument/2006/relationships/notesSlide" Target="../notesSlides/notesSlide19.xml"/><Relationship Id="rId4" Type="http://schemas.openxmlformats.org/officeDocument/2006/relationships/slideLayout" Target="../slideLayouts/slideLayout15.xml"/><Relationship Id="rId3" Type="http://schemas.openxmlformats.org/officeDocument/2006/relationships/image" Target="../media/image56.png"/><Relationship Id="rId2" Type="http://schemas.openxmlformats.org/officeDocument/2006/relationships/image" Target="../media/image55.png"/><Relationship Id="rId1" Type="http://schemas.openxmlformats.org/officeDocument/2006/relationships/image" Target="../media/image54.pn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4.xml"/><Relationship Id="rId1" Type="http://schemas.openxmlformats.org/officeDocument/2006/relationships/image" Target="../media/image10.png"/></Relationships>
</file>

<file path=ppt/slides/_rels/slide20.xml.rels><?xml version="1.0" encoding="UTF-8" standalone="yes"?>
<Relationships xmlns="http://schemas.openxmlformats.org/package/2006/relationships"><Relationship Id="rId4" Type="http://schemas.openxmlformats.org/officeDocument/2006/relationships/notesSlide" Target="../notesSlides/notesSlide20.xml"/><Relationship Id="rId3" Type="http://schemas.openxmlformats.org/officeDocument/2006/relationships/slideLayout" Target="../slideLayouts/slideLayout15.xml"/><Relationship Id="rId2" Type="http://schemas.openxmlformats.org/officeDocument/2006/relationships/image" Target="../media/image58.png"/><Relationship Id="rId1" Type="http://schemas.openxmlformats.org/officeDocument/2006/relationships/image" Target="../media/image57.png"/></Relationships>
</file>

<file path=ppt/slides/_rels/slide21.xml.rels><?xml version="1.0" encoding="UTF-8" standalone="yes"?>
<Relationships xmlns="http://schemas.openxmlformats.org/package/2006/relationships"><Relationship Id="rId9" Type="http://schemas.openxmlformats.org/officeDocument/2006/relationships/notesSlide" Target="../notesSlides/notesSlide21.xml"/><Relationship Id="rId8" Type="http://schemas.openxmlformats.org/officeDocument/2006/relationships/slideLayout" Target="../slideLayouts/slideLayout15.xml"/><Relationship Id="rId7" Type="http://schemas.openxmlformats.org/officeDocument/2006/relationships/image" Target="../media/image65.png"/><Relationship Id="rId6" Type="http://schemas.openxmlformats.org/officeDocument/2006/relationships/image" Target="../media/image64.png"/><Relationship Id="rId5" Type="http://schemas.openxmlformats.org/officeDocument/2006/relationships/image" Target="../media/image63.png"/><Relationship Id="rId4" Type="http://schemas.openxmlformats.org/officeDocument/2006/relationships/image" Target="../media/image62.png"/><Relationship Id="rId3" Type="http://schemas.openxmlformats.org/officeDocument/2006/relationships/image" Target="../media/image61.png"/><Relationship Id="rId2" Type="http://schemas.openxmlformats.org/officeDocument/2006/relationships/image" Target="../media/image60.jpeg"/><Relationship Id="rId1" Type="http://schemas.openxmlformats.org/officeDocument/2006/relationships/image" Target="../media/image59.png"/></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15.xml"/><Relationship Id="rId1" Type="http://schemas.openxmlformats.org/officeDocument/2006/relationships/image" Target="../media/image66.png"/></Relationships>
</file>

<file path=ppt/slides/_rels/slide23.xml.rels><?xml version="1.0" encoding="UTF-8" standalone="yes"?>
<Relationships xmlns="http://schemas.openxmlformats.org/package/2006/relationships"><Relationship Id="rId7" Type="http://schemas.openxmlformats.org/officeDocument/2006/relationships/notesSlide" Target="../notesSlides/notesSlide23.xml"/><Relationship Id="rId6" Type="http://schemas.openxmlformats.org/officeDocument/2006/relationships/slideLayout" Target="../slideLayouts/slideLayout15.xml"/><Relationship Id="rId5" Type="http://schemas.openxmlformats.org/officeDocument/2006/relationships/image" Target="../media/image71.png"/><Relationship Id="rId4" Type="http://schemas.openxmlformats.org/officeDocument/2006/relationships/image" Target="../media/image70.png"/><Relationship Id="rId3" Type="http://schemas.openxmlformats.org/officeDocument/2006/relationships/image" Target="../media/image69.png"/><Relationship Id="rId2" Type="http://schemas.openxmlformats.org/officeDocument/2006/relationships/image" Target="../media/image68.png"/><Relationship Id="rId1" Type="http://schemas.openxmlformats.org/officeDocument/2006/relationships/image" Target="../media/image67.jpeg"/></Relationships>
</file>

<file path=ppt/slides/_rels/slide24.xml.rels><?xml version="1.0" encoding="UTF-8" standalone="yes"?>
<Relationships xmlns="http://schemas.openxmlformats.org/package/2006/relationships"><Relationship Id="rId4" Type="http://schemas.openxmlformats.org/officeDocument/2006/relationships/notesSlide" Target="../notesSlides/notesSlide24.xml"/><Relationship Id="rId3" Type="http://schemas.openxmlformats.org/officeDocument/2006/relationships/slideLayout" Target="../slideLayouts/slideLayout15.xml"/><Relationship Id="rId2" Type="http://schemas.openxmlformats.org/officeDocument/2006/relationships/image" Target="../media/image73.png"/><Relationship Id="rId1" Type="http://schemas.openxmlformats.org/officeDocument/2006/relationships/image" Target="../media/image72.png"/></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15.xml"/><Relationship Id="rId1" Type="http://schemas.openxmlformats.org/officeDocument/2006/relationships/image" Target="../media/image74.png"/></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15.xml"/><Relationship Id="rId1" Type="http://schemas.openxmlformats.org/officeDocument/2006/relationships/image" Target="../media/image75.png"/></Relationships>
</file>

<file path=ppt/slides/_rels/slide27.xml.rels><?xml version="1.0" encoding="UTF-8" standalone="yes"?>
<Relationships xmlns="http://schemas.openxmlformats.org/package/2006/relationships"><Relationship Id="rId4" Type="http://schemas.openxmlformats.org/officeDocument/2006/relationships/notesSlide" Target="../notesSlides/notesSlide27.xml"/><Relationship Id="rId3" Type="http://schemas.openxmlformats.org/officeDocument/2006/relationships/slideLayout" Target="../slideLayouts/slideLayout15.xml"/><Relationship Id="rId2" Type="http://schemas.openxmlformats.org/officeDocument/2006/relationships/image" Target="../media/image77.jpeg"/><Relationship Id="rId1" Type="http://schemas.openxmlformats.org/officeDocument/2006/relationships/image" Target="../media/image76.png"/></Relationships>
</file>

<file path=ppt/slides/_rels/slide28.xml.rels><?xml version="1.0" encoding="UTF-8" standalone="yes"?>
<Relationships xmlns="http://schemas.openxmlformats.org/package/2006/relationships"><Relationship Id="rId4" Type="http://schemas.openxmlformats.org/officeDocument/2006/relationships/notesSlide" Target="../notesSlides/notesSlide28.xml"/><Relationship Id="rId3" Type="http://schemas.openxmlformats.org/officeDocument/2006/relationships/slideLayout" Target="../slideLayouts/slideLayout15.xml"/><Relationship Id="rId2" Type="http://schemas.openxmlformats.org/officeDocument/2006/relationships/image" Target="../media/image79.png"/><Relationship Id="rId1" Type="http://schemas.openxmlformats.org/officeDocument/2006/relationships/image" Target="../media/image78.png"/></Relationships>
</file>

<file path=ppt/slides/_rels/slide29.xml.rels><?xml version="1.0" encoding="UTF-8" standalone="yes"?>
<Relationships xmlns="http://schemas.openxmlformats.org/package/2006/relationships"><Relationship Id="rId6" Type="http://schemas.openxmlformats.org/officeDocument/2006/relationships/notesSlide" Target="../notesSlides/notesSlide29.xml"/><Relationship Id="rId5" Type="http://schemas.openxmlformats.org/officeDocument/2006/relationships/slideLayout" Target="../slideLayouts/slideLayout15.xml"/><Relationship Id="rId4" Type="http://schemas.openxmlformats.org/officeDocument/2006/relationships/image" Target="../media/image83.png"/><Relationship Id="rId3" Type="http://schemas.openxmlformats.org/officeDocument/2006/relationships/image" Target="../media/image82.png"/><Relationship Id="rId2" Type="http://schemas.openxmlformats.org/officeDocument/2006/relationships/image" Target="../media/image81.png"/><Relationship Id="rId1" Type="http://schemas.openxmlformats.org/officeDocument/2006/relationships/image" Target="../media/image80.jpeg"/></Relationships>
</file>

<file path=ppt/slides/_rels/slide3.xml.rels><?xml version="1.0" encoding="UTF-8" standalone="yes"?>
<Relationships xmlns="http://schemas.openxmlformats.org/package/2006/relationships"><Relationship Id="rId4" Type="http://schemas.openxmlformats.org/officeDocument/2006/relationships/notesSlide" Target="../notesSlides/notesSlide3.xml"/><Relationship Id="rId3" Type="http://schemas.openxmlformats.org/officeDocument/2006/relationships/slideLayout" Target="../slideLayouts/slideLayout13.xml"/><Relationship Id="rId2" Type="http://schemas.openxmlformats.org/officeDocument/2006/relationships/image" Target="../media/image12.png"/><Relationship Id="rId1" Type="http://schemas.openxmlformats.org/officeDocument/2006/relationships/image" Target="../media/image11.png"/></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15.xml"/><Relationship Id="rId1" Type="http://schemas.openxmlformats.org/officeDocument/2006/relationships/image" Target="../media/image84.jpeg"/></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31.xml"/><Relationship Id="rId2" Type="http://schemas.openxmlformats.org/officeDocument/2006/relationships/slideLayout" Target="../slideLayouts/slideLayout15.xml"/><Relationship Id="rId1" Type="http://schemas.openxmlformats.org/officeDocument/2006/relationships/image" Target="../media/image85.png"/></Relationships>
</file>

<file path=ppt/slides/_rels/slide32.xml.rels><?xml version="1.0" encoding="UTF-8" standalone="yes"?>
<Relationships xmlns="http://schemas.openxmlformats.org/package/2006/relationships"><Relationship Id="rId5" Type="http://schemas.openxmlformats.org/officeDocument/2006/relationships/notesSlide" Target="../notesSlides/notesSlide32.xml"/><Relationship Id="rId4" Type="http://schemas.openxmlformats.org/officeDocument/2006/relationships/slideLayout" Target="../slideLayouts/slideLayout15.xml"/><Relationship Id="rId3" Type="http://schemas.openxmlformats.org/officeDocument/2006/relationships/image" Target="../media/image88.png"/><Relationship Id="rId2" Type="http://schemas.openxmlformats.org/officeDocument/2006/relationships/image" Target="../media/image87.png"/><Relationship Id="rId1" Type="http://schemas.openxmlformats.org/officeDocument/2006/relationships/image" Target="../media/image86.png"/></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3.xml"/><Relationship Id="rId1" Type="http://schemas.openxmlformats.org/officeDocument/2006/relationships/image" Target="../media/image13.png"/></Relationships>
</file>

<file path=ppt/slides/_rels/slide5.xml.rels><?xml version="1.0" encoding="UTF-8" standalone="yes"?>
<Relationships xmlns="http://schemas.openxmlformats.org/package/2006/relationships"><Relationship Id="rId6" Type="http://schemas.openxmlformats.org/officeDocument/2006/relationships/notesSlide" Target="../notesSlides/notesSlide5.xml"/><Relationship Id="rId5" Type="http://schemas.openxmlformats.org/officeDocument/2006/relationships/slideLayout" Target="../slideLayouts/slideLayout14.xml"/><Relationship Id="rId4" Type="http://schemas.openxmlformats.org/officeDocument/2006/relationships/image" Target="../media/image17.png"/><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image" Target="../media/image14.png"/></Relationships>
</file>

<file path=ppt/slides/_rels/slide6.xml.rels><?xml version="1.0" encoding="UTF-8" standalone="yes"?>
<Relationships xmlns="http://schemas.openxmlformats.org/package/2006/relationships"><Relationship Id="rId7" Type="http://schemas.openxmlformats.org/officeDocument/2006/relationships/notesSlide" Target="../notesSlides/notesSlide6.xml"/><Relationship Id="rId6" Type="http://schemas.openxmlformats.org/officeDocument/2006/relationships/slideLayout" Target="../slideLayouts/slideLayout14.xml"/><Relationship Id="rId5" Type="http://schemas.openxmlformats.org/officeDocument/2006/relationships/image" Target="../media/image22.png"/><Relationship Id="rId4" Type="http://schemas.openxmlformats.org/officeDocument/2006/relationships/image" Target="../media/image21.jpeg"/><Relationship Id="rId3" Type="http://schemas.openxmlformats.org/officeDocument/2006/relationships/image" Target="../media/image20.png"/><Relationship Id="rId2" Type="http://schemas.openxmlformats.org/officeDocument/2006/relationships/image" Target="../media/image19.jpeg"/><Relationship Id="rId1" Type="http://schemas.openxmlformats.org/officeDocument/2006/relationships/image" Target="../media/image18.jpe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4.xml"/><Relationship Id="rId1" Type="http://schemas.openxmlformats.org/officeDocument/2006/relationships/image" Target="../media/image23.png"/></Relationships>
</file>

<file path=ppt/slides/_rels/slide8.xml.rels><?xml version="1.0" encoding="UTF-8" standalone="yes"?>
<Relationships xmlns="http://schemas.openxmlformats.org/package/2006/relationships"><Relationship Id="rId5" Type="http://schemas.openxmlformats.org/officeDocument/2006/relationships/notesSlide" Target="../notesSlides/notesSlide8.xml"/><Relationship Id="rId4" Type="http://schemas.openxmlformats.org/officeDocument/2006/relationships/slideLayout" Target="../slideLayouts/slideLayout15.xml"/><Relationship Id="rId3" Type="http://schemas.openxmlformats.org/officeDocument/2006/relationships/image" Target="../media/image26.png"/><Relationship Id="rId2" Type="http://schemas.openxmlformats.org/officeDocument/2006/relationships/image" Target="../media/image25.jpeg"/><Relationship Id="rId1" Type="http://schemas.openxmlformats.org/officeDocument/2006/relationships/image" Target="../media/image24.pn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5.xml"/><Relationship Id="rId1" Type="http://schemas.openxmlformats.org/officeDocument/2006/relationships/image" Target="../media/image2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11_1#d0a5a4a46?vop=1&amp;pid=3e3f8ad82&amp;color=0,0,0&amp;vtp=1&amp;bt=1&amp;bbb=1&amp;hb=1"/>
              <p:cNvSpPr/>
              <p:nvPr/>
            </p:nvSpPr>
            <p:spPr>
              <a:xfrm>
                <a:off x="722376" y="972000"/>
                <a:ext cx="10753344" cy="3612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提高大肠杆菌转化效率的常用方法是使用氯化钙（或</a:t>
                </a:r>
                <a14:m>
                  <m:oMath xmlns:m="http://schemas.openxmlformats.org/officeDocument/2006/math">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Ca</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）处理细胞</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，使其处于一种能吸</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收周围环境中</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分子的生理状态，可增加筛选平板上白色和蓝色菌落数，A正确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；由思路导引</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，若筛选平板中仅含卡那霉素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，目的基因成功插入的重组质粒导入的大肠杆菌以及目的基因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未插入成功的质粒</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K</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导入的大肠杆菌在平板上均为白色菌落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，故无法判断哪个是含目的基因的菌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株</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，B正确；因质粒</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K</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中含两个标记基因，筛选平板中长出的白色菌落应为含目的基因的菌株</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否表达相应蛋白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，需进一步检测，C错误；如果筛选平板上蓝色菌落明显偏多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，说明大量没有插</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入目的基因的质粒</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K</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导入了大肠杆菌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，推测原因可能是酶切后的载体发生自身环化并导入了大肠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杆菌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mc:Choice>
        <mc:Fallback>
          <p:sp>
            <p:nvSpPr>
              <p:cNvPr id="2" name="QC_5_AS.11_1#d0a5a4a46?vop=1&amp;pid=3e3f8ad82&amp;color=0,0,0&amp;vtp=1&amp;bt=1&amp;bbb=1&amp;hb=1"/>
              <p:cNvSpPr>
                <a:spLocks noRot="1" noChangeAspect="1" noMove="1" noResize="1" noEditPoints="1" noAdjustHandles="1" noChangeArrowheads="1" noChangeShapeType="1" noTextEdit="1"/>
              </p:cNvSpPr>
              <p:nvPr/>
            </p:nvSpPr>
            <p:spPr>
              <a:xfrm>
                <a:off x="722376" y="972000"/>
                <a:ext cx="10753344" cy="3612134"/>
              </a:xfrm>
              <a:prstGeom prst="rect">
                <a:avLst/>
              </a:prstGeom>
              <a:blipFill rotWithShape="1">
                <a:blip r:embed="rId1"/>
                <a:stretch>
                  <a:fillRect l="-4" t="-12" r="-1010" b="-124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5_BD.12_1#f79198dd6?pid=3e3f8ad82&amp;color=0,0,0&amp;vtp=1&amp;bt=1&amp;bbb=1&amp;hb=1"/>
              <p:cNvSpPr/>
              <p:nvPr/>
            </p:nvSpPr>
            <p:spPr>
              <a:xfrm>
                <a:off x="722376" y="972000"/>
                <a:ext cx="10753344" cy="13134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[陕晋宁青2025·21]</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马铃薯作为重要农作物，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提高其冷耐受性可拓展优质马铃薯的种植区域。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我国科研人员发现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，野生马铃薯中</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𝑆</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基因的表达与其冷耐受性调控有关</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，将该基因导入栽培马铃</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薯中可显著增强其抗寒能力</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。回答下列问题。</a:t>
                </a:r>
                <a:endParaRPr lang="en-US" altLang="zh-CN" sz="2000" dirty="0"/>
              </a:p>
            </p:txBody>
          </p:sp>
        </mc:Choice>
        <mc:Fallback>
          <p:sp>
            <p:nvSpPr>
              <p:cNvPr id="2" name="QO_5_BD.12_1#f79198dd6?pid=3e3f8ad82&amp;color=0,0,0&amp;vtp=1&amp;bt=1&amp;bbb=1&amp;hb=1"/>
              <p:cNvSpPr>
                <a:spLocks noRot="1" noChangeAspect="1" noMove="1" noResize="1" noEditPoints="1" noAdjustHandles="1" noChangeArrowheads="1" noChangeShapeType="1" noTextEdit="1"/>
              </p:cNvSpPr>
              <p:nvPr/>
            </p:nvSpPr>
            <p:spPr>
              <a:xfrm>
                <a:off x="722376" y="972000"/>
                <a:ext cx="10753344" cy="1313434"/>
              </a:xfrm>
              <a:prstGeom prst="rect">
                <a:avLst/>
              </a:prstGeom>
              <a:blipFill rotWithShape="1">
                <a:blip r:embed="rId1"/>
                <a:stretch>
                  <a:fillRect l="-4" t="-34" r="-1175" b="-3427"/>
                </a:stretch>
              </a:blipFill>
            </p:spPr>
            <p:txBody>
              <a:bodyPr/>
              <a:lstStyle/>
              <a:p>
                <a:r>
                  <a:rPr lang="zh-CN" altLang="en-US">
                    <a:noFill/>
                  </a:rPr>
                  <a:t> </a:t>
                </a:r>
              </a:p>
            </p:txBody>
          </p:sp>
        </mc:Fallback>
      </mc:AlternateContent>
      <p:pic>
        <p:nvPicPr>
          <p:cNvPr id="3" name="QO_5_BD.12_2#f79198dd6?pid=3e3f8ad82&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4294246" y="2418403"/>
            <a:ext cx="3600460" cy="3765300"/>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13" name="QO_5_BD.12_3#f79198dd6?colgroup=14,25&amp;pid=3e3f8ad82&amp;color=0,0,0&amp;vtp=1&amp;bt=1&amp;bbb=1"/>
              <p:cNvGraphicFramePr>
                <a:graphicFrameLocks noGrp="1"/>
              </p:cNvGraphicFramePr>
              <p:nvPr/>
            </p:nvGraphicFramePr>
            <p:xfrm>
              <a:off x="722376" y="969264"/>
              <a:ext cx="10725912" cy="4460748"/>
            </p:xfrm>
            <a:graphic>
              <a:graphicData uri="http://schemas.openxmlformats.org/drawingml/2006/table">
                <a:tbl>
                  <a:tblPr/>
                  <a:tblGrid>
                    <a:gridCol w="4005072"/>
                    <a:gridCol w="6720840"/>
                  </a:tblGrid>
                  <a:tr h="421132">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限制酶</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识别序列及切割位点</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987044">
                    <a:tc>
                      <a:txBody>
                        <a:bodyPr/>
                        <a:lstStyle/>
                        <a:p>
                          <a:pPr algn="ctr" latinLnBrk="1" hangingPunct="0">
                            <a:lnSpc>
                              <a:spcPts val="3000"/>
                            </a:lnSpc>
                          </a:pPr>
                          <a14:m>
                            <m:oMath xmlns:m="http://schemas.openxmlformats.org/officeDocument/2006/math">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𝐵𝑔𝑙</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Ⅱ</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6500"/>
                            </a:lnSpc>
                          </a:pPr>
                          <a:endParaRPr lang="en-US" altLang="zh-CN" sz="900" spc="0" dirty="0">
                            <a:latin typeface="宋体" panose="02010600030101010101" pitchFamily="2" charset="-122"/>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996188">
                    <a:tc>
                      <a:txBody>
                        <a:bodyPr/>
                        <a:lstStyle/>
                        <a:p>
                          <a:pPr algn="ctr" latinLnBrk="1" hangingPunct="0">
                            <a:lnSpc>
                              <a:spcPts val="3000"/>
                            </a:lnSpc>
                          </a:pPr>
                          <a14:m>
                            <m:oMath xmlns:m="http://schemas.openxmlformats.org/officeDocument/2006/math">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𝑁𝑑𝑒</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Ⅰ</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6600"/>
                            </a:lnSpc>
                          </a:pPr>
                          <a:endParaRPr lang="en-US" altLang="zh-CN" sz="900" spc="0" dirty="0">
                            <a:latin typeface="宋体" panose="02010600030101010101" pitchFamily="2" charset="-122"/>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1005332">
                    <a:tc>
                      <a:txBody>
                        <a:bodyPr/>
                        <a:lstStyle/>
                        <a:p>
                          <a:pPr algn="ctr" latinLnBrk="1" hangingPunct="0">
                            <a:lnSpc>
                              <a:spcPts val="3000"/>
                            </a:lnSpc>
                          </a:pPr>
                          <a14:m>
                            <m:oMath xmlns:m="http://schemas.openxmlformats.org/officeDocument/2006/math">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𝑋ℎ𝑜</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Ⅰ</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6700"/>
                            </a:lnSpc>
                          </a:pPr>
                          <a:endParaRPr lang="en-US" altLang="zh-CN" sz="900" spc="0" dirty="0">
                            <a:latin typeface="宋体" panose="02010600030101010101" pitchFamily="2" charset="-122"/>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1051052">
                    <a:tc>
                      <a:txBody>
                        <a:bodyPr/>
                        <a:lstStyle/>
                        <a:p>
                          <a:pPr algn="ctr" latinLnBrk="1" hangingPunct="0">
                            <a:lnSpc>
                              <a:spcPts val="3000"/>
                            </a:lnSpc>
                          </a:pPr>
                          <a14:m>
                            <m:oMath xmlns:m="http://schemas.openxmlformats.org/officeDocument/2006/math">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𝐸𝑒𝑜𝑅</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Ⅰ</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7300"/>
                            </a:lnSpc>
                          </a:pPr>
                          <a:endParaRPr lang="en-US" altLang="zh-CN" sz="900" spc="0" dirty="0">
                            <a:latin typeface="宋体" panose="02010600030101010101" pitchFamily="2" charset="-122"/>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Choice>
        <mc:Fallback xmlns="">
          <p:graphicFrame>
            <p:nvGraphicFramePr>
              <p:cNvPr id="13" name="QO_5_BD.12_3#f79198dd6?colgroup=14,25&amp;pid=3e3f8ad82&amp;color=0,0,0&amp;vtp=1&amp;bt=1&amp;bbb=1"/>
              <p:cNvGraphicFramePr>
                <a:graphicFrameLocks noGrp="1"/>
              </p:cNvGraphicFramePr>
              <p:nvPr/>
            </p:nvGraphicFramePr>
            <p:xfrm>
              <a:off x="722376" y="969264"/>
              <a:ext cx="10725912" cy="4460748"/>
            </p:xfrm>
            <a:graphic>
              <a:graphicData uri="http://schemas.openxmlformats.org/drawingml/2006/table">
                <a:tbl>
                  <a:tblPr/>
                  <a:tblGrid>
                    <a:gridCol w="4005072"/>
                    <a:gridCol w="6720840"/>
                  </a:tblGrid>
                  <a:tr h="421132">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限制酶</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识别序列及切割位点</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987425">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a:txBody>
                        <a:bodyPr/>
                        <a:lstStyle/>
                        <a:p>
                          <a:pPr algn="ctr" latinLnBrk="1" hangingPunct="0">
                            <a:lnSpc>
                              <a:spcPts val="6500"/>
                            </a:lnSpc>
                          </a:pPr>
                          <a:endParaRPr lang="en-US" altLang="zh-CN" sz="900" spc="0" dirty="0">
                            <a:latin typeface="宋体" panose="02010600030101010101" pitchFamily="2" charset="-122"/>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995680">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a:txBody>
                        <a:bodyPr/>
                        <a:lstStyle/>
                        <a:p>
                          <a:pPr algn="ctr" latinLnBrk="1" hangingPunct="0">
                            <a:lnSpc>
                              <a:spcPts val="6600"/>
                            </a:lnSpc>
                          </a:pPr>
                          <a:endParaRPr lang="en-US" altLang="zh-CN" sz="900" spc="0" dirty="0">
                            <a:latin typeface="宋体" panose="02010600030101010101" pitchFamily="2" charset="-122"/>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1005840">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a:txBody>
                        <a:bodyPr/>
                        <a:lstStyle/>
                        <a:p>
                          <a:pPr algn="ctr" latinLnBrk="1" hangingPunct="0">
                            <a:lnSpc>
                              <a:spcPts val="6700"/>
                            </a:lnSpc>
                          </a:pPr>
                          <a:endParaRPr lang="en-US" altLang="zh-CN" sz="900" spc="0" dirty="0">
                            <a:latin typeface="宋体" panose="02010600030101010101" pitchFamily="2" charset="-122"/>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1050925">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a:txBody>
                        <a:bodyPr/>
                        <a:lstStyle/>
                        <a:p>
                          <a:pPr algn="ctr" latinLnBrk="1" hangingPunct="0">
                            <a:lnSpc>
                              <a:spcPts val="7300"/>
                            </a:lnSpc>
                          </a:pPr>
                          <a:endParaRPr lang="en-US" altLang="zh-CN" sz="900" spc="0" dirty="0">
                            <a:latin typeface="宋体" panose="02010600030101010101" pitchFamily="2" charset="-122"/>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Fallback>
      </mc:AlternateContent>
      <p:pic>
        <p:nvPicPr>
          <p:cNvPr id="3" name="QO_5_BD.12_4#f79198dd6.table_image?tii=1&amp;pid=3e3f8ad82&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6816852" y="1509014"/>
            <a:ext cx="2542032" cy="749808"/>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4" name="QO_5_BD.12_5#f79198dd6.table_image?tii=2&amp;pid=3e3f8ad82&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6793992" y="2496058"/>
            <a:ext cx="2587752" cy="758952"/>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5" name="QO_5_BD.12_6#f79198dd6.table_image?tii=3&amp;pid=3e3f8ad82&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6761988" y="3492246"/>
            <a:ext cx="2651760" cy="768096"/>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6" name="QO_5_BD.12_7#f79198dd6.table_image?tii=4&amp;pid=3e3f8ad82&amp;color=0,0,0&amp;tib=255,255,255&amp;vtp=1" descr="preencoded.png"/>
          <p:cNvPicPr>
            <a:picLocks noChangeAspect="1"/>
          </p:cNvPicPr>
          <p:nvPr/>
        </p:nvPicPr>
        <p:blipFill>
          <a:blip r:embed="rId5">
            <a:clrChange>
              <a:clrFrom>
                <a:srgbClr val="FFFFFF"/>
              </a:clrFrom>
              <a:clrTo>
                <a:srgbClr val="FFFFFF">
                  <a:alpha val="0"/>
                </a:srgbClr>
              </a:clrTo>
            </a:clrChange>
          </a:blip>
          <a:stretch>
            <a:fillRect/>
          </a:stretch>
        </p:blipFill>
        <p:spPr>
          <a:xfrm>
            <a:off x="6734556" y="4493006"/>
            <a:ext cx="2706624" cy="822960"/>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14" name="QO_5_BD.12_8#f79198dd6?colgroup=14,25&amp;pid=3e3f8ad82&amp;color=0,0,0&amp;mp=1&amp;vtp=1&amp;bt=1&amp;bbb=1"/>
              <p:cNvGraphicFramePr>
                <a:graphicFrameLocks noGrp="1"/>
              </p:cNvGraphicFramePr>
              <p:nvPr/>
            </p:nvGraphicFramePr>
            <p:xfrm>
              <a:off x="722376" y="1511300"/>
              <a:ext cx="10725912" cy="3601720"/>
            </p:xfrm>
            <a:graphic>
              <a:graphicData uri="http://schemas.openxmlformats.org/drawingml/2006/table">
                <a:tbl>
                  <a:tblPr/>
                  <a:tblGrid>
                    <a:gridCol w="4005072"/>
                    <a:gridCol w="6720840"/>
                  </a:tblGrid>
                  <a:tr h="421132">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限制酶</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识别序列及切割位点</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1060196">
                    <a:tc>
                      <a:txBody>
                        <a:bodyPr/>
                        <a:lstStyle/>
                        <a:p>
                          <a:pPr algn="ctr" latinLnBrk="1" hangingPunct="0">
                            <a:lnSpc>
                              <a:spcPts val="3000"/>
                            </a:lnSpc>
                          </a:pPr>
                          <a14:m>
                            <m:oMath xmlns:m="http://schemas.openxmlformats.org/officeDocument/2006/math">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𝐵𝑎𝑚𝐻</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Ⅰ</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7300"/>
                            </a:lnSpc>
                          </a:pPr>
                          <a:endParaRPr lang="en-US" altLang="zh-CN" sz="900" spc="0" dirty="0">
                            <a:latin typeface="宋体" panose="02010600030101010101" pitchFamily="2" charset="-122"/>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1051052">
                    <a:tc>
                      <a:txBody>
                        <a:bodyPr/>
                        <a:lstStyle/>
                        <a:p>
                          <a:pPr algn="ctr" latinLnBrk="1" hangingPunct="0">
                            <a:lnSpc>
                              <a:spcPts val="3000"/>
                            </a:lnSpc>
                          </a:pPr>
                          <a14:m>
                            <m:oMath xmlns:m="http://schemas.openxmlformats.org/officeDocument/2006/math">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𝑆𝑎𝑙</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Ⅰ</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7300"/>
                            </a:lnSpc>
                          </a:pPr>
                          <a:endParaRPr lang="en-US" altLang="zh-CN" sz="900" spc="0" dirty="0">
                            <a:latin typeface="宋体" panose="02010600030101010101" pitchFamily="2" charset="-122"/>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1069340">
                    <a:tc>
                      <a:txBody>
                        <a:bodyPr/>
                        <a:lstStyle/>
                        <a:p>
                          <a:pPr algn="ctr" latinLnBrk="1" hangingPunct="0">
                            <a:lnSpc>
                              <a:spcPts val="3000"/>
                            </a:lnSpc>
                          </a:pPr>
                          <a14:m>
                            <m:oMath xmlns:m="http://schemas.openxmlformats.org/officeDocument/2006/math">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𝑋𝑏𝑎</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Ⅰ</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7300"/>
                            </a:lnSpc>
                          </a:pPr>
                          <a:endParaRPr lang="en-US" altLang="zh-CN" sz="900" spc="0" dirty="0">
                            <a:latin typeface="宋体" panose="02010600030101010101" pitchFamily="2" charset="-122"/>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Choice>
        <mc:Fallback xmlns="">
          <p:graphicFrame>
            <p:nvGraphicFramePr>
              <p:cNvPr id="14" name="QO_5_BD.12_8#f79198dd6?colgroup=14,25&amp;pid=3e3f8ad82&amp;color=0,0,0&amp;mp=1&amp;vtp=1&amp;bt=1&amp;bbb=1"/>
              <p:cNvGraphicFramePr>
                <a:graphicFrameLocks noGrp="1"/>
              </p:cNvGraphicFramePr>
              <p:nvPr/>
            </p:nvGraphicFramePr>
            <p:xfrm>
              <a:off x="722376" y="1511300"/>
              <a:ext cx="10725912" cy="3601720"/>
            </p:xfrm>
            <a:graphic>
              <a:graphicData uri="http://schemas.openxmlformats.org/drawingml/2006/table">
                <a:tbl>
                  <a:tblPr/>
                  <a:tblGrid>
                    <a:gridCol w="4005072"/>
                    <a:gridCol w="6720840"/>
                  </a:tblGrid>
                  <a:tr h="421132">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限制酶</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识别序列及切割位点</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1060450">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a:txBody>
                        <a:bodyPr/>
                        <a:lstStyle/>
                        <a:p>
                          <a:pPr algn="ctr" latinLnBrk="1" hangingPunct="0">
                            <a:lnSpc>
                              <a:spcPts val="7300"/>
                            </a:lnSpc>
                          </a:pPr>
                          <a:endParaRPr lang="en-US" altLang="zh-CN" sz="900" spc="0" dirty="0">
                            <a:latin typeface="宋体" panose="02010600030101010101" pitchFamily="2" charset="-122"/>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1050925">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a:txBody>
                        <a:bodyPr/>
                        <a:lstStyle/>
                        <a:p>
                          <a:pPr algn="ctr" latinLnBrk="1" hangingPunct="0">
                            <a:lnSpc>
                              <a:spcPts val="7300"/>
                            </a:lnSpc>
                          </a:pPr>
                          <a:endParaRPr lang="en-US" altLang="zh-CN" sz="900" spc="0" dirty="0">
                            <a:latin typeface="宋体" panose="02010600030101010101" pitchFamily="2" charset="-122"/>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1069340">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a:txBody>
                        <a:bodyPr/>
                        <a:lstStyle/>
                        <a:p>
                          <a:pPr algn="ctr" latinLnBrk="1" hangingPunct="0">
                            <a:lnSpc>
                              <a:spcPts val="7300"/>
                            </a:lnSpc>
                          </a:pPr>
                          <a:endParaRPr lang="en-US" altLang="zh-CN" sz="900" spc="0" dirty="0">
                            <a:latin typeface="宋体" panose="02010600030101010101" pitchFamily="2" charset="-122"/>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Fallback>
      </mc:AlternateContent>
      <p:pic>
        <p:nvPicPr>
          <p:cNvPr id="3" name="QO_5_BD.12_9#f79198dd6.table_image?tii=5&amp;pid=3e3f8ad82&amp;color=0,0,0&amp;mp=1&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6702552" y="2046478"/>
            <a:ext cx="2770632" cy="832104"/>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4" name="QO_5_BD.12_10#f79198dd6.table_image?tii=6&amp;pid=3e3f8ad82&amp;color=0,0,0&amp;mp=1&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6693408" y="3106674"/>
            <a:ext cx="2788920" cy="822960"/>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5" name="QO_5_BD.12_11#f79198dd6.table_image?tii=7&amp;pid=3e3f8ad82&amp;color=0,0,0&amp;mp=1&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6656832" y="4162298"/>
            <a:ext cx="2862072" cy="83210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2" name="QO_5_BD.12_8#f79198dd6?colgroup=14,25&amp;pid=3e3f8ad82&amp;color=0,0,0&amp;mp=1&amp;vtp=1&amp;bt=1&amp;bbb=1"/>
          <p:cNvSpPr txBox="1"/>
          <p:nvPr/>
        </p:nvSpPr>
        <p:spPr>
          <a:xfrm>
            <a:off x="10935327" y="969264"/>
            <a:ext cx="512961" cy="416909"/>
          </a:xfrm>
          <a:prstGeom prst="rect">
            <a:avLst/>
          </a:prstGeom>
          <a:noFill/>
        </p:spPr>
        <p:txBody>
          <a:bodyPr vert="horz" wrap="none" lIns="0" tIns="0" rIns="0" bIns="0" rtlCol="0">
            <a:spAutoFit/>
          </a:bodyPr>
          <a:lstStyle/>
          <a:p>
            <a:pPr algn="r">
              <a:lnSpc>
                <a:spcPts val="3600"/>
              </a:lnSpc>
            </a:pPr>
            <a:r>
              <a:rPr lang="zh-CN" altLang="en-US" sz="2000">
                <a:latin typeface="微软雅黑" panose="020B0503020204020204" pitchFamily="34" charset="-122"/>
                <a:ea typeface="微软雅黑" panose="020B0503020204020204" pitchFamily="34" charset="-122"/>
              </a:rPr>
              <a:t>续表</a:t>
            </a:r>
            <a:endParaRPr lang="zh-CN" altLang="en-US" sz="2000">
              <a:latin typeface="微软雅黑" panose="020B0503020204020204" pitchFamily="34" charset="-122"/>
              <a:ea typeface="微软雅黑" panose="020B0503020204020204" pitchFamily="34" charset="-122"/>
            </a:endParaRPr>
          </a:p>
        </p:txBody>
      </p:sp>
    </p:spTree>
  </p:cSld>
  <p:clrMapOvr>
    <a:masterClrMapping/>
  </p:clrMapOvr>
  <p:transition>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6_BD.13_1#df7f73597?pid=f79198dd6&amp;color=0,0,0&amp;vtp=1&amp;bt=1&amp;bbb=1&amp;hb=1"/>
              <p:cNvSpPr/>
              <p:nvPr/>
            </p:nvSpPr>
            <p:spPr>
              <a:xfrm>
                <a:off x="722376" y="969265"/>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PCR</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扩增目的基因时，需要模板</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引物、</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含</a:t>
                </a:r>
                <a14:m>
                  <m:oMath xmlns:m="http://schemas.openxmlformats.org/officeDocument/2006/math">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Mg</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的缓冲液和耐高温的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聚合酶。</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聚合酶在</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PCR</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步骤中起作用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B_6_BD.13_1#df7f73597?pid=f79198dd6&amp;color=0,0,0&amp;vtp=1&amp;bt=1&amp;bbb=1&amp;hb=1"/>
              <p:cNvSpPr>
                <a:spLocks noRot="1" noChangeAspect="1" noMove="1" noResize="1" noEditPoints="1" noAdjustHandles="1" noChangeArrowheads="1" noChangeShapeType="1" noTextEdit="1"/>
              </p:cNvSpPr>
              <p:nvPr/>
            </p:nvSpPr>
            <p:spPr>
              <a:xfrm>
                <a:off x="722376" y="969265"/>
                <a:ext cx="10753344" cy="843153"/>
              </a:xfrm>
              <a:prstGeom prst="rect">
                <a:avLst/>
              </a:prstGeom>
              <a:blipFill rotWithShape="1">
                <a:blip r:embed="rId1"/>
                <a:stretch>
                  <a:fillRect l="-4" t="-30" b="-5407"/>
                </a:stretch>
              </a:blipFill>
            </p:spPr>
            <p:txBody>
              <a:bodyPr/>
              <a:lstStyle/>
              <a:p>
                <a:r>
                  <a:rPr lang="zh-CN" altLang="en-US">
                    <a:noFill/>
                  </a:rPr>
                  <a:t> </a:t>
                </a:r>
              </a:p>
            </p:txBody>
          </p:sp>
        </mc:Fallback>
      </mc:AlternateContent>
      <p:sp>
        <p:nvSpPr>
          <p:cNvPr id="3" name="QB_6_AN.14_1#df7f73597.blank?pid=f79198dd6&amp;color=0,0,0&amp;vpa=4&amp;vtp=1&amp;bbb=1"/>
          <p:cNvSpPr/>
          <p:nvPr/>
        </p:nvSpPr>
        <p:spPr>
          <a:xfrm>
            <a:off x="6397689" y="931165"/>
            <a:ext cx="1454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脱氧核苷酸</a:t>
            </a:r>
            <a:endParaRPr lang="en-US" altLang="zh-CN" sz="2000" dirty="0"/>
          </a:p>
        </p:txBody>
      </p:sp>
      <p:sp>
        <p:nvSpPr>
          <p:cNvPr id="4" name="QB_6_AN.15_1#df7f73597.blank?pid=f79198dd6&amp;color=0,0,0&amp;vpa=5&amp;vtp=1&amp;bbb=1"/>
          <p:cNvSpPr/>
          <p:nvPr/>
        </p:nvSpPr>
        <p:spPr>
          <a:xfrm>
            <a:off x="4462526" y="1369315"/>
            <a:ext cx="692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延伸</a:t>
            </a:r>
            <a:endParaRPr lang="en-US" altLang="zh-CN" sz="2000" dirty="0"/>
          </a:p>
        </p:txBody>
      </p:sp>
      <mc:AlternateContent xmlns:mc="http://schemas.openxmlformats.org/markup-compatibility/2006">
        <mc:Choice xmlns:a14="http://schemas.microsoft.com/office/drawing/2010/main" Requires="a14">
          <p:sp>
            <p:nvSpPr>
              <p:cNvPr id="5" name="QB_6_AS.16_1#df7f73597?vop=1&amp;pid=f79198dd6&amp;color=0,0,0&amp;vtp=1&amp;bbb=1&amp;hb=1"/>
              <p:cNvSpPr/>
              <p:nvPr/>
            </p:nvSpPr>
            <p:spPr>
              <a:xfrm>
                <a:off x="722376" y="1822450"/>
                <a:ext cx="10753344" cy="1415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PCR</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扩增目的基因时，需要模板</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、引物、（4种）脱氧核苷酸、含</a:t>
                </a:r>
                <a14:m>
                  <m:oMath xmlns:m="http://schemas.openxmlformats.org/officeDocument/2006/math">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Mg</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的缓冲液和耐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高温的</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聚合酶</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PCR</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过程一般可以分为变性、复性、延伸</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聚合酶在延伸步骤中起作用，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聚合酶将脱氧核苷酸加到引物的</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端进行子链的延伸。</a:t>
                </a:r>
                <a:endParaRPr lang="en-US" altLang="zh-CN" sz="2200" dirty="0"/>
              </a:p>
            </p:txBody>
          </p:sp>
        </mc:Choice>
        <mc:Fallback>
          <p:sp>
            <p:nvSpPr>
              <p:cNvPr id="5" name="QB_6_AS.16_1#df7f73597?vop=1&amp;pid=f79198dd6&amp;color=0,0,0&amp;vtp=1&amp;bbb=1&amp;hb=1"/>
              <p:cNvSpPr>
                <a:spLocks noRot="1" noChangeAspect="1" noMove="1" noResize="1" noEditPoints="1" noAdjustHandles="1" noChangeArrowheads="1" noChangeShapeType="1" noTextEdit="1"/>
              </p:cNvSpPr>
              <p:nvPr/>
            </p:nvSpPr>
            <p:spPr>
              <a:xfrm>
                <a:off x="722376" y="1822450"/>
                <a:ext cx="10753344" cy="1415034"/>
              </a:xfrm>
              <a:prstGeom prst="rect">
                <a:avLst/>
              </a:prstGeom>
              <a:blipFill rotWithShape="1">
                <a:blip r:embed="rId2"/>
                <a:stretch>
                  <a:fillRect l="-4" r="-2386" b="-3213"/>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txEl>
                                              <p:pRg st="2" end="2"/>
                                            </p:txEl>
                                          </p:spTgt>
                                        </p:tgtEl>
                                        <p:attrNameLst>
                                          <p:attrName>style.visibility</p:attrName>
                                        </p:attrNameLst>
                                      </p:cBhvr>
                                      <p:to>
                                        <p:strVal val="visible"/>
                                      </p:to>
                                    </p:set>
                                    <p:animEffect transition="in" filter="fade">
                                      <p:cBhvr>
                                        <p:cTn id="32" dur="500"/>
                                        <p:tgtEl>
                                          <p:spTgt spid="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6_BD.17_1#0b1eac972?pid=f79198dd6&amp;color=0,0,0&amp;vtp=1&amp;bt=1&amp;bbb=1&amp;hb=1"/>
              <p:cNvSpPr/>
              <p:nvPr/>
            </p:nvSpPr>
            <p:spPr>
              <a:xfrm>
                <a:off x="722376" y="972000"/>
                <a:ext cx="10753344" cy="17706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（2）图中标识了载体和</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𝑆</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基因中限制酶的切割位点。为将</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𝑆</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基因正确插入载体，</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PCR</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扩增</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𝑆</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需在引物的</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端”或“</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端”）添加限制酶识别序列，结合上表分析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，上游引物应添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加的碱基序列是</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,切割载体时应选用的两种限制酶是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PCR</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扩增产物和载体分别被限制酶切割后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，经纯化和连接，获得含</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𝑆</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基因的表达载体并导入农杆菌。</a:t>
                </a:r>
                <a:endParaRPr lang="en-US" altLang="zh-CN" sz="2000" dirty="0">
                  <a:solidFill>
                    <a:srgbClr val="000000"/>
                  </a:solidFill>
                </a:endParaRPr>
              </a:p>
            </p:txBody>
          </p:sp>
        </mc:Choice>
        <mc:Fallback>
          <p:sp>
            <p:nvSpPr>
              <p:cNvPr id="2" name="QB_6_BD.17_1#0b1eac972?pid=f79198dd6&amp;color=0,0,0&amp;vtp=1&amp;bt=1&amp;bbb=1&amp;hb=1"/>
              <p:cNvSpPr>
                <a:spLocks noRot="1" noChangeAspect="1" noMove="1" noResize="1" noEditPoints="1" noAdjustHandles="1" noChangeArrowheads="1" noChangeShapeType="1" noTextEdit="1"/>
              </p:cNvSpPr>
              <p:nvPr/>
            </p:nvSpPr>
            <p:spPr>
              <a:xfrm>
                <a:off x="722376" y="972000"/>
                <a:ext cx="10753344" cy="1770634"/>
              </a:xfrm>
              <a:prstGeom prst="rect">
                <a:avLst/>
              </a:prstGeom>
              <a:blipFill rotWithShape="1">
                <a:blip r:embed="rId1"/>
                <a:stretch>
                  <a:fillRect l="-4" t="-25" r="-685" b="-2542"/>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B_6_AN.18_1#0b1eac972.blank?pid=f79198dd6&amp;color=0,0,0&amp;vpa=6&amp;vtp=1&amp;bbb=1"/>
              <p:cNvSpPr/>
              <p:nvPr/>
            </p:nvSpPr>
            <p:spPr>
              <a:xfrm>
                <a:off x="1963801" y="1472887"/>
                <a:ext cx="655638" cy="303784"/>
              </a:xfrm>
              <a:prstGeom prst="rect">
                <a:avLst/>
              </a:prstGeom>
              <a:noFill/>
            </p:spPr>
            <p:txBody>
              <a:bodyPr wrap="none" lIns="0" tIns="0" rIns="0" bIns="0" rtlCol="0" anchor="t"/>
              <a:lstStyle/>
              <a:p>
                <a:pPr algn="ctr" latinLnBrk="1">
                  <a:lnSpc>
                    <a:spcPts val="2500"/>
                  </a:lnSpc>
                </a:pPr>
                <a14:m>
                  <m:oMath xmlns:m="http://schemas.openxmlformats.org/officeDocument/2006/math">
                    <m:r>
                      <a:rPr lang="en-US" altLang="zh-CN" sz="2000" b="1" i="1"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𝟓</m:t>
                    </m:r>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端</a:t>
                </a:r>
                <a:endParaRPr lang="en-US" altLang="zh-CN" sz="100" dirty="0">
                  <a:solidFill>
                    <a:srgbClr val="00B050"/>
                  </a:solidFill>
                </a:endParaRPr>
              </a:p>
            </p:txBody>
          </p:sp>
        </mc:Choice>
        <mc:Fallback>
          <p:sp>
            <p:nvSpPr>
              <p:cNvPr id="3" name="QB_6_AN.18_1#0b1eac972.blank?pid=f79198dd6&amp;color=0,0,0&amp;vpa=6&amp;vtp=1&amp;bbb=1"/>
              <p:cNvSpPr>
                <a:spLocks noRot="1" noChangeAspect="1" noMove="1" noResize="1" noEditPoints="1" noAdjustHandles="1" noChangeArrowheads="1" noChangeShapeType="1" noTextEdit="1"/>
              </p:cNvSpPr>
              <p:nvPr/>
            </p:nvSpPr>
            <p:spPr>
              <a:xfrm>
                <a:off x="1963801" y="1472887"/>
                <a:ext cx="655638" cy="303784"/>
              </a:xfrm>
              <a:prstGeom prst="rect">
                <a:avLst/>
              </a:prstGeom>
              <a:blipFill rotWithShape="1">
                <a:blip r:embed="rId2"/>
                <a:stretch>
                  <a:fillRect l="-58" t="-3869" r="10" b="-4409"/>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B_6_AN.19_1#0b1eac972.blank?pid=f79198dd6&amp;color=0,0,0&amp;vpa=7&amp;vtp=1&amp;bbb=1"/>
              <p:cNvSpPr/>
              <p:nvPr/>
            </p:nvSpPr>
            <p:spPr>
              <a:xfrm>
                <a:off x="2964816" y="1939421"/>
                <a:ext cx="1127125" cy="294577"/>
              </a:xfrm>
              <a:prstGeom prst="rect">
                <a:avLst/>
              </a:prstGeom>
              <a:noFill/>
            </p:spPr>
            <p:txBody>
              <a:bodyPr wrap="none" lIns="0" tIns="0" rIns="0" bIns="0" rtlCol="0" anchor="t"/>
              <a:lstStyle/>
              <a:p>
                <a:pPr algn="ctr" latinLnBrk="1">
                  <a:lnSpc>
                    <a:spcPts val="2500"/>
                  </a:lnSpc>
                </a:pPr>
                <a14:m>
                  <m:oMath xmlns:m="http://schemas.openxmlformats.org/officeDocument/2006/math">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𝐀𝐆𝐀𝐓𝐂𝐓</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dirty="0"/>
              </a:p>
            </p:txBody>
          </p:sp>
        </mc:Choice>
        <mc:Fallback>
          <p:sp>
            <p:nvSpPr>
              <p:cNvPr id="4" name="QB_6_AN.19_1#0b1eac972.blank?pid=f79198dd6&amp;color=0,0,0&amp;vpa=7&amp;vtp=1&amp;bbb=1"/>
              <p:cNvSpPr>
                <a:spLocks noRot="1" noChangeAspect="1" noMove="1" noResize="1" noEditPoints="1" noAdjustHandles="1" noChangeArrowheads="1" noChangeShapeType="1" noTextEdit="1"/>
              </p:cNvSpPr>
              <p:nvPr/>
            </p:nvSpPr>
            <p:spPr>
              <a:xfrm>
                <a:off x="2964816" y="1939421"/>
                <a:ext cx="1127125" cy="294577"/>
              </a:xfrm>
              <a:prstGeom prst="rect">
                <a:avLst/>
              </a:prstGeom>
              <a:blipFill rotWithShape="1">
                <a:blip r:embed="rId3"/>
                <a:stretch>
                  <a:fillRect t="-44" b="-7737"/>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5" name="QB_6_AN.20_1#0b1eac972.blank?pid=f79198dd6&amp;color=0,0,0&amp;vpa=8&amp;vtp=1&amp;bbb=1"/>
              <p:cNvSpPr/>
              <p:nvPr/>
            </p:nvSpPr>
            <p:spPr>
              <a:xfrm>
                <a:off x="8376603" y="1932373"/>
                <a:ext cx="2270125" cy="298577"/>
              </a:xfrm>
              <a:prstGeom prst="rect">
                <a:avLst/>
              </a:prstGeom>
              <a:noFill/>
            </p:spPr>
            <p:txBody>
              <a:bodyPr wrap="none" lIns="0" tIns="0" rIns="0" bIns="0" rtlCol="0" anchor="t"/>
              <a:lstStyle/>
              <a:p>
                <a:pPr algn="ctr" latinLnBrk="1">
                  <a:lnSpc>
                    <a:spcPts val="2500"/>
                  </a:lnSpc>
                </a:pPr>
                <a14:m>
                  <m:oMath xmlns:m="http://schemas.openxmlformats.org/officeDocument/2006/math">
                    <m:r>
                      <a:rPr lang="en-US" altLang="zh-CN" sz="2000" b="1" i="1"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𝑩𝒂𝒎</m:t>
                    </m:r>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𝐇</m:t>
                    </m:r>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Ⅰ</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与</a:t>
                </a:r>
                <a14:m>
                  <m:oMath xmlns:m="http://schemas.openxmlformats.org/officeDocument/2006/math">
                    <m:r>
                      <a:rPr lang="en-US" altLang="zh-CN" sz="2000" b="1" i="1"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𝑬𝒄𝒐</m:t>
                    </m:r>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𝐑</m:t>
                    </m:r>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Ⅰ</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dirty="0"/>
              </a:p>
            </p:txBody>
          </p:sp>
        </mc:Choice>
        <mc:Fallback>
          <p:sp>
            <p:nvSpPr>
              <p:cNvPr id="5" name="QB_6_AN.20_1#0b1eac972.blank?pid=f79198dd6&amp;color=0,0,0&amp;vpa=8&amp;vtp=1&amp;bbb=1"/>
              <p:cNvSpPr>
                <a:spLocks noRot="1" noChangeAspect="1" noMove="1" noResize="1" noEditPoints="1" noAdjustHandles="1" noChangeArrowheads="1" noChangeShapeType="1" noTextEdit="1"/>
              </p:cNvSpPr>
              <p:nvPr/>
            </p:nvSpPr>
            <p:spPr>
              <a:xfrm>
                <a:off x="8376603" y="1932373"/>
                <a:ext cx="2270125" cy="298577"/>
              </a:xfrm>
              <a:prstGeom prst="rect">
                <a:avLst/>
              </a:prstGeom>
              <a:blipFill rotWithShape="1">
                <a:blip r:embed="rId4"/>
                <a:stretch>
                  <a:fillRect l="-14" t="-3851" r="14" b="-6315"/>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6" name="QB_6_AS.21_1#0b1eac972?vop=1&amp;pid=f79198dd6&amp;color=0,0,0&amp;vtp=1&amp;bbb=1&amp;hb=1"/>
              <p:cNvSpPr/>
              <p:nvPr/>
            </p:nvSpPr>
            <p:spPr>
              <a:xfrm>
                <a:off x="722376" y="2748602"/>
                <a:ext cx="10753344" cy="31930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为将</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𝑆</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基因正确插入载体</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PCR</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扩增</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𝑆</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基因时需要在引物的</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端添加相应的限制酶识别序列。</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为保证目的基因的正确插入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，应使用双酶切；载体中含有</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𝐵𝑎𝑚</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H</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Ⅰ</m:t>
                    </m:r>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𝐸𝑐𝑜</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R</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Ⅰ</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𝑋𝑏𝑎</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Ⅰ的酶切位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点</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𝑆</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基因上含有</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𝑋𝑏𝑎</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Ⅰ</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𝑁𝑑𝑒</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Ⅰ</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𝐵𝑎𝑚</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H</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Ⅰ</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的酶切位点，为保证</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𝑆</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基因结构的完整性，不能在</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𝑆</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因两端添加</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𝑋𝑏𝑎</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Ⅰ</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𝑁𝑑𝑒</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Ⅰ</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𝐵𝑎𝑚</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H</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Ⅰ</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的识别序列；分析表格数据</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𝐵𝑔𝑙</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Ⅱ切割产生的黏性末端和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𝐵𝑎𝑚</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H</m:t>
                    </m:r>
                    <m:r>
                      <m:rPr>
                        <m:nor/>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Ⅰ</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切割产生的黏性末端相同，结合</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𝑆</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基因的转录方向和载体上启动子的转录方向可知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，应</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𝑆</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基因上游添加</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𝐵𝑔𝑙</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Ⅱ的识别序列，即</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AGATCT</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，下游添加</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𝐸𝑐𝑜</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R</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Ⅰ</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的识别序列。</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切割载体应选用的两种限制酶为</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𝐵𝑎𝑚</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H</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Ⅰ</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𝐸𝑐𝑜</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R</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Ⅰ</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solidFill>
                    <a:srgbClr val="000000"/>
                  </a:solidFill>
                </a:endParaRPr>
              </a:p>
            </p:txBody>
          </p:sp>
        </mc:Choice>
        <mc:Fallback>
          <p:sp>
            <p:nvSpPr>
              <p:cNvPr id="6" name="QB_6_AS.21_1#0b1eac972?vop=1&amp;pid=f79198dd6&amp;color=0,0,0&amp;vtp=1&amp;bbb=1&amp;hb=1"/>
              <p:cNvSpPr>
                <a:spLocks noRot="1" noChangeAspect="1" noMove="1" noResize="1" noEditPoints="1" noAdjustHandles="1" noChangeArrowheads="1" noChangeShapeType="1" noTextEdit="1"/>
              </p:cNvSpPr>
              <p:nvPr/>
            </p:nvSpPr>
            <p:spPr>
              <a:xfrm>
                <a:off x="722376" y="2748602"/>
                <a:ext cx="10753344" cy="3193034"/>
              </a:xfrm>
              <a:prstGeom prst="rect">
                <a:avLst/>
              </a:prstGeom>
              <a:blipFill rotWithShape="1">
                <a:blip r:embed="rId5"/>
                <a:stretch>
                  <a:fillRect l="-4" t="-10" r="-1524" b="-141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6">
                                            <p:txEl>
                                              <p:pRg st="1" end="1"/>
                                            </p:txEl>
                                          </p:spTgt>
                                        </p:tgtEl>
                                        <p:attrNameLst>
                                          <p:attrName>style.visibility</p:attrName>
                                        </p:attrNameLst>
                                      </p:cBhvr>
                                      <p:to>
                                        <p:strVal val="visible"/>
                                      </p:to>
                                    </p:set>
                                    <p:animEffect transition="in" filter="fade">
                                      <p:cBhvr>
                                        <p:cTn id="37" dur="500"/>
                                        <p:tgtEl>
                                          <p:spTgt spid="6">
                                            <p:txEl>
                                              <p:pRg st="1" end="1"/>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6">
                                            <p:txEl>
                                              <p:pRg st="2" end="2"/>
                                            </p:txEl>
                                          </p:spTgt>
                                        </p:tgtEl>
                                        <p:attrNameLst>
                                          <p:attrName>style.visibility</p:attrName>
                                        </p:attrNameLst>
                                      </p:cBhvr>
                                      <p:to>
                                        <p:strVal val="visible"/>
                                      </p:to>
                                    </p:set>
                                    <p:animEffect transition="in" filter="fade">
                                      <p:cBhvr>
                                        <p:cTn id="40" dur="500"/>
                                        <p:tgtEl>
                                          <p:spTgt spid="6">
                                            <p:txEl>
                                              <p:pRg st="2" end="2"/>
                                            </p:tx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6">
                                            <p:txEl>
                                              <p:pRg st="3" end="3"/>
                                            </p:txEl>
                                          </p:spTgt>
                                        </p:tgtEl>
                                        <p:attrNameLst>
                                          <p:attrName>style.visibility</p:attrName>
                                        </p:attrNameLst>
                                      </p:cBhvr>
                                      <p:to>
                                        <p:strVal val="visible"/>
                                      </p:to>
                                    </p:set>
                                    <p:animEffect transition="in" filter="fade">
                                      <p:cBhvr>
                                        <p:cTn id="43" dur="500"/>
                                        <p:tgtEl>
                                          <p:spTgt spid="6">
                                            <p:txEl>
                                              <p:pRg st="3" end="3"/>
                                            </p:txEl>
                                          </p:spTgt>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6">
                                            <p:txEl>
                                              <p:pRg st="4" end="4"/>
                                            </p:txEl>
                                          </p:spTgt>
                                        </p:tgtEl>
                                        <p:attrNameLst>
                                          <p:attrName>style.visibility</p:attrName>
                                        </p:attrNameLst>
                                      </p:cBhvr>
                                      <p:to>
                                        <p:strVal val="visible"/>
                                      </p:to>
                                    </p:set>
                                    <p:animEffect transition="in" filter="fade">
                                      <p:cBhvr>
                                        <p:cTn id="46" dur="500"/>
                                        <p:tgtEl>
                                          <p:spTgt spid="6">
                                            <p:txEl>
                                              <p:pRg st="4" end="4"/>
                                            </p:txEl>
                                          </p:spTgt>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6">
                                            <p:txEl>
                                              <p:pRg st="5" end="5"/>
                                            </p:txEl>
                                          </p:spTgt>
                                        </p:tgtEl>
                                        <p:attrNameLst>
                                          <p:attrName>style.visibility</p:attrName>
                                        </p:attrNameLst>
                                      </p:cBhvr>
                                      <p:to>
                                        <p:strVal val="visible"/>
                                      </p:to>
                                    </p:set>
                                    <p:animEffect transition="in" filter="fade">
                                      <p:cBhvr>
                                        <p:cTn id="49" dur="500"/>
                                        <p:tgtEl>
                                          <p:spTgt spid="6">
                                            <p:txEl>
                                              <p:pRg st="5" end="5"/>
                                            </p:txEl>
                                          </p:spTgt>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6">
                                            <p:txEl>
                                              <p:pRg st="6" end="6"/>
                                            </p:txEl>
                                          </p:spTgt>
                                        </p:tgtEl>
                                        <p:attrNameLst>
                                          <p:attrName>style.visibility</p:attrName>
                                        </p:attrNameLst>
                                      </p:cBhvr>
                                      <p:to>
                                        <p:strVal val="visible"/>
                                      </p:to>
                                    </p:set>
                                    <p:animEffect transition="in" filter="fade">
                                      <p:cBhvr>
                                        <p:cTn id="52" dur="500"/>
                                        <p:tgtEl>
                                          <p:spTgt spid="6">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6_BD.22_1#e6d94322c?pid=f79198dd6&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（3）用携带</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𝑆</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基因的农杆菌侵染栽培马铃薯愈伤组织时，基因表达载体中</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进入愈伤组织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𝑆</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基因整合到</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，抗性基因</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可用于筛选成功转化的愈伤组织。该愈伤组织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经</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形成芽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、根，继续培育可获得抗寒能力显著增强的马铃薯植株。</a:t>
                </a:r>
                <a:endParaRPr lang="en-US" altLang="zh-CN" sz="2000" dirty="0">
                  <a:solidFill>
                    <a:srgbClr val="000000"/>
                  </a:solidFill>
                </a:endParaRPr>
              </a:p>
            </p:txBody>
          </p:sp>
        </mc:Choice>
        <mc:Fallback>
          <p:sp>
            <p:nvSpPr>
              <p:cNvPr id="2" name="QB_6_BD.22_1#e6d94322c?pid=f79198dd6&amp;color=0,0,0&amp;vtp=1&amp;bt=1&amp;bbb=1&amp;hb=1"/>
              <p:cNvSpPr>
                <a:spLocks noRot="1" noChangeAspect="1" noMove="1" noResize="1" noEditPoints="1" noAdjustHandles="1" noChangeArrowheads="1" noChangeShapeType="1" noTextEdit="1"/>
              </p:cNvSpPr>
              <p:nvPr/>
            </p:nvSpPr>
            <p:spPr>
              <a:xfrm>
                <a:off x="722376" y="972000"/>
                <a:ext cx="10753344" cy="1300353"/>
              </a:xfrm>
              <a:prstGeom prst="rect">
                <a:avLst/>
              </a:prstGeom>
              <a:blipFill rotWithShape="1">
                <a:blip r:embed="rId1"/>
                <a:stretch>
                  <a:fillRect l="-4" t="-35" r="-472" b="-3491"/>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B_6_AN.23_1#e6d94322c.blank?pid=f79198dd6&amp;color=0,0,0&amp;vpa=9&amp;vtp=1&amp;bbb=1"/>
              <p:cNvSpPr/>
              <p:nvPr/>
            </p:nvSpPr>
            <p:spPr>
              <a:xfrm>
                <a:off x="3197479" y="1472887"/>
                <a:ext cx="1423988" cy="298577"/>
              </a:xfrm>
              <a:prstGeom prst="rect">
                <a:avLst/>
              </a:prstGeom>
              <a:noFill/>
            </p:spPr>
            <p:txBody>
              <a:bodyPr wrap="none" lIns="0" tIns="0" rIns="0" bIns="0" rtlCol="0" anchor="t"/>
              <a:lstStyle/>
              <a:p>
                <a:pPr algn="ctr" latinLnBrk="1">
                  <a:lnSpc>
                    <a:spcPts val="25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染色体</a:t>
                </a:r>
                <a14:m>
                  <m:oMath xmlns:m="http://schemas.openxmlformats.org/officeDocument/2006/math">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𝐃𝐍𝐀</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p:txBody>
          </p:sp>
        </mc:Choice>
        <mc:Fallback>
          <p:sp>
            <p:nvSpPr>
              <p:cNvPr id="3" name="QB_6_AN.23_1#e6d94322c.blank?pid=f79198dd6&amp;color=0,0,0&amp;vpa=9&amp;vtp=1&amp;bbb=1"/>
              <p:cNvSpPr>
                <a:spLocks noRot="1" noChangeAspect="1" noMove="1" noResize="1" noEditPoints="1" noAdjustHandles="1" noChangeArrowheads="1" noChangeShapeType="1" noTextEdit="1"/>
              </p:cNvSpPr>
              <p:nvPr/>
            </p:nvSpPr>
            <p:spPr>
              <a:xfrm>
                <a:off x="3197479" y="1472887"/>
                <a:ext cx="1423988" cy="298577"/>
              </a:xfrm>
              <a:prstGeom prst="rect">
                <a:avLst/>
              </a:prstGeom>
              <a:blipFill rotWithShape="1">
                <a:blip r:embed="rId2"/>
                <a:stretch>
                  <a:fillRect l="-18" t="-3936" r="40" b="-6230"/>
                </a:stretch>
              </a:blipFill>
            </p:spPr>
            <p:txBody>
              <a:bodyPr/>
              <a:lstStyle/>
              <a:p>
                <a:r>
                  <a:rPr lang="zh-CN" altLang="en-US">
                    <a:noFill/>
                  </a:rPr>
                  <a:t> </a:t>
                </a:r>
              </a:p>
            </p:txBody>
          </p:sp>
        </mc:Fallback>
      </mc:AlternateContent>
      <p:sp>
        <p:nvSpPr>
          <p:cNvPr id="4" name="QB_6_AN.24_1#e6d94322c.blank?pid=f79198dd6&amp;color=0,0,0&amp;vpa=10&amp;vtp=1"/>
          <p:cNvSpPr/>
          <p:nvPr/>
        </p:nvSpPr>
        <p:spPr>
          <a:xfrm>
            <a:off x="5939092" y="1391100"/>
            <a:ext cx="341313"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2</a:t>
            </a:r>
            <a:endParaRPr lang="en-US" altLang="zh-CN" sz="2000" dirty="0">
              <a:solidFill>
                <a:srgbClr val="00B050"/>
              </a:solidFill>
            </a:endParaRPr>
          </a:p>
        </p:txBody>
      </p:sp>
      <p:sp>
        <p:nvSpPr>
          <p:cNvPr id="5" name="QB_6_AN.25_1#e6d94322c.blank?pid=f79198dd6&amp;color=0,0,0&amp;vpa=11&amp;vtp=1&amp;bbb=1"/>
          <p:cNvSpPr/>
          <p:nvPr/>
        </p:nvSpPr>
        <p:spPr>
          <a:xfrm>
            <a:off x="985901" y="1829250"/>
            <a:ext cx="946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再分化</a:t>
            </a:r>
            <a:endParaRPr lang="en-US" altLang="zh-CN" sz="2000" dirty="0">
              <a:solidFill>
                <a:srgbClr val="00B050"/>
              </a:solidFill>
            </a:endParaRPr>
          </a:p>
        </p:txBody>
      </p:sp>
      <mc:AlternateContent xmlns:mc="http://schemas.openxmlformats.org/markup-compatibility/2006">
        <mc:Choice xmlns:a14="http://schemas.microsoft.com/office/drawing/2010/main" Requires="a14">
          <p:sp>
            <p:nvSpPr>
              <p:cNvPr id="6" name="QB_6_AS.26_1#e6d94322c?vop=1&amp;pid=f79198dd6&amp;color=0,0,0&amp;vtp=1&amp;bbb=1&amp;hb=1"/>
              <p:cNvSpPr/>
              <p:nvPr/>
            </p:nvSpPr>
            <p:spPr>
              <a:xfrm>
                <a:off x="722376" y="2281877"/>
                <a:ext cx="10753344" cy="22532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用携带</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𝑆</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基因的农杆菌侵染栽培马铃薯的愈伤组织时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，农杆菌能将基因表达载体中的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转移到愈伤组织细胞的染色体</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上。分析载体</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中含有抗性基因2</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成功整合到被侵染细胞的染色体</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上，则该细胞具有抗性基因2对应的抗性，因此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，抗</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性基因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2可用于筛选成功转化的愈伤组织。该愈伤组织经再分化形成芽、根</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，继续培育可获得抗</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寒能力显著增加的马铃薯植株</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solidFill>
                    <a:srgbClr val="000000"/>
                  </a:solidFill>
                </a:endParaRPr>
              </a:p>
            </p:txBody>
          </p:sp>
        </mc:Choice>
        <mc:Fallback>
          <p:sp>
            <p:nvSpPr>
              <p:cNvPr id="6" name="QB_6_AS.26_1#e6d94322c?vop=1&amp;pid=f79198dd6&amp;color=0,0,0&amp;vtp=1&amp;bbb=1&amp;hb=1"/>
              <p:cNvSpPr>
                <a:spLocks noRot="1" noChangeAspect="1" noMove="1" noResize="1" noEditPoints="1" noAdjustHandles="1" noChangeArrowheads="1" noChangeShapeType="1" noTextEdit="1"/>
              </p:cNvSpPr>
              <p:nvPr/>
            </p:nvSpPr>
            <p:spPr>
              <a:xfrm>
                <a:off x="722376" y="2281877"/>
                <a:ext cx="10753344" cy="2253234"/>
              </a:xfrm>
              <a:prstGeom prst="rect">
                <a:avLst/>
              </a:prstGeom>
              <a:blipFill rotWithShape="1">
                <a:blip r:embed="rId3"/>
                <a:stretch>
                  <a:fillRect l="-4" t="-14" r="-1033" b="-200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6">
                                            <p:txEl>
                                              <p:pRg st="1" end="1"/>
                                            </p:txEl>
                                          </p:spTgt>
                                        </p:tgtEl>
                                        <p:attrNameLst>
                                          <p:attrName>style.visibility</p:attrName>
                                        </p:attrNameLst>
                                      </p:cBhvr>
                                      <p:to>
                                        <p:strVal val="visible"/>
                                      </p:to>
                                    </p:set>
                                    <p:animEffect transition="in" filter="fade">
                                      <p:cBhvr>
                                        <p:cTn id="37" dur="500"/>
                                        <p:tgtEl>
                                          <p:spTgt spid="6">
                                            <p:txEl>
                                              <p:pRg st="1" end="1"/>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6">
                                            <p:txEl>
                                              <p:pRg st="2" end="2"/>
                                            </p:txEl>
                                          </p:spTgt>
                                        </p:tgtEl>
                                        <p:attrNameLst>
                                          <p:attrName>style.visibility</p:attrName>
                                        </p:attrNameLst>
                                      </p:cBhvr>
                                      <p:to>
                                        <p:strVal val="visible"/>
                                      </p:to>
                                    </p:set>
                                    <p:animEffect transition="in" filter="fade">
                                      <p:cBhvr>
                                        <p:cTn id="40" dur="500"/>
                                        <p:tgtEl>
                                          <p:spTgt spid="6">
                                            <p:txEl>
                                              <p:pRg st="2" end="2"/>
                                            </p:tx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6">
                                            <p:txEl>
                                              <p:pRg st="3" end="3"/>
                                            </p:txEl>
                                          </p:spTgt>
                                        </p:tgtEl>
                                        <p:attrNameLst>
                                          <p:attrName>style.visibility</p:attrName>
                                        </p:attrNameLst>
                                      </p:cBhvr>
                                      <p:to>
                                        <p:strVal val="visible"/>
                                      </p:to>
                                    </p:set>
                                    <p:animEffect transition="in" filter="fade">
                                      <p:cBhvr>
                                        <p:cTn id="43" dur="500"/>
                                        <p:tgtEl>
                                          <p:spTgt spid="6">
                                            <p:txEl>
                                              <p:pRg st="3" end="3"/>
                                            </p:txEl>
                                          </p:spTgt>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6">
                                            <p:txEl>
                                              <p:pRg st="4" end="4"/>
                                            </p:txEl>
                                          </p:spTgt>
                                        </p:tgtEl>
                                        <p:attrNameLst>
                                          <p:attrName>style.visibility</p:attrName>
                                        </p:attrNameLst>
                                      </p:cBhvr>
                                      <p:to>
                                        <p:strVal val="visible"/>
                                      </p:to>
                                    </p:set>
                                    <p:animEffect transition="in" filter="fade">
                                      <p:cBhvr>
                                        <p:cTn id="46" dur="500"/>
                                        <p:tgtEl>
                                          <p:spTgt spid="6">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27_1#cad419a41?pid=3e3f8ad82&amp;color=0,0,0&amp;vtp=1&amp;bt=1&amp;bbb=1&amp;hb=1"/>
          <p:cNvSpPr/>
          <p:nvPr/>
        </p:nvSpPr>
        <p:spPr>
          <a:xfrm>
            <a:off x="722376" y="972000"/>
            <a:ext cx="10753344" cy="8562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[安徽2025·20]</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稻瘟病是一种真菌病害，水稻叶片某些内生放线菌对该致病菌有抑制作用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研小组分离筛选出内生放线菌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，并开展了相关研究。回答下列问题。</a:t>
            </a:r>
            <a:endParaRPr lang="en-US" altLang="zh-CN" sz="2000" dirty="0"/>
          </a:p>
        </p:txBody>
      </p:sp>
      <p:sp>
        <p:nvSpPr>
          <p:cNvPr id="3" name="QB_6_BD.28_1#048e9ab54?pid=cad419a41&amp;color=0,0,0&amp;vtp=1&amp;bbb=1&amp;hb=1"/>
          <p:cNvSpPr/>
          <p:nvPr/>
        </p:nvSpPr>
        <p:spPr>
          <a:xfrm>
            <a:off x="722376" y="1882844"/>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（1）采集有病斑的水稻叶片，经表面消毒、研磨处理，制备研磨液。此后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，采用</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填方法）将研磨液接种于不同的选择培养基，分别置于不同温度下培养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，目的是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4" name="QB_6_AN.29_1#048e9ab54.blank?pid=cad419a41&amp;color=0,0,0&amp;vpa=12&amp;vtp=1&amp;bbb=1&amp;hb=1"/>
          <p:cNvSpPr/>
          <p:nvPr/>
        </p:nvSpPr>
        <p:spPr>
          <a:xfrm>
            <a:off x="722377" y="1844744"/>
            <a:ext cx="10749631" cy="856234"/>
          </a:xfrm>
          <a:prstGeom prst="rect">
            <a:avLst/>
          </a:prstGeom>
          <a:noFill/>
        </p:spPr>
        <p:txBody>
          <a:bodyPr wrap="non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稀释涂布平</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板法</a:t>
            </a:r>
            <a:endParaRPr lang="en-US" altLang="zh-CN" sz="2000" dirty="0"/>
          </a:p>
        </p:txBody>
      </p:sp>
      <p:sp>
        <p:nvSpPr>
          <p:cNvPr id="5" name="QB_6_AN.30_1#048e9ab54.blank?pid=cad419a41&amp;color=0,0,0&amp;vpa=13&amp;vtp=1&amp;bbb=1&amp;hb=1"/>
          <p:cNvSpPr/>
          <p:nvPr/>
        </p:nvSpPr>
        <p:spPr>
          <a:xfrm>
            <a:off x="722377" y="2301944"/>
            <a:ext cx="10749631" cy="856234"/>
          </a:xfrm>
          <a:prstGeom prst="rect">
            <a:avLst/>
          </a:prstGeom>
          <a:noFill/>
        </p:spPr>
        <p:txBody>
          <a:bodyPr wrap="non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探究内</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生放线菌最适的营养条件和温度</a:t>
            </a:r>
            <a:endParaRPr lang="en-US" altLang="zh-CN" sz="2000" dirty="0"/>
          </a:p>
        </p:txBody>
      </p:sp>
      <p:sp>
        <p:nvSpPr>
          <p:cNvPr id="6" name="QB_6_AS.31_1#048e9ab54?vop=1&amp;pid=cad419a41&amp;color=0,0,0&amp;vtp=1&amp;bbb=1&amp;hb=1"/>
          <p:cNvSpPr/>
          <p:nvPr/>
        </p:nvSpPr>
        <p:spPr>
          <a:xfrm>
            <a:off x="722376" y="3284670"/>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可采用稀释涂布平板法将研磨液接种于不同的选择培养基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，并分别置于不同温度下培养的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目的是探究内生放线菌最适的营养条件和温度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Effect transition="in" filter="fade">
                                      <p:cBhvr>
                                        <p:cTn id="13" dur="500"/>
                                        <p:tgtEl>
                                          <p:spTgt spid="4">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5">
                                            <p:bg/>
                                          </p:spTgt>
                                        </p:tgtEl>
                                        <p:attrNameLst>
                                          <p:attrName>style.visibility</p:attrName>
                                        </p:attrNameLst>
                                      </p:cBhvr>
                                      <p:to>
                                        <p:strVal val="visible"/>
                                      </p:to>
                                    </p:set>
                                    <p:animEffect transition="in" filter="fade">
                                      <p:cBhvr>
                                        <p:cTn id="18" dur="500"/>
                                        <p:tgtEl>
                                          <p:spTgt spid="5">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Effect transition="in" filter="fade">
                                      <p:cBhvr>
                                        <p:cTn id="21" dur="500"/>
                                        <p:tgtEl>
                                          <p:spTgt spid="5">
                                            <p:txEl>
                                              <p:pRg st="0" end="0"/>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5">
                                            <p:txEl>
                                              <p:pRg st="1" end="1"/>
                                            </p:txEl>
                                          </p:spTgt>
                                        </p:tgtEl>
                                        <p:attrNameLst>
                                          <p:attrName>style.visibility</p:attrName>
                                        </p:attrNameLst>
                                      </p:cBhvr>
                                      <p:to>
                                        <p:strVal val="visible"/>
                                      </p:to>
                                    </p:set>
                                    <p:animEffect transition="in" filter="fade">
                                      <p:cBhvr>
                                        <p:cTn id="24" dur="500"/>
                                        <p:tgtEl>
                                          <p:spTgt spid="5">
                                            <p:txEl>
                                              <p:pRg st="1" end="1"/>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6">
                                            <p:bg/>
                                          </p:spTgt>
                                        </p:tgtEl>
                                        <p:attrNameLst>
                                          <p:attrName>style.visibility</p:attrName>
                                        </p:attrNameLst>
                                      </p:cBhvr>
                                      <p:to>
                                        <p:strVal val="visible"/>
                                      </p:to>
                                    </p:set>
                                    <p:animEffect transition="in" filter="fade">
                                      <p:cBhvr>
                                        <p:cTn id="29" dur="500"/>
                                        <p:tgtEl>
                                          <p:spTgt spid="6">
                                            <p:bg/>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6">
                                            <p:txEl>
                                              <p:pRg st="0" end="0"/>
                                            </p:txEl>
                                          </p:spTgt>
                                        </p:tgtEl>
                                        <p:attrNameLst>
                                          <p:attrName>style.visibility</p:attrName>
                                        </p:attrNameLst>
                                      </p:cBhvr>
                                      <p:to>
                                        <p:strVal val="visible"/>
                                      </p:to>
                                    </p:set>
                                    <p:animEffect transition="in" filter="fade">
                                      <p:cBhvr>
                                        <p:cTn id="32" dur="500"/>
                                        <p:tgtEl>
                                          <p:spTgt spid="6">
                                            <p:txEl>
                                              <p:pRg st="0" end="0"/>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6">
                                            <p:txEl>
                                              <p:pRg st="1" end="1"/>
                                            </p:txEl>
                                          </p:spTgt>
                                        </p:tgtEl>
                                        <p:attrNameLst>
                                          <p:attrName>style.visibility</p:attrName>
                                        </p:attrNameLst>
                                      </p:cBhvr>
                                      <p:to>
                                        <p:strVal val="visible"/>
                                      </p:to>
                                    </p:set>
                                    <p:animEffect transition="in" filter="fade">
                                      <p:cBhvr>
                                        <p:cTn id="35" dur="500"/>
                                        <p:tgtEl>
                                          <p:spTgt spid="6">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6"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6_BD.32_1#5bbcc6b69?pid=cad419a41&amp;color=0,0,0&amp;vtp=1&amp;bt=1&amp;bbb=1&amp;hb=1"/>
              <p:cNvSpPr/>
              <p:nvPr/>
            </p:nvSpPr>
            <p:spPr>
              <a:xfrm>
                <a:off x="722376" y="972000"/>
                <a:ext cx="10753344" cy="1675384"/>
              </a:xfrm>
              <a:prstGeom prst="rect">
                <a:avLst/>
              </a:prstGeom>
              <a:noFill/>
            </p:spPr>
            <p:txBody>
              <a:bodyPr wrap="none" lIns="0" tIns="0" rIns="0" bIns="0" rtlCol="0" anchor="t"/>
              <a:lstStyle/>
              <a:p>
                <a:pPr algn="l" latinLnBrk="1">
                  <a:lnSpc>
                    <a:spcPts val="34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（2）经筛选获得一株内生放线菌，该菌株高效合成铁载体小分子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，能辅助内生放线菌吸收铁离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𝑅</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基因是合成铁载体的关键基因之一。科研小组构建</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𝑅</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基因敲除株，探究铁载体的功能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要步骤如下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：首先克隆</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𝑅</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基因的上游片段</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𝑅</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𝑈</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和下游片段</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𝑅</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𝐷</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；然后构建重组质粒</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；最后利用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3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重组质粒和内生放线菌</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片段中同源区段可发生交换的原理，对目标基因进行敲除。如图1所示。</a:t>
                </a:r>
                <a:endParaRPr lang="en-US" altLang="zh-CN" sz="2000" dirty="0"/>
              </a:p>
            </p:txBody>
          </p:sp>
        </mc:Choice>
        <mc:Fallback>
          <p:sp>
            <p:nvSpPr>
              <p:cNvPr id="2" name="QB_6_BD.32_1#5bbcc6b69?pid=cad419a41&amp;color=0,0,0&amp;vtp=1&amp;bt=1&amp;bbb=1&amp;hb=1"/>
              <p:cNvSpPr>
                <a:spLocks noRot="1" noChangeAspect="1" noMove="1" noResize="1" noEditPoints="1" noAdjustHandles="1" noChangeArrowheads="1" noChangeShapeType="1" noTextEdit="1"/>
              </p:cNvSpPr>
              <p:nvPr/>
            </p:nvSpPr>
            <p:spPr>
              <a:xfrm>
                <a:off x="722376" y="972000"/>
                <a:ext cx="10753344" cy="1675384"/>
              </a:xfrm>
              <a:prstGeom prst="rect">
                <a:avLst/>
              </a:prstGeom>
              <a:blipFill rotWithShape="1">
                <a:blip r:embed="rId1"/>
                <a:stretch>
                  <a:fillRect l="-4" t="-27" r="-3366" b="-2308"/>
                </a:stretch>
              </a:blipFill>
            </p:spPr>
            <p:txBody>
              <a:bodyPr/>
              <a:lstStyle/>
              <a:p>
                <a:r>
                  <a:rPr lang="zh-CN" altLang="en-US">
                    <a:noFill/>
                  </a:rPr>
                  <a:t> </a:t>
                </a:r>
              </a:p>
            </p:txBody>
          </p:sp>
        </mc:Fallback>
      </mc:AlternateContent>
      <p:pic>
        <p:nvPicPr>
          <p:cNvPr id="3" name="QB_6_BD.32_3#5bbcc6b69?iti=1&amp;htil=1&amp;pid=cad419a41&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2240280" y="2758128"/>
            <a:ext cx="2331720" cy="2606040"/>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4" name="QB_6_BD.32_4#5bbcc6b69?iti=2&amp;htil=1&amp;pid=cad419a41&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7635240" y="3800544"/>
            <a:ext cx="2295144" cy="156362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B_6_BD.32_5#5bbcc6b69?iti=1&amp;htil=1&amp;pid=cad419a41&amp;color=0,0,0&amp;vtp=1&amp;bbb=1"/>
          <p:cNvSpPr/>
          <p:nvPr/>
        </p:nvSpPr>
        <p:spPr>
          <a:xfrm>
            <a:off x="3175952" y="5491168"/>
            <a:ext cx="460375" cy="383413"/>
          </a:xfrm>
          <a:prstGeom prst="rect">
            <a:avLst/>
          </a:prstGeom>
          <a:noFill/>
        </p:spPr>
        <p:txBody>
          <a:bodyPr wrap="none" lIns="0" tIns="0" rIns="0" bIns="0" rtlCol="0" anchor="t"/>
          <a:lstStyle/>
          <a:p>
            <a:pPr algn="ctr" latinLnBrk="1">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图1</a:t>
            </a:r>
            <a:endParaRPr lang="en-US" altLang="zh-CN" sz="2000" dirty="0"/>
          </a:p>
        </p:txBody>
      </p:sp>
      <p:sp>
        <p:nvSpPr>
          <p:cNvPr id="6" name="QB_6_BD.32_6#5bbcc6b69?iti=2&amp;htil=1&amp;pid=cad419a41&amp;color=0,0,0&amp;vtp=1&amp;bbb=1"/>
          <p:cNvSpPr/>
          <p:nvPr/>
        </p:nvSpPr>
        <p:spPr>
          <a:xfrm>
            <a:off x="8552624" y="5491168"/>
            <a:ext cx="460375" cy="383413"/>
          </a:xfrm>
          <a:prstGeom prst="rect">
            <a:avLst/>
          </a:prstGeom>
          <a:noFill/>
        </p:spPr>
        <p:txBody>
          <a:bodyPr wrap="none" lIns="0" tIns="0" rIns="0" bIns="0" rtlCol="0" anchor="t"/>
          <a:lstStyle/>
          <a:p>
            <a:pPr algn="ctr" latinLnBrk="1">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图2</a:t>
            </a:r>
            <a:endParaRPr lang="en-US" altLang="zh-CN" sz="2000" dirty="0"/>
          </a:p>
        </p:txBody>
      </p:sp>
      <mc:AlternateContent xmlns:mc="http://schemas.openxmlformats.org/markup-compatibility/2006">
        <mc:Choice xmlns:a14="http://schemas.microsoft.com/office/drawing/2010/main" Requires="a14">
          <p:sp>
            <p:nvSpPr>
              <p:cNvPr id="7" name="QB_6_BD.32_7#5bbcc6b69?pid=cad419a41&amp;color=0,0,0&amp;vtp=1&amp;bbb=1"/>
              <p:cNvSpPr/>
              <p:nvPr/>
            </p:nvSpPr>
            <p:spPr>
              <a:xfrm>
                <a:off x="722376" y="5928937"/>
                <a:ext cx="10753344" cy="379984"/>
              </a:xfrm>
              <a:prstGeom prst="rect">
                <a:avLst/>
              </a:prstGeom>
              <a:noFill/>
            </p:spPr>
            <p:txBody>
              <a:bodyPr wrap="none" lIns="0" tIns="0" rIns="0" bIns="0" rtlCol="0" anchor="t"/>
              <a:lstStyle/>
              <a:p>
                <a:pPr algn="ctr" latinLnBrk="1">
                  <a:lnSpc>
                    <a:spcPts val="33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用图1中的引物1和2进行</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PCR</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扩增</a:t>
                </a:r>
                <a:endParaRPr lang="en-US" altLang="zh-CN" sz="2000" dirty="0"/>
              </a:p>
            </p:txBody>
          </p:sp>
        </mc:Choice>
        <mc:Fallback>
          <p:sp>
            <p:nvSpPr>
              <p:cNvPr id="7" name="QB_6_BD.32_7#5bbcc6b69?pid=cad419a41&amp;color=0,0,0&amp;vtp=1&amp;bbb=1"/>
              <p:cNvSpPr>
                <a:spLocks noRot="1" noChangeAspect="1" noMove="1" noResize="1" noEditPoints="1" noAdjustHandles="1" noChangeArrowheads="1" noChangeShapeType="1" noTextEdit="1"/>
              </p:cNvSpPr>
              <p:nvPr/>
            </p:nvSpPr>
            <p:spPr>
              <a:xfrm>
                <a:off x="722376" y="5928937"/>
                <a:ext cx="10753344" cy="379984"/>
              </a:xfrm>
              <a:prstGeom prst="rect">
                <a:avLst/>
              </a:prstGeom>
              <a:blipFill rotWithShape="1">
                <a:blip r:embed="rId4"/>
                <a:stretch>
                  <a:fillRect l="-4" t="-152" b="-10142"/>
                </a:stretch>
              </a:blipFill>
            </p:spPr>
            <p:txBody>
              <a:bodyPr/>
              <a:lstStyle/>
              <a:p>
                <a:r>
                  <a:rPr lang="zh-CN" altLang="en-US">
                    <a:noFill/>
                  </a:rPr>
                  <a:t> </a:t>
                </a:r>
              </a:p>
            </p:txBody>
          </p:sp>
        </mc:Fallback>
      </mc:AlternateContent>
    </p:spTree>
  </p:cSld>
  <p:clrMapOvr>
    <a:masterClrMapping/>
  </p:clrMapOvr>
  <p:transition>
    <p:fad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6_BD.32_8#5bbcc6b69?pid=cad419a41&amp;color=0,0,0&amp;mp=1&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采用</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PCR</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技术鉴定</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𝑅</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基因的敲除结果。</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PCR</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通过变性、复性和延伸三步，反复循环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，可实现基因片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段的</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𝑅</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基因敲除过程中，可发生多种形式的同源区段交换，</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PCR</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检测结果如图2</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其中</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𝑅</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基因敲除株为菌落</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填序号），出现菌落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④的可能原因是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B_6_BD.32_8#5bbcc6b69?pid=cad419a41&amp;color=0,0,0&amp;mp=1&amp;vtp=1&amp;bt=1&amp;bbb=1&amp;hb=1"/>
              <p:cNvSpPr>
                <a:spLocks noRot="1" noChangeAspect="1" noMove="1" noResize="1" noEditPoints="1" noAdjustHandles="1" noChangeArrowheads="1" noChangeShapeType="1" noTextEdit="1"/>
              </p:cNvSpPr>
              <p:nvPr/>
            </p:nvSpPr>
            <p:spPr>
              <a:xfrm>
                <a:off x="722376" y="972000"/>
                <a:ext cx="10753344" cy="1757553"/>
              </a:xfrm>
              <a:prstGeom prst="rect">
                <a:avLst/>
              </a:prstGeom>
              <a:blipFill rotWithShape="1">
                <a:blip r:embed="rId1"/>
                <a:stretch>
                  <a:fillRect l="-4" t="-26" r="-2705" b="-2583"/>
                </a:stretch>
              </a:blipFill>
            </p:spPr>
            <p:txBody>
              <a:bodyPr/>
              <a:lstStyle/>
              <a:p>
                <a:r>
                  <a:rPr lang="zh-CN" altLang="en-US">
                    <a:noFill/>
                  </a:rPr>
                  <a:t> </a:t>
                </a:r>
              </a:p>
            </p:txBody>
          </p:sp>
        </mc:Fallback>
      </mc:AlternateContent>
      <p:sp>
        <p:nvSpPr>
          <p:cNvPr id="3" name="QB_6_AN.33_1#5bbcc6b69.blank?pid=cad419a41&amp;color=0,0,0&amp;mp=1&amp;vpa=14&amp;vtp=1&amp;bbb=1"/>
          <p:cNvSpPr/>
          <p:nvPr/>
        </p:nvSpPr>
        <p:spPr>
          <a:xfrm>
            <a:off x="1239901" y="1391100"/>
            <a:ext cx="1200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快速扩增</a:t>
            </a:r>
            <a:endParaRPr lang="en-US" altLang="zh-CN" sz="2000" dirty="0"/>
          </a:p>
        </p:txBody>
      </p:sp>
      <p:sp>
        <p:nvSpPr>
          <p:cNvPr id="4" name="QB_6_AN.34_1#5bbcc6b69.blank?pid=cad419a41&amp;color=0,0,0&amp;mp=1&amp;vpa=15&amp;vtp=1"/>
          <p:cNvSpPr/>
          <p:nvPr/>
        </p:nvSpPr>
        <p:spPr>
          <a:xfrm>
            <a:off x="3441256" y="1848300"/>
            <a:ext cx="438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②</a:t>
            </a:r>
            <a:endParaRPr lang="en-US" altLang="zh-CN" sz="2000" dirty="0"/>
          </a:p>
        </p:txBody>
      </p:sp>
      <mc:AlternateContent xmlns:mc="http://schemas.openxmlformats.org/markup-compatibility/2006">
        <mc:Choice xmlns:a14="http://schemas.microsoft.com/office/drawing/2010/main" Requires="a14">
          <p:sp>
            <p:nvSpPr>
              <p:cNvPr id="5" name="QB_6_AN.35_1#5bbcc6b69.blank?pid=cad419a41&amp;color=0,0,0&amp;mp=1&amp;vpa=16&amp;vtp=1&amp;bbb=1&amp;hb=1"/>
              <p:cNvSpPr/>
              <p:nvPr/>
            </p:nvSpPr>
            <p:spPr>
              <a:xfrm>
                <a:off x="722377" y="1848300"/>
                <a:ext cx="10749631" cy="856234"/>
              </a:xfrm>
              <a:prstGeom prst="rect">
                <a:avLst/>
              </a:prstGeom>
              <a:noFill/>
            </p:spPr>
            <p:txBody>
              <a:bodyPr wrap="non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只有</a:t>
                </a:r>
                <a14:m>
                  <m:oMath xmlns:m="http://schemas.openxmlformats.org/officeDocument/2006/math">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𝑹</m:t>
                    </m:r>
                    <m:r>
                      <a:rPr lang="en-US" altLang="zh-CN" sz="2000" b="1" i="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𝑼</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或</a:t>
                </a:r>
                <a14:m>
                  <m:oMath xmlns:m="http://schemas.openxmlformats.org/officeDocument/2006/math">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𝑹</m:t>
                    </m:r>
                    <m:r>
                      <a:rPr lang="en-US" altLang="zh-CN" sz="2000" b="1" i="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𝑫</m:t>
                    </m:r>
                  </m:oMath>
                </a14:m>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一处发</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生了同源重组</a:t>
                </a:r>
                <a:endParaRPr lang="en-US" altLang="zh-CN" sz="2000" dirty="0"/>
              </a:p>
            </p:txBody>
          </p:sp>
        </mc:Choice>
        <mc:Fallback>
          <p:sp>
            <p:nvSpPr>
              <p:cNvPr id="5" name="QB_6_AN.35_1#5bbcc6b69.blank?pid=cad419a41&amp;color=0,0,0&amp;mp=1&amp;vpa=16&amp;vtp=1&amp;bbb=1&amp;hb=1"/>
              <p:cNvSpPr>
                <a:spLocks noRot="1" noChangeAspect="1" noMove="1" noResize="1" noEditPoints="1" noAdjustHandles="1" noChangeArrowheads="1" noChangeShapeType="1" noTextEdit="1"/>
              </p:cNvSpPr>
              <p:nvPr/>
            </p:nvSpPr>
            <p:spPr>
              <a:xfrm>
                <a:off x="722377" y="1848300"/>
                <a:ext cx="10749631" cy="856234"/>
              </a:xfrm>
              <a:prstGeom prst="rect">
                <a:avLst/>
              </a:prstGeom>
              <a:blipFill rotWithShape="1">
                <a:blip r:embed="rId2"/>
                <a:stretch>
                  <a:fillRect l="-4" t="-53" r="1" b="-5257"/>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6" name="QB_6_AS.36_1#5bbcc6b69?vop=1&amp;pid=cad419a41&amp;color=0,0,0&amp;vtp=1&amp;bbb=1&amp;hb=1"/>
              <p:cNvSpPr/>
              <p:nvPr/>
            </p:nvSpPr>
            <p:spPr>
              <a:xfrm>
                <a:off x="722376" y="2739077"/>
                <a:ext cx="10753344" cy="27104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PCR</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的实质是体外的</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复制，所以</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PCR</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可以实现基因片段的快速扩增。由图1可知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，未发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生同源重组前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，在引物1、2的作用下可扩增出的片段为</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000</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bp</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，故菌落①③</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未发生同源重组。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𝑅</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𝑈</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𝑅</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𝐷</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都发生同源重组，则会减少</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𝑅</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基因中间的</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000</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bp</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的序列</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，从而使扩增的片段减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小到</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000</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bp</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，故菌落②为发生同源重组后的</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𝑅</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基因敲除株。根据题干信息</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𝑅</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基因敲除过程中可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发生多种形式的同源区段交换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，菌落④的大小约为</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7</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000</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bp</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，则可以推测在同源重组过程中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，只</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发生了</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𝑅</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𝑈</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或</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𝑅</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𝐷</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一处同源重组，导致整个质粒片段接入。</a:t>
                </a:r>
                <a:endParaRPr lang="en-US" altLang="zh-CN" sz="2200" dirty="0"/>
              </a:p>
            </p:txBody>
          </p:sp>
        </mc:Choice>
        <mc:Fallback>
          <p:sp>
            <p:nvSpPr>
              <p:cNvPr id="6" name="QB_6_AS.36_1#5bbcc6b69?vop=1&amp;pid=cad419a41&amp;color=0,0,0&amp;vtp=1&amp;bbb=1&amp;hb=1"/>
              <p:cNvSpPr>
                <a:spLocks noRot="1" noChangeAspect="1" noMove="1" noResize="1" noEditPoints="1" noAdjustHandles="1" noChangeArrowheads="1" noChangeShapeType="1" noTextEdit="1"/>
              </p:cNvSpPr>
              <p:nvPr/>
            </p:nvSpPr>
            <p:spPr>
              <a:xfrm>
                <a:off x="722376" y="2739077"/>
                <a:ext cx="10753344" cy="2710434"/>
              </a:xfrm>
              <a:prstGeom prst="rect">
                <a:avLst/>
              </a:prstGeom>
              <a:blipFill rotWithShape="1">
                <a:blip r:embed="rId3"/>
                <a:stretch>
                  <a:fillRect l="-4" t="-12" r="-703" b="-166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6">
                                            <p:bg/>
                                          </p:spTgt>
                                        </p:tgtEl>
                                        <p:attrNameLst>
                                          <p:attrName>style.visibility</p:attrName>
                                        </p:attrNameLst>
                                      </p:cBhvr>
                                      <p:to>
                                        <p:strVal val="visible"/>
                                      </p:to>
                                    </p:set>
                                    <p:animEffect transition="in" filter="fade">
                                      <p:cBhvr>
                                        <p:cTn id="34" dur="500"/>
                                        <p:tgtEl>
                                          <p:spTgt spid="6">
                                            <p:bg/>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6">
                                            <p:txEl>
                                              <p:pRg st="0" end="0"/>
                                            </p:txEl>
                                          </p:spTgt>
                                        </p:tgtEl>
                                        <p:attrNameLst>
                                          <p:attrName>style.visibility</p:attrName>
                                        </p:attrNameLst>
                                      </p:cBhvr>
                                      <p:to>
                                        <p:strVal val="visible"/>
                                      </p:to>
                                    </p:set>
                                    <p:animEffect transition="in" filter="fade">
                                      <p:cBhvr>
                                        <p:cTn id="37" dur="500"/>
                                        <p:tgtEl>
                                          <p:spTgt spid="6">
                                            <p:txEl>
                                              <p:pRg st="0" end="0"/>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6">
                                            <p:txEl>
                                              <p:pRg st="1" end="1"/>
                                            </p:txEl>
                                          </p:spTgt>
                                        </p:tgtEl>
                                        <p:attrNameLst>
                                          <p:attrName>style.visibility</p:attrName>
                                        </p:attrNameLst>
                                      </p:cBhvr>
                                      <p:to>
                                        <p:strVal val="visible"/>
                                      </p:to>
                                    </p:set>
                                    <p:animEffect transition="in" filter="fade">
                                      <p:cBhvr>
                                        <p:cTn id="40" dur="500"/>
                                        <p:tgtEl>
                                          <p:spTgt spid="6">
                                            <p:txEl>
                                              <p:pRg st="1" end="1"/>
                                            </p:tx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6">
                                            <p:txEl>
                                              <p:pRg st="2" end="2"/>
                                            </p:txEl>
                                          </p:spTgt>
                                        </p:tgtEl>
                                        <p:attrNameLst>
                                          <p:attrName>style.visibility</p:attrName>
                                        </p:attrNameLst>
                                      </p:cBhvr>
                                      <p:to>
                                        <p:strVal val="visible"/>
                                      </p:to>
                                    </p:set>
                                    <p:animEffect transition="in" filter="fade">
                                      <p:cBhvr>
                                        <p:cTn id="43" dur="500"/>
                                        <p:tgtEl>
                                          <p:spTgt spid="6">
                                            <p:txEl>
                                              <p:pRg st="2" end="2"/>
                                            </p:txEl>
                                          </p:spTgt>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6">
                                            <p:txEl>
                                              <p:pRg st="3" end="3"/>
                                            </p:txEl>
                                          </p:spTgt>
                                        </p:tgtEl>
                                        <p:attrNameLst>
                                          <p:attrName>style.visibility</p:attrName>
                                        </p:attrNameLst>
                                      </p:cBhvr>
                                      <p:to>
                                        <p:strVal val="visible"/>
                                      </p:to>
                                    </p:set>
                                    <p:animEffect transition="in" filter="fade">
                                      <p:cBhvr>
                                        <p:cTn id="46" dur="500"/>
                                        <p:tgtEl>
                                          <p:spTgt spid="6">
                                            <p:txEl>
                                              <p:pRg st="3" end="3"/>
                                            </p:txEl>
                                          </p:spTgt>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6">
                                            <p:txEl>
                                              <p:pRg st="4" end="4"/>
                                            </p:txEl>
                                          </p:spTgt>
                                        </p:tgtEl>
                                        <p:attrNameLst>
                                          <p:attrName>style.visibility</p:attrName>
                                        </p:attrNameLst>
                                      </p:cBhvr>
                                      <p:to>
                                        <p:strVal val="visible"/>
                                      </p:to>
                                    </p:set>
                                    <p:animEffect transition="in" filter="fade">
                                      <p:cBhvr>
                                        <p:cTn id="49" dur="500"/>
                                        <p:tgtEl>
                                          <p:spTgt spid="6">
                                            <p:txEl>
                                              <p:pRg st="4" end="4"/>
                                            </p:txEl>
                                          </p:spTgt>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6">
                                            <p:txEl>
                                              <p:pRg st="5" end="5"/>
                                            </p:txEl>
                                          </p:spTgt>
                                        </p:tgtEl>
                                        <p:attrNameLst>
                                          <p:attrName>style.visibility</p:attrName>
                                        </p:attrNameLst>
                                      </p:cBhvr>
                                      <p:to>
                                        <p:strVal val="visible"/>
                                      </p:to>
                                    </p:set>
                                    <p:animEffect transition="in" filter="fade">
                                      <p:cBhvr>
                                        <p:cTn id="52" dur="500"/>
                                        <p:tgtEl>
                                          <p:spTgt spid="6">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35a841911.fixed?pid=c4a5cd9b4&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3</a:t>
            </a:r>
            <a:endParaRPr lang="en-US" altLang="zh-CN" sz="7200" dirty="0"/>
          </a:p>
        </p:txBody>
      </p:sp>
      <p:sp>
        <p:nvSpPr>
          <p:cNvPr id="3" name="C_3#35a841911.fixed?pid=c4a5cd9b4&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第3章高考强化</a:t>
            </a:r>
            <a:endParaRPr lang="en-US" altLang="zh-CN" sz="4400" dirty="0"/>
          </a:p>
        </p:txBody>
      </p:sp>
      <p:pic>
        <p:nvPicPr>
          <p:cNvPr id="4" name="C_3#35a841911.fixed?pid=c4a5cd9b4&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3_BD#35a841911.fixed?pid=c4a5cd9b4&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刷真题</a:t>
            </a:r>
            <a:endParaRPr lang="en-US" altLang="zh-CN" sz="28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6_BD.37_1#2f45bbba8?pid=cad419a41&amp;color=0,0,0&amp;vtp=1&amp;bt=1&amp;bbb=1&amp;hb=1"/>
          <p:cNvSpPr/>
          <p:nvPr/>
        </p:nvSpPr>
        <p:spPr>
          <a:xfrm>
            <a:off x="722376" y="972000"/>
            <a:ext cx="10753344" cy="8562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（3）内生放线菌和稻瘟病致病菌的生长均需要铁元素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。科研小组推测该内生放线菌通过对铁离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子的竞争性利用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，从而抑制稻瘟病致病菌生长。设计实验验证该推测，简要写出实验思路。</a:t>
            </a:r>
            <a:endParaRPr lang="en-US" altLang="zh-CN" sz="2000" dirty="0"/>
          </a:p>
        </p:txBody>
      </p:sp>
      <mc:AlternateContent xmlns:mc="http://schemas.openxmlformats.org/markup-compatibility/2006">
        <mc:Choice xmlns:a14="http://schemas.microsoft.com/office/drawing/2010/main" Requires="a14">
          <p:sp>
            <p:nvSpPr>
              <p:cNvPr id="3" name="QO_6_AN.38_1#2f45bbba8?vop=1&amp;pid=cad419a41&amp;color=0,0,0&amp;vtp=1&amp;bbb=1&amp;hb=1"/>
              <p:cNvSpPr/>
              <p:nvPr/>
            </p:nvSpPr>
            <p:spPr>
              <a:xfrm>
                <a:off x="722376" y="1834203"/>
                <a:ext cx="10753344" cy="856234"/>
              </a:xfrm>
              <a:prstGeom prst="rect">
                <a:avLst/>
              </a:prstGeom>
              <a:noFill/>
            </p:spPr>
            <p:txBody>
              <a:bodyPr wrap="none" lIns="0" tIns="0" rIns="0" bIns="0" rtlCol="0" anchor="t"/>
              <a:lstStyle/>
              <a:p>
                <a:pPr algn="l"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[答案]</a:t>
                </a:r>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将野生型内生放线菌、</a:t>
                </a:r>
                <a14:m>
                  <m:oMath xmlns:m="http://schemas.openxmlformats.org/officeDocument/2006/math">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𝑹</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基因敲除内生放线菌分别与稻瘟病致病菌混合培养在含铁培养液</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中</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，统计培养液中铁离子含量及两种菌的数量变化。</a:t>
                </a:r>
                <a:endParaRPr lang="en-US" altLang="zh-CN" sz="2000" dirty="0"/>
              </a:p>
            </p:txBody>
          </p:sp>
        </mc:Choice>
        <mc:Fallback>
          <p:sp>
            <p:nvSpPr>
              <p:cNvPr id="3" name="QO_6_AN.38_1#2f45bbba8?vop=1&amp;pid=cad419a41&amp;color=0,0,0&amp;vtp=1&amp;bbb=1&amp;hb=1"/>
              <p:cNvSpPr>
                <a:spLocks noRot="1" noChangeAspect="1" noMove="1" noResize="1" noEditPoints="1" noAdjustHandles="1" noChangeArrowheads="1" noChangeShapeType="1" noTextEdit="1"/>
              </p:cNvSpPr>
              <p:nvPr/>
            </p:nvSpPr>
            <p:spPr>
              <a:xfrm>
                <a:off x="722376" y="1834203"/>
                <a:ext cx="10753344" cy="856234"/>
              </a:xfrm>
              <a:prstGeom prst="rect">
                <a:avLst/>
              </a:prstGeom>
              <a:blipFill rotWithShape="1">
                <a:blip r:embed="rId1"/>
                <a:stretch>
                  <a:fillRect l="-4" t="-38" r="-543" b="-5272"/>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O_6_AS.39_1#2f45bbba8?vop=1&amp;pid=cad419a41&amp;color=0,0,0&amp;vtp=1&amp;bbb=1&amp;hb=1"/>
              <p:cNvSpPr/>
              <p:nvPr/>
            </p:nvSpPr>
            <p:spPr>
              <a:xfrm>
                <a:off x="722376" y="2795339"/>
                <a:ext cx="10753344" cy="31549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若要验证内生放线菌通过与稻瘟病致病菌竞争性利用铁离子抑制稻瘟病致病菌的生长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实验的自变量应为内生放线菌是否能利用培养液中的铁离子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𝑅</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基因的有无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，因变量应该为稻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瘟病致病菌的生长情况，最后可观测两种菌的数量和培养液中的铁离子含量变化情况来验证实验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。所以实验可分为两组，甲组：将适量的含</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𝑅</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基因的内生放线菌和稻瘟病致病菌混合培养在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含铁的培养液中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；乙组：将等量的</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𝑅</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基因敲除内生放线菌与稻瘟病致病菌混合培养在相同的含铁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培养液中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；将两组培养液放在适宜的条件下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，间隔合适时间记录每组培养液中铁离子含量变化和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两种菌的数量变化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mc:Choice>
        <mc:Fallback>
          <p:sp>
            <p:nvSpPr>
              <p:cNvPr id="4" name="QO_6_AS.39_1#2f45bbba8?vop=1&amp;pid=cad419a41&amp;color=0,0,0&amp;vtp=1&amp;bbb=1&amp;hb=1"/>
              <p:cNvSpPr>
                <a:spLocks noRot="1" noChangeAspect="1" noMove="1" noResize="1" noEditPoints="1" noAdjustHandles="1" noChangeArrowheads="1" noChangeShapeType="1" noTextEdit="1"/>
              </p:cNvSpPr>
              <p:nvPr/>
            </p:nvSpPr>
            <p:spPr>
              <a:xfrm>
                <a:off x="722376" y="2795339"/>
                <a:ext cx="10753344" cy="3154934"/>
              </a:xfrm>
              <a:prstGeom prst="rect">
                <a:avLst/>
              </a:prstGeom>
              <a:blipFill rotWithShape="1">
                <a:blip r:embed="rId2"/>
                <a:stretch>
                  <a:fillRect l="-4" t="-2" r="-402" b="-143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4">
                                            <p:bg/>
                                          </p:spTgt>
                                        </p:tgtEl>
                                        <p:attrNameLst>
                                          <p:attrName>style.visibility</p:attrName>
                                        </p:attrNameLst>
                                      </p:cBhvr>
                                      <p:to>
                                        <p:strVal val="visible"/>
                                      </p:to>
                                    </p:set>
                                    <p:animEffect transition="in" filter="fade">
                                      <p:cBhvr>
                                        <p:cTn id="18" dur="500"/>
                                        <p:tgtEl>
                                          <p:spTgt spid="4">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Effect transition="in" filter="fade">
                                      <p:cBhvr>
                                        <p:cTn id="21" dur="500"/>
                                        <p:tgtEl>
                                          <p:spTgt spid="4">
                                            <p:txEl>
                                              <p:pRg st="0" end="0"/>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1" end="1"/>
                                            </p:txEl>
                                          </p:spTgt>
                                        </p:tgtEl>
                                        <p:attrNameLst>
                                          <p:attrName>style.visibility</p:attrName>
                                        </p:attrNameLst>
                                      </p:cBhvr>
                                      <p:to>
                                        <p:strVal val="visible"/>
                                      </p:to>
                                    </p:set>
                                    <p:animEffect transition="in" filter="fade">
                                      <p:cBhvr>
                                        <p:cTn id="24" dur="500"/>
                                        <p:tgtEl>
                                          <p:spTgt spid="4">
                                            <p:txEl>
                                              <p:pRg st="1" end="1"/>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2" end="2"/>
                                            </p:txEl>
                                          </p:spTgt>
                                        </p:tgtEl>
                                        <p:attrNameLst>
                                          <p:attrName>style.visibility</p:attrName>
                                        </p:attrNameLst>
                                      </p:cBhvr>
                                      <p:to>
                                        <p:strVal val="visible"/>
                                      </p:to>
                                    </p:set>
                                    <p:animEffect transition="in" filter="fade">
                                      <p:cBhvr>
                                        <p:cTn id="27" dur="500"/>
                                        <p:tgtEl>
                                          <p:spTgt spid="4">
                                            <p:txEl>
                                              <p:pRg st="2" end="2"/>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4">
                                            <p:txEl>
                                              <p:pRg st="3" end="3"/>
                                            </p:txEl>
                                          </p:spTgt>
                                        </p:tgtEl>
                                        <p:attrNameLst>
                                          <p:attrName>style.visibility</p:attrName>
                                        </p:attrNameLst>
                                      </p:cBhvr>
                                      <p:to>
                                        <p:strVal val="visible"/>
                                      </p:to>
                                    </p:set>
                                    <p:animEffect transition="in" filter="fade">
                                      <p:cBhvr>
                                        <p:cTn id="30" dur="500"/>
                                        <p:tgtEl>
                                          <p:spTgt spid="4">
                                            <p:txEl>
                                              <p:pRg st="3" end="3"/>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4">
                                            <p:txEl>
                                              <p:pRg st="4" end="4"/>
                                            </p:txEl>
                                          </p:spTgt>
                                        </p:tgtEl>
                                        <p:attrNameLst>
                                          <p:attrName>style.visibility</p:attrName>
                                        </p:attrNameLst>
                                      </p:cBhvr>
                                      <p:to>
                                        <p:strVal val="visible"/>
                                      </p:to>
                                    </p:set>
                                    <p:animEffect transition="in" filter="fade">
                                      <p:cBhvr>
                                        <p:cTn id="33" dur="500"/>
                                        <p:tgtEl>
                                          <p:spTgt spid="4">
                                            <p:txEl>
                                              <p:pRg st="4" end="4"/>
                                            </p:txEl>
                                          </p:spTgt>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4">
                                            <p:txEl>
                                              <p:pRg st="5" end="5"/>
                                            </p:txEl>
                                          </p:spTgt>
                                        </p:tgtEl>
                                        <p:attrNameLst>
                                          <p:attrName>style.visibility</p:attrName>
                                        </p:attrNameLst>
                                      </p:cBhvr>
                                      <p:to>
                                        <p:strVal val="visible"/>
                                      </p:to>
                                    </p:set>
                                    <p:animEffect transition="in" filter="fade">
                                      <p:cBhvr>
                                        <p:cTn id="36" dur="500"/>
                                        <p:tgtEl>
                                          <p:spTgt spid="4">
                                            <p:txEl>
                                              <p:pRg st="5" end="5"/>
                                            </p:txEl>
                                          </p:spTgt>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4">
                                            <p:txEl>
                                              <p:pRg st="6" end="6"/>
                                            </p:txEl>
                                          </p:spTgt>
                                        </p:tgtEl>
                                        <p:attrNameLst>
                                          <p:attrName>style.visibility</p:attrName>
                                        </p:attrNameLst>
                                      </p:cBhvr>
                                      <p:to>
                                        <p:strVal val="visible"/>
                                      </p:to>
                                    </p:set>
                                    <p:animEffect transition="in" filter="fade">
                                      <p:cBhvr>
                                        <p:cTn id="39" dur="500"/>
                                        <p:tgtEl>
                                          <p:spTgt spid="4">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5_BD.40_1#6674e7745?pid=3e3f8ad82&amp;color=0,0,0&amp;vtp=1&amp;bt=1&amp;bbb=1&amp;hb=1"/>
              <p:cNvSpPr/>
              <p:nvPr/>
            </p:nvSpPr>
            <p:spPr>
              <a:xfrm>
                <a:off x="722376" y="972000"/>
                <a:ext cx="10753344" cy="8562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[黑吉辽蒙2025·25]</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香树脂醇具有抗炎等功效，从植物中提取难度大、产率低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。通过在酵母菌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中表达外源香树脂醇合酶基因</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𝑁</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,可高效生产香树脂醇。回答下列问题。</a:t>
                </a:r>
                <a:endParaRPr lang="en-US" altLang="zh-CN" sz="2000" dirty="0">
                  <a:solidFill>
                    <a:srgbClr val="000000"/>
                  </a:solidFill>
                </a:endParaRPr>
              </a:p>
            </p:txBody>
          </p:sp>
        </mc:Choice>
        <mc:Fallback>
          <p:sp>
            <p:nvSpPr>
              <p:cNvPr id="2" name="QO_5_BD.40_1#6674e7745?pid=3e3f8ad82&amp;color=0,0,0&amp;vtp=1&amp;bt=1&amp;bbb=1&amp;hb=1"/>
              <p:cNvSpPr>
                <a:spLocks noRot="1" noChangeAspect="1" noMove="1" noResize="1" noEditPoints="1" noAdjustHandles="1" noChangeArrowheads="1" noChangeShapeType="1" noTextEdit="1"/>
              </p:cNvSpPr>
              <p:nvPr/>
            </p:nvSpPr>
            <p:spPr>
              <a:xfrm>
                <a:off x="722376" y="972000"/>
                <a:ext cx="10753344" cy="856234"/>
              </a:xfrm>
              <a:prstGeom prst="rect">
                <a:avLst/>
              </a:prstGeom>
              <a:blipFill rotWithShape="1">
                <a:blip r:embed="rId1"/>
                <a:stretch>
                  <a:fillRect l="-4" t="-53" r="-1175" b="-5257"/>
                </a:stretch>
              </a:blipFill>
            </p:spPr>
            <p:txBody>
              <a:bodyPr/>
              <a:lstStyle/>
              <a:p>
                <a:r>
                  <a:rPr lang="zh-CN" altLang="en-US">
                    <a:noFill/>
                  </a:rPr>
                  <a:t> </a:t>
                </a:r>
              </a:p>
            </p:txBody>
          </p:sp>
        </mc:Fallback>
      </mc:AlternateContent>
      <p:pic>
        <p:nvPicPr>
          <p:cNvPr id="3" name="QB_6_BD.41_1#10fac75a9?iti=3&amp;htil=4&amp;pid=6674e7745&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7127785" y="1980508"/>
            <a:ext cx="4206166" cy="3731137"/>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B_6_BD.41_2#10fac75a9?iti=3&amp;htil=4&amp;pid=6674e7745&amp;color=0,0,0&amp;vtp=1&amp;bbb=1"/>
          <p:cNvSpPr/>
          <p:nvPr/>
        </p:nvSpPr>
        <p:spPr>
          <a:xfrm>
            <a:off x="9000681" y="5829121"/>
            <a:ext cx="4603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图1</a:t>
            </a:r>
            <a:endParaRPr lang="en-US" altLang="zh-CN" sz="2000" dirty="0">
              <a:solidFill>
                <a:srgbClr val="000000"/>
              </a:solidFill>
            </a:endParaRPr>
          </a:p>
        </p:txBody>
      </p:sp>
      <mc:AlternateContent xmlns:mc="http://schemas.openxmlformats.org/markup-compatibility/2006">
        <mc:Choice xmlns:a14="http://schemas.microsoft.com/office/drawing/2010/main" Requires="a14">
          <p:sp>
            <p:nvSpPr>
              <p:cNvPr id="5" name="QB_6_BD.41_3#10fac75a9?htil=4&amp;pid=6674e7745&amp;color=0,0,0&amp;vtp=1&amp;bbb=1&amp;hb=1"/>
              <p:cNvSpPr/>
              <p:nvPr/>
            </p:nvSpPr>
            <p:spPr>
              <a:xfrm>
                <a:off x="722376" y="1834203"/>
                <a:ext cx="6163056" cy="35994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）可从</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中查询基因</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𝑁</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的编码序列，设计特定引物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1所示，</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链为转录模板链，为保证基因</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𝑁</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与质粒</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𝑝𝑌𝐿</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正确连接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，需在引物1和引物2的</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端分别引入</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限制酶识别序列</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PCR</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扩增基因</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𝑁</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,特异性酶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切后，利用</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连接</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片段，</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构建重组质粒，</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大小约</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9</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r>
                      <m:rPr>
                        <m:nor/>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kb</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kb</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为千碱基对</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假设构建重组质粒前后，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质粒</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𝑝𝑌𝐿</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对应部分大小基本不变。</a:t>
                </a:r>
                <a:endParaRPr lang="en-US" altLang="zh-CN" sz="2000" dirty="0">
                  <a:solidFill>
                    <a:srgbClr val="000000"/>
                  </a:solidFill>
                </a:endParaRPr>
              </a:p>
            </p:txBody>
          </p:sp>
        </mc:Choice>
        <mc:Fallback>
          <p:sp>
            <p:nvSpPr>
              <p:cNvPr id="5" name="QB_6_BD.41_3#10fac75a9?htil=4&amp;pid=6674e7745&amp;color=0,0,0&amp;vtp=1&amp;bbb=1&amp;hb=1"/>
              <p:cNvSpPr>
                <a:spLocks noRot="1" noChangeAspect="1" noMove="1" noResize="1" noEditPoints="1" noAdjustHandles="1" noChangeArrowheads="1" noChangeShapeType="1" noTextEdit="1"/>
              </p:cNvSpPr>
              <p:nvPr/>
            </p:nvSpPr>
            <p:spPr>
              <a:xfrm>
                <a:off x="722376" y="1834203"/>
                <a:ext cx="6163056" cy="3599434"/>
              </a:xfrm>
              <a:prstGeom prst="rect">
                <a:avLst/>
              </a:prstGeom>
              <a:blipFill rotWithShape="1">
                <a:blip r:embed="rId3"/>
                <a:stretch>
                  <a:fillRect l="-6" t="-9" r="-4892" b="-1254"/>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6" name="QB_6_AN.42_1#10fac75a9.blank?pid=6674e7745&amp;color=0,0,0&amp;vpa=17&amp;vtp=1&amp;bbb=1&amp;hb=1"/>
              <p:cNvSpPr/>
              <p:nvPr/>
            </p:nvSpPr>
            <p:spPr>
              <a:xfrm>
                <a:off x="722376" y="1796103"/>
                <a:ext cx="6163056" cy="865759"/>
              </a:xfrm>
              <a:prstGeom prst="rect">
                <a:avLst/>
              </a:prstGeom>
              <a:noFill/>
            </p:spPr>
            <p:txBody>
              <a:bodyPr wrap="none" lIns="0" tIns="0" rIns="0" bIns="0" rtlCol="0" anchor="t"/>
              <a:lstStyle/>
              <a:p>
                <a:pPr latinLnBrk="1">
                  <a:lnSpc>
                    <a:spcPts val="359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基因序列数据库</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（或</a:t>
                </a:r>
                <a14:m>
                  <m:oMath xmlns:m="http://schemas.openxmlformats.org/officeDocument/2006/math">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𝐆𝐞𝐧𝐁𝐚𝐧𝐤</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或</a:t>
                </a:r>
                <a14:m>
                  <m:oMath xmlns:m="http://schemas.openxmlformats.org/officeDocument/2006/math">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𝐃𝐍𝐀</m:t>
                    </m:r>
                  </m:oMath>
                </a14:m>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序列</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9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数据库</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B050"/>
                  </a:solidFill>
                </a:endParaRPr>
              </a:p>
            </p:txBody>
          </p:sp>
        </mc:Choice>
        <mc:Fallback>
          <p:sp>
            <p:nvSpPr>
              <p:cNvPr id="6" name="QB_6_AN.42_1#10fac75a9.blank?pid=6674e7745&amp;color=0,0,0&amp;vpa=17&amp;vtp=1&amp;bbb=1&amp;hb=1"/>
              <p:cNvSpPr>
                <a:spLocks noRot="1" noChangeAspect="1" noMove="1" noResize="1" noEditPoints="1" noAdjustHandles="1" noChangeArrowheads="1" noChangeShapeType="1" noTextEdit="1"/>
              </p:cNvSpPr>
              <p:nvPr/>
            </p:nvSpPr>
            <p:spPr>
              <a:xfrm>
                <a:off x="722376" y="1796103"/>
                <a:ext cx="6163056" cy="865759"/>
              </a:xfrm>
              <a:prstGeom prst="rect">
                <a:avLst/>
              </a:prstGeom>
              <a:blipFill rotWithShape="1">
                <a:blip r:embed="rId4"/>
                <a:stretch>
                  <a:fillRect l="-6" t="-37" r="-956" b="-5288"/>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7" name="QB_6_AN.43_1#10fac75a9.blank?pid=6674e7745&amp;color=0,0,0&amp;vpa=18&amp;vtp=1&amp;bbb=1"/>
              <p:cNvSpPr/>
              <p:nvPr/>
            </p:nvSpPr>
            <p:spPr>
              <a:xfrm>
                <a:off x="5821426" y="3253301"/>
                <a:ext cx="920750" cy="303784"/>
              </a:xfrm>
              <a:prstGeom prst="rect">
                <a:avLst/>
              </a:prstGeom>
              <a:noFill/>
            </p:spPr>
            <p:txBody>
              <a:bodyPr wrap="none" lIns="0" tIns="0" rIns="0" bIns="0" rtlCol="0" anchor="t"/>
              <a:lstStyle/>
              <a:p>
                <a:pPr algn="ctr" latinLnBrk="1">
                  <a:lnSpc>
                    <a:spcPts val="2500"/>
                  </a:lnSpc>
                </a:pPr>
                <a14:m>
                  <m:oMath xmlns:m="http://schemas.openxmlformats.org/officeDocument/2006/math">
                    <m:r>
                      <a:rPr lang="en-US" altLang="zh-CN" sz="2000" b="1" i="1"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𝑿𝒉𝒐</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Ⅰ</a:t>
                </a:r>
                <a:endParaRPr lang="en-US" altLang="zh-CN" sz="100" dirty="0">
                  <a:solidFill>
                    <a:srgbClr val="00B050"/>
                  </a:solidFill>
                </a:endParaRPr>
              </a:p>
            </p:txBody>
          </p:sp>
        </mc:Choice>
        <mc:Fallback>
          <p:sp>
            <p:nvSpPr>
              <p:cNvPr id="7" name="QB_6_AN.43_1#10fac75a9.blank?pid=6674e7745&amp;color=0,0,0&amp;vpa=18&amp;vtp=1&amp;bbb=1"/>
              <p:cNvSpPr>
                <a:spLocks noRot="1" noChangeAspect="1" noMove="1" noResize="1" noEditPoints="1" noAdjustHandles="1" noChangeArrowheads="1" noChangeShapeType="1" noTextEdit="1"/>
              </p:cNvSpPr>
              <p:nvPr/>
            </p:nvSpPr>
            <p:spPr>
              <a:xfrm>
                <a:off x="5821426" y="3253301"/>
                <a:ext cx="920750" cy="303784"/>
              </a:xfrm>
              <a:prstGeom prst="rect">
                <a:avLst/>
              </a:prstGeom>
              <a:blipFill rotWithShape="1">
                <a:blip r:embed="rId5"/>
                <a:stretch>
                  <a:fillRect l="-41" t="-3827" r="41" b="-4451"/>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8" name="QB_6_AN.44_1#10fac75a9.blank?pid=6674e7745&amp;color=0,0,0&amp;vpa=19&amp;vtp=1&amp;bbb=1"/>
              <p:cNvSpPr/>
              <p:nvPr/>
            </p:nvSpPr>
            <p:spPr>
              <a:xfrm>
                <a:off x="998601" y="3712787"/>
                <a:ext cx="925513" cy="303784"/>
              </a:xfrm>
              <a:prstGeom prst="rect">
                <a:avLst/>
              </a:prstGeom>
              <a:noFill/>
            </p:spPr>
            <p:txBody>
              <a:bodyPr wrap="none" lIns="0" tIns="0" rIns="0" bIns="0" rtlCol="0" anchor="t"/>
              <a:lstStyle/>
              <a:p>
                <a:pPr algn="ctr" latinLnBrk="1">
                  <a:lnSpc>
                    <a:spcPts val="2500"/>
                  </a:lnSpc>
                </a:pPr>
                <a14:m>
                  <m:oMath xmlns:m="http://schemas.openxmlformats.org/officeDocument/2006/math">
                    <m:r>
                      <a:rPr lang="en-US" altLang="zh-CN" sz="2000" b="1" i="1"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𝑿𝒃𝒂</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Ⅰ</a:t>
                </a:r>
                <a:endParaRPr lang="en-US" altLang="zh-CN" sz="100" dirty="0">
                  <a:solidFill>
                    <a:srgbClr val="00B050"/>
                  </a:solidFill>
                </a:endParaRPr>
              </a:p>
            </p:txBody>
          </p:sp>
        </mc:Choice>
        <mc:Fallback>
          <p:sp>
            <p:nvSpPr>
              <p:cNvPr id="8" name="QB_6_AN.44_1#10fac75a9.blank?pid=6674e7745&amp;color=0,0,0&amp;vpa=19&amp;vtp=1&amp;bbb=1"/>
              <p:cNvSpPr>
                <a:spLocks noRot="1" noChangeAspect="1" noMove="1" noResize="1" noEditPoints="1" noAdjustHandles="1" noChangeArrowheads="1" noChangeShapeType="1" noTextEdit="1"/>
              </p:cNvSpPr>
              <p:nvPr/>
            </p:nvSpPr>
            <p:spPr>
              <a:xfrm>
                <a:off x="998601" y="3712787"/>
                <a:ext cx="925513" cy="303784"/>
              </a:xfrm>
              <a:prstGeom prst="rect">
                <a:avLst/>
              </a:prstGeom>
              <a:blipFill rotWithShape="1">
                <a:blip r:embed="rId6"/>
                <a:stretch>
                  <a:fillRect l="-41" t="-3952" r="7" b="-4325"/>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9" name="QB_6_AN.45_1#10fac75a9.blank?pid=6674e7745&amp;color=0,0,0&amp;vpa=20&amp;vtp=1&amp;bbb=1"/>
              <p:cNvSpPr/>
              <p:nvPr/>
            </p:nvSpPr>
            <p:spPr>
              <a:xfrm>
                <a:off x="1989201" y="4172273"/>
                <a:ext cx="1477963" cy="303784"/>
              </a:xfrm>
              <a:prstGeom prst="rect">
                <a:avLst/>
              </a:prstGeom>
              <a:noFill/>
            </p:spPr>
            <p:txBody>
              <a:bodyPr wrap="none" lIns="0" tIns="0" rIns="0" bIns="0" rtlCol="0" anchor="t"/>
              <a:lstStyle/>
              <a:p>
                <a:pPr algn="ctr" latinLnBrk="1">
                  <a:lnSpc>
                    <a:spcPts val="2500"/>
                  </a:lnSpc>
                </a:pPr>
                <a14:m>
                  <m:oMath xmlns:m="http://schemas.openxmlformats.org/officeDocument/2006/math">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𝐃𝐍𝐀</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连接酶</a:t>
                </a:r>
                <a:endParaRPr lang="en-US" altLang="zh-CN" sz="100" dirty="0">
                  <a:solidFill>
                    <a:srgbClr val="00B050"/>
                  </a:solidFill>
                </a:endParaRPr>
              </a:p>
            </p:txBody>
          </p:sp>
        </mc:Choice>
        <mc:Fallback>
          <p:sp>
            <p:nvSpPr>
              <p:cNvPr id="9" name="QB_6_AN.45_1#10fac75a9.blank?pid=6674e7745&amp;color=0,0,0&amp;vpa=20&amp;vtp=1&amp;bbb=1"/>
              <p:cNvSpPr>
                <a:spLocks noRot="1" noChangeAspect="1" noMove="1" noResize="1" noEditPoints="1" noAdjustHandles="1" noChangeArrowheads="1" noChangeShapeType="1" noTextEdit="1"/>
              </p:cNvSpPr>
              <p:nvPr/>
            </p:nvSpPr>
            <p:spPr>
              <a:xfrm>
                <a:off x="1989201" y="4172273"/>
                <a:ext cx="1477963" cy="303784"/>
              </a:xfrm>
              <a:prstGeom prst="rect">
                <a:avLst/>
              </a:prstGeom>
              <a:blipFill rotWithShape="1">
                <a:blip r:embed="rId7"/>
                <a:stretch>
                  <a:fillRect l="-26" t="-3869" r="4" b="-440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500"/>
                                        <p:tgtEl>
                                          <p:spTgt spid="6">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fade">
                                      <p:cBhvr>
                                        <p:cTn id="10" dur="500"/>
                                        <p:tgtEl>
                                          <p:spTgt spid="6">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6">
                                            <p:txEl>
                                              <p:pRg st="1" end="1"/>
                                            </p:txEl>
                                          </p:spTgt>
                                        </p:tgtEl>
                                        <p:attrNameLst>
                                          <p:attrName>style.visibility</p:attrName>
                                        </p:attrNameLst>
                                      </p:cBhvr>
                                      <p:to>
                                        <p:strVal val="visible"/>
                                      </p:to>
                                    </p:set>
                                    <p:animEffect transition="in" filter="fade">
                                      <p:cBhvr>
                                        <p:cTn id="13" dur="500"/>
                                        <p:tgtEl>
                                          <p:spTgt spid="6">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7">
                                            <p:bg/>
                                          </p:spTgt>
                                        </p:tgtEl>
                                        <p:attrNameLst>
                                          <p:attrName>style.visibility</p:attrName>
                                        </p:attrNameLst>
                                      </p:cBhvr>
                                      <p:to>
                                        <p:strVal val="visible"/>
                                      </p:to>
                                    </p:set>
                                    <p:animEffect transition="in" filter="fade">
                                      <p:cBhvr>
                                        <p:cTn id="18" dur="500"/>
                                        <p:tgtEl>
                                          <p:spTgt spid="7">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7">
                                            <p:txEl>
                                              <p:pRg st="0" end="0"/>
                                            </p:txEl>
                                          </p:spTgt>
                                        </p:tgtEl>
                                        <p:attrNameLst>
                                          <p:attrName>style.visibility</p:attrName>
                                        </p:attrNameLst>
                                      </p:cBhvr>
                                      <p:to>
                                        <p:strVal val="visible"/>
                                      </p:to>
                                    </p:set>
                                    <p:animEffect transition="in" filter="fade">
                                      <p:cBhvr>
                                        <p:cTn id="21" dur="500"/>
                                        <p:tgtEl>
                                          <p:spTgt spid="7">
                                            <p:txEl>
                                              <p:pRg st="0" end="0"/>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8">
                                            <p:bg/>
                                          </p:spTgt>
                                        </p:tgtEl>
                                        <p:attrNameLst>
                                          <p:attrName>style.visibility</p:attrName>
                                        </p:attrNameLst>
                                      </p:cBhvr>
                                      <p:to>
                                        <p:strVal val="visible"/>
                                      </p:to>
                                    </p:set>
                                    <p:animEffect transition="in" filter="fade">
                                      <p:cBhvr>
                                        <p:cTn id="26" dur="500"/>
                                        <p:tgtEl>
                                          <p:spTgt spid="8">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8">
                                            <p:txEl>
                                              <p:pRg st="0" end="0"/>
                                            </p:txEl>
                                          </p:spTgt>
                                        </p:tgtEl>
                                        <p:attrNameLst>
                                          <p:attrName>style.visibility</p:attrName>
                                        </p:attrNameLst>
                                      </p:cBhvr>
                                      <p:to>
                                        <p:strVal val="visible"/>
                                      </p:to>
                                    </p:set>
                                    <p:animEffect transition="in" filter="fade">
                                      <p:cBhvr>
                                        <p:cTn id="29" dur="500"/>
                                        <p:tgtEl>
                                          <p:spTgt spid="8">
                                            <p:txEl>
                                              <p:pRg st="0" end="0"/>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9">
                                            <p:bg/>
                                          </p:spTgt>
                                        </p:tgtEl>
                                        <p:attrNameLst>
                                          <p:attrName>style.visibility</p:attrName>
                                        </p:attrNameLst>
                                      </p:cBhvr>
                                      <p:to>
                                        <p:strVal val="visible"/>
                                      </p:to>
                                    </p:set>
                                    <p:animEffect transition="in" filter="fade">
                                      <p:cBhvr>
                                        <p:cTn id="34" dur="500"/>
                                        <p:tgtEl>
                                          <p:spTgt spid="9">
                                            <p:bg/>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9">
                                            <p:txEl>
                                              <p:pRg st="0" end="0"/>
                                            </p:txEl>
                                          </p:spTgt>
                                        </p:tgtEl>
                                        <p:attrNameLst>
                                          <p:attrName>style.visibility</p:attrName>
                                        </p:attrNameLst>
                                      </p:cBhvr>
                                      <p:to>
                                        <p:strVal val="visible"/>
                                      </p:to>
                                    </p:set>
                                    <p:animEffect transition="in" filter="fade">
                                      <p:cBhvr>
                                        <p:cTn id="37" dur="5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build="p"/>
      <p:bldP spid="7" grpId="0" animBg="1" build="p"/>
      <p:bldP spid="8" grpId="0" animBg="1" build="p"/>
      <p:bldP spid="9" grpId="0" animBg="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6_AS.46_1#10fac75a9?vop=1&amp;pid=6674e7745&amp;color=0,0,0&amp;vtp=1&amp;bt=1&amp;bbb=1&amp;hb=1"/>
              <p:cNvSpPr/>
              <p:nvPr/>
            </p:nvSpPr>
            <p:spPr>
              <a:xfrm>
                <a:off x="722376" y="972000"/>
                <a:ext cx="10753344" cy="1415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可从基因序列数据库中查询基因</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𝑁</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的编码序列，设计特定引物。由思路导引可知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，为保证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𝑁</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与质粒</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𝑝𝑌𝐿</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正确连接，需在引物1和引物2的</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端分别引入</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𝑋ℎ𝑜</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Ⅰ和</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𝑋𝑏𝑎</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限制酶识别序列</a:t>
                </a:r>
                <a:r>
                  <a:rPr lang="en-US" altLang="zh-CN" sz="22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PCR</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扩增基因</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𝑁</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，经特异性酶切后，利用</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连接酶连接</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片段，构建重组质粒。</a:t>
                </a:r>
                <a:endParaRPr lang="en-US" altLang="zh-CN" sz="2200" dirty="0"/>
              </a:p>
            </p:txBody>
          </p:sp>
        </mc:Choice>
        <mc:Fallback>
          <p:sp>
            <p:nvSpPr>
              <p:cNvPr id="2" name="QB_6_AS.46_1#10fac75a9?vop=1&amp;pid=6674e7745&amp;color=0,0,0&amp;vtp=1&amp;bt=1&amp;bbb=1&amp;hb=1"/>
              <p:cNvSpPr>
                <a:spLocks noRot="1" noChangeAspect="1" noMove="1" noResize="1" noEditPoints="1" noAdjustHandles="1" noChangeArrowheads="1" noChangeShapeType="1" noTextEdit="1"/>
              </p:cNvSpPr>
              <p:nvPr/>
            </p:nvSpPr>
            <p:spPr>
              <a:xfrm>
                <a:off x="722376" y="972000"/>
                <a:ext cx="10753344" cy="1415034"/>
              </a:xfrm>
              <a:prstGeom prst="rect">
                <a:avLst/>
              </a:prstGeom>
              <a:blipFill rotWithShape="1">
                <a:blip r:embed="rId1"/>
                <a:stretch>
                  <a:fillRect l="-4" t="-32" r="-484" b="-3181"/>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B_6_BD.47_1#41febd277?iti=4&amp;htil=5&amp;pid=6674e7745&amp;color=0,0,0&amp;tib=255,255,255&amp;vtp=1&amp;hs=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8962175" y="1054297"/>
            <a:ext cx="2439339" cy="2765171"/>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B_6_BD.47_2#41febd277?iti=4&amp;htil=5&amp;pid=6674e7745&amp;color=0,0,0&amp;vtp=1&amp;bbb=1"/>
          <p:cNvSpPr/>
          <p:nvPr/>
        </p:nvSpPr>
        <p:spPr>
          <a:xfrm>
            <a:off x="9951657" y="3946468"/>
            <a:ext cx="460375" cy="399415"/>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图2</a:t>
            </a:r>
            <a:endParaRPr lang="en-US" altLang="zh-CN" sz="2000" dirty="0">
              <a:solidFill>
                <a:srgbClr val="000000"/>
              </a:solidFill>
            </a:endParaRPr>
          </a:p>
        </p:txBody>
      </p:sp>
      <mc:AlternateContent xmlns:mc="http://schemas.openxmlformats.org/markup-compatibility/2006">
        <mc:Choice xmlns:a14="http://schemas.microsoft.com/office/drawing/2010/main" Requires="a14">
          <p:sp>
            <p:nvSpPr>
              <p:cNvPr id="4" name="QB_6_BD.47_3#41febd277?htil=5&amp;pid=6674e7745&amp;color=0,0,0&amp;vtp=1&amp;bt=1&amp;bbb=1&amp;hb=1&amp;hs=1"/>
              <p:cNvSpPr/>
              <p:nvPr/>
            </p:nvSpPr>
            <p:spPr>
              <a:xfrm>
                <a:off x="722376" y="972000"/>
                <a:ext cx="8083296" cy="3129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（2）进一步筛选构建的质粒，以</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号菌株中提取的质粒为模板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引物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1和引物2进行</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PCR</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扩增，电泳</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PCR</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产物，结果如图2。在第5组的</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PCR</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反应中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，使用无菌水代替实验组的模板</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,目的是检验</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PCR</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反应中是否</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的污染。初步判断实验组</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”中选填）的质粒中成功插入了基因</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𝑁</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,理由是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p:txBody>
          </p:sp>
        </mc:Choice>
        <mc:Fallback>
          <p:sp>
            <p:nvSpPr>
              <p:cNvPr id="4" name="QB_6_BD.47_3#41febd277?htil=5&amp;pid=6674e7745&amp;color=0,0,0&amp;vtp=1&amp;bt=1&amp;bbb=1&amp;hb=1&amp;hs=1"/>
              <p:cNvSpPr>
                <a:spLocks noRot="1" noChangeAspect="1" noMove="1" noResize="1" noEditPoints="1" noAdjustHandles="1" noChangeArrowheads="1" noChangeShapeType="1" noTextEdit="1"/>
              </p:cNvSpPr>
              <p:nvPr/>
            </p:nvSpPr>
            <p:spPr>
              <a:xfrm>
                <a:off x="722376" y="972000"/>
                <a:ext cx="8083296" cy="3129153"/>
              </a:xfrm>
              <a:prstGeom prst="rect">
                <a:avLst/>
              </a:prstGeom>
              <a:blipFill rotWithShape="1">
                <a:blip r:embed="rId2"/>
                <a:stretch>
                  <a:fillRect l="-5" t="-14" r="-2842" b="-1451"/>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5" name="QB_6_AN.48_1#41febd277.blank?pid=6674e7745&amp;color=0,0,0&amp;vpa=21&amp;vtp=1&amp;bbb=1"/>
              <p:cNvSpPr/>
              <p:nvPr/>
            </p:nvSpPr>
            <p:spPr>
              <a:xfrm>
                <a:off x="947801" y="2385764"/>
                <a:ext cx="3957638" cy="303784"/>
              </a:xfrm>
              <a:prstGeom prst="rect">
                <a:avLst/>
              </a:prstGeom>
              <a:noFill/>
            </p:spPr>
            <p:txBody>
              <a:bodyPr wrap="none" lIns="0" tIns="0" rIns="0" bIns="0" rtlCol="0" anchor="t"/>
              <a:lstStyle/>
              <a:p>
                <a:pPr algn="ctr" latinLnBrk="1">
                  <a:lnSpc>
                    <a:spcPts val="25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外源</a:t>
                </a:r>
                <a14:m>
                  <m:oMath xmlns:m="http://schemas.openxmlformats.org/officeDocument/2006/math">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𝐃𝐍𝐀</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（或外源基因、基因</a:t>
                </a:r>
                <a14:m>
                  <m:oMath xmlns:m="http://schemas.openxmlformats.org/officeDocument/2006/math">
                    <m:r>
                      <a:rPr lang="en-US" altLang="zh-CN" sz="2000" b="1" i="1"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𝑵</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B050"/>
                  </a:solidFill>
                </a:endParaRPr>
              </a:p>
            </p:txBody>
          </p:sp>
        </mc:Choice>
        <mc:Fallback>
          <p:sp>
            <p:nvSpPr>
              <p:cNvPr id="5" name="QB_6_AN.48_1#41febd277.blank?pid=6674e7745&amp;color=0,0,0&amp;vpa=21&amp;vtp=1&amp;bbb=1"/>
              <p:cNvSpPr>
                <a:spLocks noRot="1" noChangeAspect="1" noMove="1" noResize="1" noEditPoints="1" noAdjustHandles="1" noChangeArrowheads="1" noChangeShapeType="1" noTextEdit="1"/>
              </p:cNvSpPr>
              <p:nvPr/>
            </p:nvSpPr>
            <p:spPr>
              <a:xfrm>
                <a:off x="947801" y="2385764"/>
                <a:ext cx="3957638" cy="303784"/>
              </a:xfrm>
              <a:prstGeom prst="rect">
                <a:avLst/>
              </a:prstGeom>
              <a:blipFill rotWithShape="1">
                <a:blip r:embed="rId3"/>
                <a:stretch>
                  <a:fillRect l="-10" t="-3785" r="2" b="-4492"/>
                </a:stretch>
              </a:blipFill>
            </p:spPr>
            <p:txBody>
              <a:bodyPr/>
              <a:lstStyle/>
              <a:p>
                <a:r>
                  <a:rPr lang="zh-CN" altLang="en-US">
                    <a:noFill/>
                  </a:rPr>
                  <a:t> </a:t>
                </a:r>
              </a:p>
            </p:txBody>
          </p:sp>
        </mc:Fallback>
      </mc:AlternateContent>
      <p:sp>
        <p:nvSpPr>
          <p:cNvPr id="6" name="QB_6_AN.49_1#41febd277.blank?pid=6674e7745&amp;color=0,0,0&amp;vpa=22&amp;vtp=1"/>
          <p:cNvSpPr/>
          <p:nvPr/>
        </p:nvSpPr>
        <p:spPr>
          <a:xfrm>
            <a:off x="7704201" y="2317692"/>
            <a:ext cx="341313"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2000" dirty="0">
              <a:solidFill>
                <a:srgbClr val="00B050"/>
              </a:solidFill>
            </a:endParaRPr>
          </a:p>
        </p:txBody>
      </p:sp>
      <mc:AlternateContent xmlns:mc="http://schemas.openxmlformats.org/markup-compatibility/2006">
        <mc:Choice xmlns:a14="http://schemas.microsoft.com/office/drawing/2010/main" Requires="a14">
          <p:sp>
            <p:nvSpPr>
              <p:cNvPr id="7" name="QB_6_AN.50_1#41febd277.blank?pid=6674e7745&amp;color=0,0,0&amp;vpa=23&amp;vtp=1&amp;bbb=1&amp;hb=1"/>
              <p:cNvSpPr/>
              <p:nvPr/>
            </p:nvSpPr>
            <p:spPr>
              <a:xfrm>
                <a:off x="722376" y="2774892"/>
                <a:ext cx="8083296" cy="1289431"/>
              </a:xfrm>
              <a:prstGeom prst="rect">
                <a:avLst/>
              </a:prstGeom>
              <a:noFill/>
            </p:spPr>
            <p:txBody>
              <a:bodyPr wrap="square" lIns="0" tIns="0" rIns="0" bIns="0" rtlCol="0" anchor="t"/>
              <a:lstStyle/>
              <a:p>
                <a:pPr latinLnBrk="1">
                  <a:lnSpc>
                    <a:spcPct val="1460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基因</a:t>
                </a:r>
                <a14:m>
                  <m:oMath xmlns:m="http://schemas.openxmlformats.org/officeDocument/2006/math">
                    <m:r>
                      <a:rPr lang="en-US" altLang="zh-CN" sz="2000" b="1" i="1"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𝑵</m:t>
                    </m:r>
                  </m:oMath>
                </a14:m>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大小为重组质粒大小和质粒</a:t>
                </a:r>
                <a14:m>
                  <m:oMath xmlns:m="http://schemas.openxmlformats.org/officeDocument/2006/math">
                    <m:r>
                      <a:rPr lang="en-US" altLang="zh-CN" sz="2000" b="1" i="1"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𝒑𝒀𝑳</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大小的差值，约为</a:t>
                </a:r>
                <a14:m>
                  <m:oMath xmlns:m="http://schemas.openxmlformats.org/officeDocument/2006/math">
                    <m:r>
                      <a:rPr lang="en-US" altLang="zh-CN" sz="2000" b="1" i="1"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𝟐</m:t>
                    </m:r>
                    <m:r>
                      <a:rPr lang="en-US" altLang="zh-CN" sz="2000" b="1" i="1"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1" i="1"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𝟑</m:t>
                    </m:r>
                    <m:r>
                      <m:rPr>
                        <m:nor/>
                      </m:rP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 </m:t>
                    </m:r>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𝐤𝐛</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，对应实验组</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1的电泳条带</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（或实验组1电泳条带大小加质粒</a:t>
                </a:r>
                <a14:m>
                  <m:oMath xmlns:m="http://schemas.openxmlformats.org/officeDocument/2006/math">
                    <m:r>
                      <a:rPr lang="en-US" altLang="zh-CN" sz="2000" b="1" i="1"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𝒑𝒀𝑳</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大小约等于重组质粒大小）</a:t>
                </a:r>
                <a:endParaRPr lang="en-US" altLang="zh-CN" sz="2000" dirty="0">
                  <a:solidFill>
                    <a:srgbClr val="00B050"/>
                  </a:solidFill>
                </a:endParaRPr>
              </a:p>
            </p:txBody>
          </p:sp>
        </mc:Choice>
        <mc:Fallback>
          <p:sp>
            <p:nvSpPr>
              <p:cNvPr id="7" name="QB_6_AN.50_1#41febd277.blank?pid=6674e7745&amp;color=0,0,0&amp;vpa=23&amp;vtp=1&amp;bbb=1&amp;hb=1"/>
              <p:cNvSpPr>
                <a:spLocks noRot="1" noChangeAspect="1" noMove="1" noResize="1" noEditPoints="1" noAdjustHandles="1" noChangeArrowheads="1" noChangeShapeType="1" noTextEdit="1"/>
              </p:cNvSpPr>
              <p:nvPr/>
            </p:nvSpPr>
            <p:spPr>
              <a:xfrm>
                <a:off x="722376" y="2774892"/>
                <a:ext cx="8083296" cy="1289431"/>
              </a:xfrm>
              <a:prstGeom prst="rect">
                <a:avLst/>
              </a:prstGeom>
              <a:blipFill rotWithShape="1">
                <a:blip r:embed="rId4"/>
                <a:stretch>
                  <a:fillRect l="-5" t="-45" r="2" b="-3373"/>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8" name="QB_6_AS.51_1#41febd277?vop=1&amp;pid=6674e7745&amp;color=0,0,0&amp;vtp=1&amp;bbb=1&amp;hb=1&amp;hs=1"/>
              <p:cNvSpPr/>
              <p:nvPr/>
            </p:nvSpPr>
            <p:spPr>
              <a:xfrm>
                <a:off x="722376" y="4485328"/>
                <a:ext cx="10753344" cy="1761109"/>
              </a:xfrm>
              <a:prstGeom prst="rect">
                <a:avLst/>
              </a:prstGeom>
              <a:noFill/>
            </p:spPr>
            <p:txBody>
              <a:bodyPr wrap="none" lIns="0" tIns="0" rIns="0" bIns="0" rtlCol="0" anchor="t"/>
              <a:lstStyle/>
              <a:p>
                <a:pPr algn="l" latinLnBrk="1">
                  <a:lnSpc>
                    <a:spcPts val="36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在第5组的</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PCR</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反应中，使用无菌水代替实验组的模板</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，目的是检验</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PCR</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反应中是否有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外源</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的污染。质粒</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𝑝𝑌𝐿</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大小为</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7</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r>
                      <m:rPr>
                        <m:nor/>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kb</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，重组质粒大小约</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9</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r>
                      <m:rPr>
                        <m:nor/>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kb</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，假设构建重组质粒前后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，质粒</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𝑝𝑌𝐿</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对应部分大小基本不变，基因</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𝑁</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大小为二者的差值，约为</a:t>
                </a:r>
                <a14:m>
                  <m:oMath xmlns:m="http://schemas.openxmlformats.org/officeDocument/2006/math">
                    <m:r>
                      <a:rPr lang="en-US" altLang="zh-CN" sz="22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r>
                      <a:rPr lang="en-US" altLang="zh-CN" sz="22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2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r>
                      <m:rPr>
                        <m:nor/>
                      </m:rPr>
                      <a:rPr lang="en-US" altLang="zh-CN" sz="22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2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kb</m:t>
                    </m:r>
                    <m:r>
                      <a:rPr lang="en-US" altLang="zh-CN" sz="22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2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r>
                      <a:rPr lang="en-US" altLang="zh-CN" sz="22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2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r>
                      <a:rPr lang="en-US" altLang="zh-CN" sz="22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2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r>
                      <m:rPr>
                        <m:nor/>
                      </m:rPr>
                      <a:rPr lang="en-US" altLang="zh-CN" sz="22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2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kb</m:t>
                    </m:r>
                    <m:r>
                      <a:rPr lang="en-US" altLang="zh-CN" sz="22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，结合图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2电泳</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结果可知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，实验组1的电泳条带大小约为</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r>
                      <m:rPr>
                        <m:nor/>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300</m:t>
                    </m:r>
                    <m:r>
                      <m:rPr>
                        <m:nor/>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bp</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，说明实验组1的质粒中成功插入了基因</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𝑁</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solidFill>
                    <a:srgbClr val="000000"/>
                  </a:solidFill>
                </a:endParaRPr>
              </a:p>
            </p:txBody>
          </p:sp>
        </mc:Choice>
        <mc:Fallback>
          <p:sp>
            <p:nvSpPr>
              <p:cNvPr id="8" name="QB_6_AS.51_1#41febd277?vop=1&amp;pid=6674e7745&amp;color=0,0,0&amp;vtp=1&amp;bbb=1&amp;hb=1&amp;hs=1"/>
              <p:cNvSpPr>
                <a:spLocks noRot="1" noChangeAspect="1" noMove="1" noResize="1" noEditPoints="1" noAdjustHandles="1" noChangeArrowheads="1" noChangeShapeType="1" noTextEdit="1"/>
              </p:cNvSpPr>
              <p:nvPr/>
            </p:nvSpPr>
            <p:spPr>
              <a:xfrm>
                <a:off x="722376" y="4485328"/>
                <a:ext cx="10753344" cy="1761109"/>
              </a:xfrm>
              <a:prstGeom prst="rect">
                <a:avLst/>
              </a:prstGeom>
              <a:blipFill rotWithShape="1">
                <a:blip r:embed="rId5"/>
                <a:stretch>
                  <a:fillRect l="-4" t="-18" b="-2383"/>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fade">
                                      <p:cBhvr>
                                        <p:cTn id="15" dur="500"/>
                                        <p:tgtEl>
                                          <p:spTgt spid="6">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fade">
                                      <p:cBhvr>
                                        <p:cTn id="18" dur="500"/>
                                        <p:tgtEl>
                                          <p:spTgt spid="6">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fade">
                                      <p:cBhvr>
                                        <p:cTn id="23" dur="500"/>
                                        <p:tgtEl>
                                          <p:spTgt spid="7">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fade">
                                      <p:cBhvr>
                                        <p:cTn id="26" dur="500"/>
                                        <p:tgtEl>
                                          <p:spTgt spid="7">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8">
                                            <p:bg/>
                                          </p:spTgt>
                                        </p:tgtEl>
                                        <p:attrNameLst>
                                          <p:attrName>style.visibility</p:attrName>
                                        </p:attrNameLst>
                                      </p:cBhvr>
                                      <p:to>
                                        <p:strVal val="visible"/>
                                      </p:to>
                                    </p:set>
                                    <p:animEffect transition="in" filter="fade">
                                      <p:cBhvr>
                                        <p:cTn id="31" dur="500"/>
                                        <p:tgtEl>
                                          <p:spTgt spid="8">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8">
                                            <p:txEl>
                                              <p:pRg st="0" end="0"/>
                                            </p:txEl>
                                          </p:spTgt>
                                        </p:tgtEl>
                                        <p:attrNameLst>
                                          <p:attrName>style.visibility</p:attrName>
                                        </p:attrNameLst>
                                      </p:cBhvr>
                                      <p:to>
                                        <p:strVal val="visible"/>
                                      </p:to>
                                    </p:set>
                                    <p:animEffect transition="in" filter="fade">
                                      <p:cBhvr>
                                        <p:cTn id="34" dur="500"/>
                                        <p:tgtEl>
                                          <p:spTgt spid="8">
                                            <p:txEl>
                                              <p:pRg st="0" end="0"/>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8">
                                            <p:txEl>
                                              <p:pRg st="1" end="1"/>
                                            </p:txEl>
                                          </p:spTgt>
                                        </p:tgtEl>
                                        <p:attrNameLst>
                                          <p:attrName>style.visibility</p:attrName>
                                        </p:attrNameLst>
                                      </p:cBhvr>
                                      <p:to>
                                        <p:strVal val="visible"/>
                                      </p:to>
                                    </p:set>
                                    <p:animEffect transition="in" filter="fade">
                                      <p:cBhvr>
                                        <p:cTn id="37" dur="500"/>
                                        <p:tgtEl>
                                          <p:spTgt spid="8">
                                            <p:txEl>
                                              <p:pRg st="1" end="1"/>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8">
                                            <p:txEl>
                                              <p:pRg st="2" end="2"/>
                                            </p:txEl>
                                          </p:spTgt>
                                        </p:tgtEl>
                                        <p:attrNameLst>
                                          <p:attrName>style.visibility</p:attrName>
                                        </p:attrNameLst>
                                      </p:cBhvr>
                                      <p:to>
                                        <p:strVal val="visible"/>
                                      </p:to>
                                    </p:set>
                                    <p:animEffect transition="in" filter="fade">
                                      <p:cBhvr>
                                        <p:cTn id="40" dur="500"/>
                                        <p:tgtEl>
                                          <p:spTgt spid="8">
                                            <p:txEl>
                                              <p:pRg st="2" end="2"/>
                                            </p:tx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8">
                                            <p:txEl>
                                              <p:pRg st="3" end="3"/>
                                            </p:txEl>
                                          </p:spTgt>
                                        </p:tgtEl>
                                        <p:attrNameLst>
                                          <p:attrName>style.visibility</p:attrName>
                                        </p:attrNameLst>
                                      </p:cBhvr>
                                      <p:to>
                                        <p:strVal val="visible"/>
                                      </p:to>
                                    </p:set>
                                    <p:animEffect transition="in" filter="fade">
                                      <p:cBhvr>
                                        <p:cTn id="43" dur="500"/>
                                        <p:tgtEl>
                                          <p:spTgt spid="8">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P spid="6" grpId="0" animBg="1" build="p"/>
      <p:bldP spid="7" grpId="0" animBg="1" build="p"/>
      <p:bldP spid="8" grpId="0" animBg="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6_BD.52_1#84182cbf6?pid=6674e7745&amp;color=0,0,0&amp;vtp=1&amp;bt=1&amp;bbb=1&amp;hb=1"/>
              <p:cNvSpPr/>
              <p:nvPr/>
            </p:nvSpPr>
            <p:spPr>
              <a:xfrm>
                <a:off x="722376" y="972000"/>
                <a:ext cx="10753344" cy="3580702"/>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（3）为提高香树脂醇合酶催化效率，将编码第240位脯氨酸或第</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243位苯丙氨酸的碱基序列替换</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为编码丙氨酸的碱基序列</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，丙氨酸的密码子有</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GCA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等。</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是诱变第</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240位脯氨酸编码序列的引物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GCA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为诱变序列）,</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b</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其中一条是诱变第243位苯丙氨酸的引物，其配对模板与</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的配对模</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板相同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。据此分析，丙氨酸的密码子除</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GCA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，还有</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a:p>
                <a:pPr latinLnBrk="1">
                  <a:lnSpc>
                    <a:spcPts val="3600"/>
                  </a:lnSpc>
                </a:pP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GCA</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CCC</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GAG</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TTC</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TGG</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CTG</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TTT</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CCC</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TCT</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TTC</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TTC</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solidFill>
                    <a:srgbClr val="000000"/>
                  </a:solidFill>
                </a:endParaRPr>
              </a:p>
              <a:p>
                <a:pPr latinLnBrk="1">
                  <a:lnSpc>
                    <a:spcPts val="3600"/>
                  </a:lnSpc>
                </a:pP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b</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GAA</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CTG</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TGG</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GAC</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ACC</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CTG</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AAC</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TAC</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TTC</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TCT</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GAG</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solidFill>
                    <a:srgbClr val="000000"/>
                  </a:solidFill>
                </a:endParaRPr>
              </a:p>
              <a:p>
                <a:pPr latinLnBrk="1">
                  <a:lnSpc>
                    <a:spcPts val="3600"/>
                  </a:lnSpc>
                </a:pP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GCC</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TGG</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CTG</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TTT</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CCC</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TCT</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TTC</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TTC</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CCC</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TAC</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CAC</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solidFill>
                    <a:srgbClr val="000000"/>
                  </a:solidFill>
                </a:endParaRPr>
              </a:p>
              <a:p>
                <a:pPr latinLnBrk="1">
                  <a:lnSpc>
                    <a:spcPts val="3400"/>
                  </a:lnSpc>
                </a:pP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GAT</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AAT</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AAG</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ATC</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CGA</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GAG</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AAG</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GCC</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ATG</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CGA</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AAG</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p:txBody>
          </p:sp>
        </mc:Choice>
        <mc:Fallback>
          <p:sp>
            <p:nvSpPr>
              <p:cNvPr id="2" name="QB_6_BD.52_1#84182cbf6?pid=6674e7745&amp;color=0,0,0&amp;vtp=1&amp;bt=1&amp;bbb=1&amp;hb=1"/>
              <p:cNvSpPr>
                <a:spLocks noRot="1" noChangeAspect="1" noMove="1" noResize="1" noEditPoints="1" noAdjustHandles="1" noChangeArrowheads="1" noChangeShapeType="1" noTextEdit="1"/>
              </p:cNvSpPr>
              <p:nvPr/>
            </p:nvSpPr>
            <p:spPr>
              <a:xfrm>
                <a:off x="722376" y="972000"/>
                <a:ext cx="10753344" cy="3580702"/>
              </a:xfrm>
              <a:prstGeom prst="rect">
                <a:avLst/>
              </a:prstGeom>
              <a:blipFill rotWithShape="1">
                <a:blip r:embed="rId1"/>
                <a:stretch>
                  <a:fillRect l="-4" t="-13" r="-667" b="-1426"/>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B_6_AN.53_1#84182cbf6.blank?pid=6674e7745&amp;color=0,0,0&amp;vpa=24&amp;vtp=1&amp;bbb=1"/>
              <p:cNvSpPr/>
              <p:nvPr/>
            </p:nvSpPr>
            <p:spPr>
              <a:xfrm>
                <a:off x="6537389" y="2398907"/>
                <a:ext cx="596900" cy="294577"/>
              </a:xfrm>
              <a:prstGeom prst="rect">
                <a:avLst/>
              </a:prstGeom>
              <a:noFill/>
            </p:spPr>
            <p:txBody>
              <a:bodyPr wrap="none" lIns="0" tIns="0" rIns="0" bIns="0" rtlCol="0" anchor="t"/>
              <a:lstStyle/>
              <a:p>
                <a:pPr algn="ctr" latinLnBrk="1">
                  <a:lnSpc>
                    <a:spcPts val="2500"/>
                  </a:lnSpc>
                </a:pPr>
                <a14:m>
                  <m:oMath xmlns:m="http://schemas.openxmlformats.org/officeDocument/2006/math">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𝐆𝐂𝐂</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dirty="0"/>
              </a:p>
            </p:txBody>
          </p:sp>
        </mc:Choice>
        <mc:Fallback>
          <p:sp>
            <p:nvSpPr>
              <p:cNvPr id="3" name="QB_6_AN.53_1#84182cbf6.blank?pid=6674e7745&amp;color=0,0,0&amp;vpa=24&amp;vtp=1&amp;bbb=1"/>
              <p:cNvSpPr>
                <a:spLocks noRot="1" noChangeAspect="1" noMove="1" noResize="1" noEditPoints="1" noAdjustHandles="1" noChangeArrowheads="1" noChangeShapeType="1" noTextEdit="1"/>
              </p:cNvSpPr>
              <p:nvPr/>
            </p:nvSpPr>
            <p:spPr>
              <a:xfrm>
                <a:off x="6537389" y="2398907"/>
                <a:ext cx="596900" cy="294577"/>
              </a:xfrm>
              <a:prstGeom prst="rect">
                <a:avLst/>
              </a:prstGeom>
              <a:blipFill rotWithShape="1">
                <a:blip r:embed="rId2"/>
                <a:stretch>
                  <a:fillRect l="-11" t="-174" r="11" b="-7608"/>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6_AS.54_1#84182cbf6?vop=1&amp;pid=6674e7745&amp;color=0,0,0&amp;vtp=1&amp;bt=1&amp;bbb=1&amp;hb=1"/>
              <p:cNvSpPr/>
              <p:nvPr/>
            </p:nvSpPr>
            <p:spPr>
              <a:xfrm>
                <a:off x="722376" y="972000"/>
                <a:ext cx="10753344" cy="27104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是诱变第240位脯氨酸编码序列替换为丙氨酸编码序列的引物（</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GCA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为诱变序列</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，与丙氨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酸的密码子序列相同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b</m:t>
                    </m:r>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m:t>
                    </m:r>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其中一条是诱变第</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243位苯丙氨酸编码序列替换为丙氨酸编码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序列的引物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，其配对模板与</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的配对模板相同，据此分析，除编码第</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243位苯丙氨酸的碱基序列</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TTC</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替换为诱变序列，与丙氨酸的密码子序列相同，其后的编码序列应该与</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TGG</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CTG</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TTT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，所以该引物是</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，其中</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GCC</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为第243位诱变序列</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，故丙氨酸的密码子还可以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GCC</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mc:Choice>
        <mc:Fallback>
          <p:sp>
            <p:nvSpPr>
              <p:cNvPr id="2" name="QB_6_AS.54_1#84182cbf6?vop=1&amp;pid=6674e7745&amp;color=0,0,0&amp;vtp=1&amp;bt=1&amp;bbb=1&amp;hb=1"/>
              <p:cNvSpPr>
                <a:spLocks noRot="1" noChangeAspect="1" noMove="1" noResize="1" noEditPoints="1" noAdjustHandles="1" noChangeArrowheads="1" noChangeShapeType="1" noTextEdit="1"/>
              </p:cNvSpPr>
              <p:nvPr/>
            </p:nvSpPr>
            <p:spPr>
              <a:xfrm>
                <a:off x="722376" y="972000"/>
                <a:ext cx="10753344" cy="2710434"/>
              </a:xfrm>
              <a:prstGeom prst="rect">
                <a:avLst/>
              </a:prstGeom>
              <a:blipFill rotWithShape="1">
                <a:blip r:embed="rId1"/>
                <a:stretch>
                  <a:fillRect l="-4" t="-17" b="-1661"/>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55_1#ee425ee9b?pid=6674e7745&amp;color=0,0,0&amp;vtp=1&amp;bt=1&amp;bbb=1&amp;hb=1"/>
          <p:cNvSpPr/>
          <p:nvPr/>
        </p:nvSpPr>
        <p:spPr>
          <a:xfrm>
            <a:off x="722376" y="969265"/>
            <a:ext cx="10753344" cy="8562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）进一步检测转基因酵母菌发酵得到的</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含量并进行比较，可以选出最优的香树脂</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醇合酶基因的改造方案</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B_6_AN.56_1#ee425ee9b.blank?pid=6674e7745&amp;color=0,0,0&amp;vpa=25&amp;vtp=1&amp;bbb=1"/>
          <p:cNvSpPr/>
          <p:nvPr/>
        </p:nvSpPr>
        <p:spPr>
          <a:xfrm>
            <a:off x="5453126" y="931165"/>
            <a:ext cx="1200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香树脂醇</a:t>
            </a:r>
            <a:endParaRPr lang="en-US" altLang="zh-CN" sz="2000" dirty="0"/>
          </a:p>
        </p:txBody>
      </p:sp>
      <mc:AlternateContent xmlns:mc="http://schemas.openxmlformats.org/markup-compatibility/2006">
        <mc:Choice xmlns:a14="http://schemas.microsoft.com/office/drawing/2010/main" Requires="a14">
          <p:sp>
            <p:nvSpPr>
              <p:cNvPr id="4" name="QB_6_AS.57_1#ee425ee9b?vop=1&amp;pid=6674e7745&amp;color=0,0,0&amp;vtp=1&amp;bbb=1&amp;hb=1"/>
              <p:cNvSpPr/>
              <p:nvPr/>
            </p:nvSpPr>
            <p:spPr>
              <a:xfrm>
                <a:off x="722376" y="1831975"/>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本题旨在通过在酵母菌中表达外源香树脂醇合酶基因</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𝑁</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并进行改造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，提高香树脂醇合酶的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催化效率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，高效生产香树脂醇，所以检测转基因酵母菌发酵产物香树脂醇的含量并进行比较</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以选出香树脂醇合酶催化效率较高的香树脂醇合酶基因改造方案</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mc:Choice>
        <mc:Fallback>
          <p:sp>
            <p:nvSpPr>
              <p:cNvPr id="4" name="QB_6_AS.57_1#ee425ee9b?vop=1&amp;pid=6674e7745&amp;color=0,0,0&amp;vtp=1&amp;bbb=1&amp;hb=1"/>
              <p:cNvSpPr>
                <a:spLocks noRot="1" noChangeAspect="1" noMove="1" noResize="1" noEditPoints="1" noAdjustHandles="1" noChangeArrowheads="1" noChangeShapeType="1" noTextEdit="1"/>
              </p:cNvSpPr>
              <p:nvPr/>
            </p:nvSpPr>
            <p:spPr>
              <a:xfrm>
                <a:off x="722376" y="1831975"/>
                <a:ext cx="10753344" cy="1326134"/>
              </a:xfrm>
              <a:prstGeom prst="rect">
                <a:avLst/>
              </a:prstGeom>
              <a:blipFill rotWithShape="1">
                <a:blip r:embed="rId1"/>
                <a:stretch>
                  <a:fillRect l="-4" r="-402" b="-3428"/>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2" end="2"/>
                                            </p:txEl>
                                          </p:spTgt>
                                        </p:tgtEl>
                                        <p:attrNameLst>
                                          <p:attrName>style.visibility</p:attrName>
                                        </p:attrNameLst>
                                      </p:cBhvr>
                                      <p:to>
                                        <p:strVal val="visible"/>
                                      </p:to>
                                    </p:set>
                                    <p:animEffect transition="in" filter="fade">
                                      <p:cBhvr>
                                        <p:cTn id="24" dur="5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5_EX.58_1#6674e7745?vop=1&amp;pid=3e3f8ad82&amp;color=0,0,0&amp;vtp=1&amp;bt=1&amp;bbb=1&amp;hb=1"/>
              <p:cNvSpPr/>
              <p:nvPr/>
            </p:nvSpPr>
            <p:spPr>
              <a:xfrm>
                <a:off x="722376" y="972000"/>
                <a:ext cx="10753344" cy="40947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【思路导引】</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分析题图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1）为保证目的基因</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𝑁</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与质粒</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𝑝𝑌𝐿</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正确连接，以及基因</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𝑁</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能够转录，需要把基因</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𝑁</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插入启动子和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终止子之间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。因为</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链为转录的模板链，</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RNA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聚合酶识别和结合启动子之后，会从模板链</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链的</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端向</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端转录，所以</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链的</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端需要连接到启动子右侧，故在引物2的</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端引入</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𝑆𝑝𝑒</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Ⅰ限制酶识别</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序列</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链的</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端需要连接到终止子左侧，故需要在引物1的</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端引入</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𝑋ℎ𝑜</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Ⅰ限制酶识别序列。</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2）因为基因</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𝑁</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上有</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𝑆𝑝𝑒</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Ⅰ限制酶识别序列，用</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𝑆𝑝𝑒</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Ⅰ限制酶切割基因</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𝑁</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时会破坏基因</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𝑁</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要在引物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2的</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端引入与</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𝑆𝑝𝑒</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Ⅰ限制酶切割产生相同黏性末端</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CTAG</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的限制酶识别序列，</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即在引物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2的</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端引入</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𝑋𝑏𝑎</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Ⅰ限制酶识别序列。结果如图：</a:t>
                </a:r>
                <a:endParaRPr lang="en-US" altLang="zh-CN" sz="2000" dirty="0"/>
              </a:p>
            </p:txBody>
          </p:sp>
        </mc:Choice>
        <mc:Fallback>
          <p:sp>
            <p:nvSpPr>
              <p:cNvPr id="2" name="QO_5_EX.58_1#6674e7745?vop=1&amp;pid=3e3f8ad82&amp;color=0,0,0&amp;vtp=1&amp;bt=1&amp;bbb=1&amp;hb=1"/>
              <p:cNvSpPr>
                <a:spLocks noRot="1" noChangeAspect="1" noMove="1" noResize="1" noEditPoints="1" noAdjustHandles="1" noChangeArrowheads="1" noChangeShapeType="1" noTextEdit="1"/>
              </p:cNvSpPr>
              <p:nvPr/>
            </p:nvSpPr>
            <p:spPr>
              <a:xfrm>
                <a:off x="722376" y="972000"/>
                <a:ext cx="10753344" cy="4094734"/>
              </a:xfrm>
              <a:prstGeom prst="rect">
                <a:avLst/>
              </a:prstGeom>
              <a:blipFill rotWithShape="1">
                <a:blip r:embed="rId1"/>
                <a:stretch>
                  <a:fillRect l="-4" t="-11" r="-673" b="-1099"/>
                </a:stretch>
              </a:blipFill>
            </p:spPr>
            <p:txBody>
              <a:bodyPr/>
              <a:lstStyle/>
              <a:p>
                <a:r>
                  <a:rPr lang="zh-CN" altLang="en-US">
                    <a:noFill/>
                  </a:rPr>
                  <a:t> </a:t>
                </a:r>
              </a:p>
            </p:txBody>
          </p:sp>
        </mc:Fallback>
      </mc:AlternateContent>
      <p:pic>
        <p:nvPicPr>
          <p:cNvPr id="3" name="QO_5_EX.58_2#6674e7745?vop=1&amp;pid=3e3f8ad82&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3127248" y="5171128"/>
            <a:ext cx="5934456" cy="1042416"/>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par>
                                <p:cTn id="35" presetID="10" presetClass="entr" presetSubtype="0" fill="hold" nodeType="withEffect">
                                  <p:stCondLst>
                                    <p:cond delay="0"/>
                                  </p:stCondLst>
                                  <p:childTnLst>
                                    <p:set>
                                      <p:cBhvr>
                                        <p:cTn id="36" dur="1" fill="hold">
                                          <p:stCondLst>
                                            <p:cond delay="0"/>
                                          </p:stCondLst>
                                        </p:cTn>
                                        <p:tgtEl>
                                          <p:spTgt spid="3"/>
                                        </p:tgtEl>
                                        <p:attrNameLst>
                                          <p:attrName>style.visibility</p:attrName>
                                        </p:attrNameLst>
                                      </p:cBhvr>
                                      <p:to>
                                        <p:strVal val="visible"/>
                                      </p:to>
                                    </p:set>
                                    <p:animEffect transition="in" filter="fade">
                                      <p:cBhvr>
                                        <p:cTn id="3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5_BD.59_1#b4e155a9d?pid=3e3f8ad82&amp;color=0,0,0&amp;vtp=1&amp;bt=1&amp;bbb=1&amp;hb=1"/>
              <p:cNvSpPr/>
              <p:nvPr/>
            </p:nvSpPr>
            <p:spPr>
              <a:xfrm>
                <a:off x="722376" y="972000"/>
                <a:ext cx="10753344" cy="13134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[河南2025·21节选]</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卡拉胶是一类源于海洋红藻的大分子多糖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，可被某些细菌降解为具有多种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应用前景的卡拉胶寡糖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。某研究小组拟筛选具有高活性卡拉胶酶</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CG</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的菌种用于生产卡拉胶寡糖。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回答下列问题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O_5_BD.59_1#b4e155a9d?pid=3e3f8ad82&amp;color=0,0,0&amp;vtp=1&amp;bt=1&amp;bbb=1&amp;hb=1"/>
              <p:cNvSpPr>
                <a:spLocks noRot="1" noChangeAspect="1" noMove="1" noResize="1" noEditPoints="1" noAdjustHandles="1" noChangeArrowheads="1" noChangeShapeType="1" noTextEdit="1"/>
              </p:cNvSpPr>
              <p:nvPr/>
            </p:nvSpPr>
            <p:spPr>
              <a:xfrm>
                <a:off x="722376" y="972000"/>
                <a:ext cx="10753344" cy="1313434"/>
              </a:xfrm>
              <a:prstGeom prst="rect">
                <a:avLst/>
              </a:prstGeom>
              <a:blipFill rotWithShape="1">
                <a:blip r:embed="rId1"/>
                <a:stretch>
                  <a:fillRect l="-4" t="-34" r="-2752" b="-3427"/>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B_6_BD.60_1#b7f18d6af?pid=b4e155a9d&amp;color=0,0,0&amp;vtp=1&amp;bbb=1&amp;hb=1"/>
              <p:cNvSpPr/>
              <p:nvPr/>
            </p:nvSpPr>
            <p:spPr>
              <a:xfrm>
                <a:off x="722376" y="2340044"/>
                <a:ext cx="10753344" cy="13134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）选择海藻和海泥作为样本筛选卡拉胶降解菌的原因是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。将培养后的菌液混匀并充分</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再接种至微孔板中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培养和筛选获得了</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CG</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活性最高的菌种。</a:t>
                </a:r>
                <a:endParaRPr lang="en-US" altLang="zh-CN" sz="2000" dirty="0"/>
              </a:p>
            </p:txBody>
          </p:sp>
        </mc:Choice>
        <mc:Fallback>
          <p:sp>
            <p:nvSpPr>
              <p:cNvPr id="3" name="QB_6_BD.60_1#b7f18d6af?pid=b4e155a9d&amp;color=0,0,0&amp;vtp=1&amp;bbb=1&amp;hb=1"/>
              <p:cNvSpPr>
                <a:spLocks noRot="1" noChangeAspect="1" noMove="1" noResize="1" noEditPoints="1" noAdjustHandles="1" noChangeArrowheads="1" noChangeShapeType="1" noTextEdit="1"/>
              </p:cNvSpPr>
              <p:nvPr/>
            </p:nvSpPr>
            <p:spPr>
              <a:xfrm>
                <a:off x="722376" y="2340044"/>
                <a:ext cx="10753344" cy="1313434"/>
              </a:xfrm>
              <a:prstGeom prst="rect">
                <a:avLst/>
              </a:prstGeom>
              <a:blipFill rotWithShape="1">
                <a:blip r:embed="rId2"/>
                <a:stretch>
                  <a:fillRect l="-4" t="-5" r="-591" b="-3456"/>
                </a:stretch>
              </a:blipFill>
            </p:spPr>
            <p:txBody>
              <a:bodyPr/>
              <a:lstStyle/>
              <a:p>
                <a:r>
                  <a:rPr lang="zh-CN" altLang="en-US">
                    <a:noFill/>
                  </a:rPr>
                  <a:t> </a:t>
                </a:r>
              </a:p>
            </p:txBody>
          </p:sp>
        </mc:Fallback>
      </mc:AlternateContent>
      <p:sp>
        <p:nvSpPr>
          <p:cNvPr id="4" name="QB_6_AN.61_1#b7f18d6af.blank?pid=b4e155a9d&amp;color=0,0,0&amp;vpa=26&amp;vtp=1&amp;bbb=1&amp;hb=1"/>
          <p:cNvSpPr/>
          <p:nvPr/>
        </p:nvSpPr>
        <p:spPr>
          <a:xfrm>
            <a:off x="722377" y="2301944"/>
            <a:ext cx="10749631" cy="856234"/>
          </a:xfrm>
          <a:prstGeom prst="rect">
            <a:avLst/>
          </a:prstGeom>
          <a:noFill/>
        </p:spPr>
        <p:txBody>
          <a:bodyPr wrap="non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在红藻原生环境中筛选到具有卡拉</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胶降解能力的微生物的可能性大</a:t>
            </a:r>
            <a:endParaRPr lang="en-US" altLang="zh-CN" sz="2000" dirty="0"/>
          </a:p>
        </p:txBody>
      </p:sp>
      <p:sp>
        <p:nvSpPr>
          <p:cNvPr id="5" name="QB_6_AN.62_1#b7f18d6af.blank?pid=b4e155a9d&amp;color=0,0,0&amp;vpa=27&amp;vtp=1&amp;bbb=1"/>
          <p:cNvSpPr/>
          <p:nvPr/>
        </p:nvSpPr>
        <p:spPr>
          <a:xfrm>
            <a:off x="7716901" y="2759144"/>
            <a:ext cx="692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稀释</a:t>
            </a:r>
            <a:endParaRPr lang="en-US" altLang="zh-CN" sz="2000" dirty="0"/>
          </a:p>
        </p:txBody>
      </p:sp>
      <p:sp>
        <p:nvSpPr>
          <p:cNvPr id="6" name="QB_6_AS.63_1#b7f18d6af?vop=1&amp;pid=b4e155a9d&amp;color=0,0,0&amp;vtp=1&amp;bbb=1&amp;hb=1"/>
          <p:cNvSpPr/>
          <p:nvPr/>
        </p:nvSpPr>
        <p:spPr>
          <a:xfrm>
            <a:off x="722376" y="3653478"/>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海洋红藻含卡拉胶，即海藻是卡拉胶的天然来源，而海泥中可能富集了海藻残体，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这两类样本中可能存在能高效降解卡拉胶的菌种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。将培养后的菌液混匀并充分稀释</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，目的是使接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种后的微孔板的一个孔中最多有一个菌种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，确保后续筛选的菌种为纯培养物。</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Effect transition="in" filter="fade">
                                      <p:cBhvr>
                                        <p:cTn id="13" dur="500"/>
                                        <p:tgtEl>
                                          <p:spTgt spid="4">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5">
                                            <p:bg/>
                                          </p:spTgt>
                                        </p:tgtEl>
                                        <p:attrNameLst>
                                          <p:attrName>style.visibility</p:attrName>
                                        </p:attrNameLst>
                                      </p:cBhvr>
                                      <p:to>
                                        <p:strVal val="visible"/>
                                      </p:to>
                                    </p:set>
                                    <p:animEffect transition="in" filter="fade">
                                      <p:cBhvr>
                                        <p:cTn id="18" dur="500"/>
                                        <p:tgtEl>
                                          <p:spTgt spid="5">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Effect transition="in" filter="fade">
                                      <p:cBhvr>
                                        <p:cTn id="21" dur="500"/>
                                        <p:tgtEl>
                                          <p:spTgt spid="5">
                                            <p:txEl>
                                              <p:pRg st="0" end="0"/>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6">
                                            <p:bg/>
                                          </p:spTgt>
                                        </p:tgtEl>
                                        <p:attrNameLst>
                                          <p:attrName>style.visibility</p:attrName>
                                        </p:attrNameLst>
                                      </p:cBhvr>
                                      <p:to>
                                        <p:strVal val="visible"/>
                                      </p:to>
                                    </p:set>
                                    <p:animEffect transition="in" filter="fade">
                                      <p:cBhvr>
                                        <p:cTn id="26" dur="500"/>
                                        <p:tgtEl>
                                          <p:spTgt spid="6">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6">
                                            <p:txEl>
                                              <p:pRg st="0" end="0"/>
                                            </p:txEl>
                                          </p:spTgt>
                                        </p:tgtEl>
                                        <p:attrNameLst>
                                          <p:attrName>style.visibility</p:attrName>
                                        </p:attrNameLst>
                                      </p:cBhvr>
                                      <p:to>
                                        <p:strVal val="visible"/>
                                      </p:to>
                                    </p:set>
                                    <p:animEffect transition="in" filter="fade">
                                      <p:cBhvr>
                                        <p:cTn id="29" dur="500"/>
                                        <p:tgtEl>
                                          <p:spTgt spid="6">
                                            <p:txEl>
                                              <p:pRg st="0" end="0"/>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6">
                                            <p:txEl>
                                              <p:pRg st="1" end="1"/>
                                            </p:txEl>
                                          </p:spTgt>
                                        </p:tgtEl>
                                        <p:attrNameLst>
                                          <p:attrName>style.visibility</p:attrName>
                                        </p:attrNameLst>
                                      </p:cBhvr>
                                      <p:to>
                                        <p:strVal val="visible"/>
                                      </p:to>
                                    </p:set>
                                    <p:animEffect transition="in" filter="fade">
                                      <p:cBhvr>
                                        <p:cTn id="32" dur="500"/>
                                        <p:tgtEl>
                                          <p:spTgt spid="6">
                                            <p:txEl>
                                              <p:pRg st="1" end="1"/>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6">
                                            <p:txEl>
                                              <p:pRg st="2" end="2"/>
                                            </p:txEl>
                                          </p:spTgt>
                                        </p:tgtEl>
                                        <p:attrNameLst>
                                          <p:attrName>style.visibility</p:attrName>
                                        </p:attrNameLst>
                                      </p:cBhvr>
                                      <p:to>
                                        <p:strVal val="visible"/>
                                      </p:to>
                                    </p:set>
                                    <p:animEffect transition="in" filter="fade">
                                      <p:cBhvr>
                                        <p:cTn id="35" dur="500"/>
                                        <p:tgtEl>
                                          <p:spTgt spid="6">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6" grpId="0" animBg="1"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B_6_BD.64_1#6080cac24?htil=6&amp;pid=b4e155a9d&amp;color=0,0,0&amp;tib=255,255,255&amp;vtp=1&amp;hs=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8439912" y="1054296"/>
            <a:ext cx="3008376" cy="2651760"/>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3" name="QB_6_BD.64_2#6080cac24?htil=6&amp;pid=b4e155a9d&amp;color=0,0,0&amp;vtp=1&amp;bt=1&amp;bbb=1&amp;hb=1"/>
              <p:cNvSpPr/>
              <p:nvPr/>
            </p:nvSpPr>
            <p:spPr>
              <a:xfrm>
                <a:off x="722376" y="972000"/>
                <a:ext cx="7607808" cy="4043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（2）为构建携带</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𝑐𝑔</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CG</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的编码基因</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的大肠杆菌表达载体（如图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𝑐𝑔</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PCR</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扩增产物和质粒进行双酶切，随后用</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𝑐𝑜𝑙𝑖</m:t>
                    </m:r>
                    <m:r>
                      <m:rPr>
                        <m:nor/>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连接酶连接。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为保证连接准确性和效率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𝑐𝑔</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转录模板链的</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端最好含有</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酶切位点</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。另有两组同学选用了各不相同的双酶切组合和</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r>
                      <m:rPr>
                        <m:nor/>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连</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接酶重复上述实验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，获得的部分重组质粒分子大小符合预期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无法使用各自构建表达载体的双酶切组合进行切割，其原因是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p:txBody>
          </p:sp>
        </mc:Choice>
        <mc:Fallback>
          <p:sp>
            <p:nvSpPr>
              <p:cNvPr id="3" name="QB_6_BD.64_2#6080cac24?htil=6&amp;pid=b4e155a9d&amp;color=0,0,0&amp;vtp=1&amp;bt=1&amp;bbb=1&amp;hb=1"/>
              <p:cNvSpPr>
                <a:spLocks noRot="1" noChangeAspect="1" noMove="1" noResize="1" noEditPoints="1" noAdjustHandles="1" noChangeArrowheads="1" noChangeShapeType="1" noTextEdit="1"/>
              </p:cNvSpPr>
              <p:nvPr/>
            </p:nvSpPr>
            <p:spPr>
              <a:xfrm>
                <a:off x="722376" y="972000"/>
                <a:ext cx="7607808" cy="4043553"/>
              </a:xfrm>
              <a:prstGeom prst="rect">
                <a:avLst/>
              </a:prstGeom>
              <a:blipFill rotWithShape="1">
                <a:blip r:embed="rId2"/>
                <a:stretch>
                  <a:fillRect l="-5" t="-11" r="-3895" b="-1123"/>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B_6_AN.65_1#6080cac24.blank?pid=b4e155a9d&amp;color=0,0,0&amp;vpa=28&amp;vtp=1&amp;bbb=1"/>
              <p:cNvSpPr/>
              <p:nvPr/>
            </p:nvSpPr>
            <p:spPr>
              <a:xfrm>
                <a:off x="7110030" y="1939422"/>
                <a:ext cx="1147763" cy="294577"/>
              </a:xfrm>
              <a:prstGeom prst="rect">
                <a:avLst/>
              </a:prstGeom>
              <a:noFill/>
            </p:spPr>
            <p:txBody>
              <a:bodyPr wrap="none" lIns="0" tIns="0" rIns="0" bIns="0" rtlCol="0" anchor="t"/>
              <a:lstStyle/>
              <a:p>
                <a:pPr algn="ctr" latinLnBrk="1">
                  <a:lnSpc>
                    <a:spcPts val="2500"/>
                  </a:lnSpc>
                </a:pPr>
                <a14:m>
                  <m:oMath xmlns:m="http://schemas.openxmlformats.org/officeDocument/2006/math">
                    <m:r>
                      <a:rPr lang="en-US" altLang="zh-CN" sz="2000" b="1" i="1"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𝑩𝒂𝒎</m:t>
                    </m:r>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𝐇</m:t>
                    </m:r>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Ⅰ</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dirty="0"/>
              </a:p>
            </p:txBody>
          </p:sp>
        </mc:Choice>
        <mc:Fallback>
          <p:sp>
            <p:nvSpPr>
              <p:cNvPr id="4" name="QB_6_AN.65_1#6080cac24.blank?pid=b4e155a9d&amp;color=0,0,0&amp;vpa=28&amp;vtp=1&amp;bbb=1"/>
              <p:cNvSpPr>
                <a:spLocks noRot="1" noChangeAspect="1" noMove="1" noResize="1" noEditPoints="1" noAdjustHandles="1" noChangeArrowheads="1" noChangeShapeType="1" noTextEdit="1"/>
              </p:cNvSpPr>
              <p:nvPr/>
            </p:nvSpPr>
            <p:spPr>
              <a:xfrm>
                <a:off x="7110030" y="1939422"/>
                <a:ext cx="1147763" cy="294577"/>
              </a:xfrm>
              <a:prstGeom prst="rect">
                <a:avLst/>
              </a:prstGeom>
              <a:blipFill rotWithShape="1">
                <a:blip r:embed="rId3"/>
                <a:stretch>
                  <a:fillRect l="-50" t="-45" r="22" b="-7737"/>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5" name="QB_6_AN.66_1#6080cac24.blank?pid=b4e155a9d&amp;color=0,0,0&amp;vpa=29&amp;vtp=1&amp;bbb=1&amp;hb=1"/>
              <p:cNvSpPr/>
              <p:nvPr/>
            </p:nvSpPr>
            <p:spPr>
              <a:xfrm>
                <a:off x="722376" y="3677100"/>
                <a:ext cx="7412038" cy="1322959"/>
              </a:xfrm>
              <a:prstGeom prst="rect">
                <a:avLst/>
              </a:prstGeom>
              <a:noFill/>
            </p:spPr>
            <p:txBody>
              <a:bodyPr wrap="square" lIns="0" tIns="0" rIns="0" bIns="0" rtlCol="0" anchor="t"/>
              <a:lstStyle/>
              <a:p>
                <a:pPr latinLnBrk="1">
                  <a:lnSpc>
                    <a:spcPct val="150000"/>
                  </a:lnSpc>
                </a:pPr>
                <a14:m>
                  <m:oMath xmlns:m="http://schemas.openxmlformats.org/officeDocument/2006/math">
                    <m:r>
                      <a:rPr lang="en-US" altLang="zh-CN" sz="2000" b="1" i="1"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𝑺𝒎𝒂</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Ⅰ和</a:t>
                </a:r>
                <a14:m>
                  <m:oMath xmlns:m="http://schemas.openxmlformats.org/officeDocument/2006/math">
                    <m:r>
                      <a:rPr lang="en-US" altLang="zh-CN" sz="2000" b="1" i="1"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𝑬𝒄𝒐</m:t>
                    </m:r>
                    <m:r>
                      <a:rPr lang="en-US" altLang="zh-CN" sz="2000" b="1" i="1"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𝐑</m:t>
                    </m:r>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Ⅴ</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切割后产生平末端，</a:t>
                </a:r>
                <a14:m>
                  <m:oMath xmlns:m="http://schemas.openxmlformats.org/officeDocument/2006/math">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𝐒</m:t>
                    </m:r>
                    <m:r>
                      <a:rPr lang="en-US" altLang="zh-CN" sz="2000" b="1" i="1"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𝒑𝒆</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Ⅰ和</a:t>
                </a:r>
                <a14:m>
                  <m:oMath xmlns:m="http://schemas.openxmlformats.org/officeDocument/2006/math">
                    <m:r>
                      <a:rPr lang="en-US" altLang="zh-CN" sz="2000" b="1" i="1"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𝑿𝒃𝒂</m:t>
                    </m:r>
                  </m:oMath>
                </a14:m>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Ⅰ切割后产生的黏性末端相同</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，两种情况均会导致</a:t>
                </a:r>
                <a14:m>
                  <m:oMath xmlns:m="http://schemas.openxmlformats.org/officeDocument/2006/math">
                    <m:r>
                      <a:rPr lang="en-US" altLang="zh-CN" sz="2000" b="1" i="1"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𝒄𝒈</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反向连接</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，新的序列无法被原有酶识别</a:t>
                </a:r>
                <a:endParaRPr lang="en-US" altLang="zh-CN" sz="100" dirty="0">
                  <a:solidFill>
                    <a:srgbClr val="00B050"/>
                  </a:solidFill>
                </a:endParaRPr>
              </a:p>
            </p:txBody>
          </p:sp>
        </mc:Choice>
        <mc:Fallback>
          <p:sp>
            <p:nvSpPr>
              <p:cNvPr id="5" name="QB_6_AN.66_1#6080cac24.blank?pid=b4e155a9d&amp;color=0,0,0&amp;vpa=29&amp;vtp=1&amp;bbb=1&amp;hb=1"/>
              <p:cNvSpPr>
                <a:spLocks noRot="1" noChangeAspect="1" noMove="1" noResize="1" noEditPoints="1" noAdjustHandles="1" noChangeArrowheads="1" noChangeShapeType="1" noTextEdit="1"/>
              </p:cNvSpPr>
              <p:nvPr/>
            </p:nvSpPr>
            <p:spPr>
              <a:xfrm>
                <a:off x="722376" y="3677100"/>
                <a:ext cx="7412038" cy="1322959"/>
              </a:xfrm>
              <a:prstGeom prst="rect">
                <a:avLst/>
              </a:prstGeom>
              <a:blipFill rotWithShape="1">
                <a:blip r:embed="rId4"/>
                <a:stretch>
                  <a:fillRect l="-5" t="-34" r="1" b="-3643"/>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1_1#9488aa2f9?pid=4893c5b39&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[安徽2024·14]</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下列关于“</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粗提取与鉴定”实验的叙述，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1_1#9488aa2f9?pid=4893c5b39&amp;color=0,0,0&amp;vtp=1&amp;bt=1&amp;bbb=1"/>
              <p:cNvSpPr>
                <a:spLocks noRot="1" noChangeAspect="1" noMove="1" noResize="1" noEditPoints="1" noAdjustHandles="1" noChangeArrowheads="1" noChangeShapeType="1" noTextEdit="1"/>
              </p:cNvSpPr>
              <p:nvPr/>
            </p:nvSpPr>
            <p:spPr>
              <a:xfrm>
                <a:off x="722376" y="969265"/>
                <a:ext cx="10753344" cy="405003"/>
              </a:xfrm>
              <a:prstGeom prst="rect">
                <a:avLst/>
              </a:prstGeom>
              <a:blipFill rotWithShape="1">
                <a:blip r:embed="rId1"/>
                <a:stretch>
                  <a:fillRect l="-4" t="-63" b="-12825"/>
                </a:stretch>
              </a:blipFill>
            </p:spPr>
            <p:txBody>
              <a:bodyPr/>
              <a:lstStyle/>
              <a:p>
                <a:r>
                  <a:rPr lang="zh-CN" altLang="en-US">
                    <a:noFill/>
                  </a:rPr>
                  <a:t> </a:t>
                </a:r>
              </a:p>
            </p:txBody>
          </p:sp>
        </mc:Fallback>
      </mc:AlternateContent>
      <p:sp>
        <p:nvSpPr>
          <p:cNvPr id="3" name="QC_5_AN.2_1#9488aa2f9.bracket?pid=4893c5b39&amp;color=0,0,0&amp;vpa=1&amp;vtp=1"/>
          <p:cNvSpPr/>
          <p:nvPr/>
        </p:nvSpPr>
        <p:spPr>
          <a:xfrm>
            <a:off x="9113901" y="969265"/>
            <a:ext cx="385763"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mc:AlternateContent xmlns:mc="http://schemas.openxmlformats.org/markup-compatibility/2006">
        <mc:Choice xmlns:a14="http://schemas.microsoft.com/office/drawing/2010/main" Requires="a14">
          <p:sp>
            <p:nvSpPr>
              <p:cNvPr id="4" name="QC_5_BD.1_2#9488aa2f9.choices?pid=4893c5b39&amp;color=0,0,0&amp;vtp=1&amp;bbb=1"/>
              <p:cNvSpPr/>
              <p:nvPr/>
            </p:nvSpPr>
            <p:spPr>
              <a:xfrm>
                <a:off x="722376" y="1384300"/>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A.实验中如果将研磨液更换为蒸馏水，</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提取的效率会降低</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.利用</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和蛋白质在酒精中的溶解度差异，可初步分离</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在不同浓度</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NaCl</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溶液中溶解度不同，该原理可用于纯化</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粗提物</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.将溶解的</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粗提物与二苯胺试剂反应，可检测溶液中是否含有蛋白质杂质</a:t>
                </a:r>
                <a:endParaRPr lang="en-US" altLang="zh-CN" sz="2000" dirty="0"/>
              </a:p>
            </p:txBody>
          </p:sp>
        </mc:Choice>
        <mc:Fallback>
          <p:sp>
            <p:nvSpPr>
              <p:cNvPr id="4" name="QC_5_BD.1_2#9488aa2f9.choices?pid=4893c5b39&amp;color=0,0,0&amp;vtp=1&amp;bbb=1"/>
              <p:cNvSpPr>
                <a:spLocks noRot="1" noChangeAspect="1" noMove="1" noResize="1" noEditPoints="1" noAdjustHandles="1" noChangeArrowheads="1" noChangeShapeType="1" noTextEdit="1"/>
              </p:cNvSpPr>
              <p:nvPr/>
            </p:nvSpPr>
            <p:spPr>
              <a:xfrm>
                <a:off x="722376" y="1384300"/>
                <a:ext cx="10753344" cy="1796034"/>
              </a:xfrm>
              <a:prstGeom prst="rect">
                <a:avLst/>
              </a:prstGeom>
              <a:blipFill rotWithShape="1">
                <a:blip r:embed="rId2"/>
                <a:stretch>
                  <a:fillRect l="-4" b="-2531"/>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67_1#6080cac24?pid=b4e155a9d&amp;color=0,0,0&amp;mp=1&amp;vtp=1&amp;bt=1&amp;bbb=1"/>
          <p:cNvSpPr/>
          <p:nvPr/>
        </p:nvSpPr>
        <p:spPr>
          <a:xfrm>
            <a:off x="722376" y="969264"/>
            <a:ext cx="10753344" cy="40855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限制酶的识别序列和切割位点如下：</a:t>
            </a:r>
            <a:endParaRPr lang="en-US" altLang="zh-CN" sz="2000" dirty="0"/>
          </a:p>
        </p:txBody>
      </p:sp>
      <p:pic>
        <p:nvPicPr>
          <p:cNvPr id="3" name="QB_6_BD.67_2#6080cac24?pid=b4e155a9d&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666744" y="1511300"/>
            <a:ext cx="4864608" cy="2249424"/>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6_AS.68_1#6080cac24?vop=1&amp;pid=b4e155a9d&amp;color=0,0,0&amp;vtp=1&amp;bt=1&amp;bbb=1&amp;hb=1"/>
              <p:cNvSpPr/>
              <p:nvPr/>
            </p:nvSpPr>
            <p:spPr>
              <a:xfrm>
                <a:off x="722376" y="972000"/>
                <a:ext cx="10753344" cy="2723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PCR</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产物与质粒经双酶切产生的末端可用</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连接酶连接，其中</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𝑐𝑜𝑙𝑖</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连接酶连接具有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平末端的</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片段的效率远低于</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连接酶。为保证连接准确性</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𝑐𝑔</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转录模板链的</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端应位于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重组质粒中靠近终止子的一端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，根据质粒上限制酶的种类和酶切位点可知</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𝑐𝑔</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转录模板链的</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最好含有</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𝐵𝑎𝑚</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H</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Ⅰ</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的酶切位点。另两组同学选用了各不相同的双酶切组合并用</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连接酶连接，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连接后形成的序列不再是原限制酶的识别序列，故无法使用各自构建表达载体时的双酶组合进行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切割</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mc:Choice>
        <mc:Fallback>
          <p:sp>
            <p:nvSpPr>
              <p:cNvPr id="2" name="QB_6_AS.68_1#6080cac24?vop=1&amp;pid=b4e155a9d&amp;color=0,0,0&amp;vtp=1&amp;bt=1&amp;bbb=1&amp;hb=1"/>
              <p:cNvSpPr>
                <a:spLocks noRot="1" noChangeAspect="1" noMove="1" noResize="1" noEditPoints="1" noAdjustHandles="1" noChangeArrowheads="1" noChangeShapeType="1" noTextEdit="1"/>
              </p:cNvSpPr>
              <p:nvPr/>
            </p:nvSpPr>
            <p:spPr>
              <a:xfrm>
                <a:off x="722376" y="972000"/>
                <a:ext cx="10753344" cy="2723134"/>
              </a:xfrm>
              <a:prstGeom prst="rect">
                <a:avLst/>
              </a:prstGeom>
              <a:blipFill rotWithShape="1">
                <a:blip r:embed="rId1"/>
                <a:stretch>
                  <a:fillRect l="-4" t="-17" r="-2882" b="-1653"/>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6_BD.69_1#a428ea898?pid=b4e155a9d&amp;color=0,0,0&amp;vtp=1&amp;bt=1&amp;bbb=1&amp;hb=1"/>
              <p:cNvSpPr/>
              <p:nvPr/>
            </p:nvSpPr>
            <p:spPr>
              <a:xfrm>
                <a:off x="722376" y="969264"/>
                <a:ext cx="10753344" cy="13134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（3）为将构建好的表达载体转入大肠杆菌，需要先用</a:t>
                </a:r>
                <a14:m>
                  <m:oMath xmlns:m="http://schemas.openxmlformats.org/officeDocument/2006/math">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Ca</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处理大肠杆菌细胞</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，目的是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，随后在含</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的培养基中培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养一段时间后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，根据菌落周围有无水解透明圈筛选目的菌株。</a:t>
                </a:r>
                <a:endParaRPr lang="en-US" altLang="zh-CN" sz="2000" dirty="0"/>
              </a:p>
            </p:txBody>
          </p:sp>
        </mc:Choice>
        <mc:Fallback>
          <p:sp>
            <p:nvSpPr>
              <p:cNvPr id="2" name="QB_6_BD.69_1#a428ea898?pid=b4e155a9d&amp;color=0,0,0&amp;vtp=1&amp;bt=1&amp;bbb=1&amp;hb=1"/>
              <p:cNvSpPr>
                <a:spLocks noRot="1" noChangeAspect="1" noMove="1" noResize="1" noEditPoints="1" noAdjustHandles="1" noChangeArrowheads="1" noChangeShapeType="1" noTextEdit="1"/>
              </p:cNvSpPr>
              <p:nvPr/>
            </p:nvSpPr>
            <p:spPr>
              <a:xfrm>
                <a:off x="722376" y="969264"/>
                <a:ext cx="10753344" cy="1313434"/>
              </a:xfrm>
              <a:prstGeom prst="rect">
                <a:avLst/>
              </a:prstGeom>
              <a:blipFill rotWithShape="1">
                <a:blip r:embed="rId1"/>
                <a:stretch>
                  <a:fillRect l="-4" t="-19" r="-673" b="-3442"/>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B_6_AN.70_1#a428ea898.blank?pid=b4e155a9d&amp;color=0,0,0&amp;vpa=30&amp;vtp=1&amp;bbb=1&amp;hb=1"/>
              <p:cNvSpPr/>
              <p:nvPr/>
            </p:nvSpPr>
            <p:spPr>
              <a:xfrm>
                <a:off x="722377" y="931164"/>
                <a:ext cx="10749631" cy="856234"/>
              </a:xfrm>
              <a:prstGeom prst="rect">
                <a:avLst/>
              </a:prstGeom>
              <a:noFill/>
            </p:spPr>
            <p:txBody>
              <a:bodyPr wrap="non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使细胞</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处于一种能吸收周围环境中</a:t>
                </a:r>
                <a14:m>
                  <m:oMath xmlns:m="http://schemas.openxmlformats.org/officeDocument/2006/math">
                    <m:r>
                      <a:rPr lang="en-US" altLang="zh-CN" sz="2000" b="1" i="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𝐃𝐍𝐀</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分子的生理状态</a:t>
                </a:r>
                <a:endParaRPr lang="en-US" altLang="zh-CN" sz="2000" dirty="0"/>
              </a:p>
            </p:txBody>
          </p:sp>
        </mc:Choice>
        <mc:Fallback>
          <p:sp>
            <p:nvSpPr>
              <p:cNvPr id="3" name="QB_6_AN.70_1#a428ea898.blank?pid=b4e155a9d&amp;color=0,0,0&amp;vpa=30&amp;vtp=1&amp;bbb=1&amp;hb=1"/>
              <p:cNvSpPr>
                <a:spLocks noRot="1" noChangeAspect="1" noMove="1" noResize="1" noEditPoints="1" noAdjustHandles="1" noChangeArrowheads="1" noChangeShapeType="1" noTextEdit="1"/>
              </p:cNvSpPr>
              <p:nvPr/>
            </p:nvSpPr>
            <p:spPr>
              <a:xfrm>
                <a:off x="722377" y="931164"/>
                <a:ext cx="10749631" cy="856234"/>
              </a:xfrm>
              <a:prstGeom prst="rect">
                <a:avLst/>
              </a:prstGeom>
              <a:blipFill rotWithShape="1">
                <a:blip r:embed="rId2"/>
                <a:stretch>
                  <a:fillRect l="-4" t="-30" r="1" b="-5280"/>
                </a:stretch>
              </a:blipFill>
            </p:spPr>
            <p:txBody>
              <a:bodyPr/>
              <a:lstStyle/>
              <a:p>
                <a:r>
                  <a:rPr lang="zh-CN" altLang="en-US">
                    <a:noFill/>
                  </a:rPr>
                  <a:t> </a:t>
                </a:r>
              </a:p>
            </p:txBody>
          </p:sp>
        </mc:Fallback>
      </mc:AlternateContent>
      <p:sp>
        <p:nvSpPr>
          <p:cNvPr id="4" name="QB_6_AN.71_1#a428ea898.blank?pid=b4e155a9d&amp;color=0,0,0&amp;vpa=31&amp;vtp=1&amp;bbb=1"/>
          <p:cNvSpPr/>
          <p:nvPr/>
        </p:nvSpPr>
        <p:spPr>
          <a:xfrm>
            <a:off x="7462901" y="1388364"/>
            <a:ext cx="946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四环素</a:t>
            </a:r>
            <a:endParaRPr lang="en-US" altLang="zh-CN" sz="2000" dirty="0"/>
          </a:p>
        </p:txBody>
      </p:sp>
      <p:sp>
        <p:nvSpPr>
          <p:cNvPr id="5" name="QB_6_AN.72_1#a428ea898.blank?pid=b4e155a9d&amp;color=0,0,0&amp;vpa=32&amp;vtp=1&amp;bbb=1"/>
          <p:cNvSpPr/>
          <p:nvPr/>
        </p:nvSpPr>
        <p:spPr>
          <a:xfrm>
            <a:off x="8732901" y="1388364"/>
            <a:ext cx="946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卡拉胶</a:t>
            </a:r>
            <a:endParaRPr lang="en-US" altLang="zh-CN" sz="2000" dirty="0"/>
          </a:p>
        </p:txBody>
      </p:sp>
      <mc:AlternateContent xmlns:mc="http://schemas.openxmlformats.org/markup-compatibility/2006">
        <mc:Choice xmlns:a14="http://schemas.microsoft.com/office/drawing/2010/main" Requires="a14">
          <p:sp>
            <p:nvSpPr>
              <p:cNvPr id="6" name="QB_6_AS.73_1#a428ea898?vop=1&amp;pid=b4e155a9d&amp;color=0,0,0&amp;vtp=1&amp;bbb=1&amp;hb=1"/>
              <p:cNvSpPr/>
              <p:nvPr/>
            </p:nvSpPr>
            <p:spPr>
              <a:xfrm>
                <a:off x="722376" y="2289175"/>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14:m>
                  <m:oMath xmlns:m="http://schemas.openxmlformats.org/officeDocument/2006/math">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Ca</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up>
                    </m:sSup>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处理可以提高细胞膜通透性，使细菌处于一种能吸收周围环境中</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分子的生理状态，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便于外源</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的导入。能表达</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CG</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的菌株可降解卡拉胶，在平板上形成透明圈</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，重组载体含四环素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抗性基因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，转化成功的菌株可在含四环素的培养基中存活，而卡那霉素抗性基因可能被破坏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能作为筛选标记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mc:Choice>
        <mc:Fallback>
          <p:sp>
            <p:nvSpPr>
              <p:cNvPr id="6" name="QB_6_AS.73_1#a428ea898?vop=1&amp;pid=b4e155a9d&amp;color=0,0,0&amp;vtp=1&amp;bbb=1&amp;hb=1"/>
              <p:cNvSpPr>
                <a:spLocks noRot="1" noChangeAspect="1" noMove="1" noResize="1" noEditPoints="1" noAdjustHandles="1" noChangeArrowheads="1" noChangeShapeType="1" noTextEdit="1"/>
              </p:cNvSpPr>
              <p:nvPr/>
            </p:nvSpPr>
            <p:spPr>
              <a:xfrm>
                <a:off x="722376" y="2289175"/>
                <a:ext cx="10753344" cy="1783334"/>
              </a:xfrm>
              <a:prstGeom prst="rect">
                <a:avLst/>
              </a:prstGeom>
              <a:blipFill rotWithShape="1">
                <a:blip r:embed="rId3"/>
                <a:stretch>
                  <a:fillRect l="-4" r="-2138" b="-254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4">
                                            <p:bg/>
                                          </p:spTgt>
                                        </p:tgtEl>
                                        <p:attrNameLst>
                                          <p:attrName>style.visibility</p:attrName>
                                        </p:attrNameLst>
                                      </p:cBhvr>
                                      <p:to>
                                        <p:strVal val="visible"/>
                                      </p:to>
                                    </p:set>
                                    <p:animEffect transition="in" filter="fade">
                                      <p:cBhvr>
                                        <p:cTn id="18" dur="500"/>
                                        <p:tgtEl>
                                          <p:spTgt spid="4">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Effect transition="in" filter="fade">
                                      <p:cBhvr>
                                        <p:cTn id="21" dur="500"/>
                                        <p:tgtEl>
                                          <p:spTgt spid="4">
                                            <p:txEl>
                                              <p:pRg st="0" end="0"/>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5">
                                            <p:bg/>
                                          </p:spTgt>
                                        </p:tgtEl>
                                        <p:attrNameLst>
                                          <p:attrName>style.visibility</p:attrName>
                                        </p:attrNameLst>
                                      </p:cBhvr>
                                      <p:to>
                                        <p:strVal val="visible"/>
                                      </p:to>
                                    </p:set>
                                    <p:animEffect transition="in" filter="fade">
                                      <p:cBhvr>
                                        <p:cTn id="26" dur="500"/>
                                        <p:tgtEl>
                                          <p:spTgt spid="5">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0" end="0"/>
                                            </p:txEl>
                                          </p:spTgt>
                                        </p:tgtEl>
                                        <p:attrNameLst>
                                          <p:attrName>style.visibility</p:attrName>
                                        </p:attrNameLst>
                                      </p:cBhvr>
                                      <p:to>
                                        <p:strVal val="visible"/>
                                      </p:to>
                                    </p:set>
                                    <p:animEffect transition="in" filter="fade">
                                      <p:cBhvr>
                                        <p:cTn id="29" dur="500"/>
                                        <p:tgtEl>
                                          <p:spTgt spid="5">
                                            <p:txEl>
                                              <p:pRg st="0" end="0"/>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6">
                                            <p:bg/>
                                          </p:spTgt>
                                        </p:tgtEl>
                                        <p:attrNameLst>
                                          <p:attrName>style.visibility</p:attrName>
                                        </p:attrNameLst>
                                      </p:cBhvr>
                                      <p:to>
                                        <p:strVal val="visible"/>
                                      </p:to>
                                    </p:set>
                                    <p:animEffect transition="in" filter="fade">
                                      <p:cBhvr>
                                        <p:cTn id="34" dur="500"/>
                                        <p:tgtEl>
                                          <p:spTgt spid="6">
                                            <p:bg/>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6">
                                            <p:txEl>
                                              <p:pRg st="0" end="0"/>
                                            </p:txEl>
                                          </p:spTgt>
                                        </p:tgtEl>
                                        <p:attrNameLst>
                                          <p:attrName>style.visibility</p:attrName>
                                        </p:attrNameLst>
                                      </p:cBhvr>
                                      <p:to>
                                        <p:strVal val="visible"/>
                                      </p:to>
                                    </p:set>
                                    <p:animEffect transition="in" filter="fade">
                                      <p:cBhvr>
                                        <p:cTn id="37" dur="500"/>
                                        <p:tgtEl>
                                          <p:spTgt spid="6">
                                            <p:txEl>
                                              <p:pRg st="0" end="0"/>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6">
                                            <p:txEl>
                                              <p:pRg st="1" end="1"/>
                                            </p:txEl>
                                          </p:spTgt>
                                        </p:tgtEl>
                                        <p:attrNameLst>
                                          <p:attrName>style.visibility</p:attrName>
                                        </p:attrNameLst>
                                      </p:cBhvr>
                                      <p:to>
                                        <p:strVal val="visible"/>
                                      </p:to>
                                    </p:set>
                                    <p:animEffect transition="in" filter="fade">
                                      <p:cBhvr>
                                        <p:cTn id="40" dur="500"/>
                                        <p:tgtEl>
                                          <p:spTgt spid="6">
                                            <p:txEl>
                                              <p:pRg st="1" end="1"/>
                                            </p:tx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6">
                                            <p:txEl>
                                              <p:pRg st="2" end="2"/>
                                            </p:txEl>
                                          </p:spTgt>
                                        </p:tgtEl>
                                        <p:attrNameLst>
                                          <p:attrName>style.visibility</p:attrName>
                                        </p:attrNameLst>
                                      </p:cBhvr>
                                      <p:to>
                                        <p:strVal val="visible"/>
                                      </p:to>
                                    </p:set>
                                    <p:animEffect transition="in" filter="fade">
                                      <p:cBhvr>
                                        <p:cTn id="43" dur="500"/>
                                        <p:tgtEl>
                                          <p:spTgt spid="6">
                                            <p:txEl>
                                              <p:pRg st="2" end="2"/>
                                            </p:txEl>
                                          </p:spTgt>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6">
                                            <p:txEl>
                                              <p:pRg st="3" end="3"/>
                                            </p:txEl>
                                          </p:spTgt>
                                        </p:tgtEl>
                                        <p:attrNameLst>
                                          <p:attrName>style.visibility</p:attrName>
                                        </p:attrNameLst>
                                      </p:cBhvr>
                                      <p:to>
                                        <p:strVal val="visible"/>
                                      </p:to>
                                    </p:set>
                                    <p:animEffect transition="in" filter="fade">
                                      <p:cBhvr>
                                        <p:cTn id="46" dur="500"/>
                                        <p:tgtEl>
                                          <p:spTgt spid="6">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3_1#9488aa2f9?vop=1&amp;pid=4893c5b39&amp;color=0,0,0&amp;vtp=1&amp;bt=1&amp;bbb=1&amp;hb=1"/>
              <p:cNvSpPr/>
              <p:nvPr/>
            </p:nvSpPr>
            <p:spPr>
              <a:xfrm>
                <a:off x="722376" y="972000"/>
                <a:ext cx="10753344" cy="27358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研磨液中的</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SDS</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可使蛋白质变性，与</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分离</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EDTA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酶抑制剂</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，可防止细胞破碎后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酶降解</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，故实验中如果将研磨液更换为蒸馏水</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提取的效率会降低，A正确</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不溶于酒精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，但某些蛋白质溶于酒精，利用这一原理可初步分离</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，B正确</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在不同浓度</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NaCl</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溶液中溶解度不同，该原理可用于纯化</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粗提物，C正确。在一定温度下</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遇二苯胺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试剂会呈现蓝色</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，因此二苯胺试剂可作为鉴定</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的试剂</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，但不可检测溶液中是否含有蛋白质杂</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200" dirty="0"/>
              </a:p>
            </p:txBody>
          </p:sp>
        </mc:Choice>
        <mc:Fallback>
          <p:sp>
            <p:nvSpPr>
              <p:cNvPr id="2" name="QC_5_AS.3_1#9488aa2f9?vop=1&amp;pid=4893c5b39&amp;color=0,0,0&amp;vtp=1&amp;bt=1&amp;bbb=1&amp;hb=1"/>
              <p:cNvSpPr>
                <a:spLocks noRot="1" noChangeAspect="1" noMove="1" noResize="1" noEditPoints="1" noAdjustHandles="1" noChangeArrowheads="1" noChangeShapeType="1" noTextEdit="1"/>
              </p:cNvSpPr>
              <p:nvPr/>
            </p:nvSpPr>
            <p:spPr>
              <a:xfrm>
                <a:off x="722376" y="972000"/>
                <a:ext cx="10753344" cy="2735834"/>
              </a:xfrm>
              <a:prstGeom prst="rect">
                <a:avLst/>
              </a:prstGeom>
              <a:blipFill rotWithShape="1">
                <a:blip r:embed="rId1"/>
                <a:stretch>
                  <a:fillRect l="-4" t="-16" r="-272" b="-1645"/>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4_1#2d4a0df42?pid=33727f185&amp;color=0,0,0&amp;vtp=1&amp;bt=1&amp;bbb=1&amp;hb=1"/>
              <p:cNvSpPr/>
              <p:nvPr/>
            </p:nvSpPr>
            <p:spPr>
              <a:xfrm>
                <a:off x="722377" y="972000"/>
                <a:ext cx="10749630" cy="101962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2.（多选题）</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[江苏2025·19]</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图示人体正常基因A突变为致病基因</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及</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𝐻𝑖𝑛</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m:t>
                    </m:r>
                    <m:r>
                      <m:rPr>
                        <m:nor/>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Ⅲ</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切割位点。</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𝐴𝑙𝑢</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5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限制酶识别序列及切割位点为</a:t>
                </a:r>
                <a:r>
                  <a:rPr lang="en-US" altLang="zh-CN" sz="285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900" b="0" i="0" kern="0">
                    <a:solidFill>
                      <a:srgbClr val="FFFFFF"/>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，下列相关叙述正确的有(</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p:txBody>
          </p:sp>
        </mc:Choice>
        <mc:Fallback>
          <p:sp>
            <p:nvSpPr>
              <p:cNvPr id="2" name="QC_5_BD.4_1#2d4a0df42?pid=33727f185&amp;color=0,0,0&amp;vtp=1&amp;bt=1&amp;bbb=1&amp;hb=1"/>
              <p:cNvSpPr>
                <a:spLocks noRot="1" noChangeAspect="1" noMove="1" noResize="1" noEditPoints="1" noAdjustHandles="1" noChangeArrowheads="1" noChangeShapeType="1" noTextEdit="1"/>
              </p:cNvSpPr>
              <p:nvPr/>
            </p:nvSpPr>
            <p:spPr>
              <a:xfrm>
                <a:off x="722377" y="972000"/>
                <a:ext cx="10749630" cy="1019620"/>
              </a:xfrm>
              <a:prstGeom prst="rect">
                <a:avLst/>
              </a:prstGeom>
              <a:blipFill rotWithShape="1">
                <a:blip r:embed="rId1"/>
                <a:stretch>
                  <a:fillRect l="-4" t="-44" r="1" b="-7074"/>
                </a:stretch>
              </a:blipFill>
            </p:spPr>
            <p:txBody>
              <a:bodyPr/>
              <a:lstStyle/>
              <a:p>
                <a:r>
                  <a:rPr lang="zh-CN" altLang="en-US">
                    <a:noFill/>
                  </a:rPr>
                  <a:t> </a:t>
                </a:r>
              </a:p>
            </p:txBody>
          </p:sp>
        </mc:Fallback>
      </mc:AlternateContent>
      <p:pic>
        <p:nvPicPr>
          <p:cNvPr id="3" name="QC_5_BD.4_1#2d4a0df42?pid=33727f185&amp;color=0,0,0&amp;tib=255,255,255&amp;iip=1&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4032410" y="1427930"/>
            <a:ext cx="841248" cy="57607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C_5_AN.5_1#2d4a0df42.bracket?pid=33727f185&amp;color=0,0,0&amp;vpa=2&amp;vtp=1&amp;bbb=1"/>
          <p:cNvSpPr/>
          <p:nvPr/>
        </p:nvSpPr>
        <p:spPr>
          <a:xfrm>
            <a:off x="7913752" y="1680724"/>
            <a:ext cx="558800" cy="303784"/>
          </a:xfrm>
          <a:prstGeom prst="rect">
            <a:avLst/>
          </a:prstGeom>
          <a:noFill/>
        </p:spPr>
        <p:txBody>
          <a:bodyPr wrap="none" lIns="0" tIns="0" rIns="0" bIns="0" rtlCol="0" anchor="t"/>
          <a:lstStyle/>
          <a:p>
            <a:pPr algn="ctr" latinLnBrk="1">
              <a:lnSpc>
                <a:spcPts val="25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BD</a:t>
            </a:r>
            <a:endParaRPr lang="en-US" altLang="zh-CN" sz="2000" dirty="0">
              <a:solidFill>
                <a:srgbClr val="00B050"/>
              </a:solidFill>
            </a:endParaRPr>
          </a:p>
        </p:txBody>
      </p:sp>
      <p:pic>
        <p:nvPicPr>
          <p:cNvPr id="5" name="QC_5_BD.4_2#2d4a0df42?htil=1&amp;pid=33727f185&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7372017" y="2123445"/>
            <a:ext cx="4319744" cy="1496447"/>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6" name="QC_5_BD.4_3#2d4a0df42.choices?htil=1&amp;pid=33727f185&amp;color=0,0,0&amp;vtp=1&amp;bbb=1&amp;hb=1"/>
              <p:cNvSpPr/>
              <p:nvPr/>
            </p:nvSpPr>
            <p:spPr>
              <a:xfrm>
                <a:off x="722376" y="1996446"/>
                <a:ext cx="6656832" cy="22659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A.基因A突变为</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是一种碱基增添的突变</a:t>
                </a:r>
                <a:endParaRPr lang="en-US" altLang="zh-CN" sz="2000" dirty="0">
                  <a:solidFill>
                    <a:srgbClr val="000000"/>
                  </a:solidFill>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.用两种限制酶分别酶切A基因后，形成的末端类型不同</a:t>
                </a:r>
                <a:endParaRPr lang="en-US" altLang="zh-CN" sz="2000" dirty="0">
                  <a:solidFill>
                    <a:srgbClr val="000000"/>
                  </a:solidFill>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.用两种限制酶分别酶切</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基因后，产生的片段大小一致</a:t>
                </a:r>
                <a:endParaRPr lang="en-US" altLang="zh-CN" sz="2000" dirty="0">
                  <a:solidFill>
                    <a:srgbClr val="000000"/>
                  </a:solidFill>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.产前诊断时，该致病基因可选用</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𝐻𝑖𝑛</m:t>
                    </m:r>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m:t>
                    </m:r>
                    <m:r>
                      <m:rPr>
                        <m:nor/>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Ⅲ</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限制酶开展酶切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鉴定</a:t>
                </a:r>
                <a:endParaRPr lang="en-US" altLang="zh-CN" sz="2000" dirty="0">
                  <a:solidFill>
                    <a:srgbClr val="000000"/>
                  </a:solidFill>
                </a:endParaRPr>
              </a:p>
            </p:txBody>
          </p:sp>
        </mc:Choice>
        <mc:Fallback>
          <p:sp>
            <p:nvSpPr>
              <p:cNvPr id="6" name="QC_5_BD.4_3#2d4a0df42.choices?htil=1&amp;pid=33727f185&amp;color=0,0,0&amp;vtp=1&amp;bbb=1&amp;hb=1"/>
              <p:cNvSpPr>
                <a:spLocks noRot="1" noChangeAspect="1" noMove="1" noResize="1" noEditPoints="1" noAdjustHandles="1" noChangeArrowheads="1" noChangeShapeType="1" noTextEdit="1"/>
              </p:cNvSpPr>
              <p:nvPr/>
            </p:nvSpPr>
            <p:spPr>
              <a:xfrm>
                <a:off x="722376" y="1996446"/>
                <a:ext cx="6656832" cy="2265934"/>
              </a:xfrm>
              <a:prstGeom prst="rect">
                <a:avLst/>
              </a:prstGeom>
              <a:blipFill rotWithShape="1">
                <a:blip r:embed="rId4"/>
                <a:stretch>
                  <a:fillRect l="-6" r="8" b="-200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EX.6_1#2d4a0df42?vop=1&amp;pid=33727f185&amp;color=0,0,0&amp;mp=1&amp;vtp=1&amp;bt=1&amp;bbb=1"/>
          <p:cNvSpPr/>
          <p:nvPr/>
        </p:nvSpPr>
        <p:spPr>
          <a:xfrm>
            <a:off x="722376" y="972000"/>
            <a:ext cx="10753344" cy="408559"/>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【题图解读】</a:t>
            </a:r>
            <a:endParaRPr lang="en-US" altLang="zh-CN" sz="2000" dirty="0"/>
          </a:p>
        </p:txBody>
      </p:sp>
      <p:pic>
        <p:nvPicPr>
          <p:cNvPr id="3" name="QC_5_EX.6_3#2d4a0df42?htil=1&amp;vop=1&amp;pid=33727f185&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1252728" y="1513528"/>
            <a:ext cx="4306824" cy="941832"/>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4" name="QC_5_EX.6_4#2d4a0df42?htil=1&amp;vop=1&amp;pid=33727f185&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6629400" y="1513528"/>
            <a:ext cx="4306824" cy="941832"/>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5_EX.6_5#2d4a0df42?vop=1&amp;pid=33727f185&amp;color=0,0,0&amp;vtp=1&amp;bbb=1"/>
              <p:cNvSpPr/>
              <p:nvPr/>
            </p:nvSpPr>
            <p:spPr>
              <a:xfrm>
                <a:off x="722376" y="2593028"/>
                <a:ext cx="10753344" cy="40855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由上图可知，产前诊断时，可用</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𝐻𝑖𝑛</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Ⅲ</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开展酶切鉴定，D正确。</a:t>
                </a:r>
                <a:endParaRPr lang="en-US" altLang="zh-CN" sz="2000" dirty="0"/>
              </a:p>
            </p:txBody>
          </p:sp>
        </mc:Choice>
        <mc:Fallback>
          <p:sp>
            <p:nvSpPr>
              <p:cNvPr id="5" name="QC_5_EX.6_5#2d4a0df42?vop=1&amp;pid=33727f185&amp;color=0,0,0&amp;vtp=1&amp;bbb=1"/>
              <p:cNvSpPr>
                <a:spLocks noRot="1" noChangeAspect="1" noMove="1" noResize="1" noEditPoints="1" noAdjustHandles="1" noChangeArrowheads="1" noChangeShapeType="1" noTextEdit="1"/>
              </p:cNvSpPr>
              <p:nvPr/>
            </p:nvSpPr>
            <p:spPr>
              <a:xfrm>
                <a:off x="722376" y="2593028"/>
                <a:ext cx="10753344" cy="408559"/>
              </a:xfrm>
              <a:prstGeom prst="rect">
                <a:avLst/>
              </a:prstGeom>
              <a:blipFill rotWithShape="1">
                <a:blip r:embed="rId3"/>
                <a:stretch>
                  <a:fillRect l="-4" t="-79" b="-11826"/>
                </a:stretch>
              </a:blipFill>
            </p:spPr>
            <p:txBody>
              <a:bodyPr/>
              <a:lstStyle/>
              <a:p>
                <a:r>
                  <a:rPr lang="zh-CN" altLang="en-US">
                    <a:noFill/>
                  </a:rPr>
                  <a:t> </a:t>
                </a:r>
              </a:p>
            </p:txBody>
          </p:sp>
        </mc:Fallback>
      </mc:AlternateContent>
      <p:pic>
        <p:nvPicPr>
          <p:cNvPr id="6" name="QC_5_EX.6_6#2d4a0df42?vop=1&amp;pid=33727f185&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3456432" y="3139128"/>
            <a:ext cx="5285232" cy="1115568"/>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7" name="QC_5_EX.6_7#2d4a0df42?vop=1&amp;pid=33727f185&amp;color=0,0,0&amp;vtp=1&amp;bbb=1"/>
              <p:cNvSpPr/>
              <p:nvPr/>
            </p:nvSpPr>
            <p:spPr>
              <a:xfrm>
                <a:off x="722376" y="4383728"/>
                <a:ext cx="10753344" cy="40855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用两种限制酶分别酶切</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基因后，产生的片段大小不一致，C错误。</a:t>
                </a:r>
                <a:endParaRPr lang="en-US" altLang="zh-CN" sz="2000" dirty="0"/>
              </a:p>
            </p:txBody>
          </p:sp>
        </mc:Choice>
        <mc:Fallback>
          <p:sp>
            <p:nvSpPr>
              <p:cNvPr id="7" name="QC_5_EX.6_7#2d4a0df42?vop=1&amp;pid=33727f185&amp;color=0,0,0&amp;vtp=1&amp;bbb=1"/>
              <p:cNvSpPr>
                <a:spLocks noRot="1" noChangeAspect="1" noMove="1" noResize="1" noEditPoints="1" noAdjustHandles="1" noChangeArrowheads="1" noChangeShapeType="1" noTextEdit="1"/>
              </p:cNvSpPr>
              <p:nvPr/>
            </p:nvSpPr>
            <p:spPr>
              <a:xfrm>
                <a:off x="722376" y="4383728"/>
                <a:ext cx="10753344" cy="408559"/>
              </a:xfrm>
              <a:prstGeom prst="rect">
                <a:avLst/>
              </a:prstGeom>
              <a:blipFill rotWithShape="1">
                <a:blip r:embed="rId5"/>
                <a:stretch>
                  <a:fillRect l="-4" t="-79" b="-1182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par>
                                <p:cTn id="14" presetID="10" presetClass="entr" presetSubtype="0" fill="hold" nodeType="with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fade">
                                      <p:cBhvr>
                                        <p:cTn id="16" dur="500"/>
                                        <p:tgtEl>
                                          <p:spTgt spid="4"/>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5">
                                            <p:bg/>
                                          </p:spTgt>
                                        </p:tgtEl>
                                        <p:attrNameLst>
                                          <p:attrName>style.visibility</p:attrName>
                                        </p:attrNameLst>
                                      </p:cBhvr>
                                      <p:to>
                                        <p:strVal val="visible"/>
                                      </p:to>
                                    </p:set>
                                    <p:animEffect transition="in" filter="fade">
                                      <p:cBhvr>
                                        <p:cTn id="19" dur="500"/>
                                        <p:tgtEl>
                                          <p:spTgt spid="5">
                                            <p:bg/>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5">
                                            <p:txEl>
                                              <p:pRg st="0" end="0"/>
                                            </p:txEl>
                                          </p:spTgt>
                                        </p:tgtEl>
                                        <p:attrNameLst>
                                          <p:attrName>style.visibility</p:attrName>
                                        </p:attrNameLst>
                                      </p:cBhvr>
                                      <p:to>
                                        <p:strVal val="visible"/>
                                      </p:to>
                                    </p:set>
                                    <p:animEffect transition="in" filter="fade">
                                      <p:cBhvr>
                                        <p:cTn id="22" dur="500"/>
                                        <p:tgtEl>
                                          <p:spTgt spid="5">
                                            <p:txEl>
                                              <p:pRg st="0" end="0"/>
                                            </p:txEl>
                                          </p:spTgt>
                                        </p:tgtEl>
                                      </p:cBhvr>
                                    </p:animEffect>
                                  </p:childTnLst>
                                </p:cTn>
                              </p:par>
                              <p:par>
                                <p:cTn id="23" presetID="10" presetClass="entr" presetSubtype="0" fill="hold" nodeType="with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fade">
                                      <p:cBhvr>
                                        <p:cTn id="25" dur="500"/>
                                        <p:tgtEl>
                                          <p:spTgt spid="6"/>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7">
                                            <p:bg/>
                                          </p:spTgt>
                                        </p:tgtEl>
                                        <p:attrNameLst>
                                          <p:attrName>style.visibility</p:attrName>
                                        </p:attrNameLst>
                                      </p:cBhvr>
                                      <p:to>
                                        <p:strVal val="visible"/>
                                      </p:to>
                                    </p:set>
                                    <p:animEffect transition="in" filter="fade">
                                      <p:cBhvr>
                                        <p:cTn id="28" dur="500"/>
                                        <p:tgtEl>
                                          <p:spTgt spid="7">
                                            <p:bg/>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7">
                                            <p:txEl>
                                              <p:pRg st="0" end="0"/>
                                            </p:txEl>
                                          </p:spTgt>
                                        </p:tgtEl>
                                        <p:attrNameLst>
                                          <p:attrName>style.visibility</p:attrName>
                                        </p:attrNameLst>
                                      </p:cBhvr>
                                      <p:to>
                                        <p:strVal val="visible"/>
                                      </p:to>
                                    </p:set>
                                    <p:animEffect transition="in" filter="fade">
                                      <p:cBhvr>
                                        <p:cTn id="31"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P spid="5" grpId="0" animBg="1" build="p"/>
      <p:bldP spid="7"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7_1#2d4a0df42?vop=1&amp;pid=33727f185&amp;color=0,0,0&amp;vtp=1&amp;bt=1&amp;bbb=1&amp;hb=1"/>
              <p:cNvSpPr/>
              <p:nvPr/>
            </p:nvSpPr>
            <p:spPr>
              <a:xfrm>
                <a:off x="722376" y="972000"/>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分析题图可知，基因A突变为致病基因</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被</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G</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替换造成的，A错误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；用限制酶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𝐻𝑖𝑛</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Ⅲ</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酶切A基因后会形成黏性末端，用限制酶</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𝐴𝑙𝑢</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Ⅰ酶切A基因后，形成的是平末端，B正确。</a:t>
                </a:r>
                <a:endParaRPr lang="en-US" altLang="zh-CN" sz="2200" dirty="0"/>
              </a:p>
            </p:txBody>
          </p:sp>
        </mc:Choice>
        <mc:Fallback>
          <p:sp>
            <p:nvSpPr>
              <p:cNvPr id="2" name="QC_5_AS.7_1#2d4a0df42?vop=1&amp;pid=33727f185&amp;color=0,0,0&amp;vtp=1&amp;bt=1&amp;bbb=1&amp;hb=1"/>
              <p:cNvSpPr>
                <a:spLocks noRot="1" noChangeAspect="1" noMove="1" noResize="1" noEditPoints="1" noAdjustHandles="1" noChangeArrowheads="1" noChangeShapeType="1" noTextEdit="1"/>
              </p:cNvSpPr>
              <p:nvPr/>
            </p:nvSpPr>
            <p:spPr>
              <a:xfrm>
                <a:off x="722376" y="972000"/>
                <a:ext cx="10753344" cy="907034"/>
              </a:xfrm>
              <a:prstGeom prst="rect">
                <a:avLst/>
              </a:prstGeom>
              <a:blipFill rotWithShape="1">
                <a:blip r:embed="rId1"/>
                <a:stretch>
                  <a:fillRect l="-4" t="-50" b="-4963"/>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8_1#d0a5a4a46?pid=3e3f8ad82&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[安徽2025·15]</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质粒</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K</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中含有</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𝛽</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半乳糖苷酶基因，将该质粒导入大肠杆菌细胞后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，其编码的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酶可分解</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X</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gal</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,产生蓝色物质，进而形成蓝色菌落，如图所示。科研小组以该质粒作为载体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用基因工程技术实现人源干扰素基因在大肠杆菌中的高效表达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8_1#d0a5a4a46?pid=3e3f8ad82&amp;color=0,0,0&amp;vtp=1&amp;bt=1&amp;bbb=1&amp;hb=1"/>
              <p:cNvSpPr>
                <a:spLocks noRot="1" noChangeAspect="1" noMove="1" noResize="1" noEditPoints="1" noAdjustHandles="1" noChangeArrowheads="1" noChangeShapeType="1" noTextEdit="1"/>
              </p:cNvSpPr>
              <p:nvPr/>
            </p:nvSpPr>
            <p:spPr>
              <a:xfrm>
                <a:off x="722376" y="972000"/>
                <a:ext cx="10753344" cy="1300353"/>
              </a:xfrm>
              <a:prstGeom prst="rect">
                <a:avLst/>
              </a:prstGeom>
              <a:blipFill rotWithShape="1">
                <a:blip r:embed="rId1"/>
                <a:stretch>
                  <a:fillRect l="-4" t="-35" r="-1004" b="-3491"/>
                </a:stretch>
              </a:blipFill>
            </p:spPr>
            <p:txBody>
              <a:bodyPr/>
              <a:lstStyle/>
              <a:p>
                <a:r>
                  <a:rPr lang="zh-CN" altLang="en-US">
                    <a:noFill/>
                  </a:rPr>
                  <a:t> </a:t>
                </a:r>
              </a:p>
            </p:txBody>
          </p:sp>
        </mc:Fallback>
      </mc:AlternateContent>
      <p:sp>
        <p:nvSpPr>
          <p:cNvPr id="3" name="QC_5_AN.9_1#d0a5a4a46.bracket?pid=3e3f8ad82&amp;color=0,0,0&amp;vpa=3&amp;vtp=1"/>
          <p:cNvSpPr/>
          <p:nvPr/>
        </p:nvSpPr>
        <p:spPr>
          <a:xfrm>
            <a:off x="10066401" y="18673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pic>
        <p:nvPicPr>
          <p:cNvPr id="4" name="QC_5_BD.8_2#d0a5a4a46?pid=3e3f8ad82&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3483864" y="2408877"/>
            <a:ext cx="5221224" cy="1216152"/>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5_BD.8_3#d0a5a4a46.choices?pid=3e3f8ad82&amp;color=0,0,0&amp;vtp=1&amp;bbb=1"/>
              <p:cNvSpPr/>
              <p:nvPr/>
            </p:nvSpPr>
            <p:spPr>
              <a:xfrm>
                <a:off x="722376" y="3755077"/>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A.使用氯化钙处理大肠杆菌以提高转化效率，可增加筛选平板上白色和蓝色菌落数</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.如果筛选平板中仅含卡那霉素，生长出的白色菌落不可判定为含目的基因的菌株</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.因质粒</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K</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中含两个标记基因，筛选平板中长出的白色菌落即为表达目标蛋白的菌株</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.若筛选平板中蓝色菌落偏多，原因可能是质粒</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K</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经酶切后自身环化并导入了大肠杆菌</a:t>
                </a:r>
                <a:endParaRPr lang="en-US" altLang="zh-CN" sz="2000" dirty="0"/>
              </a:p>
            </p:txBody>
          </p:sp>
        </mc:Choice>
        <mc:Fallback>
          <p:sp>
            <p:nvSpPr>
              <p:cNvPr id="5" name="QC_5_BD.8_3#d0a5a4a46.choices?pid=3e3f8ad82&amp;color=0,0,0&amp;vtp=1&amp;bbb=1"/>
              <p:cNvSpPr>
                <a:spLocks noRot="1" noChangeAspect="1" noMove="1" noResize="1" noEditPoints="1" noAdjustHandles="1" noChangeArrowheads="1" noChangeShapeType="1" noTextEdit="1"/>
              </p:cNvSpPr>
              <p:nvPr/>
            </p:nvSpPr>
            <p:spPr>
              <a:xfrm>
                <a:off x="722376" y="3755077"/>
                <a:ext cx="10753344" cy="1796034"/>
              </a:xfrm>
              <a:prstGeom prst="rect">
                <a:avLst/>
              </a:prstGeom>
              <a:blipFill rotWithShape="1">
                <a:blip r:embed="rId3"/>
                <a:stretch>
                  <a:fillRect l="-4" t="-18" b="-251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EX.10_1#d0a5a4a46?vop=1&amp;pid=3e3f8ad82&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【思路导引】</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将质粒导入大肠杆菌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，可能会出现3种情况：①无任何质粒导入大肠杆菌；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②人源干扰素基因成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功插入的重组质粒导入大肠杆菌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；③目的基因未成功插入的质粒</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K</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导入大肠杆菌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。这三种大肠杆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菌用含卡那霉素和</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X</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gal</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的平板培养，②③两种大肠杆菌均含卡那霉素抗性基因，故能存活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不能存活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，③由于</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𝛽</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半乳糖苷酶基因完整，菌落呈蓝色，而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②由于插入的人源干扰素基因破坏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了</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𝛽</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半乳糖苷酶基因，导致菌落呈白色，故含目的基因的菌落为白色。</a:t>
                </a:r>
                <a:endParaRPr lang="en-US" altLang="zh-CN" sz="2000" dirty="0"/>
              </a:p>
            </p:txBody>
          </p:sp>
        </mc:Choice>
        <mc:Fallback>
          <p:sp>
            <p:nvSpPr>
              <p:cNvPr id="2" name="QC_5_EX.10_1#d0a5a4a46?vop=1&amp;pid=3e3f8ad82&amp;color=0,0,0&amp;vtp=1&amp;bt=1&amp;bbb=1&amp;hb=1"/>
              <p:cNvSpPr>
                <a:spLocks noRot="1" noChangeAspect="1" noMove="1" noResize="1" noEditPoints="1" noAdjustHandles="1" noChangeArrowheads="1" noChangeShapeType="1" noTextEdit="1"/>
              </p:cNvSpPr>
              <p:nvPr/>
            </p:nvSpPr>
            <p:spPr>
              <a:xfrm>
                <a:off x="722376" y="972000"/>
                <a:ext cx="10753344" cy="2697734"/>
              </a:xfrm>
              <a:prstGeom prst="rect">
                <a:avLst/>
              </a:prstGeom>
              <a:blipFill rotWithShape="1">
                <a:blip r:embed="rId1"/>
                <a:stretch>
                  <a:fillRect l="-4" t="-17" r="-437" b="-166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8544</Words>
  <Application>WPS 演示</Application>
  <PresentationFormat>宽屏</PresentationFormat>
  <Paragraphs>344</Paragraphs>
  <Slides>33</Slides>
  <Notes>33</Notes>
  <HiddenSlides>0</HiddenSlides>
  <MMClips>0</MMClips>
  <ScaleCrop>false</ScaleCrop>
  <HeadingPairs>
    <vt:vector size="6" baseType="variant">
      <vt:variant>
        <vt:lpstr>已用的字体</vt:lpstr>
      </vt:variant>
      <vt:variant>
        <vt:i4>22</vt:i4>
      </vt:variant>
      <vt:variant>
        <vt:lpstr>主题</vt:lpstr>
      </vt:variant>
      <vt:variant>
        <vt:i4>1</vt:i4>
      </vt:variant>
      <vt:variant>
        <vt:lpstr>幻灯片标题</vt:lpstr>
      </vt:variant>
      <vt:variant>
        <vt:i4>33</vt:i4>
      </vt:variant>
    </vt:vector>
  </HeadingPairs>
  <TitlesOfParts>
    <vt:vector size="56" baseType="lpstr">
      <vt:lpstr>Arial</vt:lpstr>
      <vt:lpstr>宋体</vt:lpstr>
      <vt:lpstr>Wingdings</vt:lpstr>
      <vt:lpstr>微软雅黑</vt:lpstr>
      <vt:lpstr>微软雅黑</vt:lpstr>
      <vt:lpstr>等线 (正文)</vt:lpstr>
      <vt:lpstr>等线</vt:lpstr>
      <vt:lpstr>等线 (正文)</vt:lpstr>
      <vt:lpstr>等线 (正文)</vt:lpstr>
      <vt:lpstr>汉仪舒圆黑简体</vt:lpstr>
      <vt:lpstr>黑体</vt:lpstr>
      <vt:lpstr>汉仪舒圆黑简体</vt:lpstr>
      <vt:lpstr>汉仪舒圆黑简体</vt:lpstr>
      <vt:lpstr>Cambria Math</vt:lpstr>
      <vt:lpstr>Cambria Math</vt:lpstr>
      <vt:lpstr>Cambria Math</vt:lpstr>
      <vt:lpstr>黑体</vt:lpstr>
      <vt:lpstr>仿宋</vt:lpstr>
      <vt:lpstr>仿宋</vt:lpstr>
      <vt:lpstr>宋体</vt:lpstr>
      <vt:lpstr>Calibri</vt:lpstr>
      <vt:lpstr>Arial Unicode MS</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丁密</cp:lastModifiedBy>
  <cp:revision>4</cp:revision>
  <dcterms:created xsi:type="dcterms:W3CDTF">2025-10-21T12:54:00Z</dcterms:created>
  <dcterms:modified xsi:type="dcterms:W3CDTF">2025-10-22T08:45:42Z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9FAC4FFC7577442D90F6537A0BE6BC05_12</vt:lpwstr>
  </property>
  <property fmtid="{D5CDD505-2E9C-101B-9397-08002B2CF9AE}" pid="3" name="KSOProductBuildVer">
    <vt:lpwstr>2052-12.1.0.23125</vt:lpwstr>
  </property>
</Properties>
</file>