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e13888ed3ec664a45a4#tid=68f7475d7025800008f0898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5.jpeg"/><Relationship Id="rId1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4.jpe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3_1#11d377663?vop=1&amp;pid=4d05aa3c1&amp;color=0,0,0&amp;vtp=1&amp;bt=1&amp;bbb=1&amp;hb=1"/>
              <p:cNvSpPr/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据图甲可知，目的基因中存在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𝑆𝑚𝑎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两种限制酶的识别序列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，若用这两种限制酶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切割会破坏目的基因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；为防止目的基因和质粒自身环化和反向连接，质粒和目的基因应该用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𝑋ℎ𝑜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切割。根据启动子方向以及终止子位置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扩增启动子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时，图中引物Ⅰ、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Ⅱ应分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别加入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𝑋ℎ𝑜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的识别序列。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13_1#11d377663?vop=1&amp;pid=4d05aa3c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839" b="-2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4_1#9108738ea?pid=4d05aa3c1&amp;color=0,0,0&amp;vtp=1&amp;bt=1&amp;bbb=1&amp;hb=1"/>
              <p:cNvSpPr/>
              <p:nvPr/>
            </p:nvSpPr>
            <p:spPr>
              <a:xfrm>
                <a:off x="722376" y="969265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技术克隆某蛋白质的基因（部分序列如图乙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），扩增该基因的合适引物组合是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。通过引物的设计，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填“能”或“不能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”）做到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选择性扩增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4_1#9108738ea?pid=4d05aa3c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402" b="-34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15_1#9108738ea.blank?pid=4d05aa3c1&amp;color=0,0,0&amp;vpa=5&amp;vtp=1&amp;bbb=1"/>
              <p:cNvSpPr/>
              <p:nvPr/>
            </p:nvSpPr>
            <p:spPr>
              <a:xfrm>
                <a:off x="784288" y="1472438"/>
                <a:ext cx="4453700" cy="298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𝐆𝐀𝐀𝐆𝐓𝐂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𝐆𝐂𝐓𝐓𝐆𝐆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15_1#9108738ea.blank?pid=4d05aa3c1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288" y="1472438"/>
                <a:ext cx="4453700" cy="298577"/>
              </a:xfrm>
              <a:prstGeom prst="rect">
                <a:avLst/>
              </a:prstGeom>
              <a:blipFill rotWithShape="1">
                <a:blip r:embed="rId2"/>
                <a:stretch>
                  <a:fillRect l="-1" t="-3998" r="11" b="-61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17_1#9108738ea.blank?pid=4d05aa3c1&amp;color=0,0,0&amp;vpa=6&amp;vtp=1"/>
          <p:cNvSpPr/>
          <p:nvPr/>
        </p:nvSpPr>
        <p:spPr>
          <a:xfrm>
            <a:off x="7589901" y="1388365"/>
            <a:ext cx="438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pic>
        <p:nvPicPr>
          <p:cNvPr id="5" name="QB_4_BD.16_1#9108738ea?pid=4d05aa3c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2312" y="2416175"/>
            <a:ext cx="2624328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18_1#9108738ea?vop=1&amp;pid=4d05aa3c1&amp;color=0,0,0&amp;vtp=1&amp;bbb=1&amp;hb=1"/>
              <p:cNvSpPr/>
              <p:nvPr/>
            </p:nvSpPr>
            <p:spPr>
              <a:xfrm>
                <a:off x="722376" y="3571875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聚合酶的作用是从引物的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端开始连接脱氧核苷酸，引物与模板链的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端结合，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扩增该基因的合适引物组合是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GAAGTC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GCTTGG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。引物是根据目的基因两端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的脱氧核苷酸序列设计的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，故通过引物的设计，能做到选择性扩增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4_AS.18_1#9108738ea?vop=1&amp;pid=4d05aa3c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71875"/>
                <a:ext cx="10753344" cy="1415034"/>
              </a:xfrm>
              <a:prstGeom prst="rect">
                <a:avLst/>
              </a:prstGeom>
              <a:blipFill rotWithShape="1">
                <a:blip r:embed="rId4"/>
                <a:stretch>
                  <a:fillRect l="-4" r="-1157" b="-32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3_BD.19_1#4353cf9a1?iti=1&amp;htil=3&amp;pid=7d2d105a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7454" y="1054296"/>
            <a:ext cx="5239512" cy="383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3_BD.19_2#4353cf9a1?iti=1&amp;htil=3&amp;pid=7d2d105a1&amp;color=0,0,0&amp;vtp=1&amp;bbb=1"/>
          <p:cNvSpPr/>
          <p:nvPr/>
        </p:nvSpPr>
        <p:spPr>
          <a:xfrm>
            <a:off x="8557023" y="5003107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3_BD.19_3#4353cf9a1?htil=3&amp;pid=7d2d105a1&amp;color=0,0,0&amp;vtp=1&amp;bt=1&amp;bbb=1&amp;hb=1"/>
              <p:cNvSpPr/>
              <p:nvPr/>
            </p:nvSpPr>
            <p:spPr>
              <a:xfrm>
                <a:off x="722376" y="972000"/>
                <a:ext cx="5376672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[山东菏泽2025高二期末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科研人员将胰凝乳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蛋白酶抑制剂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StPin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基因插入含胰蛋白酶抑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NaPI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基因的表达载体中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，使其在棉花细胞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中表达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NaPI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StPin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融合蛋白，过程如图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。请回答下列问题：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3_BD.19_3#4353cf9a1?htil=3&amp;pid=7d2d105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376672" cy="2227834"/>
              </a:xfrm>
              <a:prstGeom prst="rect">
                <a:avLst/>
              </a:prstGeom>
              <a:blipFill rotWithShape="1">
                <a:blip r:embed="rId2"/>
                <a:stretch>
                  <a:fillRect l="-7" t="-20" r="-1077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QO_3_BD.19_4#4353cf9a1?colgroup=23,17&amp;pid=7d2d105a1&amp;color=0,0,0&amp;vtp=1&amp;bt=1&amp;bbb=1"/>
              <p:cNvGraphicFramePr>
                <a:graphicFrameLocks noGrp="1"/>
              </p:cNvGraphicFramePr>
              <p:nvPr/>
            </p:nvGraphicFramePr>
            <p:xfrm>
              <a:off x="722376" y="969264"/>
              <a:ext cx="10725912" cy="4287012"/>
            </p:xfrm>
            <a:graphic>
              <a:graphicData uri="http://schemas.openxmlformats.org/drawingml/2006/table">
                <a:tbl>
                  <a:tblPr/>
                  <a:tblGrid>
                    <a:gridCol w="6117336"/>
                    <a:gridCol w="4608576"/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限制酶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识别序列及切割位点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047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𝐵𝑎𝑚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H</m:t>
                              </m:r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Ⅰ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58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5046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𝐸𝑐𝑜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R</m:t>
                              </m:r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Ⅰ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4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8704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𝐻𝑖𝑛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Ⅲ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5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2362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𝑆𝑡𝑢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70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QO_3_BD.19_4#4353cf9a1?colgroup=23,17&amp;pid=7d2d105a1&amp;color=0,0,0&amp;vtp=1&amp;bt=1&amp;bbb=1"/>
              <p:cNvGraphicFramePr>
                <a:graphicFrameLocks noGrp="1"/>
              </p:cNvGraphicFramePr>
              <p:nvPr/>
            </p:nvGraphicFramePr>
            <p:xfrm>
              <a:off x="722376" y="969264"/>
              <a:ext cx="10725912" cy="4287012"/>
            </p:xfrm>
            <a:graphic>
              <a:graphicData uri="http://schemas.openxmlformats.org/drawingml/2006/table">
                <a:tbl>
                  <a:tblPr/>
                  <a:tblGrid>
                    <a:gridCol w="6117336"/>
                    <a:gridCol w="4608576"/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限制酶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识别序列及切割位点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048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58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5059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4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8679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5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236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70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QO_3_BD.19_5#4353cf9a1.table_image?tii=1&amp;pid=7d2d105a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3588" y="1509014"/>
            <a:ext cx="2020824" cy="66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3_BD.19_6#4353cf9a1.table_image?tii=2&amp;pid=7d2d105a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9288" y="2409190"/>
            <a:ext cx="2249424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3_BD.19_7#4353cf9a1.table_image?tii=3&amp;pid=7d2d105a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4152" y="3364230"/>
            <a:ext cx="2139696" cy="7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3_BD.19_8#4353cf9a1.table_image?tii=4&amp;pid=7d2d105a1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0708" y="4346702"/>
            <a:ext cx="2386584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0_1#b9682833c?pid=4353cf9a1&amp;color=0,0,0&amp;vtp=1&amp;bt=1&amp;bbb=1&amp;hb=1"/>
              <p:cNvSpPr/>
              <p:nvPr/>
            </p:nvSpPr>
            <p:spPr>
              <a:xfrm>
                <a:off x="722376" y="969265"/>
                <a:ext cx="10753344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质粒上与其在农杆菌中的复制能力相关的结构为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基因上无限制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酶的识别序列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，据图1分析，为了使扩增后的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基因与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基因正确连接形成融合基因，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基因时，需要设计合适的引物，引物P2包含的碱基序列为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写出12个碱基序列）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，同时应选用限制酶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质粒进行切割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。对获得的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融合基因进行扩增，可选择图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1中的一对引物是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0_1#b9682833c?pid=4353cf9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2671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844" b="-17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1_1#b9682833c.blank?pid=4353cf9a1&amp;color=0,0,0&amp;vpa=7&amp;vtp=1&amp;bbb=1"/>
          <p:cNvSpPr/>
          <p:nvPr/>
        </p:nvSpPr>
        <p:spPr>
          <a:xfrm>
            <a:off x="6943789" y="931165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复制原点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22_1#b9682833c.blank?pid=4353cf9a1&amp;color=0,0,0&amp;vpa=8&amp;vtp=1&amp;bbb=1"/>
              <p:cNvSpPr/>
              <p:nvPr/>
            </p:nvSpPr>
            <p:spPr>
              <a:xfrm>
                <a:off x="771588" y="2391600"/>
                <a:ext cx="2076450" cy="294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𝐆𝐀𝐀𝐓𝐓𝐂𝐓𝐂𝐓𝐂𝐂𝐆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22_1#b9682833c.blank?pid=4353cf9a1&amp;color=0,0,0&amp;vpa=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88" y="2391600"/>
                <a:ext cx="2076450" cy="294577"/>
              </a:xfrm>
              <a:prstGeom prst="rect">
                <a:avLst/>
              </a:prstGeom>
              <a:blipFill rotWithShape="1">
                <a:blip r:embed="rId2"/>
                <a:stretch>
                  <a:fillRect l="-3" t="-64" r="3" b="-77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N.23_1#b9682833c.blank?pid=4353cf9a1&amp;color=0,0,0&amp;vpa=9&amp;vtp=1&amp;bbb=1"/>
              <p:cNvSpPr/>
              <p:nvPr/>
            </p:nvSpPr>
            <p:spPr>
              <a:xfrm>
                <a:off x="8172514" y="2384552"/>
                <a:ext cx="2120900" cy="298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𝑬𝒄𝒐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𝑯𝒊𝒏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𝐝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4_AN.23_1#b9682833c.blank?pid=4353cf9a1&amp;color=0,0,0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2514" y="2384552"/>
                <a:ext cx="2120900" cy="298577"/>
              </a:xfrm>
              <a:prstGeom prst="rect">
                <a:avLst/>
              </a:prstGeom>
              <a:blipFill rotWithShape="1">
                <a:blip r:embed="rId3"/>
                <a:stretch>
                  <a:fillRect l="-3" t="-3871" r="3" b="-62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4_AN.24_1#b9682833c.blank?pid=4353cf9a1&amp;color=0,0,0&amp;vpa=10&amp;vtp=1&amp;bbb=1&amp;hb=1"/>
          <p:cNvSpPr/>
          <p:nvPr/>
        </p:nvSpPr>
        <p:spPr>
          <a:xfrm>
            <a:off x="722377" y="2759965"/>
            <a:ext cx="10749631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P1、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P4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25_1#b9682833c?vop=1&amp;pid=4353cf9a1&amp;color=0,0,0&amp;vtp=1&amp;bt=1&amp;bbb=1&amp;hb=1"/>
              <p:cNvSpPr/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质粒能在受体细胞中复制依赖复制原点，因此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质粒上与其在农杆菌中复制能力相关的结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构为复制原点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基因上无限制酶的识别序列，为了使扩增后的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基因能够与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基因正确连接，用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基因时，需要设计合适的引物，依据图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1及表中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信息推测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要连接到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的后面形成融合基因，且转录模板链的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端应与启动子接近，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质粒时需要用限制酶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𝐻𝑖𝑛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，故引物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P2包含的碱基序列为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GAATTCTCTCCG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。对获得的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融合基因进行扩增，上游引物选P1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引物选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P4。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25_1#b9682833c?vop=1&amp;pid=4353cf9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86" b="-14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6_1#c5bca6700?pid=4353cf9a1&amp;color=0,0,0&amp;vtp=1&amp;bt=1&amp;bbb=1&amp;hb=1"/>
              <p:cNvSpPr/>
              <p:nvPr/>
            </p:nvSpPr>
            <p:spPr>
              <a:xfrm>
                <a:off x="722376" y="969264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）融合基因启动子的作用是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；为使连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接后的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融合基因能够表达，设计时剔除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基因中终止密码子对应的碱基序列，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目的是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6_1#c5bca6700?pid=4353cf9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340" b="-3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7_1#c5bca6700.blank?pid=4353cf9a1&amp;color=0,0,0&amp;vpa=11&amp;vtp=1&amp;bbb=1"/>
              <p:cNvSpPr/>
              <p:nvPr/>
            </p:nvSpPr>
            <p:spPr>
              <a:xfrm>
                <a:off x="4183126" y="1012952"/>
                <a:ext cx="6040438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𝐑𝐍𝐀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聚合酶识别和结合的部位，可驱动融合基因转录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4_AN.27_1#c5bca6700.blank?pid=4353cf9a1&amp;color=0,0,0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126" y="1012952"/>
                <a:ext cx="6040438" cy="303784"/>
              </a:xfrm>
              <a:prstGeom prst="rect">
                <a:avLst/>
              </a:prstGeom>
              <a:blipFill rotWithShape="1">
                <a:blip r:embed="rId2"/>
                <a:stretch>
                  <a:fillRect l="-6" t="-3804" r="1" b="-44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28_1#c5bca6700.blank?pid=4353cf9a1&amp;color=0,0,0&amp;vpa=12&amp;vtp=1&amp;bbb=1"/>
          <p:cNvSpPr/>
          <p:nvPr/>
        </p:nvSpPr>
        <p:spPr>
          <a:xfrm>
            <a:off x="1493901" y="1826514"/>
            <a:ext cx="323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确保融合蛋白能够连续翻译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29_1#c5bca6700?vop=1&amp;pid=4353cf9a1&amp;color=0,0,0&amp;vtp=1&amp;bbb=1&amp;hb=1"/>
              <p:cNvSpPr/>
              <p:nvPr/>
            </p:nvSpPr>
            <p:spPr>
              <a:xfrm>
                <a:off x="722376" y="227965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融合基因启动子是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聚合酶识别和结合的部位，可驱动融合基因转录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。为了使连接后的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能够表达出融合蛋白，应剔除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基因中终止密码子对应的碱基序列，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确保融合蛋白能够连续翻译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29_1#c5bca6700?vop=1&amp;pid=4353cf9a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9650"/>
                <a:ext cx="1075334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r="-1340" b="-34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0_1#c05242146?pid=4353cf9a1&amp;color=0,0,0&amp;vtp=1&amp;bt=1&amp;bbb=1&amp;hb=1"/>
              <p:cNvSpPr/>
              <p:nvPr/>
            </p:nvSpPr>
            <p:spPr>
              <a:xfrm>
                <a:off x="722376" y="969265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（3）将构建好的重组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质粒导入农杆菌中进行转化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，并将农杆菌涂布在含有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的固体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，选择生长正常的菌落中的农杆菌与棉花的叶肉细胞共培养，在愈伤组织阶段取细胞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、C、D中的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，特异性扩增后的电泳结果如图2所示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，其中成功导入融合基因的细胞是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4_BD.30_1#c05242146?pid=4353cf9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061" b="-3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31_1#c05242146.blank?pid=4353cf9a1&amp;color=0,0,0&amp;vpa=13&amp;vtp=1&amp;bbb=1"/>
          <p:cNvSpPr/>
          <p:nvPr/>
        </p:nvSpPr>
        <p:spPr>
          <a:xfrm>
            <a:off x="9229789" y="931165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卡那霉素</a:t>
            </a:r>
            <a:endParaRPr lang="en-US" altLang="zh-CN" sz="2000" dirty="0"/>
          </a:p>
        </p:txBody>
      </p:sp>
      <p:sp>
        <p:nvSpPr>
          <p:cNvPr id="4" name="QB_4_AN.33_1#c05242146.blank?pid=4353cf9a1&amp;color=0,0,0&amp;vpa=14&amp;vtp=1"/>
          <p:cNvSpPr/>
          <p:nvPr/>
        </p:nvSpPr>
        <p:spPr>
          <a:xfrm>
            <a:off x="10780776" y="1826515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5" name="QB_4_BD.32_1#c05242146?iti=2&amp;pid=4353cf9a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2406650"/>
            <a:ext cx="3044952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32_2#c05242146?iti=2&amp;pid=4353cf9a1&amp;color=0,0,0&amp;vtp=1&amp;bbb=1"/>
          <p:cNvSpPr/>
          <p:nvPr/>
        </p:nvSpPr>
        <p:spPr>
          <a:xfrm>
            <a:off x="5864289" y="5231130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34_1#c05242146?vop=1&amp;pid=4353cf9a1&amp;color=0,0,0&amp;vtp=1&amp;bt=1&amp;bbb=1&amp;hb=1"/>
              <p:cNvSpPr/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质粒上存在卡那霉素抗性基因，将构建好的重组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质粒导入农杆菌中进行转化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，并将农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杆菌涂布在含有卡那霉素的固体培养基上，选择生长正常的菌落中的农杆菌与棉花的叶肉细胞共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。在愈伤组织阶段取部分细胞提取总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和凝胶电泳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，此操作的目的是检测融合基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是否导入，由于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462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，融合基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因长度大约为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462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212</m:t>
                    </m:r>
                    <m:r>
                      <m:rPr>
                        <m:nor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，对照题图2电泳结果可知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，其中成功导入融合基因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的细胞是C。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34_1#c05242146?vop=1&amp;pid=4353cf9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585" b="-1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7d2d105a1.fixed?pid=5d3dc9b96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2#7d2d105a1.fixed?pid=5d3dc9b9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200"/>
              </a:lnSpc>
            </a:pPr>
            <a:r>
              <a:rPr lang="en-US" altLang="zh-CN" sz="42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素养提升集训1——基因工程中限制酶和引物的选取</a:t>
            </a:r>
            <a:endParaRPr lang="en-US" altLang="zh-CN" sz="4200" dirty="0"/>
          </a:p>
        </p:txBody>
      </p:sp>
      <p:pic>
        <p:nvPicPr>
          <p:cNvPr id="4" name="C_2#7d2d105a1.fixed?pid=5d3dc9b9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2_BD#7d2d105a1.fixed?pid=5d3dc9b9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3_BD.1_1#85f28fc9b?htil=1&amp;pid=7d2d105a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3885" y="1054295"/>
            <a:ext cx="4361688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3_BD.1_2#85f28fc9b?htil=1&amp;pid=7d2d105a1&amp;color=0,0,0&amp;vtp=1&amp;bt=1&amp;bbb=1&amp;hb=1"/>
              <p:cNvSpPr/>
              <p:nvPr/>
            </p:nvSpPr>
            <p:spPr>
              <a:xfrm>
                <a:off x="722376" y="972000"/>
                <a:ext cx="6263640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基因与作物甜度相关，可用于培育转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基因作物新品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。已知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基因转录的模板链位于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链，转录时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身的延伸方向为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，如下图。为使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基因按正确方向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与质粒连接，酶切目的基因时选用的限制酶组合是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3_BD.1_2#85f28fc9b?htil=1&amp;pid=7d2d105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263640" cy="2214753"/>
              </a:xfrm>
              <a:prstGeom prst="rect">
                <a:avLst/>
              </a:prstGeom>
              <a:blipFill rotWithShape="1">
                <a:blip r:embed="rId2"/>
                <a:stretch>
                  <a:fillRect l="-6" t="-20" r="-1596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3_AN.2_1#85f28fc9b.bracket?pid=7d2d105a1&amp;color=0,0,0&amp;vpa=1&amp;vtp=1"/>
          <p:cNvSpPr/>
          <p:nvPr/>
        </p:nvSpPr>
        <p:spPr>
          <a:xfrm>
            <a:off x="922401" y="27817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1_3#85f28fc9b.choices?htil=1&amp;pid=7d2d105a1&amp;color=0,0,0&amp;vtp=1&amp;bbb=1"/>
              <p:cNvSpPr/>
              <p:nvPr/>
            </p:nvSpPr>
            <p:spPr>
              <a:xfrm>
                <a:off x="722376" y="3196277"/>
                <a:ext cx="6263640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323977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𝐻𝑖𝑛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323977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𝑀𝑢𝑛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𝐻𝑖𝑛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1_3#85f28fc9b.choices?htil=1&amp;pid=7d2d105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96277"/>
                <a:ext cx="6263640" cy="847725"/>
              </a:xfrm>
              <a:prstGeom prst="rect">
                <a:avLst/>
              </a:prstGeom>
              <a:blipFill rotWithShape="1">
                <a:blip r:embed="rId3"/>
                <a:stretch>
                  <a:fillRect l="-6" t="-38" r="6" b="-6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3_1#85f28fc9b?vop=1&amp;pid=7d2d105a1&amp;color=0,0,0&amp;vtp=1&amp;bt=1&amp;bbb=1&amp;hb=1"/>
              <p:cNvSpPr/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据图可知，质粒中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的酶切位点没有位于启动子和终止子之间，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不能用于切割质粒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𝑀𝑢𝑛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Ⅰ的酶切位点位于质粒的启动子与终止子之间，但该限制酶会破坏目的基因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，不能用于切割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目的基因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，这两种酶切割后产生的黏性末端相同，可在切割质粒时选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𝑀𝑢𝑛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，切割目的基因时选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；同时要确保目的基因插入载体中时方向正确，由题干信息及目的基因结构可知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转录方向为从右向左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，目的基因右侧有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𝐻𝑖𝑛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的切割位点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，结合质粒上的限制酶酶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切位置可知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，目的基因右侧只能选用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，目的基因左侧可选择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，故选B。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3_1#85f28fc9b?vop=1&amp;pid=7d2d105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738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4_1#86a50d03a?pid=7d2d105a1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[河南新乡2025高二月考]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中重度盐碱地逆境胁迫条件下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，科研人员利用根瘤农杆菌介导法将水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Leap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启动子（一种强启动子）调控的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基因导入早粳稻中，成功培育了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基因耐盐碱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。转基因耐盐碱候选品种呈现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基因超强表达，产品性状及产量明显优于普通水稻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育过程如下图所示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3_BD.4_1#86a50d03a?pid=7d2d105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5_1#86a50d03a.bracket?pid=7d2d105a1&amp;color=0,0,0&amp;vpa=2&amp;vtp=1"/>
          <p:cNvSpPr/>
          <p:nvPr/>
        </p:nvSpPr>
        <p:spPr>
          <a:xfrm>
            <a:off x="5240401" y="2331408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3_BD.4_2#86a50d03a?htil=2&amp;pid=7d2d105a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75831" y="2448882"/>
            <a:ext cx="5105403" cy="323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4_3#86a50d03a.choices?htil=2&amp;pid=7d2d105a1&amp;color=0,0,0&amp;vtp=1&amp;bbb=1&amp;hb=1"/>
              <p:cNvSpPr/>
              <p:nvPr/>
            </p:nvSpPr>
            <p:spPr>
              <a:xfrm>
                <a:off x="722376" y="2720027"/>
                <a:ext cx="5376672" cy="35899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A.在提取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基因的过程中加入体积分数为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的冷酒精是为了析出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基因以B链为转录模板链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基因在普通水稻植株中超量表达，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应选用限制酶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切割图中的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.若将重组质粒导入农杆菌中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，农杆菌培养基中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需添加卡那霉素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4_3#86a50d03a.choices?htil=2&amp;pid=7d2d105a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20027"/>
                <a:ext cx="5376672" cy="3589909"/>
              </a:xfrm>
              <a:prstGeom prst="rect">
                <a:avLst/>
              </a:prstGeom>
              <a:blipFill rotWithShape="1">
                <a:blip r:embed="rId3"/>
                <a:stretch>
                  <a:fillRect l="-7" t="-9" r="-1609" b="-11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6_1#86a50d03a?vop=1&amp;pid=7d2d105a1&amp;color=0,0,0&amp;vtp=1&amp;bt=1&amp;bbb=1&amp;hb=1"/>
              <p:cNvSpPr/>
              <p:nvPr/>
            </p:nvSpPr>
            <p:spPr>
              <a:xfrm>
                <a:off x="722376" y="972000"/>
                <a:ext cx="10753344" cy="3637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不溶于酒精，但某些蛋白质溶于酒精，提取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基因的过程中加入体积分数为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的冷酒精是为了析出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，A正确。已知转录时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自身的延伸方向为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，启动子应与模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板链的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端相连，故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基因以B链为转录模板链，B正确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Leap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启动子是一段有特殊结构的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片段，能被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聚合酶识别并结合，驱动基因的转录；为使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基因在普通水稻植株中超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量表达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，必须含有强启动子，结合质粒上终止子的位置，若选用限制酶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基因会反向插入载体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，所以应选用限制酶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𝐾𝑝𝑛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Ⅰ切割图中的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重组质粒含有卡那霉素抗性基因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，故若将重组质粒导入农杆菌中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，农杆菌培养基中需添加卡那霉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素进行筛选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6_1#86a50d03a?vop=1&amp;pid=7d2d105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37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2888" b="-12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7_1#fe2f886e4?pid=7d2d105a1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[河北张家口2024高二期中]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技术现在已经应用到临床诊断、法医鉴定、分子生物学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、农牧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业等领域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。如图为某同学在实验中所用引物与模板的配对情况。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3_BD.7_1#fe2f886e4?pid=7d2d105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85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8_1#fe2f886e4.bracket?pid=7d2d105a1&amp;color=0,0,0&amp;vpa=3&amp;vtp=1"/>
          <p:cNvSpPr/>
          <p:nvPr/>
        </p:nvSpPr>
        <p:spPr>
          <a:xfrm>
            <a:off x="10066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3_BD.7_2#fe2f886e4?pid=7d2d105a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9572" y="2103766"/>
            <a:ext cx="3812855" cy="1036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7_3#fe2f886e4.choices?pid=7d2d105a1&amp;color=0,0,0&amp;vtp=1&amp;bbb=1"/>
              <p:cNvSpPr/>
              <p:nvPr/>
            </p:nvSpPr>
            <p:spPr>
              <a:xfrm>
                <a:off x="722376" y="3429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A.若用引物Ⅱ和Ⅲ进行该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分子扩增,两次后可获得5种序列不同的产物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B.复性温度过高会导致引物不能与模板链牢固结合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扩增效率下降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C.设计以上引物时需要避免引物之间碱基互补配对造成引物相结合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D.为方便构建基因表达载体，可在引物中增加限制酶酶切位点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7_3#fe2f886e4.choices?pid=7d2d105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429000"/>
                <a:ext cx="1075334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9_1#fe2f886e4?vop=1&amp;pid=7d2d105a1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扩增两次后的产物有4个，A错误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，复性是指引物结合到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链上，复性温度过高会使碱基之间的氢键不易形成，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导致引物不能与模板链牢固结合，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扩增效率下降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，B正确；若引物之间的碱基可互补配对，则引物之间可能相结合，导致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失败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，C正确；为方便构建基因表达载体，可在引物中增加合适的限制酶酶切位点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，以便扩增出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的目的基因能够被相应限制酶切割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9_1#fe2f886e4?vop=1&amp;pid=7d2d105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72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0_1#4d05aa3c1?pid=7d2d105a1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[江西宜春2025高二期末]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是聚合酶链式反应的缩写，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常用于特异性地快速扩增目的基因。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回答下列问题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3_BD.10_1#4d05aa3c1?pid=7d2d105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85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11_1#11d377663?pid=4d05aa3c1&amp;color=0,0,0&amp;vtp=1&amp;bbb=1&amp;hb=1"/>
              <p:cNvSpPr/>
              <p:nvPr/>
            </p:nvSpPr>
            <p:spPr>
              <a:xfrm>
                <a:off x="722376" y="1834203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（1）研究人员将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扩增得到的毒物诱导型启动子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（箭头表示转录方向）插入图甲中载体的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，构建表达载体，转入大肠杆菌，以获得能够检测水中毒物的大肠杆菌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。根据启动子的方向以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及终止子的位置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扩增启动子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时，图中引物Ⅰ、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Ⅱ应分别加入限制酶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识别序列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4_BD.11_1#11d377663?pid=4d05aa3c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1770634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r="-402" b="-25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12_1#11d377663.blank?pid=4d05aa3c1&amp;color=0,0,0&amp;vpa=4&amp;vtp=1&amp;bbb=1"/>
              <p:cNvSpPr/>
              <p:nvPr/>
            </p:nvSpPr>
            <p:spPr>
              <a:xfrm>
                <a:off x="8923402" y="2800673"/>
                <a:ext cx="2138363" cy="298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𝑿𝒉𝒐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Ⅰ、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𝑩𝒂𝒎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𝐇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12_1#11d377663.blank?pid=4d05aa3c1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3402" y="2800673"/>
                <a:ext cx="2138363" cy="298577"/>
              </a:xfrm>
              <a:prstGeom prst="rect">
                <a:avLst/>
              </a:prstGeom>
              <a:blipFill rotWithShape="1">
                <a:blip r:embed="rId3"/>
                <a:stretch>
                  <a:fillRect l="-18" t="-3936" r="3" b="-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4_BD.11_2#11d377663?pid=4d05aa3c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1920" y="3742378"/>
            <a:ext cx="4325112" cy="235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4019</Words>
  <Application>WPS 演示</Application>
  <PresentationFormat>宽屏</PresentationFormat>
  <Paragraphs>165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Cambria Math</vt:lpstr>
      <vt:lpstr>Cambria Math</vt:lpstr>
      <vt:lpstr>Cambria Math</vt:lpstr>
      <vt:lpstr>宋体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丁密</cp:lastModifiedBy>
  <cp:revision>4</cp:revision>
  <dcterms:created xsi:type="dcterms:W3CDTF">2025-10-21T12:48:00Z</dcterms:created>
  <dcterms:modified xsi:type="dcterms:W3CDTF">2025-10-22T08:48:55Z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BDE5726C49044D03B18770754FFF5C7C_12</vt:lpwstr>
  </property>
  <property fmtid="{D5CDD505-2E9C-101B-9397-08002B2CF9AE}" pid="3" name="KSOProductBuildVer">
    <vt:lpwstr>2052-12.1.0.23125</vt:lpwstr>
  </property>
</Properties>
</file>