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d7025800008f0899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9.png"/><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4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11_1#5b4f49eef?pid=c1ecc356a&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，人体内可以升血糖的激素有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至少写2个）。</a:t>
                </a:r>
                <a:endParaRPr lang="en-US" altLang="zh-CN" sz="2000" dirty="0">
                  <a:solidFill>
                    <a:srgbClr val="000000"/>
                  </a:solidFill>
                </a:endParaRPr>
              </a:p>
            </p:txBody>
          </p:sp>
        </mc:Choice>
        <mc:Fallback>
          <p:sp>
            <p:nvSpPr>
              <p:cNvPr id="2" name="QB_4_BD.11_1#5b4f49eef?pid=c1ecc356a&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r="-579" b="-54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12_1#5b4f49eef.blank?pid=c1ecc356a&amp;color=0,0,0&amp;vpa=4&amp;vtp=1&amp;bbb=1"/>
              <p:cNvSpPr/>
              <p:nvPr/>
            </p:nvSpPr>
            <p:spPr>
              <a:xfrm>
                <a:off x="4692714" y="1020000"/>
                <a:ext cx="1251331"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4_AN.12_1#5b4f49eef.blank?pid=c1ecc356a&amp;color=0,0,0&amp;vpa=4&amp;vtp=1&amp;bbb=1"/>
              <p:cNvSpPr>
                <a:spLocks noRot="1" noChangeAspect="1" noMove="1" noResize="1" noEditPoints="1" noAdjustHandles="1" noChangeArrowheads="1" noChangeShapeType="1" noTextEdit="1"/>
              </p:cNvSpPr>
              <p:nvPr/>
            </p:nvSpPr>
            <p:spPr>
              <a:xfrm>
                <a:off x="4692714" y="1020000"/>
                <a:ext cx="1251331" cy="294577"/>
              </a:xfrm>
              <a:prstGeom prst="rect">
                <a:avLst/>
              </a:prstGeom>
              <a:blipFill rotWithShape="1">
                <a:blip r:embed="rId2"/>
                <a:stretch>
                  <a:fillRect l="-5" t="-64" r="36" b="-7717"/>
                </a:stretch>
              </a:blipFill>
            </p:spPr>
            <p:txBody>
              <a:bodyPr/>
              <a:lstStyle/>
              <a:p>
                <a:r>
                  <a:rPr lang="zh-CN" altLang="en-US">
                    <a:noFill/>
                  </a:rPr>
                  <a:t> </a:t>
                </a:r>
              </a:p>
            </p:txBody>
          </p:sp>
        </mc:Fallback>
      </mc:AlternateContent>
      <p:sp>
        <p:nvSpPr>
          <p:cNvPr id="4" name="QB_4_AN.13_1#5b4f49eef.blank?pid=c1ecc356a&amp;color=0,0,0&amp;vpa=5&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胰高血糖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14_1#5b4f49eef?vop=1&amp;pid=c1ecc356a&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；人体内有多种激素参与调节血糖浓度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胰高血糖素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、肾上腺素、甲状腺激素、糖皮质激素等，均能提高血糖浓度。</a:t>
                </a:r>
                <a:endParaRPr lang="en-US" altLang="zh-CN" sz="2200" dirty="0">
                  <a:solidFill>
                    <a:srgbClr val="000000"/>
                  </a:solidFill>
                </a:endParaRPr>
              </a:p>
            </p:txBody>
          </p:sp>
        </mc:Choice>
        <mc:Fallback>
          <p:sp>
            <p:nvSpPr>
              <p:cNvPr id="5" name="QB_4_AS.14_1#5b4f49eef?vop=1&amp;pid=c1ecc356a&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614"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15_1#6e846c273?pid=c1ecc356a&amp;color=0,0,0&amp;vtp=1&amp;bbb=1&amp;hb=1"/>
              <p:cNvSpPr/>
              <p:nvPr/>
            </p:nvSpPr>
            <p:spPr>
              <a:xfrm>
                <a:off x="722376" y="273240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主要是由于免疫系统攻击并破坏胰岛B细胞导致胰岛素分泌不足，引发高血糖症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被诱导形成胰岛细胞说明发生了细胞分化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15_1#6e846c273?pid=c1ecc356a&amp;color=0,0,0&amp;vtp=1&amp;bbb=1&amp;hb=1"/>
              <p:cNvSpPr>
                <a:spLocks noRot="1" noChangeAspect="1" noMove="1" noResize="1" noEditPoints="1" noAdjustHandles="1" noChangeArrowheads="1" noChangeShapeType="1" noTextEdit="1"/>
              </p:cNvSpPr>
              <p:nvPr/>
            </p:nvSpPr>
            <p:spPr>
              <a:xfrm>
                <a:off x="722376" y="2732405"/>
                <a:ext cx="10753344" cy="1300353"/>
              </a:xfrm>
              <a:prstGeom prst="rect">
                <a:avLst/>
              </a:prstGeom>
              <a:blipFill rotWithShape="1">
                <a:blip r:embed="rId4"/>
                <a:stretch>
                  <a:fillRect l="-4" r="-136" b="-3526"/>
                </a:stretch>
              </a:blipFill>
            </p:spPr>
            <p:txBody>
              <a:bodyPr/>
              <a:lstStyle/>
              <a:p>
                <a:r>
                  <a:rPr lang="zh-CN" altLang="en-US">
                    <a:noFill/>
                  </a:rPr>
                  <a:t> </a:t>
                </a:r>
              </a:p>
            </p:txBody>
          </p:sp>
        </mc:Fallback>
      </mc:AlternateContent>
      <p:sp>
        <p:nvSpPr>
          <p:cNvPr id="7" name="QB_4_AN.16_1#6e846c273.blank?pid=c1ecc356a&amp;color=0,0,0&amp;vpa=6&amp;vtp=1&amp;bbb=1"/>
          <p:cNvSpPr/>
          <p:nvPr/>
        </p:nvSpPr>
        <p:spPr>
          <a:xfrm>
            <a:off x="1493901" y="31515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自身免疫病</a:t>
            </a:r>
            <a:endParaRPr lang="en-US" altLang="zh-CN" sz="2000" dirty="0">
              <a:solidFill>
                <a:srgbClr val="00B050"/>
              </a:solidFill>
            </a:endParaRPr>
          </a:p>
        </p:txBody>
      </p:sp>
      <p:sp>
        <p:nvSpPr>
          <p:cNvPr id="8" name="QB_4_AN.17_1#6e846c273.blank?pid=c1ecc356a&amp;color=0,0,0&amp;vpa=7&amp;vtp=1&amp;bbb=1&amp;hb=1"/>
          <p:cNvSpPr/>
          <p:nvPr/>
        </p:nvSpPr>
        <p:spPr>
          <a:xfrm>
            <a:off x="722377" y="315150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基因的选择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4_AS.18_1#6e846c273?vop=1&amp;pid=c1ecc356a&amp;color=0,0,0&amp;vtp=1&amp;bbb=1&amp;hb=1"/>
              <p:cNvSpPr/>
              <p:nvPr/>
            </p:nvSpPr>
            <p:spPr>
              <a:xfrm>
                <a:off x="722376" y="403415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自身免疫病是指自身免疫反应对组织和器官造成损伤并出现了症状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主要是免疫系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统攻击了自身胰岛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B细胞，引起其损伤导致胰岛素分泌不足，故属于自身免疫病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形成胰岛细胞说明发生了细胞分化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，其实质是基因的选择性表达。</a:t>
                </a:r>
                <a:endParaRPr lang="en-US" altLang="zh-CN" sz="2200" dirty="0">
                  <a:solidFill>
                    <a:srgbClr val="000000"/>
                  </a:solidFill>
                </a:endParaRPr>
              </a:p>
            </p:txBody>
          </p:sp>
        </mc:Choice>
        <mc:Fallback>
          <p:sp>
            <p:nvSpPr>
              <p:cNvPr id="9" name="QB_4_AS.18_1#6e846c273?vop=1&amp;pid=c1ecc356a&amp;color=0,0,0&amp;vtp=1&amp;bbb=1&amp;hb=1"/>
              <p:cNvSpPr>
                <a:spLocks noRot="1" noChangeAspect="1" noMove="1" noResize="1" noEditPoints="1" noAdjustHandles="1" noChangeArrowheads="1" noChangeShapeType="1" noTextEdit="1"/>
              </p:cNvSpPr>
              <p:nvPr/>
            </p:nvSpPr>
            <p:spPr>
              <a:xfrm>
                <a:off x="722376" y="4034155"/>
                <a:ext cx="10753344" cy="1415034"/>
              </a:xfrm>
              <a:prstGeom prst="rect">
                <a:avLst/>
              </a:prstGeom>
              <a:blipFill rotWithShape="1">
                <a:blip r:embed="rId5"/>
                <a:stretch>
                  <a:fillRect l="-4"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eb36b5df0?pid=c1ecc356a&amp;color=0,0,0&amp;vtp=1&amp;bt=1&amp;bbb=1&amp;hb=1"/>
          <p:cNvSpPr/>
          <p:nvPr/>
        </p:nvSpPr>
        <p:spPr>
          <a:xfrm>
            <a:off x="722376" y="969265"/>
            <a:ext cx="10753344" cy="8467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（3）研究人员从患者体内抽取脂肪组织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酶处理分散成单个细胞，制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备成细胞悬液后进行细胞培养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，分离出脂肪干细胞。</a:t>
            </a:r>
            <a:endParaRPr lang="en-US" altLang="zh-CN" sz="2000" dirty="0"/>
          </a:p>
        </p:txBody>
      </p:sp>
      <p:sp>
        <p:nvSpPr>
          <p:cNvPr id="3" name="QB_4_AN.20_1#eb36b5df0.blank?pid=c1ecc356a&amp;color=0,0,0&amp;vpa=8&amp;vtp=1&amp;bbb=1"/>
          <p:cNvSpPr/>
          <p:nvPr/>
        </p:nvSpPr>
        <p:spPr>
          <a:xfrm>
            <a:off x="5707126" y="937261"/>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胰蛋白酶或胶原蛋白</a:t>
            </a:r>
            <a:endParaRPr lang="en-US" altLang="zh-CN" sz="2000" dirty="0"/>
          </a:p>
        </p:txBody>
      </p:sp>
      <p:sp>
        <p:nvSpPr>
          <p:cNvPr id="4" name="QB_4_AS.21_1#eb36b5df0?vop=1&amp;pid=c1ecc356a&amp;color=0,0,0&amp;vtp=1&amp;bbb=1"/>
          <p:cNvSpPr/>
          <p:nvPr/>
        </p:nvSpPr>
        <p:spPr>
          <a:xfrm>
            <a:off x="722376" y="185191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将动物组织分散为单个细胞所用的酶是胰蛋白酶或胶原蛋白酶。</a:t>
            </a:r>
            <a:endParaRPr lang="en-US" altLang="zh-CN" sz="2200" dirty="0"/>
          </a:p>
        </p:txBody>
      </p:sp>
      <mc:AlternateContent xmlns:mc="http://schemas.openxmlformats.org/markup-compatibility/2006">
        <mc:Choice xmlns:a14="http://schemas.microsoft.com/office/drawing/2010/main" Requires="a14">
          <p:sp>
            <p:nvSpPr>
              <p:cNvPr id="5" name="QB_4_BD.22_1#da5c22cb3?pid=c1ecc356a&amp;color=0,0,0&amp;vtp=1&amp;bbb=1&amp;hb=1"/>
              <p:cNvSpPr/>
              <p:nvPr/>
            </p:nvSpPr>
            <p:spPr>
              <a:xfrm>
                <a:off x="722376" y="2336229"/>
                <a:ext cx="10753344" cy="26755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制备胰岛细胞后，研究人员将糖尿病模型小鼠分为A、B组，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A组进行手术但不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移植胰岛细胞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，B组体内移植胰岛细胞，然后两组均进行腹腔注射葡萄糖实验，结果如图2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。经过长时间科学论证后，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研究人员将胰岛细胞移植回患者体内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，一年内定期进行口服糖耐量检测（见图3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），结果表明患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者能摆脱胰岛素依赖，依据是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。（糖尿病的诊断阈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值为血糖水平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4_BD.22_1#da5c22cb3?pid=c1ecc356a&amp;color=0,0,0&amp;vtp=1&amp;bbb=1&amp;hb=1"/>
              <p:cNvSpPr>
                <a:spLocks noRot="1" noChangeAspect="1" noMove="1" noResize="1" noEditPoints="1" noAdjustHandles="1" noChangeArrowheads="1" noChangeShapeType="1" noTextEdit="1"/>
              </p:cNvSpPr>
              <p:nvPr/>
            </p:nvSpPr>
            <p:spPr>
              <a:xfrm>
                <a:off x="722376" y="2336229"/>
                <a:ext cx="10753344" cy="2675509"/>
              </a:xfrm>
              <a:prstGeom prst="rect">
                <a:avLst/>
              </a:prstGeom>
              <a:blipFill rotWithShape="1">
                <a:blip r:embed="rId1"/>
                <a:stretch>
                  <a:fillRect l="-4" t="-2" r="-909" b="-1578"/>
                </a:stretch>
              </a:blipFill>
            </p:spPr>
            <p:txBody>
              <a:bodyPr/>
              <a:lstStyle/>
              <a:p>
                <a:r>
                  <a:rPr lang="zh-CN" altLang="en-US">
                    <a:noFill/>
                  </a:rPr>
                  <a:t> </a:t>
                </a:r>
              </a:p>
            </p:txBody>
          </p:sp>
        </mc:Fallback>
      </mc:AlternateContent>
      <p:sp>
        <p:nvSpPr>
          <p:cNvPr id="6" name="QB_4_AN.23_1#da5c22cb3.blank?pid=c1ecc356a&amp;color=0,0,0&amp;vpa=9&amp;vtp=1&amp;bbb=1"/>
          <p:cNvSpPr/>
          <p:nvPr/>
        </p:nvSpPr>
        <p:spPr>
          <a:xfrm>
            <a:off x="2509901" y="3218625"/>
            <a:ext cx="577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探究移植胰岛细胞能否降低糖尿病小鼠的血糖水平</a:t>
            </a:r>
            <a:endParaRPr lang="en-US" altLang="zh-CN" sz="2000" dirty="0"/>
          </a:p>
        </p:txBody>
      </p:sp>
      <p:sp>
        <p:nvSpPr>
          <p:cNvPr id="7" name="QB_4_AN.24_1#da5c22cb3.blank?pid=c1ecc356a&amp;color=0,0,0&amp;vpa=10&amp;vtp=1&amp;bbb=1"/>
          <p:cNvSpPr/>
          <p:nvPr/>
        </p:nvSpPr>
        <p:spPr>
          <a:xfrm>
            <a:off x="4008501" y="4133025"/>
            <a:ext cx="5070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移植75天后患者血糖调节基本恢复正常水平</a:t>
            </a:r>
            <a:endParaRPr lang="en-US" altLang="zh-CN" sz="2000" dirty="0"/>
          </a:p>
        </p:txBody>
      </p:sp>
      <mc:AlternateContent xmlns:mc="http://schemas.openxmlformats.org/markup-compatibility/2006">
        <mc:Choice xmlns:a14="http://schemas.microsoft.com/office/drawing/2010/main" Requires="a14">
          <p:sp>
            <p:nvSpPr>
              <p:cNvPr id="8" name="QB_4_AS.25_1#da5c22cb3?vop=1&amp;pid=c1ecc356a&amp;color=0,0,0&amp;vtp=1&amp;bbb=1&amp;hb=1"/>
              <p:cNvSpPr/>
              <p:nvPr/>
            </p:nvSpPr>
            <p:spPr>
              <a:xfrm>
                <a:off x="722376" y="5007420"/>
                <a:ext cx="10753344" cy="13039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分析题干可知，自变量为是否移植胰岛细胞，由题图2可知，因变量为血糖浓度变化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实验目的为探究移植胰岛细胞能否降低糖尿病小鼠的血糖水平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；分析图3可知，移植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75天后患者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，血糖调节已经恢复正常水平，表明患者能摆脱胰岛素依赖。</a:t>
                </a:r>
                <a:endParaRPr lang="en-US" altLang="zh-CN" sz="2200" dirty="0"/>
              </a:p>
            </p:txBody>
          </p:sp>
        </mc:Choice>
        <mc:Fallback>
          <p:sp>
            <p:nvSpPr>
              <p:cNvPr id="8" name="QB_4_AS.25_1#da5c22cb3?vop=1&amp;pid=c1ecc356a&amp;color=0,0,0&amp;vtp=1&amp;bbb=1&amp;hb=1"/>
              <p:cNvSpPr>
                <a:spLocks noRot="1" noChangeAspect="1" noMove="1" noResize="1" noEditPoints="1" noAdjustHandles="1" noChangeArrowheads="1" noChangeShapeType="1" noTextEdit="1"/>
              </p:cNvSpPr>
              <p:nvPr/>
            </p:nvSpPr>
            <p:spPr>
              <a:xfrm>
                <a:off x="722376" y="5007420"/>
                <a:ext cx="10753344" cy="1303909"/>
              </a:xfrm>
              <a:prstGeom prst="rect">
                <a:avLst/>
              </a:prstGeom>
              <a:blipFill rotWithShape="1">
                <a:blip r:embed="rId2"/>
                <a:stretch>
                  <a:fillRect l="-4" t="-34" b="-32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6_1#3718d65e2?pid=c1ecc356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（5）传统诱导多能干细胞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常利用病毒等载体将4种转录因子的基因导入体细胞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𝑀𝑦𝑐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𝐾𝑙𝑓</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是原癌基因。据此分析，化学分子诱导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6_1#3718d65e2?pid=c1ecc356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2" b="-3491"/>
                </a:stretch>
              </a:blipFill>
            </p:spPr>
            <p:txBody>
              <a:bodyPr/>
              <a:lstStyle/>
              <a:p>
                <a:r>
                  <a:rPr lang="zh-CN" altLang="en-US">
                    <a:noFill/>
                  </a:rPr>
                  <a:t> </a:t>
                </a:r>
              </a:p>
            </p:txBody>
          </p:sp>
        </mc:Fallback>
      </mc:AlternateContent>
      <p:sp>
        <p:nvSpPr>
          <p:cNvPr id="3" name="QB_4_AN.27_1#3718d65e2.blank?pid=c1ecc356a&amp;color=0,0,0&amp;vpa=11&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不会导致细胞异常分裂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000" dirty="0"/>
          </a:p>
        </p:txBody>
      </p:sp>
      <mc:AlternateContent xmlns:mc="http://schemas.openxmlformats.org/markup-compatibility/2006">
        <mc:Choice xmlns:a14="http://schemas.microsoft.com/office/drawing/2010/main" Requires="a14">
          <p:sp>
            <p:nvSpPr>
              <p:cNvPr id="4" name="QB_4_AS.28_1#3718d65e2?vop=1&amp;pid=c1ecc356a&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将原癌基因导入细胞，原癌基因可能过表达，导致细胞异常增殖，而化学分子诱导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的优势是不会导致细胞异常分裂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200" dirty="0"/>
              </a:p>
            </p:txBody>
          </p:sp>
        </mc:Choice>
        <mc:Fallback>
          <p:sp>
            <p:nvSpPr>
              <p:cNvPr id="4" name="QB_4_AS.28_1#3718d65e2?vop=1&amp;pid=c1ecc356a&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29_1#c237929b8?pid=686b2fc53&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是一种突破了以往基因编辑中目标片段大小的限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，更加精准有效地用于基因组编辑的技术。桥接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基因上游的非编码区转录而来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、三茎环可分别与待插入目标片段的靶标序列、含有目标片段的供体序列结合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，使二者在空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间上相互靠近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其可以识别并切割靶标序列和供体序列的特定部位，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将供体序列中的目标片段插入靶标序列中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，实现基因重组，作用过程如图1所示。</a:t>
                </a:r>
                <a:endParaRPr lang="en-US" altLang="zh-CN" sz="2000" dirty="0"/>
              </a:p>
            </p:txBody>
          </p:sp>
        </mc:Choice>
        <mc:Fallback>
          <p:sp>
            <p:nvSpPr>
              <p:cNvPr id="2" name="QO_3_BD.29_1#c237929b8?pid=686b2fc53&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653" b="-2021"/>
                </a:stretch>
              </a:blipFill>
            </p:spPr>
            <p:txBody>
              <a:bodyPr/>
              <a:lstStyle/>
              <a:p>
                <a:r>
                  <a:rPr lang="zh-CN" altLang="en-US">
                    <a:noFill/>
                  </a:rPr>
                  <a:t> </a:t>
                </a:r>
              </a:p>
            </p:txBody>
          </p:sp>
        </mc:Fallback>
      </mc:AlternateContent>
      <p:pic>
        <p:nvPicPr>
          <p:cNvPr id="3" name="QO_3_BD.29_2#c237929b8?iti=4&amp;pid=686b2fc5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51760" y="3332803"/>
            <a:ext cx="6885432"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3_BD.29_3#c237929b8?iti=4&amp;pid=686b2fc53&amp;color=0,0,0&amp;vtp=1&amp;bbb=1"/>
          <p:cNvSpPr/>
          <p:nvPr/>
        </p:nvSpPr>
        <p:spPr>
          <a:xfrm>
            <a:off x="5864289" y="54714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42078014c?pid=c237929b8&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）重组酶在基因编辑过程中发挥了基因工程工具中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的功能，该过程涉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填化学键）的变动。</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4_AN.31_1#42078014c.blank?pid=c237929b8&amp;color=0,0,0&amp;mp=1&amp;vpa=12&amp;vtp=1&amp;bbb=1"/>
              <p:cNvSpPr/>
              <p:nvPr/>
            </p:nvSpPr>
            <p:spPr>
              <a:xfrm>
                <a:off x="6710426" y="1012952"/>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限制酶和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000" dirty="0">
                  <a:solidFill>
                    <a:srgbClr val="00B050"/>
                  </a:solidFill>
                </a:endParaRPr>
              </a:p>
            </p:txBody>
          </p:sp>
        </mc:Choice>
        <mc:Fallback>
          <p:sp>
            <p:nvSpPr>
              <p:cNvPr id="3" name="QB_4_AN.31_1#42078014c.blank?pid=c237929b8&amp;color=0,0,0&amp;mp=1&amp;vpa=12&amp;vtp=1&amp;bbb=1"/>
              <p:cNvSpPr>
                <a:spLocks noRot="1" noChangeAspect="1" noMove="1" noResize="1" noEditPoints="1" noAdjustHandles="1" noChangeArrowheads="1" noChangeShapeType="1" noTextEdit="1"/>
              </p:cNvSpPr>
              <p:nvPr/>
            </p:nvSpPr>
            <p:spPr>
              <a:xfrm>
                <a:off x="6710426" y="1012952"/>
                <a:ext cx="2493963" cy="303784"/>
              </a:xfrm>
              <a:prstGeom prst="rect">
                <a:avLst/>
              </a:prstGeom>
              <a:blipFill rotWithShape="1">
                <a:blip r:embed="rId1"/>
                <a:stretch>
                  <a:fillRect l="-15" t="-3804" r="3" b="-4473"/>
                </a:stretch>
              </a:blipFill>
            </p:spPr>
            <p:txBody>
              <a:bodyPr/>
              <a:lstStyle/>
              <a:p>
                <a:r>
                  <a:rPr lang="zh-CN" altLang="en-US">
                    <a:noFill/>
                  </a:rPr>
                  <a:t> </a:t>
                </a:r>
              </a:p>
            </p:txBody>
          </p:sp>
        </mc:Fallback>
      </mc:AlternateContent>
      <p:sp>
        <p:nvSpPr>
          <p:cNvPr id="4" name="QB_4_AN.32_1#42078014c.blank?pid=c237929b8&amp;color=0,0,0&amp;mp=1&amp;vpa=13&amp;vtp=1&amp;bbb=1"/>
          <p:cNvSpPr/>
          <p:nvPr/>
        </p:nvSpPr>
        <p:spPr>
          <a:xfrm>
            <a:off x="985901"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磷酸二酯键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33_1#42078014c?vop=1&amp;pid=c237929b8&amp;color=0,0,0&amp;vtp=1&amp;bbb=1&amp;hb=1"/>
              <p:cNvSpPr/>
              <p:nvPr/>
            </p:nvSpPr>
            <p:spPr>
              <a:xfrm>
                <a:off x="722376" y="18224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重组酶能识别并切割特定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序列，还能将供体序列中的目标片段插入靶标序列中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了基因工程工具中限制酶和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连接酶的功能，即限制酶切割</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片段，该过程涉及磷酸二酯键的断裂和形成。</a:t>
                </a:r>
                <a:endParaRPr lang="en-US" altLang="zh-CN" sz="2200" dirty="0">
                  <a:solidFill>
                    <a:srgbClr val="000000"/>
                  </a:solidFill>
                </a:endParaRPr>
              </a:p>
            </p:txBody>
          </p:sp>
        </mc:Choice>
        <mc:Fallback>
          <p:sp>
            <p:nvSpPr>
              <p:cNvPr id="5" name="QB_4_AS.33_1#42078014c?vop=1&amp;pid=c237929b8&amp;color=0,0,0&amp;vtp=1&amp;bbb=1&amp;hb=1"/>
              <p:cNvSpPr>
                <a:spLocks noRot="1" noChangeAspect="1" noMove="1" noResize="1" noEditPoints="1" noAdjustHandles="1" noChangeArrowheads="1" noChangeShapeType="1" noTextEdit="1"/>
              </p:cNvSpPr>
              <p:nvPr/>
            </p:nvSpPr>
            <p:spPr>
              <a:xfrm>
                <a:off x="722376" y="1822450"/>
                <a:ext cx="10753344" cy="1415034"/>
              </a:xfrm>
              <a:prstGeom prst="rect">
                <a:avLst/>
              </a:prstGeom>
              <a:blipFill rotWithShape="1">
                <a:blip r:embed="rId2"/>
                <a:stretch>
                  <a:fillRect l="-4" r="-248" b="-32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34_1#1c5d5d6c2?pid=c237929b8&amp;color=0,0,0&amp;vtp=1&amp;bbb=1&amp;hb=1"/>
              <p:cNvSpPr/>
              <p:nvPr/>
            </p:nvSpPr>
            <p:spPr>
              <a:xfrm>
                <a:off x="722376" y="324485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（2）结合上述研究，对桥接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的第二、三茎环进行人工设计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，即可用于结合和重组不同的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片段。设计桥接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茎环中的结合序列时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的碱基序列，然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后通过人工合成的方法获取与桥接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34_1#1c5d5d6c2?pid=c237929b8&amp;color=0,0,0&amp;vtp=1&amp;bbb=1&amp;hb=1"/>
              <p:cNvSpPr>
                <a:spLocks noRot="1" noChangeAspect="1" noMove="1" noResize="1" noEditPoints="1" noAdjustHandles="1" noChangeArrowheads="1" noChangeShapeType="1" noTextEdit="1"/>
              </p:cNvSpPr>
              <p:nvPr/>
            </p:nvSpPr>
            <p:spPr>
              <a:xfrm>
                <a:off x="722376" y="3244850"/>
                <a:ext cx="10753344" cy="1300353"/>
              </a:xfrm>
              <a:prstGeom prst="rect">
                <a:avLst/>
              </a:prstGeom>
              <a:blipFill rotWithShape="1">
                <a:blip r:embed="rId3"/>
                <a:stretch>
                  <a:fillRect l="-4" r="-41" b="-3526"/>
                </a:stretch>
              </a:blipFill>
            </p:spPr>
            <p:txBody>
              <a:bodyPr/>
              <a:lstStyle/>
              <a:p>
                <a:r>
                  <a:rPr lang="zh-CN" altLang="en-US">
                    <a:noFill/>
                  </a:rPr>
                  <a:t> </a:t>
                </a:r>
              </a:p>
            </p:txBody>
          </p:sp>
        </mc:Fallback>
      </mc:AlternateContent>
      <p:sp>
        <p:nvSpPr>
          <p:cNvPr id="7" name="QB_4_AN.35_1#1c5d5d6c2.blank?pid=c237929b8&amp;color=0,0,0&amp;vpa=14&amp;vtp=1&amp;bbb=1"/>
          <p:cNvSpPr/>
          <p:nvPr/>
        </p:nvSpPr>
        <p:spPr>
          <a:xfrm>
            <a:off x="7054914" y="366395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靶标序列和供体序列</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4_AN.36_1#1c5d5d6c2.blank?pid=c237929b8&amp;color=0,0,0&amp;vpa=15&amp;vtp=1&amp;bbb=1"/>
              <p:cNvSpPr/>
              <p:nvPr/>
            </p:nvSpPr>
            <p:spPr>
              <a:xfrm>
                <a:off x="8326502" y="419830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𝐏𝐂𝐑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4_AN.36_1#1c5d5d6c2.blank?pid=c237929b8&amp;color=0,0,0&amp;vpa=15&amp;vtp=1&amp;bbb=1"/>
              <p:cNvSpPr>
                <a:spLocks noRot="1" noChangeAspect="1" noMove="1" noResize="1" noEditPoints="1" noAdjustHandles="1" noChangeArrowheads="1" noChangeShapeType="1" noTextEdit="1"/>
              </p:cNvSpPr>
              <p:nvPr/>
            </p:nvSpPr>
            <p:spPr>
              <a:xfrm>
                <a:off x="8326502" y="4198302"/>
                <a:ext cx="612775" cy="294577"/>
              </a:xfrm>
              <a:prstGeom prst="rect">
                <a:avLst/>
              </a:prstGeom>
              <a:blipFill rotWithShape="1">
                <a:blip r:embed="rId4"/>
                <a:stretch>
                  <a:fillRect l="-62" t="-108" r="62" b="-767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4_AS.37_1#1c5d5d6c2?vop=1&amp;pid=c237929b8&amp;color=0,0,0&amp;vtp=1&amp;bbb=1&amp;hb=1"/>
              <p:cNvSpPr/>
              <p:nvPr/>
            </p:nvSpPr>
            <p:spPr>
              <a:xfrm>
                <a:off x="722376" y="45466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的第二、三茎环要与待插入目标片段的靶标序列、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含有目标片段的供体序列结合，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所以设计结合序列时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，需要依据靶标序列和供体序列的碱基序列，保证碱基互补配对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。获取特定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序列后，利用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可在体外大量扩增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endParaRPr lang="en-US" altLang="zh-CN" sz="2200" dirty="0">
                  <a:solidFill>
                    <a:srgbClr val="000000"/>
                  </a:solidFill>
                </a:endParaRPr>
              </a:p>
            </p:txBody>
          </p:sp>
        </mc:Choice>
        <mc:Fallback>
          <p:sp>
            <p:nvSpPr>
              <p:cNvPr id="9" name="QB_4_AS.37_1#1c5d5d6c2?vop=1&amp;pid=c237929b8&amp;color=0,0,0&amp;vtp=1&amp;bbb=1&amp;hb=1"/>
              <p:cNvSpPr>
                <a:spLocks noRot="1" noChangeAspect="1" noMove="1" noResize="1" noEditPoints="1" noAdjustHandles="1" noChangeArrowheads="1" noChangeShapeType="1" noTextEdit="1"/>
              </p:cNvSpPr>
              <p:nvPr/>
            </p:nvSpPr>
            <p:spPr>
              <a:xfrm>
                <a:off x="722376" y="4546600"/>
                <a:ext cx="10753344" cy="1326134"/>
              </a:xfrm>
              <a:prstGeom prst="rect">
                <a:avLst/>
              </a:prstGeom>
              <a:blipFill rotWithShape="1">
                <a:blip r:embed="rId5"/>
                <a:stretch>
                  <a:fillRect l="-4" r="-1955"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8c6fb9baf?pid=c237929b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（3）研究发现，某大肠杆菌中质粒A上的卡那霉素抗性基因因缺乏启动子而无法表达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，利用上述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方法在质粒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A中插入甲醇诱导型启动子，实验流程：对大肠杆菌另一质粒B进行编辑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将该质粒转入大肠杆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的培养基筛选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获取基因编辑成功的菌株。</a:t>
                </a:r>
                <a:endParaRPr lang="en-US" altLang="zh-CN" sz="2000" dirty="0"/>
              </a:p>
            </p:txBody>
          </p:sp>
        </mc:Choice>
        <mc:Fallback>
          <p:sp>
            <p:nvSpPr>
              <p:cNvPr id="2" name="QB_4_BD.38_1#8c6fb9baf?pid=c237929b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63"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9_1#8c6fb9baf.blank?pid=c237929b8&amp;color=0,0,0&amp;vpa=16&amp;vtp=1&amp;bbb=1&amp;hb=1"/>
              <p:cNvSpPr/>
              <p:nvPr/>
            </p:nvSpPr>
            <p:spPr>
              <a:xfrm>
                <a:off x="722377" y="1391100"/>
                <a:ext cx="10749631"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待插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入的甲醇诱导型启动子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的序列</a:t>
                </a:r>
                <a:endParaRPr lang="en-US" altLang="zh-CN" sz="2000" dirty="0"/>
              </a:p>
            </p:txBody>
          </p:sp>
        </mc:Choice>
        <mc:Fallback>
          <p:sp>
            <p:nvSpPr>
              <p:cNvPr id="3" name="QB_4_AN.39_1#8c6fb9baf.blank?pid=c237929b8&amp;color=0,0,0&amp;vpa=16&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2"/>
                <a:stretch>
                  <a:fillRect l="-4" t="-52" r="-371" b="-5273"/>
                </a:stretch>
              </a:blipFill>
            </p:spPr>
            <p:txBody>
              <a:bodyPr/>
              <a:lstStyle/>
              <a:p>
                <a:r>
                  <a:rPr lang="zh-CN" altLang="en-US">
                    <a:noFill/>
                  </a:rPr>
                  <a:t> </a:t>
                </a:r>
              </a:p>
            </p:txBody>
          </p:sp>
        </mc:Fallback>
      </mc:AlternateContent>
      <p:sp>
        <p:nvSpPr>
          <p:cNvPr id="4" name="QB_4_AN.40_1#8c6fb9baf.blank?pid=c237929b8&amp;color=0,0,0&amp;vpa=17&amp;vtp=1&amp;bbb=1"/>
          <p:cNvSpPr/>
          <p:nvPr/>
        </p:nvSpPr>
        <p:spPr>
          <a:xfrm>
            <a:off x="2341626"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卡那霉素和甲醇</a:t>
            </a:r>
            <a:endParaRPr lang="en-US" altLang="zh-CN" sz="2000" dirty="0"/>
          </a:p>
        </p:txBody>
      </p:sp>
      <mc:AlternateContent xmlns:mc="http://schemas.openxmlformats.org/markup-compatibility/2006">
        <mc:Choice xmlns:a14="http://schemas.microsoft.com/office/drawing/2010/main" Requires="a14">
          <p:sp>
            <p:nvSpPr>
              <p:cNvPr id="5" name="QB_4_AS.41_1#8c6fb9baf?vop=1&amp;pid=c237929b8&amp;color=0,0,0&amp;vtp=1&amp;bbb=1&amp;hb=1"/>
              <p:cNvSpPr/>
              <p:nvPr/>
            </p:nvSpPr>
            <p:spPr>
              <a:xfrm>
                <a:off x="722376" y="27390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要在质粒A中插入甲醇诱导型启动子，可对质粒B进行编辑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，包含待插入的甲醇诱导型启动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的序列，通过该系统实现启动子插入。质粒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A上卡那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霉素抗性基因因缺乏启动子无法表达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，插入诱导型启动子后其可在特定条件下表达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，所以用含卡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那霉素和甲醇的培养基筛选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，能存活的菌株是基因编辑成功的菌株。</a:t>
                </a:r>
                <a:endParaRPr lang="en-US" altLang="zh-CN" sz="2200" dirty="0"/>
              </a:p>
            </p:txBody>
          </p:sp>
        </mc:Choice>
        <mc:Fallback>
          <p:sp>
            <p:nvSpPr>
              <p:cNvPr id="5" name="QB_4_AS.41_1#8c6fb9baf?vop=1&amp;pid=c237929b8&amp;color=0,0,0&amp;vtp=1&amp;bbb=1&amp;hb=1"/>
              <p:cNvSpPr>
                <a:spLocks noRot="1" noChangeAspect="1" noMove="1" noResize="1" noEditPoints="1" noAdjustHandles="1" noChangeArrowheads="1" noChangeShapeType="1" noTextEdit="1"/>
              </p:cNvSpPr>
              <p:nvPr/>
            </p:nvSpPr>
            <p:spPr>
              <a:xfrm>
                <a:off x="722376" y="2739078"/>
                <a:ext cx="10753344" cy="1783334"/>
              </a:xfrm>
              <a:prstGeom prst="rect">
                <a:avLst/>
              </a:prstGeom>
              <a:blipFill rotWithShape="1">
                <a:blip r:embed="rId3"/>
                <a:stretch>
                  <a:fillRect l="-4" t="-18" r="-720"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2_1#0d6edaf78?pid=c237929b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（4）科研人员设计了绿色荧光蛋白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GFP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报告系统，结构如图2所示，经重组酶—桥接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物处理可使其从无荧光变为能发出绿色荧光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42_1#0d6edaf78?pid=c237929b8&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B_4_BD.42_2#0d6edaf78?iti=5&amp;pid=c237929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11296" y="1961203"/>
            <a:ext cx="5166360"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42_3#0d6edaf78?iti=5&amp;pid=c237929b8&amp;color=0,0,0&amp;vtp=1&amp;bbb=1"/>
          <p:cNvSpPr/>
          <p:nvPr/>
        </p:nvSpPr>
        <p:spPr>
          <a:xfrm>
            <a:off x="5864289" y="32129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5" name="QB_4_BD.42_4#0d6edaf78?pid=c237929b8&amp;color=0,0,0&amp;vtp=1&amp;bbb=1&amp;hb=1"/>
              <p:cNvSpPr/>
              <p:nvPr/>
            </p:nvSpPr>
            <p:spPr>
              <a:xfrm>
                <a:off x="722376" y="36249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该报告系统可证明，重组酶—桥接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复合物除能实现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片段插入外，还能实现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基因编辑技术可用于降低器官移植时免疫排斥的发生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4_BD.42_4#0d6edaf78?pid=c237929b8&amp;color=0,0,0&amp;vtp=1&amp;bbb=1&amp;hb=1"/>
              <p:cNvSpPr>
                <a:spLocks noRot="1" noChangeAspect="1" noMove="1" noResize="1" noEditPoints="1" noAdjustHandles="1" noChangeArrowheads="1" noChangeShapeType="1" noTextEdit="1"/>
              </p:cNvSpPr>
              <p:nvPr/>
            </p:nvSpPr>
            <p:spPr>
              <a:xfrm>
                <a:off x="722376" y="3624903"/>
                <a:ext cx="10753344" cy="1757553"/>
              </a:xfrm>
              <a:prstGeom prst="rect">
                <a:avLst/>
              </a:prstGeom>
              <a:blipFill rotWithShape="1">
                <a:blip r:embed="rId3"/>
                <a:stretch>
                  <a:fillRect l="-4" t="-18" r="-384" b="-2590"/>
                </a:stretch>
              </a:blipFill>
            </p:spPr>
            <p:txBody>
              <a:bodyPr/>
              <a:lstStyle/>
              <a:p>
                <a:r>
                  <a:rPr lang="zh-CN" altLang="en-US">
                    <a:noFill/>
                  </a:rPr>
                  <a:t> </a:t>
                </a:r>
              </a:p>
            </p:txBody>
          </p:sp>
        </mc:Fallback>
      </mc:AlternateContent>
      <p:sp>
        <p:nvSpPr>
          <p:cNvPr id="6" name="QB_4_AN.43_1#0d6edaf78.blank?pid=c237929b8&amp;color=0,0,0&amp;vpa=18&amp;vtp=1&amp;bbb=1"/>
          <p:cNvSpPr/>
          <p:nvPr/>
        </p:nvSpPr>
        <p:spPr>
          <a:xfrm>
            <a:off x="795401" y="4044003"/>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切除</a:t>
            </a:r>
            <a:endParaRPr lang="en-US" altLang="zh-CN" sz="2000" dirty="0"/>
          </a:p>
        </p:txBody>
      </p:sp>
      <p:sp>
        <p:nvSpPr>
          <p:cNvPr id="7" name="QB_4_AN.44_1#0d6edaf78.blank?pid=c237929b8&amp;color=0,0,0&amp;vpa=19&amp;vtp=1&amp;bbb=1&amp;hb=1"/>
          <p:cNvSpPr/>
          <p:nvPr/>
        </p:nvSpPr>
        <p:spPr>
          <a:xfrm>
            <a:off x="722377" y="45012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利用该系统切除相关抗原决定基因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，从而不能引起免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疫排斥反应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5_1#0d6edaf78?vop=1&amp;pid=c237929b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从报告系统来看，重组酶—桥接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复合物处理前无荧光，处理后有荧光，说明原本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基因因结构无法表达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，处理后实现了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片段切除，使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基因能够表达。重组酶—桥接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因编辑技术可用于降低器官移植时免疫排斥的发生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原理是利用该系统切除相关抗原决定基因，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，从而不能引起免疫排斥反应。</a:t>
                </a:r>
                <a:endParaRPr lang="en-US" altLang="zh-CN" sz="2200" dirty="0"/>
              </a:p>
            </p:txBody>
          </p:sp>
        </mc:Choice>
        <mc:Fallback>
          <p:sp>
            <p:nvSpPr>
              <p:cNvPr id="2" name="QB_4_AS.45_1#0d6edaf78?vop=1&amp;pid=c237929b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686b2fc53.fixed?pid=79bdb1a5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686b2fc53.fixed?pid=79bdb1a5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素养提升集训2——关注现代生物科技的新进展</a:t>
            </a:r>
            <a:endParaRPr lang="en-US" altLang="zh-CN" sz="4400" dirty="0"/>
          </a:p>
        </p:txBody>
      </p:sp>
      <p:pic>
        <p:nvPicPr>
          <p:cNvPr id="4" name="C_2#686b2fc53.fixed?pid=79bdb1a5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686b2fc53.fixed?pid=79bdb1a5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b38bf6ddd?pid=686b2fc5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2024年戴维·贝克等三位科学家因利用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精准预测蛋白质的结构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动蛋白质结构研究取得革命性进展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，共同获得了诺贝尔化学奖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。利用人工智能模型预测蛋白质的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结构是蛋白质工程在人工智能时代的技术延伸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_1#b38bf6ddd?pid=686b2fc5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3_AN.2_1#b38bf6ddd.bracket?pid=686b2fc53&amp;color=0,0,0&amp;vpa=1&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3_BD.1_2#b38bf6ddd.choices?pid=686b2fc53&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能设计出自然界不存在的蛋白质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获得蛋白质最终不需要经过基因工程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设计的蛋白质的功能需进行实验验证才能确定</a:t>
                </a:r>
                <a:endParaRPr lang="en-US" altLang="zh-CN" sz="2000" dirty="0"/>
              </a:p>
            </p:txBody>
          </p:sp>
        </mc:Choice>
        <mc:Fallback>
          <p:sp>
            <p:nvSpPr>
              <p:cNvPr id="4" name="QC_3_BD.1_2#b38bf6ddd.choices?pid=686b2fc53&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3_1#b38bf6ddd?vop=1&amp;pid=686b2fc5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蛋白质工程的基本流程：预期蛋白质功能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设计预期的蛋白质结构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推测应有的氨基酸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找到并改变相对应的脱氧核苷酸序列（基因）或合成新的基因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获得所需要的蛋白质，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进行蛋白质设计属于蛋白质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工程范畴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，蛋白质工程可以设计出自然界不存在的蛋白质，B正确；利用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获得蛋白质也需要以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，因为最终要通过改造或合成相应的基因并使其表达（转录和翻译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）来合成蛋白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设计出的蛋白质的功能需要进行实验验证才能确定是否符合预期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，不能仅依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赖理论模型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3_AS.3_1#b38bf6ddd?vop=1&amp;pid=686b2fc53&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40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f671360e0?pid=686b2fc5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2.我国科研人员鉴定出了紫杉醇生物合成途径中的关键酶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TOT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的基因，解决了世界级难题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𝑇𝑂𝑇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基因连同其他8个核心基因导入烟草细胞，在烟草（双子叶植物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）中实现了紫杉醇的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4_1#f671360e0?pid=686b2fc5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3_AN.5_1#f671360e0.bracket?pid=686b2fc53&amp;color=0,0,0&amp;vpa=2&amp;vtp=1"/>
          <p:cNvSpPr/>
          <p:nvPr/>
        </p:nvSpPr>
        <p:spPr>
          <a:xfrm>
            <a:off x="600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3_BD.4_2#f671360e0?pid=686b2fc5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49040" y="2408877"/>
            <a:ext cx="4690872"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4_3#f671360e0.choices?pid=686b2fc53&amp;color=0,0,0&amp;vtp=1&amp;bbb=1"/>
              <p:cNvSpPr/>
              <p:nvPr/>
            </p:nvSpPr>
            <p:spPr>
              <a:xfrm>
                <a:off x="722376" y="3691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A.①常用农杆菌转化法，②可用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技术扩增和琼脂糖凝胶电泳来检测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.采用烟草根尖分生区培育脱毒苗的原因是分生区附近病毒很少或没有病毒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.烟草根尖分生区需消毒处理，使用的液体培养基需高压蒸汽灭菌处理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.③④过程所使用的培养基中，生长素与细胞分裂素的浓度、比例不同</a:t>
                </a:r>
                <a:endParaRPr lang="en-US" altLang="zh-CN" sz="2000" dirty="0"/>
              </a:p>
            </p:txBody>
          </p:sp>
        </mc:Choice>
        <mc:Fallback>
          <p:sp>
            <p:nvSpPr>
              <p:cNvPr id="5" name="QC_3_BD.4_3#f671360e0.choices?pid=686b2fc53&amp;color=0,0,0&amp;vtp=1&amp;bbb=1"/>
              <p:cNvSpPr>
                <a:spLocks noRot="1" noChangeAspect="1" noMove="1" noResize="1" noEditPoints="1" noAdjustHandles="1" noChangeArrowheads="1" noChangeShapeType="1" noTextEdit="1"/>
              </p:cNvSpPr>
              <p:nvPr/>
            </p:nvSpPr>
            <p:spPr>
              <a:xfrm>
                <a:off x="722376" y="36915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f671360e0?vop=1&amp;pid=686b2fc5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农杆菌转化法是将目的基因导入双子叶植物常用的方法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扩增和电泳检测可用于判断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目的基因是否成功整合到目标生物细胞的染色体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上，A正确；根尖分生区的病毒极少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，是培育脱毒苗的理想材料，B正确；外植体（如根尖分生区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）在培养前需进行表面消毒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如用酒精、次氯酸钠处理），以去除微生物污染，植物组织培养一般使用的是固体培养基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；③（诱导愈伤组织形成）和④（诱导胚状体形成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）阶段需调整生长素与细胞分裂素的浓度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和比例以调控细胞的分裂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、脱分化和再分化，D正确。</a:t>
                </a:r>
                <a:endParaRPr lang="en-US" altLang="zh-CN" sz="2200" dirty="0"/>
              </a:p>
            </p:txBody>
          </p:sp>
        </mc:Choice>
        <mc:Fallback>
          <p:sp>
            <p:nvSpPr>
              <p:cNvPr id="2" name="QC_3_AS.6_1#f671360e0?vop=1&amp;pid=686b2fc5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7_1#4a817f9e6?pid=686b2fc5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我国在胚胎移植领域的成果已处于国际前沿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，尤其在异种器官移植和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高效繁育技术上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。2025年3月，基因编辑猪肾脏成功移植到终末期肾病患者体内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（技术流程见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），成为亚洲首例活体异种肾移植案例。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3_BD.7_2#4a817f9e6?pid=686b2fc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94176" y="2408877"/>
            <a:ext cx="4800600"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3_AN.8_1#4a817f9e6.bracket?pid=686b2fc53&amp;color=0,0,0&amp;vpa=3&amp;vtp=1"/>
          <p:cNvSpPr/>
          <p:nvPr/>
        </p:nvSpPr>
        <p:spPr>
          <a:xfrm>
            <a:off x="827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3_BD.7_3#4a817f9e6.choices?pid=686b2fc53&amp;color=0,0,0&amp;vtp=1&amp;bbb=1"/>
          <p:cNvSpPr/>
          <p:nvPr/>
        </p:nvSpPr>
        <p:spPr>
          <a:xfrm>
            <a:off x="722376" y="3374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A.步骤①获得的体细胞培养时，为保证细胞正常增殖，往往要加入动物血清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.步骤②基因编辑的目标之一是消除猪细胞表面引发人免疫排斥的关键抗原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.步骤③构建胚胎，需要利用体细胞核移植技术以及早期胚胎培养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.为提高步骤④成功率，应对代孕母猪进行同期发情处理，使用免疫抑制剂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9_1#4a817f9e6?vop=1&amp;pid=686b2fc53&amp;color=0,0,0&amp;vtp=1&amp;bt=1&amp;bbb=1&amp;hb=1"/>
          <p:cNvSpPr/>
          <p:nvPr/>
        </p:nvSpPr>
        <p:spPr>
          <a:xfrm>
            <a:off x="722376" y="972000"/>
            <a:ext cx="10753344" cy="54187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在动物细胞培养过程中，由于人们对细胞所需的营养物质还没有完全研究清楚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用合成培养基时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，通常需要在培养基中加入动物血清等天然成分，以保证细胞的正常增殖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①获得的体细胞培养时，为保证细胞正常增殖，往往要加入动物血清，A正确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存在一些引发人免疫排斥的关键抗原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基因编辑的目标之一就是对这些关键抗原进行改造或消除，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从而降低免疫排斥反应的发生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，提高器官移植的成功率，所以步骤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②基因编辑的目标之一是消除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，B正确。构建用于异种器官移植的胚胎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，需要利用体细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胞核移植技术将供体细胞的细胞核移植到去核卵母细胞中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或将供体细胞注入去核的卵母细胞），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形成重构胚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，然后通过电刺激等方法激活重构胚使其完成细胞分裂和发育进程，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以得到早期胚胎，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③构建胚胎，需要利用体细胞核移植技术以及早期胚胎培养，C正确。为提高步骤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，应对代孕母猪进行同期发情处理，使代孕母猪的子宫生理状态适于孕育胚胎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，为胚胎植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入创造良好的条件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，代孕母猪一般不会对移植的胚胎产生免疫排斥反应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，不需要对其使用免疫抑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0_1#c1ecc356a?pid=686b2fc53&amp;color=0,0,0&amp;vtp=1&amp;bt=1&amp;bbb=1&amp;hb=1"/>
              <p:cNvSpPr/>
              <p:nvPr/>
            </p:nvSpPr>
            <p:spPr>
              <a:xfrm>
                <a:off x="722376" y="972000"/>
                <a:ext cx="10753344" cy="22183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糖尿病是危害全球人类健康的常见疾病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，长期以来主要靠注射外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源胰岛素进行治疗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，严重影响患者的生活质量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。我国科学家首次利用化学重编程多能干细胞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分化而来的胰岛细胞自体移植到一名1型糖尿病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患者体内，具体流程如图1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在一年的跟踪随访中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，该病例成功摆脱胰岛素依赖，各项诊断指标恢复至正常水平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3_BD.10_1#c1ecc356a?pid=686b2fc53&amp;color=0,0,0&amp;vtp=1&amp;bt=1&amp;bbb=1&amp;hb=1"/>
              <p:cNvSpPr>
                <a:spLocks noRot="1" noChangeAspect="1" noMove="1" noResize="1" noEditPoints="1" noAdjustHandles="1" noChangeArrowheads="1" noChangeShapeType="1" noTextEdit="1"/>
              </p:cNvSpPr>
              <p:nvPr/>
            </p:nvSpPr>
            <p:spPr>
              <a:xfrm>
                <a:off x="722376" y="972000"/>
                <a:ext cx="10753344" cy="2218309"/>
              </a:xfrm>
              <a:prstGeom prst="rect">
                <a:avLst/>
              </a:prstGeom>
              <a:blipFill rotWithShape="1">
                <a:blip r:embed="rId1"/>
                <a:stretch>
                  <a:fillRect l="-4" t="-20" r="-1234" b="-1886"/>
                </a:stretch>
              </a:blipFill>
            </p:spPr>
            <p:txBody>
              <a:bodyPr/>
              <a:lstStyle/>
              <a:p>
                <a:r>
                  <a:rPr lang="zh-CN" altLang="en-US">
                    <a:noFill/>
                  </a:rPr>
                  <a:t> </a:t>
                </a:r>
              </a:p>
            </p:txBody>
          </p:sp>
        </mc:Fallback>
      </mc:AlternateContent>
      <p:pic>
        <p:nvPicPr>
          <p:cNvPr id="3" name="QO_3_BD.10_3#c1ecc356a?iti=1&amp;htil=1&amp;pid=686b2fc5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4778444"/>
            <a:ext cx="4398264"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10_4#c1ecc356a?iti=2&amp;htil=1&amp;pid=686b2fc5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41264" y="3498284"/>
            <a:ext cx="2670048"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3_BD.10_5#c1ecc356a?iti=3&amp;htil=1&amp;pid=686b2fc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78824" y="3278828"/>
            <a:ext cx="2121408"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3_BD.10_6#c1ecc356a?iti=1&amp;htil=1&amp;pid=686b2fc53&amp;color=0,0,0&amp;vtp=1&amp;bbb=1"/>
          <p:cNvSpPr/>
          <p:nvPr/>
        </p:nvSpPr>
        <p:spPr>
          <a:xfrm>
            <a:off x="2801048"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3_BD.10_7#c1ecc356a?iti=2&amp;htil=1&amp;pid=686b2fc53&amp;color=0,0,0&amp;vtp=1&amp;bbb=1"/>
          <p:cNvSpPr/>
          <p:nvPr/>
        </p:nvSpPr>
        <p:spPr>
          <a:xfrm>
            <a:off x="664610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3_BD.10_8#c1ecc356a?iti=3&amp;htil=1&amp;pid=686b2fc53&amp;color=0,0,0&amp;vtp=1&amp;bbb=1"/>
          <p:cNvSpPr/>
          <p:nvPr/>
        </p:nvSpPr>
        <p:spPr>
          <a:xfrm>
            <a:off x="970934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5055</Words>
  <Application>WPS 演示</Application>
  <PresentationFormat>宽屏</PresentationFormat>
  <Paragraphs>201</Paragraphs>
  <Slides>18</Slides>
  <Notes>18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2025-10-21T12:49:00Z</dcterms:created>
  <dcterms:modified xsi:type="dcterms:W3CDTF">2025-10-22T08:49:09Z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F8A0AC93EF1840FF9235E9413982D93A_12</vt:lpwstr>
  </property>
  <property fmtid="{D5CDD505-2E9C-101B-9397-08002B2CF9AE}" pid="3" name="KSOProductBuildVer">
    <vt:lpwstr>2052-12.1.0.23125</vt:lpwstr>
  </property>
</Properties>
</file>