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09" r:id="rId7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p:scale>
          <a:sx n="90" d="100"/>
          <a:sy n="90" d="100"/>
        </p:scale>
        <p:origin x="1356" y="600"/>
      </p:cViewPr>
      <p:guideLst/>
    </p:cSldViewPr>
  </p:slideViewPr>
  <p:notesTextViewPr>
    <p:cViewPr>
      <p:scale>
        <a:sx n="1" d="1"/>
        <a:sy n="1" d="1"/>
      </p:scale>
      <p:origin x="0" y="0"/>
    </p:cViewPr>
  </p:notesTextViewPr>
  <p:sorterViewPr>
    <p:cViewPr>
      <p:scale>
        <a:sx n="110" d="100"/>
        <a:sy n="110" d="100"/>
      </p:scale>
      <p:origin x="0" y="-1764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2d4de318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混淆单克隆抗体制备过程中的两次筛选</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7dfa1a0d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动物细胞培养的条件</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70c3bc69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动物细胞培养的过程</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b3f34a6d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干细胞培养及其应用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3d53f15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动物细胞融合技术</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bd65d439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单克隆抗体的制备过程</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37bf1914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单克隆抗体的优点和应用</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2d4de318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混淆单克隆抗体制备过程中的两次筛选</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9e13888ed3ec664a45a4#tid=68f7475d7a4d3800093b18a1#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内容1#df=699f5d0c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体细胞核移植的过程</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内容1#df=fa431c66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体细胞核移植技术的应用前景及存在的问题</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生物技术与工程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image" Target="../media/image15.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5.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9.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9.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9.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9.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38.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9.xml"/><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image" Target="../media/image4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6.xml"/><Relationship Id="rId1" Type="http://schemas.openxmlformats.org/officeDocument/2006/relationships/image" Target="../media/image4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7.xml"/><Relationship Id="rId2" Type="http://schemas.openxmlformats.org/officeDocument/2006/relationships/image" Target="../media/image45.jpeg"/><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image" Target="../media/image46.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8.xml"/><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image" Target="../media/image4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image" Target="../media/image50.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9.xml"/><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9.xml"/><Relationship Id="rId1"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image" Target="../media/image55.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9.xml"/><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image" Target="../media/image5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xml"/><Relationship Id="rId1" Type="http://schemas.openxmlformats.org/officeDocument/2006/relationships/image" Target="../media/image60.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9.xml"/><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image" Target="../media/image6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9.xml"/><Relationship Id="rId2" Type="http://schemas.openxmlformats.org/officeDocument/2006/relationships/image" Target="../media/image65.jpeg"/><Relationship Id="rId1" Type="http://schemas.openxmlformats.org/officeDocument/2006/relationships/image" Target="../media/image64.png"/></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9.xml"/><Relationship Id="rId5" Type="http://schemas.openxmlformats.org/officeDocument/2006/relationships/image" Target="../media/image70.png"/><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9.xml"/><Relationship Id="rId2" Type="http://schemas.openxmlformats.org/officeDocument/2006/relationships/image" Target="../media/image72.png"/><Relationship Id="rId1" Type="http://schemas.openxmlformats.org/officeDocument/2006/relationships/image" Target="../media/image7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0.xml"/><Relationship Id="rId1" Type="http://schemas.openxmlformats.org/officeDocument/2006/relationships/image" Target="../media/image7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image" Target="../media/image7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0.xml"/><Relationship Id="rId1" Type="http://schemas.openxmlformats.org/officeDocument/2006/relationships/image" Target="../media/image75.jpe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0.xml"/><Relationship Id="rId2" Type="http://schemas.openxmlformats.org/officeDocument/2006/relationships/image" Target="../media/image77.png"/><Relationship Id="rId1" Type="http://schemas.openxmlformats.org/officeDocument/2006/relationships/image" Target="../media/image76.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0.xml"/><Relationship Id="rId1" Type="http://schemas.openxmlformats.org/officeDocument/2006/relationships/image" Target="../media/image7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0.xml"/><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0.xml"/><Relationship Id="rId1" Type="http://schemas.openxmlformats.org/officeDocument/2006/relationships/image" Target="../media/image8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9.xml"/><Relationship Id="rId1" Type="http://schemas.openxmlformats.org/officeDocument/2006/relationships/image" Target="../media/image83.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9.xml"/><Relationship Id="rId2" Type="http://schemas.openxmlformats.org/officeDocument/2006/relationships/image" Target="../media/image85.png"/><Relationship Id="rId1" Type="http://schemas.openxmlformats.org/officeDocument/2006/relationships/image" Target="../media/image84.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9.xml"/><Relationship Id="rId1" Type="http://schemas.openxmlformats.org/officeDocument/2006/relationships/image" Target="../media/image86.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9.xml"/><Relationship Id="rId2" Type="http://schemas.openxmlformats.org/officeDocument/2006/relationships/image" Target="../media/image88.jpeg"/><Relationship Id="rId1" Type="http://schemas.openxmlformats.org/officeDocument/2006/relationships/image" Target="../media/image8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9.xml"/><Relationship Id="rId1" Type="http://schemas.openxmlformats.org/officeDocument/2006/relationships/image" Target="../media/image89.png"/></Relationships>
</file>

<file path=ppt/slides/_rels/slide71.xml.rels><?xml version="1.0" encoding="UTF-8" standalone="yes"?>
<Relationships xmlns="http://schemas.openxmlformats.org/package/2006/relationships"><Relationship Id="rId7" Type="http://schemas.openxmlformats.org/officeDocument/2006/relationships/notesSlide" Target="../notesSlides/notesSlide71.xml"/><Relationship Id="rId6" Type="http://schemas.openxmlformats.org/officeDocument/2006/relationships/slideLayout" Target="../slideLayouts/slideLayout9.xml"/><Relationship Id="rId5" Type="http://schemas.openxmlformats.org/officeDocument/2006/relationships/image" Target="../media/image94.png"/><Relationship Id="rId4" Type="http://schemas.openxmlformats.org/officeDocument/2006/relationships/image" Target="../media/image93.png"/><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_1#ec3375e5d?pid=70c3bc69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[重庆南开中学2025高二期中]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科研人员将复苏128代含血清冻存的非洲绿猴肾</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细胞传代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136代后，用无血清冻存液制备成无血清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细胞库，随后从中取出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细胞补加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无血清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8_1#ec3375e5d?pid=70c3bc698&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390" b="-3491"/>
                </a:stretch>
              </a:blipFill>
            </p:spPr>
            <p:txBody>
              <a:bodyPr/>
              <a:lstStyle/>
              <a:p>
                <a:r>
                  <a:rPr lang="zh-CN" altLang="en-US">
                    <a:noFill/>
                  </a:rPr>
                  <a:t> </a:t>
                </a:r>
              </a:p>
            </p:txBody>
          </p:sp>
        </mc:Fallback>
      </mc:AlternateContent>
      <p:sp>
        <p:nvSpPr>
          <p:cNvPr id="3" name="QC_6_AN.9_1#ec3375e5d.bracket?pid=70c3bc698&amp;color=0,0,0&amp;vpa=3&amp;vtp=1"/>
          <p:cNvSpPr/>
          <p:nvPr/>
        </p:nvSpPr>
        <p:spPr>
          <a:xfrm>
            <a:off x="6751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8_2#ec3375e5d?htil=1&amp;pid=70c3bc69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59064" y="2408877"/>
            <a:ext cx="3346704" cy="24688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8_3#ec3375e5d.choices?htil=1&amp;pid=70c3bc698&amp;color=0,0,0&amp;vtp=1&amp;bbb=1"/>
          <p:cNvSpPr/>
          <p:nvPr/>
        </p:nvSpPr>
        <p:spPr>
          <a:xfrm>
            <a:off x="722376" y="2334074"/>
            <a:ext cx="727862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A.培养基中应添加某些促进细胞增殖的物质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.②处细胞的生长速率较①处细胞慢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.理论上该实验中细胞只进行有丝分裂</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.更换培养基对衰退期细胞数量下降无影响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ec3375e5d?vop=1&amp;pid=70c3bc698&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在动物细胞培养过程中，为了促进细胞的增殖，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培养基中通常需要添加某些特定的物质，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如生长因子等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细胞在培养时会因密度过大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、有害代谢物质积累和培养液中营养物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质缺乏等因素而分裂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、生长受阻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，细胞表面相互接触后也会出现接触抑制现象而停止增殖进入平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台期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，②处细胞即将进入平台期，说明其生长缓慢甚至停止生长，而①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处细胞正处于对数生长期，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其生长和增殖速率均很快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，B正确；该实验对非洲绿猴肾细胞进行培养，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依据的原理是细胞增殖，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理论上细胞只进行有丝分裂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，C正确；更换培养基可清除代谢物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，防止细胞代谢物积累对细胞自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身造成危害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，进而延缓衰退期细胞数量下降的速率，D错误。</a:t>
                </a:r>
                <a:endParaRPr lang="en-US" altLang="zh-CN" sz="2200" dirty="0"/>
              </a:p>
            </p:txBody>
          </p:sp>
        </mc:Choice>
        <mc:Fallback>
          <p:sp>
            <p:nvSpPr>
              <p:cNvPr id="2" name="QC_6_AS.10_1#ec3375e5d?vop=1&amp;pid=70c3bc698&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2764"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_1#59da5d69d?pid=b3f34a6d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4.如图为科学家制备诱导多能干细胞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的操作流程图。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1_1#59da5d69d?pid=b3f34a6da&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6_AN.12_1#59da5d69d.bracket?pid=b3f34a6da&amp;color=0,0,0&amp;vpa=4&amp;vtp=1"/>
          <p:cNvSpPr/>
          <p:nvPr/>
        </p:nvSpPr>
        <p:spPr>
          <a:xfrm>
            <a:off x="981081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6_BD.11_2#59da5d69d?pid=b3f34a6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378250" y="1511299"/>
            <a:ext cx="5435500" cy="2112433"/>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11_3#59da5d69d.choices?pid=b3f34a6da&amp;color=0,0,0&amp;vtp=1&amp;bbb=1"/>
              <p:cNvSpPr/>
              <p:nvPr/>
            </p:nvSpPr>
            <p:spPr>
              <a:xfrm>
                <a:off x="722376" y="375496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A.该项技术将来有可能应用于再生医学、药物安全性与有效性检测等领域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.诱导多功能干细胞分化成的多种细胞中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均相同，蛋白质不完全相同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.成纤维细胞可以转化为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细胞，已分化的B细胞、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细胞也可以转化为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.可通过诱导使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细胞定向分化成用于移植的器官</a:t>
                </a:r>
                <a:endParaRPr lang="en-US" altLang="zh-CN" sz="2000" dirty="0"/>
              </a:p>
            </p:txBody>
          </p:sp>
        </mc:Choice>
        <mc:Fallback>
          <p:sp>
            <p:nvSpPr>
              <p:cNvPr id="5" name="QC_6_BD.11_3#59da5d69d.choices?pid=b3f34a6da&amp;color=0,0,0&amp;vtp=1&amp;bbb=1"/>
              <p:cNvSpPr>
                <a:spLocks noRot="1" noChangeAspect="1" noMove="1" noResize="1" noEditPoints="1" noAdjustHandles="1" noChangeArrowheads="1" noChangeShapeType="1" noTextEdit="1"/>
              </p:cNvSpPr>
              <p:nvPr/>
            </p:nvSpPr>
            <p:spPr>
              <a:xfrm>
                <a:off x="722376" y="3754968"/>
                <a:ext cx="10753344" cy="1796034"/>
              </a:xfrm>
              <a:prstGeom prst="rect">
                <a:avLst/>
              </a:prstGeom>
              <a:blipFill rotWithShape="1">
                <a:blip r:embed="rId3"/>
                <a:stretch>
                  <a:fillRect l="-4" t="-12" b="-252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3_1#59da5d69d?vop=1&amp;pid=b3f34a6da&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P47“练习与应用”拓展应用的变式题。本题在教材的基础上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，对诱导多能干细胞的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、性质和应用前景等进行综合考查，是对教材知识的拓展应用。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4_1#59da5d69d?vop=1&amp;pid=b3f34a6da&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诱导多能干细胞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是类似胚胎干细胞的一种细胞，可分化产生多种细胞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，该项技术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将来有可能应用于再生医学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、药物安全性与有效性检测等领域，A正确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；诱导多能干细胞分化成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多种细胞是基因选择性表达的结果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，不同细胞中细胞核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及蛋白质不完全相同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；成纤维细胞可以转化为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细胞，已分化的B细胞</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细胞也可以转化为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可通过诱导使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细胞定向分化成用于移植的器官，这为某些疾病的治疗提供了广阔的前景，D正确。</a:t>
                </a:r>
                <a:endParaRPr lang="en-US" altLang="zh-CN" sz="2200" dirty="0"/>
              </a:p>
            </p:txBody>
          </p:sp>
        </mc:Choice>
        <mc:Fallback>
          <p:sp>
            <p:nvSpPr>
              <p:cNvPr id="2" name="QC_6_AS.14_1#59da5d69d?vop=1&amp;pid=b3f34a6da&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4765"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758136df5.fixed?pid=190e4340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758136df5.fixed?pid=190e4340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动物细胞培养</a:t>
            </a:r>
            <a:endParaRPr lang="en-US" altLang="zh-CN" sz="4400" dirty="0"/>
          </a:p>
        </p:txBody>
      </p:sp>
      <p:pic>
        <p:nvPicPr>
          <p:cNvPr id="4" name="C_4#758136df5.fixed?pid=190e4340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758136df5.fixed?pid=190e4340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5_1#48b056cb6?pid=758136df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[广东韶关2025高二期末]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常规动物细胞培养时，细胞贴壁生长增殖形成一个平面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，培养出的单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层细胞不同于人体内的组织结构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，在药物研究中具有一定的局限性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。三维细胞培养技术是在体外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为细胞提供类似体内的生长环境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，使细胞增殖形成立体的三维结构，更有利于药理学的研究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6_1#48b056cb6.bracket?pid=758136df5&amp;color=0,0,0&amp;vpa=5&amp;vtp=1"/>
          <p:cNvSpPr/>
          <p:nvPr/>
        </p:nvSpPr>
        <p:spPr>
          <a:xfrm>
            <a:off x="2700401" y="23245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5_2#48b056cb6.choices?pid=758136df5&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A.体外培养的动物细胞大部分需要贴附于基质表面才能生长繁殖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.使用机械方法也可将组织分散成单个细胞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.与常规细胞培养相比，三维细胞培养需要在培养基中添加琼脂</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.三维细胞培养技术可以用于检测药物对组织内部细胞的作用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7_1#48b056cb6?vop=1&amp;pid=758136df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体外培养的动物细胞大多需要贴附在基质表面才能生长增殖，称为贴壁生长，A正确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物细胞培养时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，可以用机械方法，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也可以用胰蛋白酶或胶原蛋白酶等处理使组织分散为单个细胞，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正确；培养动物细胞一般使用液体培养基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，常规细胞培养和三维细胞培养均不需要在培养基中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添加琼脂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，C错误；三维细胞培养形成的立体结构更接近体内组织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，可用于检测药物对组织内部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8_1#e74b396a6?pid=758136df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[河南多校2025高二联考]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微囊法是一种动物细胞培养法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，其方法是将一定数量的贴壁型细胞封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闭在半透膜的微囊中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，然后再将这种包含细胞的微囊悬浮于培养液中培养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。培养液中的水和营养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物质可透过半透膜进入微囊供给细胞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，细胞的代谢物也可透过半透膜排出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，而细胞分泌的大分子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物质则被阻留而积累于囊内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9_1#e74b396a6.bracket?pid=758136df5&amp;color=0,0,0&amp;vpa=6&amp;vtp=1"/>
          <p:cNvSpPr/>
          <p:nvPr/>
        </p:nvSpPr>
        <p:spPr>
          <a:xfrm>
            <a:off x="6764401" y="23245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8_2#e74b396a6.choices?pid=758136df5&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A.微囊法培养能保护细胞少受损伤，有利于大规模培养动物细胞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.微囊悬浮培养能防止培养过程中出现细胞贴壁生长和接触抑制现象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.微囊法培养动物细胞，有利于获得高度纯化的大分子细胞产物</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.细胞培养过程需无菌无毒的环境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0_1#e74b396a6?vop=1&amp;pid=758136df5&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微囊法将细胞封闭在半透膜的微囊内，可减少外界对细胞的机械损伤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，有利于大规模培养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，A正确；微囊悬浮培养能防止培养过程中细胞贴壁生长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，但接触抑制是体外细胞培养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时贴壁型细胞生长的特性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，微囊悬浮培养仍然会出现接触抑制现象，B错误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；半透膜可阻留细胞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分泌的大分子产物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（如蛋白质），使其在囊内积累，故微囊法培养动物细胞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，有利于获得高度纯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化的大分子细胞产物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，C正确；动物细胞培养需严格的无菌无毒环境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，以防杂菌和代谢物的污染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导致细胞死亡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20c77b0f2.fixed?pid=a2ef53645&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2#20c77b0f2.fixed?pid=a2ef53645&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动物细胞工程</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1_1#cb409836d?pid=758136df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[湖南娄底2025高二期中]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自杀基因系统是指将外源基因导入受体细胞后会表达相应的酶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可催化无毒的药物前体转化为有毒物质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，从而导致受体细胞死亡。为探究外源基因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与药物更昔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洛韦能否组成自杀基因系统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，研究人员以肝癌细胞为受体细胞进行实验，结果如图所示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1_1#cb409836d?pid=758136df5&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5_AN.22_1#cb409836d.bracket?pid=758136df5&amp;color=0,0,0&amp;vpa=7&amp;vtp=1"/>
          <p:cNvSpPr/>
          <p:nvPr/>
        </p:nvSpPr>
        <p:spPr>
          <a:xfrm>
            <a:off x="2179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21_2#cb409836d?htil=2&amp;pid=758136df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49481" y="2866077"/>
            <a:ext cx="3566160" cy="228600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1_3#cb409836d.choices?htil=2&amp;pid=758136df5&amp;color=0,0,0&amp;vtp=1&amp;bbb=1"/>
              <p:cNvSpPr/>
              <p:nvPr/>
            </p:nvSpPr>
            <p:spPr>
              <a:xfrm>
                <a:off x="722376" y="2791274"/>
                <a:ext cx="7059168"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A.培养肝癌细胞的过程中不需要定期更换培养液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.肝癌细胞在细胞培养过程中会发生接触抑制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.对照组和实验组应分别为导入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和未导入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的肝癌细胞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.实验结果表明外源基因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与更昔洛韦可组成自杀基因系统</a:t>
                </a:r>
                <a:endParaRPr lang="en-US" altLang="zh-CN" sz="2000" dirty="0"/>
              </a:p>
            </p:txBody>
          </p:sp>
        </mc:Choice>
        <mc:Fallback>
          <p:sp>
            <p:nvSpPr>
              <p:cNvPr id="5" name="QC_5_BD.21_3#cb409836d.choices?htil=2&amp;pid=758136df5&amp;color=0,0,0&amp;vtp=1&amp;bbb=1"/>
              <p:cNvSpPr>
                <a:spLocks noRot="1" noChangeAspect="1" noMove="1" noResize="1" noEditPoints="1" noAdjustHandles="1" noChangeArrowheads="1" noChangeShapeType="1" noTextEdit="1"/>
              </p:cNvSpPr>
              <p:nvPr/>
            </p:nvSpPr>
            <p:spPr>
              <a:xfrm>
                <a:off x="722376" y="2791274"/>
                <a:ext cx="7059168" cy="1796034"/>
              </a:xfrm>
              <a:prstGeom prst="rect">
                <a:avLst/>
              </a:prstGeom>
              <a:blipFill rotWithShape="1">
                <a:blip r:embed="rId3"/>
                <a:stretch>
                  <a:fillRect l="-5" t="-25" r="4"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3_1#cb409836d?vop=1&amp;pid=758136df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培养肝癌细胞的过程中需定期更换培养液，以补充细胞生长所需的营养物质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，清除细胞代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谢物等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，A错误；肝癌细胞具有无限增殖的特点，在培养过程中不会发生接触抑制，B错误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组应为未导入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的肝癌细胞，实验组应为导入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的肝癌细胞，C错误；从图中可以看出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，添加更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昔洛韦后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，实验组细胞数量先减少后缓慢增长，而对照组细胞数量快速增长，说明外源基因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更昔洛韦可组成自杀基因系统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23_1#cb409836d?vop=1&amp;pid=758136df5&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1181"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4_1#36cc0b6ab?pid=758136df5&amp;color=0,0,0&amp;vtp=1&amp;bt=1&amp;bbb=1&amp;hb=1"/>
              <p:cNvSpPr/>
              <p:nvPr/>
            </p:nvSpPr>
            <p:spPr>
              <a:xfrm>
                <a:off x="722376" y="972000"/>
                <a:ext cx="10753344" cy="1481328"/>
              </a:xfrm>
              <a:prstGeom prst="rect">
                <a:avLst/>
              </a:prstGeom>
              <a:noFill/>
            </p:spPr>
            <p:txBody>
              <a:bodyPr wrap="none" lIns="0" tIns="0" rIns="0" bIns="0" rtlCol="0" anchor="t"/>
              <a:lstStyle/>
              <a:p>
                <a:pPr algn="l"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人脐带间充质干细胞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广泛应用于神经系统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、心血管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系统和骨骼肌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、皮肤创面的再生和修复。科研人员采用不同浓度血清培养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48</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集各组上清液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，用以培养人角膜上皮细胞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，过程及结果如表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。下列相关叙述不正确的是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4_1#36cc0b6ab?pid=758136df5&amp;color=0,0,0&amp;vtp=1&amp;bt=1&amp;bbb=1&amp;hb=1"/>
              <p:cNvSpPr>
                <a:spLocks noRot="1" noChangeAspect="1" noMove="1" noResize="1" noEditPoints="1" noAdjustHandles="1" noChangeArrowheads="1" noChangeShapeType="1" noTextEdit="1"/>
              </p:cNvSpPr>
              <p:nvPr/>
            </p:nvSpPr>
            <p:spPr>
              <a:xfrm>
                <a:off x="722376" y="972000"/>
                <a:ext cx="10753344" cy="1481328"/>
              </a:xfrm>
              <a:prstGeom prst="rect">
                <a:avLst/>
              </a:prstGeom>
              <a:blipFill rotWithShape="1">
                <a:blip r:embed="rId1"/>
                <a:stretch>
                  <a:fillRect l="-4" t="-30" r="-732" b="-19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3" name="QC_5_BD.24_2#36cc0b6ab?colgroup=27,2,2,2,2&amp;pid=758136df5&amp;color=0,0,0&amp;vtp=1&amp;bbb=1"/>
              <p:cNvGraphicFramePr>
                <a:graphicFrameLocks noGrp="1"/>
              </p:cNvGraphicFramePr>
              <p:nvPr/>
            </p:nvGraphicFramePr>
            <p:xfrm>
              <a:off x="722376" y="2580327"/>
              <a:ext cx="10707624" cy="2063115"/>
            </p:xfrm>
            <a:graphic>
              <a:graphicData uri="http://schemas.openxmlformats.org/drawingml/2006/table">
                <a:tbl>
                  <a:tblPr/>
                  <a:tblGrid>
                    <a:gridCol w="7315200"/>
                    <a:gridCol w="841248"/>
                    <a:gridCol w="850392"/>
                    <a:gridCol w="850392"/>
                    <a:gridCol w="850392"/>
                  </a:tblGrid>
                  <a:tr h="412623">
                    <a:tc>
                      <a:txBody>
                        <a:bodyPr/>
                        <a:lstStyle/>
                        <a:p>
                          <a:pPr algn="ctr" latinLnBrk="1" hangingPunct="0">
                            <a:lnSpc>
                              <a:spcPts val="29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配制不同浓度的血清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l"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a:t>
                          </a: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48</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取上清液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用上清液培养</a:t>
                          </a: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l" latinLnBrk="1" hangingPunct="0">
                            <a:lnSpc>
                              <a:spcPts val="29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24</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后测吸光度（数值越大代表活细胞数目越多）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3" name="QC_5_BD.24_2#36cc0b6ab?colgroup=27,2,2,2,2&amp;pid=758136df5&amp;color=0,0,0&amp;vtp=1&amp;bbb=1"/>
              <p:cNvGraphicFramePr>
                <a:graphicFrameLocks noGrp="1"/>
              </p:cNvGraphicFramePr>
              <p:nvPr/>
            </p:nvGraphicFramePr>
            <p:xfrm>
              <a:off x="722376" y="2580327"/>
              <a:ext cx="10707624" cy="2063115"/>
            </p:xfrm>
            <a:graphic>
              <a:graphicData uri="http://schemas.openxmlformats.org/drawingml/2006/table">
                <a:tbl>
                  <a:tblPr/>
                  <a:tblGrid>
                    <a:gridCol w="7315200"/>
                    <a:gridCol w="841248"/>
                    <a:gridCol w="850392"/>
                    <a:gridCol w="850392"/>
                    <a:gridCol w="850392"/>
                  </a:tblGrid>
                  <a:tr h="412623">
                    <a:tc>
                      <a:txBody>
                        <a:bodyPr/>
                        <a:lstStyle/>
                        <a:p>
                          <a:pPr algn="ctr" latinLnBrk="1" hangingPunct="0">
                            <a:lnSpc>
                              <a:spcPts val="29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750">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配制不同浓度的血清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1211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75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75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5_AN.25_1#36cc0b6ab.bracket?pid=758136df5&amp;color=0,0,0&amp;vpa=8&amp;vtp=1"/>
          <p:cNvSpPr/>
          <p:nvPr/>
        </p:nvSpPr>
        <p:spPr>
          <a:xfrm>
            <a:off x="922401" y="2107761"/>
            <a:ext cx="374650" cy="341884"/>
          </a:xfrm>
          <a:prstGeom prst="rect">
            <a:avLst/>
          </a:prstGeom>
          <a:noFill/>
        </p:spPr>
        <p:txBody>
          <a:bodyPr wrap="none" lIns="0" tIns="0" rIns="0" bIns="0" rtlCol="0" anchor="t"/>
          <a:lstStyle/>
          <a:p>
            <a:pPr algn="ctr" latinLnBrk="1">
              <a:lnSpc>
                <a:spcPts val="29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5" name="QC_5_BD.24_3#36cc0b6ab.choices?pid=758136df5&amp;color=0,0,0&amp;vtp=1&amp;bbb=1"/>
              <p:cNvSpPr/>
              <p:nvPr/>
            </p:nvSpPr>
            <p:spPr>
              <a:xfrm>
                <a:off x="722376" y="4777427"/>
                <a:ext cx="10753344" cy="1484884"/>
              </a:xfrm>
              <a:prstGeom prst="rect">
                <a:avLst/>
              </a:prstGeom>
              <a:noFill/>
            </p:spPr>
            <p:txBody>
              <a:bodyPr wrap="none" lIns="0" tIns="0" rIns="0" bIns="0" rtlCol="0" anchor="t"/>
              <a:lstStyle/>
              <a:p>
                <a:pPr algn="l"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A.本实验目的是探究培养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的最适血清浓度</a:t>
                </a:r>
                <a:endParaRPr lang="en-US" altLang="zh-CN" sz="2000" dirty="0"/>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.可用胰蛋白酶处理使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分散以检测吸光度</a:t>
                </a:r>
                <a:endParaRPr lang="en-US" altLang="zh-CN" sz="2000" dirty="0"/>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.血清浓度较低时有利于获得更多的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2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可能产生某种物质调控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增殖</a:t>
                </a:r>
                <a:endParaRPr lang="en-US" altLang="zh-CN" sz="2000" dirty="0"/>
              </a:p>
            </p:txBody>
          </p:sp>
        </mc:Choice>
        <mc:Fallback>
          <p:sp>
            <p:nvSpPr>
              <p:cNvPr id="5" name="QC_5_BD.24_3#36cc0b6ab.choices?pid=758136df5&amp;color=0,0,0&amp;vtp=1&amp;bbb=1"/>
              <p:cNvSpPr>
                <a:spLocks noRot="1" noChangeAspect="1" noMove="1" noResize="1" noEditPoints="1" noAdjustHandles="1" noChangeArrowheads="1" noChangeShapeType="1" noTextEdit="1"/>
              </p:cNvSpPr>
              <p:nvPr/>
            </p:nvSpPr>
            <p:spPr>
              <a:xfrm>
                <a:off x="722376" y="4777427"/>
                <a:ext cx="10753344" cy="1484884"/>
              </a:xfrm>
              <a:prstGeom prst="rect">
                <a:avLst/>
              </a:prstGeom>
              <a:blipFill rotWithShape="1">
                <a:blip r:embed="rId3"/>
                <a:stretch>
                  <a:fillRect l="-4" t="-22" b="-175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6_1#36cc0b6ab?vop=1&amp;pid=758136df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根据题意可知，用不同浓度的血清培养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48</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后取上清液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，用上清液培养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，而不是用不同浓度的血清直接培养，A错误。为检测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的吸光度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，可利用胰蛋白酶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分散成单个细胞，B正确。由表格数据可知，利用不同浓度的血清培养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取其上清液来培养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在培养过程中产生某种物质调控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后活细胞数目不同，血清浓度较低时活细胞数目较多，C、D正确。</a:t>
                </a:r>
                <a:endParaRPr lang="en-US" altLang="zh-CN" sz="2200" dirty="0"/>
              </a:p>
            </p:txBody>
          </p:sp>
        </mc:Choice>
        <mc:Fallback>
          <p:sp>
            <p:nvSpPr>
              <p:cNvPr id="2" name="QC_5_AS.26_1#36cc0b6ab?vop=1&amp;pid=758136df5&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2073"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7_1#6fe01e5c6?htil=3&amp;pid=758136df5&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78057" y="1054296"/>
            <a:ext cx="4754880" cy="15087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27_2#6fe01e5c6?htil=3&amp;pid=758136df5&amp;color=0,0,0&amp;vtp=1&amp;bt=1&amp;bbb=1&amp;hb=1&amp;hs=1"/>
              <p:cNvSpPr/>
              <p:nvPr/>
            </p:nvSpPr>
            <p:spPr>
              <a:xfrm>
                <a:off x="722376" y="972000"/>
                <a:ext cx="5870448"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[四川乐山2025高二期末]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据报道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，中国首个诱导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多能干细胞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衍生细胞疗法在治疗帕金森病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方面取得了突破性进展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，科学家利用病毒载体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将四个转录因子基因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𝑂𝑐𝑡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𝑆𝑜𝑥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dirty="0"/>
              </a:p>
            </p:txBody>
          </p:sp>
        </mc:Choice>
        <mc:Fallback>
          <p:sp>
            <p:nvSpPr>
              <p:cNvPr id="3" name="QC_5_BD.27_2#6fe01e5c6?htil=3&amp;pid=758136df5&amp;color=0,0,0&amp;vtp=1&amp;bt=1&amp;bbb=1&amp;hb=1&amp;hs=1"/>
              <p:cNvSpPr>
                <a:spLocks noRot="1" noChangeAspect="1" noMove="1" noResize="1" noEditPoints="1" noAdjustHandles="1" noChangeArrowheads="1" noChangeShapeType="1" noTextEdit="1"/>
              </p:cNvSpPr>
              <p:nvPr/>
            </p:nvSpPr>
            <p:spPr>
              <a:xfrm>
                <a:off x="722376" y="972000"/>
                <a:ext cx="5870448" cy="1770634"/>
              </a:xfrm>
              <a:prstGeom prst="rect">
                <a:avLst/>
              </a:prstGeom>
              <a:blipFill rotWithShape="1">
                <a:blip r:embed="rId2"/>
                <a:stretch>
                  <a:fillRect l="-6" t="-25" r="-1705" b="-2542"/>
                </a:stretch>
              </a:blipFill>
            </p:spPr>
            <p:txBody>
              <a:bodyPr/>
              <a:lstStyle/>
              <a:p>
                <a:r>
                  <a:rPr lang="zh-CN" altLang="en-US">
                    <a:noFill/>
                  </a:rPr>
                  <a:t> </a:t>
                </a:r>
              </a:p>
            </p:txBody>
          </p:sp>
        </mc:Fallback>
      </mc:AlternateContent>
      <p:sp>
        <p:nvSpPr>
          <p:cNvPr id="4" name="QC_5_AN.28_1#6fe01e5c6.bracket?pid=758136df5&amp;color=0,0,0&amp;vpa=9&amp;vtp=1"/>
          <p:cNvSpPr/>
          <p:nvPr/>
        </p:nvSpPr>
        <p:spPr>
          <a:xfrm>
            <a:off x="8323326" y="3643953"/>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27_3#6fe01e5c6.choices?pid=758136df5&amp;color=0,0,0&amp;vtp=1&amp;bbb=1"/>
              <p:cNvSpPr/>
              <p:nvPr/>
            </p:nvSpPr>
            <p:spPr>
              <a:xfrm>
                <a:off x="722376" y="4050353"/>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细胞理论上可避免免疫排斥反应，</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细胞的应用前景优于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ES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基因突变或表达过强，移植</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细胞可能存在发生恶性肿瘤的风险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.体细胞被诱导为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细胞的过程发生了基因的选择性表达</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细胞分裂分化而成的多种细胞中所有核酸均相同，蛋白质却不完全相同</a:t>
                </a:r>
                <a:endParaRPr lang="en-US" altLang="zh-CN" sz="2000" dirty="0"/>
              </a:p>
            </p:txBody>
          </p:sp>
        </mc:Choice>
        <mc:Fallback>
          <p:sp>
            <p:nvSpPr>
              <p:cNvPr id="5" name="QC_5_BD.27_3#6fe01e5c6.choices?pid=758136df5&amp;color=0,0,0&amp;vtp=1&amp;bbb=1"/>
              <p:cNvSpPr>
                <a:spLocks noRot="1" noChangeAspect="1" noMove="1" noResize="1" noEditPoints="1" noAdjustHandles="1" noChangeArrowheads="1" noChangeShapeType="1" noTextEdit="1"/>
              </p:cNvSpPr>
              <p:nvPr/>
            </p:nvSpPr>
            <p:spPr>
              <a:xfrm>
                <a:off x="722376" y="4050353"/>
                <a:ext cx="10753344" cy="1796034"/>
              </a:xfrm>
              <a:prstGeom prst="rect">
                <a:avLst/>
              </a:prstGeom>
              <a:blipFill rotWithShape="1">
                <a:blip r:embed="rId3"/>
                <a:stretch>
                  <a:fillRect l="-4" t="-18" b="-25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C_5_BD.27_2#6fe01e5c6?htil=3&amp;pid=758136df5&amp;color=0,0,0&amp;vtp=1&amp;bt=1&amp;bbb=1&amp;hb=1&amp;hs=1"/>
              <p:cNvSpPr/>
              <p:nvPr/>
            </p:nvSpPr>
            <p:spPr>
              <a:xfrm>
                <a:off x="722376" y="2748603"/>
                <a:ext cx="10752014" cy="1300353"/>
              </a:xfrm>
              <a:prstGeom prst="rect">
                <a:avLst/>
              </a:prstGeom>
              <a:noFill/>
            </p:spPr>
            <p:txBody>
              <a:bodyPr wrap="none" lIns="0" tIns="0" rIns="0" bIns="0" rtlCol="0" anchor="t"/>
              <a:lstStyle/>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𝐾𝑙𝑓</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为原癌基因</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组合转入小鼠胚胎或皮肤纤维母细胞，成功诱导细胞转化成诱导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多能干细胞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细胞在形态、基因表达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、表观遗传修饰状态以及分化能力等方面都与胚胎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ES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极为相似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。结合下图分析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6" name="QC_5_BD.27_2#6fe01e5c6?htil=3&amp;pid=758136df5&amp;color=0,0,0&amp;vtp=1&amp;bt=1&amp;bbb=1&amp;hb=1&amp;hs=1"/>
              <p:cNvSpPr>
                <a:spLocks noRot="1" noChangeAspect="1" noMove="1" noResize="1" noEditPoints="1" noAdjustHandles="1" noChangeArrowheads="1" noChangeShapeType="1" noTextEdit="1"/>
              </p:cNvSpPr>
              <p:nvPr/>
            </p:nvSpPr>
            <p:spPr>
              <a:xfrm>
                <a:off x="722376" y="2748603"/>
                <a:ext cx="10752014" cy="1300353"/>
              </a:xfrm>
              <a:prstGeom prst="rect">
                <a:avLst/>
              </a:prstGeom>
              <a:blipFill rotWithShape="1">
                <a:blip r:embed="rId4"/>
                <a:stretch>
                  <a:fillRect l="-4" t="-25" r="-550" b="-350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6fe01e5c6?vop=1&amp;pid=758136df5&amp;color=0,0,0&amp;vtp=1&amp;bt=1&amp;bbb=1&amp;hb=1"/>
              <p:cNvSpPr/>
              <p:nvPr/>
            </p:nvSpPr>
            <p:spPr>
              <a:xfrm>
                <a:off x="722376" y="972000"/>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细胞可以由病人自身的体细胞诱导形成，将它移植回病人体内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，理论上可以避免免疫排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斥反应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细胞的应用前景优于胚胎干细胞，A正确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为原癌基因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，原癌基因表达的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蛋白质是细胞正常生长和增殖所必需的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基因突变或表达过强，移植</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细胞可能存在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发生恶性肿瘤的风险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，B正确；体细胞被诱导为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细胞，细胞的全能性增加、分化程度降低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生了基因的选择性表达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，C正确；由于基因的选择性表达</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细胞分裂分化而成的多种细胞中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和蛋白质均不完全相同，D错误。</a:t>
                </a:r>
                <a:endParaRPr lang="en-US" altLang="zh-CN" sz="2200" dirty="0"/>
              </a:p>
            </p:txBody>
          </p:sp>
        </mc:Choice>
        <mc:Fallback>
          <p:sp>
            <p:nvSpPr>
              <p:cNvPr id="2" name="QC_5_AS.29_1#6fe01e5c6?vop=1&amp;pid=758136df5&amp;color=0,0,0&amp;vtp=1&amp;bt=1&amp;bbb=1&amp;hb=1"/>
              <p:cNvSpPr>
                <a:spLocks noRot="1" noChangeAspect="1" noMove="1" noResize="1" noEditPoints="1" noAdjustHandles="1" noChangeArrowheads="1" noChangeShapeType="1" noTextEdit="1"/>
              </p:cNvSpPr>
              <p:nvPr/>
            </p:nvSpPr>
            <p:spPr>
              <a:xfrm>
                <a:off x="722376" y="972000"/>
                <a:ext cx="10753344" cy="2723134"/>
              </a:xfrm>
              <a:prstGeom prst="rect">
                <a:avLst/>
              </a:prstGeom>
              <a:blipFill rotWithShape="1">
                <a:blip r:embed="rId1"/>
                <a:stretch>
                  <a:fillRect l="-4" t="-17" r="-626" b="-16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0_1#63db5569c?htil=4&amp;pid=758136df5&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61845" y="917826"/>
            <a:ext cx="3026289" cy="1962359"/>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30_2#63db5569c?htil=4&amp;pid=758136df5&amp;color=0,0,0&amp;vtp=1&amp;bt=1&amp;bbb=1&amp;hb=1&amp;hs=1"/>
              <p:cNvSpPr/>
              <p:nvPr/>
            </p:nvSpPr>
            <p:spPr>
              <a:xfrm>
                <a:off x="722376" y="972000"/>
                <a:ext cx="8275320"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[江西上饶2025高二期末]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研究发现，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在失重条件下，心肌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细胞培养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96</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后凋亡率显著增加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为探究其机制，科学家检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测了模拟失重条件下培养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96</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的心肌细胞中相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关基因的表达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30_2#63db5569c?htil=4&amp;pid=758136df5&amp;color=0,0,0&amp;vtp=1&amp;bt=1&amp;bbb=1&amp;hb=1&amp;hs=1"/>
              <p:cNvSpPr>
                <a:spLocks noRot="1" noChangeAspect="1" noMove="1" noResize="1" noEditPoints="1" noAdjustHandles="1" noChangeArrowheads="1" noChangeShapeType="1" noTextEdit="1"/>
              </p:cNvSpPr>
              <p:nvPr/>
            </p:nvSpPr>
            <p:spPr>
              <a:xfrm>
                <a:off x="722376" y="972000"/>
                <a:ext cx="8275320" cy="1757553"/>
              </a:xfrm>
              <a:prstGeom prst="rect">
                <a:avLst/>
              </a:prstGeom>
              <a:blipFill rotWithShape="1">
                <a:blip r:embed="rId2"/>
                <a:stretch>
                  <a:fillRect l="-5" t="-26" r="5" b="-4028"/>
                </a:stretch>
              </a:blipFill>
            </p:spPr>
            <p:txBody>
              <a:bodyPr/>
              <a:lstStyle/>
              <a:p>
                <a:r>
                  <a:rPr lang="zh-CN" altLang="en-US">
                    <a:noFill/>
                  </a:rPr>
                  <a:t> </a:t>
                </a:r>
              </a:p>
            </p:txBody>
          </p:sp>
        </mc:Fallback>
      </mc:AlternateContent>
      <p:sp>
        <p:nvSpPr>
          <p:cNvPr id="4" name="QC_5_AN.31_1#63db5569c.bracket?pid=758136df5&amp;color=0,0,0&amp;vpa=10&amp;vtp=1"/>
          <p:cNvSpPr/>
          <p:nvPr/>
        </p:nvSpPr>
        <p:spPr>
          <a:xfrm>
            <a:off x="5515565" y="2384831"/>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30_3#63db5569c.choices?htil=4&amp;pid=758136df5&amp;color=0,0,0&amp;vtp=1&amp;bbb=1&amp;hb=1&amp;hs=1"/>
              <p:cNvSpPr/>
              <p:nvPr/>
            </p:nvSpPr>
            <p:spPr>
              <a:xfrm>
                <a:off x="722376" y="2892874"/>
                <a:ext cx="10753344" cy="27231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A.动物细胞进行体外培养时，大多数种类细胞是悬浮在培养液中生长增殖的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.在进行心肌细胞培养时，添加</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是使培养液的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维持在小于7的范围内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.将心肌细胞所需营养物质严格按种类和所需量配制而成的合成培养基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，不需要添加血清等一些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.据图推测</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𝐶𝐴𝑇𝐴</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基因相对表达量的变化与失重条件下心肌细胞凋亡率增加密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切相关</a:t>
                </a:r>
                <a:endParaRPr lang="en-US" altLang="zh-CN" sz="2000" dirty="0"/>
              </a:p>
            </p:txBody>
          </p:sp>
        </mc:Choice>
        <mc:Fallback>
          <p:sp>
            <p:nvSpPr>
              <p:cNvPr id="5" name="QC_5_BD.30_3#63db5569c.choices?htil=4&amp;pid=758136df5&amp;color=0,0,0&amp;vtp=1&amp;bbb=1&amp;hb=1&amp;hs=1"/>
              <p:cNvSpPr>
                <a:spLocks noRot="1" noChangeAspect="1" noMove="1" noResize="1" noEditPoints="1" noAdjustHandles="1" noChangeArrowheads="1" noChangeShapeType="1" noTextEdit="1"/>
              </p:cNvSpPr>
              <p:nvPr/>
            </p:nvSpPr>
            <p:spPr>
              <a:xfrm>
                <a:off x="722376" y="2892874"/>
                <a:ext cx="10753344" cy="2723134"/>
              </a:xfrm>
              <a:prstGeom prst="rect">
                <a:avLst/>
              </a:prstGeom>
              <a:blipFill rotWithShape="1">
                <a:blip r:embed="rId3"/>
                <a:stretch>
                  <a:fillRect l="-4" t="-16" r="-189" b="-16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32_1#63db5569c?vop=1&amp;pid=758136df5&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32_2#63db5569c?vop=1&amp;pid=758136df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35808" y="1513528"/>
            <a:ext cx="6126480" cy="40507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3_1#63db5569c?vop=1&amp;pid=758136df5&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动物细胞在进行体外培养时，大多数种类细胞是贴壁生长的，A错误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；动物细胞培养时通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常将细胞置于含有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的混合气体环境中，其中</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的作用是维持培养液的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多数动物细胞生存的适宜</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；由于人们对细胞所需营养物质尚未全部研究清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，因此在使用合成培养基时，通常需要加入血清等一些天然成分，C错误。</a:t>
                </a:r>
                <a:endParaRPr lang="en-US" altLang="zh-CN" sz="2200" dirty="0"/>
              </a:p>
            </p:txBody>
          </p:sp>
        </mc:Choice>
        <mc:Fallback>
          <p:sp>
            <p:nvSpPr>
              <p:cNvPr id="2" name="QC_5_AS.33_1#63db5569c?vop=1&amp;pid=758136df5&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4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4_1#ddab4b7cc?pid=758136df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[辽宁点石联盟2025高二期末]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Transwell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实验可模拟肿瘤细胞侵袭过程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：将用无血清培养液制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成的待测细胞悬液加入膜上铺有基质胶的上室中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，下室加入含有血清的培养液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，上下层培养液间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由一层具有一定孔径的聚碳酸酯膜分隔开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，放入培养箱中培养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；通过计数下室的细胞量反映细胞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的侵袭能力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4_1#ddab4b7cc?pid=758136df5&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402" b="-2583"/>
                </a:stretch>
              </a:blipFill>
            </p:spPr>
            <p:txBody>
              <a:bodyPr/>
              <a:lstStyle/>
              <a:p>
                <a:r>
                  <a:rPr lang="zh-CN" altLang="en-US">
                    <a:noFill/>
                  </a:rPr>
                  <a:t> </a:t>
                </a:r>
              </a:p>
            </p:txBody>
          </p:sp>
        </mc:Fallback>
      </mc:AlternateContent>
      <p:sp>
        <p:nvSpPr>
          <p:cNvPr id="3" name="QC_5_AN.35_1#ddab4b7cc.bracket?pid=758136df5&amp;color=0,0,0&amp;vpa=11&amp;vtp=1"/>
          <p:cNvSpPr/>
          <p:nvPr/>
        </p:nvSpPr>
        <p:spPr>
          <a:xfrm>
            <a:off x="5748401" y="23245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34_2#ddab4b7cc?htil=5&amp;pid=758136df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36805" y="2866077"/>
            <a:ext cx="2871216" cy="19476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34_3#ddab4b7cc.choices?htil=5&amp;pid=758136df5&amp;color=0,0,0&amp;vtp=1&amp;bbb=1"/>
              <p:cNvSpPr/>
              <p:nvPr/>
            </p:nvSpPr>
            <p:spPr>
              <a:xfrm>
                <a:off x="722376" y="2791274"/>
                <a:ext cx="7744968"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A.为防止细胞代谢物积累对细胞造成危害需定时更换培养液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.上室使用无血清培养液模拟肿瘤细胞在体内的低营养环境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.下室添加含血清培养液的主要作用是维持培养液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相对稳定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.要研究特定基因对细胞侵袭的影响，可先敲除基因或使其过表达</a:t>
                </a:r>
                <a:endParaRPr lang="en-US" altLang="zh-CN" sz="2000" dirty="0"/>
              </a:p>
            </p:txBody>
          </p:sp>
        </mc:Choice>
        <mc:Fallback>
          <p:sp>
            <p:nvSpPr>
              <p:cNvPr id="5" name="QC_5_BD.34_3#ddab4b7cc.choices?htil=5&amp;pid=758136df5&amp;color=0,0,0&amp;vtp=1&amp;bbb=1"/>
              <p:cNvSpPr>
                <a:spLocks noRot="1" noChangeAspect="1" noMove="1" noResize="1" noEditPoints="1" noAdjustHandles="1" noChangeArrowheads="1" noChangeShapeType="1" noTextEdit="1"/>
              </p:cNvSpPr>
              <p:nvPr/>
            </p:nvSpPr>
            <p:spPr>
              <a:xfrm>
                <a:off x="722376" y="2791274"/>
                <a:ext cx="7744968" cy="1796034"/>
              </a:xfrm>
              <a:prstGeom prst="rect">
                <a:avLst/>
              </a:prstGeom>
              <a:blipFill rotWithShape="1">
                <a:blip r:embed="rId3"/>
                <a:stretch>
                  <a:fillRect l="-5" t="-25" r="3"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1ebfb693.fixed?pid=190e4340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01ebfb693.fixed?pid=190e4340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动物细胞培养</a:t>
            </a:r>
            <a:endParaRPr lang="en-US" altLang="zh-CN" sz="4400" dirty="0"/>
          </a:p>
        </p:txBody>
      </p:sp>
      <p:pic>
        <p:nvPicPr>
          <p:cNvPr id="4" name="C_4#01ebfb693.fixed?pid=190e4340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1ebfb693.fixed?pid=190e4340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6_1#ddab4b7cc?vop=1&amp;pid=758136df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培养液需要定期更换，以便清除代谢物，防止代谢物积累对细胞自身造成危害，A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血清中含有细胞所需的营养物质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，所以上室无血清可以模拟低营养环境，B正确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；上室为无血清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，下室为含血清培养液，加入上室的肿瘤细胞一段时间后出现在下室中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，说明血清培养液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中含有某些因子促使肿瘤细胞向营养高的下室移动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要研究特定基因对细胞侵袭的影响，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可先敲除基因或让该基因过表达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，即改变特定基因的表达水平，D正确。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7_1#fc42beea0?pid=758136df5&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细胞直接共培养是指将2种或2种以上的细胞（无癌细胞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）接种在同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一培养孔中进行培养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，用来模拟体内不同种类的细胞直接接触的过程，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探究它们信息交流的方式，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具体操作如图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8_1#fc42beea0.bracket?pid=758136df5&amp;color=0,0,0&amp;vpa=12&amp;vtp=1"/>
          <p:cNvSpPr/>
          <p:nvPr/>
        </p:nvSpPr>
        <p:spPr>
          <a:xfrm>
            <a:off x="4732401" y="1871922"/>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37_2#fc42beea0?pid=758136df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400241"/>
            <a:ext cx="5285232" cy="1527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37_3#fc42beea0.choices?pid=758136df5&amp;color=0,0,0&amp;vtp=1&amp;bbb=1&amp;hb=1"/>
          <p:cNvSpPr/>
          <p:nvPr/>
        </p:nvSpPr>
        <p:spPr>
          <a:xfrm>
            <a:off x="722376" y="4063941"/>
            <a:ext cx="10753344" cy="221830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A.成块的组织中细胞与细胞靠在一起，在培养前需先将组织块分散成单个细胞</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.细胞在体外培养时，对培养液进行灭菌，对所有培养用具进行消毒，即可保证无菌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、无毒的培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养环境</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.推测第二种细胞会贴壁到无细胞区，当两种细胞分裂、生长到表面相互接触时停止分裂</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.通过检测混合培养液中是否存在信息类物质，可初步推测两种细胞间的信息交流方式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9_1#fc42beea0?vop=1&amp;pid=758136df5&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成块的组织中细胞与细胞靠在一起，在培养前需用胰蛋白酶或胶原蛋白酶处理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，使组织块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分散成单个细胞后才能进行细胞培养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，A正确；细胞在体外培养时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，需要对培养液和培养用具进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，以及在无菌环境下进行操作，定期更换培养液以防止细胞代谢物对细胞造成危害，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；动物细胞在培养过程中会出现细胞贴壁和接触抑制的现象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，由此推测第二种细胞会贴壁到无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，当两种细胞分裂、生长到表面相互接触时停止分裂，C正确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；细胞膜表面上可能存在接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收邻近细胞信号的受体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，以完成细胞间的信息交流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，通过检测混合培养液中是否存在信息类物质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可初步推测两种细胞间的信息交流方式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cc3f4d11.fixed?pid=3467d55bc&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0cc3f4d11.fixed?pid=3467d55bc&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动物细胞融合技术与单克隆抗体</a:t>
            </a:r>
            <a:endParaRPr lang="en-US" altLang="zh-CN" sz="4400" dirty="0"/>
          </a:p>
        </p:txBody>
      </p:sp>
      <p:pic>
        <p:nvPicPr>
          <p:cNvPr id="4" name="C_4#0cc3f4d11.fixed?pid=3467d55bc&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cc3f4d11.fixed?pid=3467d55bc&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0_1#6f9869f3e?pid=3d53f154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[黑龙江鸡西2024高二期末]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如图表示用灭活的仙台病毒诱导动物细胞融合的部分过程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1_1#6f9869f3e.bracket?pid=3d53f154a&amp;color=0,0,0&amp;vpa=13&amp;vtp=1"/>
          <p:cNvSpPr/>
          <p:nvPr/>
        </p:nvSpPr>
        <p:spPr>
          <a:xfrm>
            <a:off x="2700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40_2#6f9869f3e?pid=3d53f154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94760" y="1951677"/>
            <a:ext cx="4599432" cy="9235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0_3#6f9869f3e.choices?pid=3d53f154a&amp;color=0,0,0&amp;vtp=1&amp;bbb=1"/>
          <p:cNvSpPr/>
          <p:nvPr/>
        </p:nvSpPr>
        <p:spPr>
          <a:xfrm>
            <a:off x="722376" y="30057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A.细胞A和细胞B必须为同种细胞才能融合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.该方法也可诱导植物原生质体的融合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.该融合过程可以体现细胞膜的流动性</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.植物细胞的融合过程与动物细胞的融合过程完全相同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2_1#6f9869f3e?vop=1&amp;pid=3d53f154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不同种生物的细胞也能融合，如人、鼠细胞融合，A错误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；诱导植物原生质体融合不能用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灭活的仙台病毒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，B错误；动物细胞融合体现了细胞膜的流动性，C正确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；植物细胞的融合通常要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先去除细胞壁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，得到原生质体后再促融，与动物细胞的融合过程不完全相同，D错误。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3_1#d0a6c3383?pid=bd65d439b&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[广东湛江2025高二期末]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女性受孕后，胎盘会产生一种糖蛋白类激素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，叫人绒毛膜促性腺激素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，该激素可通过肾小球从尿液中排出。用抗人绒毛膜促性腺激素单克隆抗体做成的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“早早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孕诊断试剂盒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”，在妊娠第8天就可以通过检查尿液作出诊断，如图是制备抗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流程示意图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3_1#d0a6c3383?pid=bd65d439b&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6_AN.44_1#d0a6c3383.bracket?pid=bd65d439b&amp;color=0,0,0&amp;vpa=14&amp;vtp=1"/>
          <p:cNvSpPr/>
          <p:nvPr/>
        </p:nvSpPr>
        <p:spPr>
          <a:xfrm>
            <a:off x="4465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43_2#d0a6c3383?htil=6&amp;pid=bd65d439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485494" y="2866077"/>
            <a:ext cx="4846320" cy="10515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3_3#d0a6c3383.choices?htil=6&amp;pid=bd65d439b&amp;color=0,0,0&amp;vtp=1&amp;bbb=1"/>
          <p:cNvSpPr/>
          <p:nvPr/>
        </p:nvSpPr>
        <p:spPr>
          <a:xfrm>
            <a:off x="722376" y="2791274"/>
            <a:ext cx="576986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A.孕早期女性血液中含有①过程注射的物质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.②过程可以用灭活病毒诱导动物细胞融合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.③过程需通过特定的选择培养基筛选杂交瘤细胞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.④过程在体外培养时细胞会出现接触抑制现象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5_1#d0a6c3383?vop=1&amp;pid=bd65d439b&amp;color=0,0,0&amp;vtp=1&amp;bt=1&amp;bbb=1&amp;hb=1"/>
              <p:cNvSpPr/>
              <p:nvPr/>
            </p:nvSpPr>
            <p:spPr>
              <a:xfrm>
                <a:off x="722376" y="972000"/>
                <a:ext cx="10753344" cy="4082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①过程是向小鼠体内注射人绒毛膜促性腺激素</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，目的是获得能产生相应抗体的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巴细胞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，结合题干“女性受孕后，胎盘会产生一种糖蛋白类激素，叫人绒毛膜促性腺激素</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，孕早期女性血液中含有①过程注射的物质，A正确；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②过程可以用灭活病毒诱导动物细胞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，原理是灭活的病毒可以使细胞膜上的蛋白质分子和脂质分子重新排布，细胞膜打开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，B正确；③过程需通过特定的选择培养基筛选杂交瘤细胞，在细胞融合后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，会存在多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，如未融合的细胞、同种细胞融合的细胞以及杂交瘤细胞等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，在特定的选择培养基上未融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合的细胞和同种细胞融合的细胞都会死亡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，只有融合的杂交瘤细胞才能生长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，从而筛选出杂交瘤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，C正确；④过程中筛选出的杂交瘤细胞具有癌细胞的特性，能够无限增殖，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在体外培养时，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一般不会出现接触抑制现象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45_1#d0a6c3383?vop=1&amp;pid=bd65d439b&amp;color=0,0,0&amp;vtp=1&amp;bt=1&amp;bbb=1&amp;hb=1"/>
              <p:cNvSpPr>
                <a:spLocks noRot="1" noChangeAspect="1" noMove="1" noResize="1" noEditPoints="1" noAdjustHandles="1" noChangeArrowheads="1" noChangeShapeType="1" noTextEdit="1"/>
              </p:cNvSpPr>
              <p:nvPr/>
            </p:nvSpPr>
            <p:spPr>
              <a:xfrm>
                <a:off x="722376" y="972000"/>
                <a:ext cx="10753344" cy="4082034"/>
              </a:xfrm>
              <a:prstGeom prst="rect">
                <a:avLst/>
              </a:prstGeom>
              <a:blipFill rotWithShape="1">
                <a:blip r:embed="rId1"/>
                <a:stretch>
                  <a:fillRect l="-4" t="-11" r="-4051" b="-110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6_1#bd0a77506?pid=37bf1914e&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[山东师范大学附中2025高二月考]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抗体—药物偶联物（ADC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）通过采用特定技术将具有生物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活性的小分子药物连接到能特异性识别肿瘤细胞的单克隆抗体上，实现对肿瘤细胞的选择性杀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的结构及其发挥作用的机理如图所示，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6_1#bd0a77506?pid=37bf1914e&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6_AN.47_1#bd0a77506.bracket?pid=37bf1914e&amp;color=0,0,0&amp;vpa=15&amp;vtp=1"/>
          <p:cNvSpPr/>
          <p:nvPr/>
        </p:nvSpPr>
        <p:spPr>
          <a:xfrm>
            <a:off x="87583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46_2#bd0a77506?pid=37bf1914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77640" y="2408877"/>
            <a:ext cx="4242816"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46_3#bd0a77506.choices?pid=37bf1914e&amp;color=0,0,0&amp;vtp=1&amp;bbb=1"/>
              <p:cNvSpPr/>
              <p:nvPr/>
            </p:nvSpPr>
            <p:spPr>
              <a:xfrm>
                <a:off x="722376" y="436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A.单克隆抗体制备过程中通常将免疫后得到的B淋巴细胞与骨髓瘤细胞融合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.用96孔板培养和多次筛选杂交瘤细胞后，在体外大规模培养可获得单克隆抗体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以胞吞的方式进入肿瘤细胞，这体现了细胞膜的功能特点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在肿瘤细胞里被溶酶体裂解，释放药物，使肿瘤细胞死亡</a:t>
                </a:r>
                <a:endParaRPr lang="en-US" altLang="zh-CN" sz="2000" dirty="0"/>
              </a:p>
            </p:txBody>
          </p:sp>
        </mc:Choice>
        <mc:Fallback>
          <p:sp>
            <p:nvSpPr>
              <p:cNvPr id="5" name="QC_6_BD.46_3#bd0a77506.choices?pid=37bf1914e&amp;color=0,0,0&amp;vtp=1&amp;bbb=1"/>
              <p:cNvSpPr>
                <a:spLocks noRot="1" noChangeAspect="1" noMove="1" noResize="1" noEditPoints="1" noAdjustHandles="1" noChangeArrowheads="1" noChangeShapeType="1" noTextEdit="1"/>
              </p:cNvSpPr>
              <p:nvPr/>
            </p:nvSpPr>
            <p:spPr>
              <a:xfrm>
                <a:off x="722376" y="43646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48_1#bd0a77506?vop=1&amp;pid=37bf1914e&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P50“思考·讨论——单克隆抗体的应用”的变式题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。本题以选择题的形式对单克隆抗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体的制备过程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、原理、应用等进行综合考查，能够更好地巩固教材重点知识，提升知识应用能力。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efee7b9a5?pid=7dfa1a0d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[福建福清2024高二期中]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以下有关动物细胞培养所需的条件，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efee7b9a5.bracket?pid=7dfa1a0d1&amp;color=0,0,0&amp;vpa=1&amp;vtp=1"/>
          <p:cNvSpPr/>
          <p:nvPr/>
        </p:nvSpPr>
        <p:spPr>
          <a:xfrm>
            <a:off x="9134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1_2#efee7b9a5.choices?pid=7dfa1a0d1&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A.合成培养基中，通常还要加入血清等天然成分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.哺乳动物细胞培养的温度在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.气体环境由</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用于维持培养液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.培养动物细胞一般使用液体培养基，培养液需要进行定期更换</a:t>
                </a:r>
                <a:endParaRPr lang="en-US" altLang="zh-CN" sz="2000" dirty="0"/>
              </a:p>
            </p:txBody>
          </p:sp>
        </mc:Choice>
        <mc:Fallback>
          <p:sp>
            <p:nvSpPr>
              <p:cNvPr id="4" name="QC_6_BD.1_2#efee7b9a5.choices?pid=7dfa1a0d1&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9_1#bd0a77506?vop=1&amp;pid=37bf1914e&amp;color=0,0,0&amp;vtp=1&amp;bt=1&amp;bbb=1&amp;hb=1"/>
              <p:cNvSpPr/>
              <p:nvPr/>
            </p:nvSpPr>
            <p:spPr>
              <a:xfrm>
                <a:off x="722376" y="972000"/>
                <a:ext cx="10753344" cy="3180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利用动物细胞融合技术将免疫后得到的B淋巴细胞和骨髓瘤细胞融合成杂交瘤细胞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瘤细胞既能大量增殖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，又能产生特异性抗体，可利用该细胞制备单克隆抗体，A正确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体制备过程中至少经过两次筛选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，一次是用特定的选择培养基进行筛选，获得杂交瘤细胞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瘤细胞还需进行克隆化培养和抗体检测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，即用96孔板培养和抗体检测，经多次筛选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，就可获得能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分泌所需抗体的杂交瘤细胞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，在体外大规模培养可获得单克隆抗体，B正确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以胞吞的方式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进入肿瘤细胞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，这体现了细胞膜的结构特点，即具有一定的流动性，C错误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通过胞吞的方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式进入肿瘤细胞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，被溶酶体裂解，释放药物，实现了对肿瘤细胞的选择性杀伤，D正确。</a:t>
                </a:r>
                <a:endParaRPr lang="en-US" altLang="zh-CN" sz="2200" dirty="0"/>
              </a:p>
            </p:txBody>
          </p:sp>
        </mc:Choice>
        <mc:Fallback>
          <p:sp>
            <p:nvSpPr>
              <p:cNvPr id="2" name="QC_6_AS.49_1#bd0a77506?vop=1&amp;pid=37bf1914e&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rotWithShape="1">
                <a:blip r:embed="rId1"/>
                <a:stretch>
                  <a:fillRect l="-4" t="-14" r="-815"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50_1#530ba25a4?pid=2d4de318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4.如图为制备抗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单克隆抗体的过程，据图分析，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50_1#530ba25a4?pid=2d4de3186&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7_AN.51_1#530ba25a4.bracket?pid=2d4de3186&amp;color=0,0,0&amp;vpa=16&amp;vtp=1"/>
          <p:cNvSpPr/>
          <p:nvPr/>
        </p:nvSpPr>
        <p:spPr>
          <a:xfrm>
            <a:off x="9126792"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7_BD.50_2#530ba25a4?pid=2d4de318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370832" y="1511300"/>
            <a:ext cx="3456432" cy="24323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7_BD.50_3#530ba25a4.choices?pid=2d4de3186&amp;color=0,0,0&amp;vtp=1&amp;bbb=1"/>
              <p:cNvSpPr/>
              <p:nvPr/>
            </p:nvSpPr>
            <p:spPr>
              <a:xfrm>
                <a:off x="722376" y="40767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A.从物理性质上来看，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培养基属于选择培养基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.细胞的全能性是抗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单克隆抗体制备过程中应用的原理之一</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.第一次筛选时融合成功的细胞都能在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培养基中生长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.第二次筛选需对杂交瘤细胞进行克隆化培养和抗体检测</a:t>
                </a:r>
                <a:endParaRPr lang="en-US" altLang="zh-CN" sz="2000" dirty="0"/>
              </a:p>
            </p:txBody>
          </p:sp>
        </mc:Choice>
        <mc:Fallback>
          <p:sp>
            <p:nvSpPr>
              <p:cNvPr id="5" name="QC_7_BD.50_3#530ba25a4.choices?pid=2d4de3186&amp;color=0,0,0&amp;vtp=1&amp;bbb=1"/>
              <p:cNvSpPr>
                <a:spLocks noRot="1" noChangeAspect="1" noMove="1" noResize="1" noEditPoints="1" noAdjustHandles="1" noChangeArrowheads="1" noChangeShapeType="1" noTextEdit="1"/>
              </p:cNvSpPr>
              <p:nvPr/>
            </p:nvSpPr>
            <p:spPr>
              <a:xfrm>
                <a:off x="722376" y="4076700"/>
                <a:ext cx="10753344" cy="1796034"/>
              </a:xfrm>
              <a:prstGeom prst="rect">
                <a:avLst/>
              </a:prstGeom>
              <a:blipFill rotWithShape="1">
                <a:blip r:embed="rId3"/>
                <a:stretch>
                  <a:fillRect l="-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52_1#530ba25a4?vop=1&amp;pid=2d4de3186&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根据物理性质划分，培养基有液体培养基和固体培养基；从功能角度划分</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于选择培养基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，A错误。在单克隆抗体制备过程中并没有利用细胞的全能性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，因为该过程不需要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形成完整个体或分化出其他各种细胞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，B错误。第一次筛选：利用特定选择培养基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，获得杂交瘤细胞，即由B淋巴细胞与骨髓瘤细胞融合形成的细胞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，未融合的亲本细胞和融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合的具有同种核的细胞都会死亡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，C错误。第二次筛选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：对杂交瘤细胞进行克隆化培养和抗体检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，获得能产生所需抗体的杂交瘤细胞，D正确。</a:t>
                </a:r>
                <a:endParaRPr lang="en-US" altLang="zh-CN" sz="2200" dirty="0"/>
              </a:p>
            </p:txBody>
          </p:sp>
        </mc:Choice>
        <mc:Fallback>
          <p:sp>
            <p:nvSpPr>
              <p:cNvPr id="2" name="QC_7_AS.52_1#530ba25a4?vop=1&amp;pid=2d4de3186&amp;color=0,0,0&amp;vtp=1&amp;bt=1&amp;bbb=1&amp;hb=1"/>
              <p:cNvSpPr>
                <a:spLocks noRot="1" noChangeAspect="1" noMove="1" noResize="1" noEditPoints="1" noAdjustHandles="1" noChangeArrowheads="1" noChangeShapeType="1" noTextEdit="1"/>
              </p:cNvSpPr>
              <p:nvPr/>
            </p:nvSpPr>
            <p:spPr>
              <a:xfrm>
                <a:off x="722376" y="972000"/>
                <a:ext cx="10753344" cy="2710434"/>
              </a:xfrm>
              <a:prstGeom prst="rect">
                <a:avLst/>
              </a:prstGeom>
              <a:blipFill rotWithShape="1">
                <a:blip r:embed="rId1"/>
                <a:stretch>
                  <a:fillRect l="-4" t="-17"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53_1#530ba25a4?vop=1&amp;pid=2d4de3186&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单克隆抗体制备过程中的两次筛选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首先将特定抗原注射到小鼠体内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，使小鼠发生特异性免疫，得到能产生特定抗体的B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淋巴细胞；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再利用动物细胞融合技术将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B淋巴细胞和骨髓瘤细胞融合；然后筛选出杂交瘤细胞，即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型细胞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为B淋巴细胞，B为骨髓瘤细胞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，不需要A、B、</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等类型细胞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；然后用多孔板克隆化培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，并进行抗体检测筛选出能分泌所需抗体的杂交瘤细胞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；最后在体外或体内培养杂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，获取大量的单克隆抗体。</a:t>
                </a:r>
                <a:endParaRPr lang="en-US" altLang="zh-CN" sz="2000" dirty="0"/>
              </a:p>
            </p:txBody>
          </p:sp>
        </mc:Choice>
        <mc:Fallback>
          <p:sp>
            <p:nvSpPr>
              <p:cNvPr id="2" name="QC_7_EX.53_1#530ba25a4?vop=1&amp;pid=2d4de3186&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402"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bb37cf21f.fixed?pid=3467d55bc&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bb37cf21f.fixed?pid=3467d55bc&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动物细胞融合技术与单克隆抗体</a:t>
            </a:r>
            <a:endParaRPr lang="en-US" altLang="zh-CN" sz="4400" dirty="0"/>
          </a:p>
        </p:txBody>
      </p:sp>
      <p:pic>
        <p:nvPicPr>
          <p:cNvPr id="4" name="C_4#bb37cf21f.fixed?pid=3467d55bc&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bb37cf21f.fixed?pid=3467d55bc&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4_1#5b3b2ee91?pid=bb37cf21f&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[天津五区县重点校2025高二联考]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为鉴定单克隆抗体识别抗原的具体区域，可将抗原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进行逐步截短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，分别与纯化的单克隆抗体反应，实验结果如图所示（“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”表示有反应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示无反应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”表示氨基酸）。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54_1#5b3b2ee91?pid=bb37cf21f&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827" b="-3491"/>
                </a:stretch>
              </a:blipFill>
            </p:spPr>
            <p:txBody>
              <a:bodyPr/>
              <a:lstStyle/>
              <a:p>
                <a:r>
                  <a:rPr lang="zh-CN" altLang="en-US">
                    <a:noFill/>
                  </a:rPr>
                  <a:t> </a:t>
                </a:r>
              </a:p>
            </p:txBody>
          </p:sp>
        </mc:Fallback>
      </mc:AlternateContent>
      <p:sp>
        <p:nvSpPr>
          <p:cNvPr id="3" name="QC_5_AN.55_1#5b3b2ee91.bracket?pid=bb37cf21f&amp;color=0,0,0&amp;vpa=17&amp;vtp=1"/>
          <p:cNvSpPr/>
          <p:nvPr/>
        </p:nvSpPr>
        <p:spPr>
          <a:xfrm>
            <a:off x="675805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54_2#5b3b2ee91?pid=bb37cf21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059936" y="2408877"/>
            <a:ext cx="4069080" cy="1755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54_3#5b3b2ee91.choices?pid=bb37cf21f&amp;color=0,0,0&amp;vtp=1&amp;bbb=1"/>
              <p:cNvSpPr/>
              <p:nvPr/>
            </p:nvSpPr>
            <p:spPr>
              <a:xfrm>
                <a:off x="722376" y="43011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A.单克隆抗体的制备过程中涉及动物细胞融合、动物细胞培养技术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.给小鼠同时注射2种抗原可刺激其B细胞分化为产双抗的浆细胞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.利用同位素标记单克隆抗体可定位诊断肿瘤、心血管畸形等疾病</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.据图可知，该单克隆抗体识别抗原的区域大概为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55</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位氨基酸</a:t>
                </a:r>
                <a:endParaRPr lang="en-US" altLang="zh-CN" sz="2000" dirty="0"/>
              </a:p>
            </p:txBody>
          </p:sp>
        </mc:Choice>
        <mc:Fallback>
          <p:sp>
            <p:nvSpPr>
              <p:cNvPr id="5" name="QC_5_BD.54_3#5b3b2ee91.choices?pid=bb37cf21f&amp;color=0,0,0&amp;vtp=1&amp;bbb=1"/>
              <p:cNvSpPr>
                <a:spLocks noRot="1" noChangeAspect="1" noMove="1" noResize="1" noEditPoints="1" noAdjustHandles="1" noChangeArrowheads="1" noChangeShapeType="1" noTextEdit="1"/>
              </p:cNvSpPr>
              <p:nvPr/>
            </p:nvSpPr>
            <p:spPr>
              <a:xfrm>
                <a:off x="722376" y="43011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56_1#5b3b2ee91?vop=1&amp;pid=bb37cf21f&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56_2#5b3b2ee91?vop=1&amp;pid=bb37cf21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35808" y="1513528"/>
            <a:ext cx="6126480" cy="42336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57_1#5b3b2ee91?vop=1&amp;pid=bb37cf21f&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单克隆抗体的制备过程中，先将免疫得到的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B淋巴细胞和骨髓瘤细胞通过动物细胞融合技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术进行融合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，然后筛选出杂交瘤细胞并对杂交瘤细胞进行动物细胞培养，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以获得大量单克隆抗体，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故涉及动物细胞融合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、动物细胞培养技术，A正确；单个B细胞通常仅表达一种B细胞受体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分化产生的浆细胞只能分泌一种抗体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，B错误；利用同位素标记单克隆抗体，基于抗原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异性结合原理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，可定位诊断肿瘤、心血管畸形等疾病，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这是单克隆抗体在医学诊断中的常见应用，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正确；由题图解读可知，该单克隆抗体识别抗原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的区域大概为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55</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位氨基酸序列，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mc:Choice>
        <mc:Fallback>
          <p:sp>
            <p:nvSpPr>
              <p:cNvPr id="2" name="QC_5_AS.57_1#5b3b2ee91?vop=1&amp;pid=bb37cf21f&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2764"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8_1#0a06e3bbd?pid=bb37cf21f&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[辽宁铁岭2024高二月考]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科学家通过动物细胞融合技术，将两种不同的杂交瘤细胞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合形成双杂交瘤细胞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，可以产生双特异性抗体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58_1#0a06e3bbd?pid=bb37cf21f&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5_AN.59_1#0a06e3bbd.bracket?pid=bb37cf21f&amp;color=0,0,0&amp;vpa=18&amp;vtp=1"/>
          <p:cNvSpPr/>
          <p:nvPr/>
        </p:nvSpPr>
        <p:spPr>
          <a:xfrm>
            <a:off x="922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58_2#0a06e3bbd?htil=7&amp;pid=bb37cf21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15234" y="2408878"/>
            <a:ext cx="3209544"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58_3#0a06e3bbd.choices?htil=7&amp;pid=bb37cf21f&amp;color=0,0,0&amp;vtp=1&amp;bbb=1&amp;hb=1"/>
              <p:cNvSpPr/>
              <p:nvPr/>
            </p:nvSpPr>
            <p:spPr>
              <a:xfrm>
                <a:off x="722376" y="2334075"/>
                <a:ext cx="7406640"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A.与植物细胞融合相比，诱导杂交瘤细胞A、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B融合特有的方法是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灭活病毒诱导法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.双杂交瘤细胞在体外培养的过程中不会出现接触抑制现象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.双杂交瘤细胞同时识别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𝛼</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，才可以分泌双特异性抗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.与单克隆抗体相比，双特异性抗体能一定程度上提高抗体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偶联物的靶向作用</a:t>
                </a:r>
                <a:endParaRPr lang="en-US" altLang="zh-CN" sz="2000" dirty="0"/>
              </a:p>
            </p:txBody>
          </p:sp>
        </mc:Choice>
        <mc:Fallback>
          <p:sp>
            <p:nvSpPr>
              <p:cNvPr id="5" name="QC_5_BD.58_3#0a06e3bbd.choices?htil=7&amp;pid=bb37cf21f&amp;color=0,0,0&amp;vtp=1&amp;bbb=1&amp;hb=1"/>
              <p:cNvSpPr>
                <a:spLocks noRot="1" noChangeAspect="1" noMove="1" noResize="1" noEditPoints="1" noAdjustHandles="1" noChangeArrowheads="1" noChangeShapeType="1" noTextEdit="1"/>
              </p:cNvSpPr>
              <p:nvPr/>
            </p:nvSpPr>
            <p:spPr>
              <a:xfrm>
                <a:off x="722376" y="2334075"/>
                <a:ext cx="7406640" cy="3180334"/>
              </a:xfrm>
              <a:prstGeom prst="rect">
                <a:avLst/>
              </a:prstGeom>
              <a:blipFill rotWithShape="1">
                <a:blip r:embed="rId3"/>
                <a:stretch>
                  <a:fillRect l="-5" t="-14" r="-1469"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0_1#0a06e3bbd?vop=1&amp;pid=bb37cf21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动物细胞融合与植物细胞融合的原理都是利用细胞膜的流动性，与植物细胞融合相比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物细胞融合特有的方法是灭活病毒诱导法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；双杂交瘤细胞在体外培养过程中一般无接触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，B正确；杂交瘤细胞是由已免疫的B细胞和骨髓瘤细胞融合形成的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，不需要接触抗原就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能产生抗体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，C错误；与单克隆抗体相比，双特异性抗体增加了一个抗原特异性结合位点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体带来了更好的靶向性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，能一定程度上提高抗体—药物偶联物的靶向作用，D正确。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efee7b9a5?vop=1&amp;pid=7dfa1a0d1&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用于动物细胞培养的合成培养基需加入糖类、氨基酸、无机盐、维生素等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，通常还需加入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血清等天然成分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，A正确；哺乳动物细胞培养的温度多以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为宜，B正确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培养需要一定的气体环境</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200" b="0"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能维持培养液的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养动物细胞一般使用液体培养基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，也称为培养液，培养液需要定期更换，以便清除代谢物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细胞代谢物积累对细胞自身造成危害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3_1#efee7b9a5?vop=1&amp;pid=7dfa1a0d1&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402"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61_1#0a06e3bbd?vop=1&amp;pid=bb37cf21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大多数动物细胞在培养过程中有细胞贴壁和接触抑制现象，即贴壁细胞分裂生长到表面相互接触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时会停止增殖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，若要细胞继续增殖，则需要将细胞分散成单个细胞后分瓶培养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；而骨髓瘤细胞没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有接触抑制现象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，能在适宜条件下无限增殖，杂交瘤细胞具有骨髓瘤细胞的特点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，因此在培养过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程中不会出现接触抑制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62_1#eb797cd87?pid=bb37cf21f&amp;color=0,0,0&amp;vtp=1&amp;bt=1&amp;bbb=1&amp;hb=1"/>
              <p:cNvSpPr/>
              <p:nvPr/>
            </p:nvSpPr>
            <p:spPr>
              <a:xfrm>
                <a:off x="722376" y="972000"/>
                <a:ext cx="10753344"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[山西部分高中2025高二联考]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人表皮生长因子受体</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是一种促进细胞增殖的膜蛋白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部分乳腺癌细胞和胃癌细胞中过度表达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，导致癌细胞异常增殖和转移。曲妥珠单抗是抗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结合后，阻断其信号传导通路，抑制癌细胞生长。曲妥珠单抗是针对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靶点的靶向药物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，显著提高了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阳性乳腺癌患者的生存率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。制备曲妥珠单抗的大致过程如图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62_1#eb797cd87?pid=bb37cf21f&amp;color=0,0,0&amp;vtp=1&amp;bt=1&amp;bbb=1&amp;hb=1"/>
              <p:cNvSpPr>
                <a:spLocks noRot="1" noChangeAspect="1" noMove="1" noResize="1" noEditPoints="1" noAdjustHandles="1" noChangeArrowheads="1" noChangeShapeType="1" noTextEdit="1"/>
              </p:cNvSpPr>
              <p:nvPr/>
            </p:nvSpPr>
            <p:spPr>
              <a:xfrm>
                <a:off x="722376" y="972000"/>
                <a:ext cx="10753344" cy="2227834"/>
              </a:xfrm>
              <a:prstGeom prst="rect">
                <a:avLst/>
              </a:prstGeom>
              <a:blipFill rotWithShape="1">
                <a:blip r:embed="rId1"/>
                <a:stretch>
                  <a:fillRect l="-4" t="-20" r="-744" b="-2021"/>
                </a:stretch>
              </a:blipFill>
            </p:spPr>
            <p:txBody>
              <a:bodyPr/>
              <a:lstStyle/>
              <a:p>
                <a:r>
                  <a:rPr lang="zh-CN" altLang="en-US">
                    <a:noFill/>
                  </a:rPr>
                  <a:t> </a:t>
                </a:r>
              </a:p>
            </p:txBody>
          </p:sp>
        </mc:Fallback>
      </mc:AlternateContent>
      <p:pic>
        <p:nvPicPr>
          <p:cNvPr id="3" name="QO_5_BD.62_2#eb797cd87?pid=bb37cf21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694176" y="3332803"/>
            <a:ext cx="4800600"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63_1#a29983504?pid=eb797cd87&amp;color=0,0,0&amp;mp=1&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（1）在制备抗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的单克隆抗体过程中，首先要将纯化的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蛋白注入小鼠体内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从产生免疫反应的小鼠的脾脏中获得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63_1#a29983504?pid=eb797cd87&amp;color=0,0,0&amp;mp=1&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b="-53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64_1#a29983504.blank?pid=eb797cd87&amp;color=0,0,0&amp;mp=1&amp;vpa=19&amp;vtp=1&amp;bbb=1"/>
              <p:cNvSpPr/>
              <p:nvPr/>
            </p:nvSpPr>
            <p:spPr>
              <a:xfrm>
                <a:off x="4757801" y="1453838"/>
                <a:ext cx="38147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能产生抗</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𝐇𝐄𝐑</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𝟐</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抗体的B淋巴细胞</a:t>
                </a:r>
                <a:endParaRPr lang="en-US" altLang="zh-CN" sz="2000" dirty="0">
                  <a:solidFill>
                    <a:srgbClr val="00B050"/>
                  </a:solidFill>
                </a:endParaRPr>
              </a:p>
            </p:txBody>
          </p:sp>
        </mc:Choice>
        <mc:Fallback>
          <p:sp>
            <p:nvSpPr>
              <p:cNvPr id="3" name="QB_6_AN.64_1#a29983504.blank?pid=eb797cd87&amp;color=0,0,0&amp;mp=1&amp;vpa=19&amp;vtp=1&amp;bbb=1"/>
              <p:cNvSpPr>
                <a:spLocks noRot="1" noChangeAspect="1" noMove="1" noResize="1" noEditPoints="1" noAdjustHandles="1" noChangeArrowheads="1" noChangeShapeType="1" noTextEdit="1"/>
              </p:cNvSpPr>
              <p:nvPr/>
            </p:nvSpPr>
            <p:spPr>
              <a:xfrm>
                <a:off x="4757801" y="1453838"/>
                <a:ext cx="3814763" cy="303784"/>
              </a:xfrm>
              <a:prstGeom prst="rect">
                <a:avLst/>
              </a:prstGeom>
              <a:blipFill rotWithShape="1">
                <a:blip r:embed="rId2"/>
                <a:stretch>
                  <a:fillRect l="-10" t="-3869" r="2" b="-440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S.65_1#a29983504?vop=1&amp;pid=eb797cd87&amp;color=0,0,0&amp;vtp=1&amp;bbb=1&amp;hb=1"/>
              <p:cNvSpPr/>
              <p:nvPr/>
            </p:nvSpPr>
            <p:spPr>
              <a:xfrm>
                <a:off x="722376" y="192259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用特定抗原刺激，小鼠体内才能产生能分泌特定抗体的B淋巴细胞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，故给小鼠注射纯化的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蛋白的目的是从小鼠的脾脏中获得能产生抗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抗体的B淋巴细胞。</a:t>
                </a:r>
                <a:endParaRPr lang="en-US" altLang="zh-CN" sz="2200" dirty="0">
                  <a:solidFill>
                    <a:srgbClr val="000000"/>
                  </a:solidFill>
                </a:endParaRPr>
              </a:p>
            </p:txBody>
          </p:sp>
        </mc:Choice>
        <mc:Fallback>
          <p:sp>
            <p:nvSpPr>
              <p:cNvPr id="4" name="QB_6_AS.65_1#a29983504?vop=1&amp;pid=eb797cd87&amp;color=0,0,0&amp;vtp=1&amp;bbb=1&amp;hb=1"/>
              <p:cNvSpPr>
                <a:spLocks noRot="1" noChangeAspect="1" noMove="1" noResize="1" noEditPoints="1" noAdjustHandles="1" noChangeArrowheads="1" noChangeShapeType="1" noTextEdit="1"/>
              </p:cNvSpPr>
              <p:nvPr/>
            </p:nvSpPr>
            <p:spPr>
              <a:xfrm>
                <a:off x="722376" y="1922595"/>
                <a:ext cx="10753344" cy="907034"/>
              </a:xfrm>
              <a:prstGeom prst="rect">
                <a:avLst/>
              </a:prstGeom>
              <a:blipFill rotWithShape="1">
                <a:blip r:embed="rId3"/>
                <a:stretch>
                  <a:fillRect l="-4" t="-50" b="-4963"/>
                </a:stretch>
              </a:blipFill>
            </p:spPr>
            <p:txBody>
              <a:bodyPr/>
              <a:lstStyle/>
              <a:p>
                <a:r>
                  <a:rPr lang="zh-CN" altLang="en-US">
                    <a:noFill/>
                  </a:rPr>
                  <a:t> </a:t>
                </a:r>
              </a:p>
            </p:txBody>
          </p:sp>
        </mc:Fallback>
      </mc:AlternateContent>
      <p:sp>
        <p:nvSpPr>
          <p:cNvPr id="5" name="QB_6_BD.66_1#cb3cd3126?pid=eb797cd87&amp;color=0,0,0&amp;vtp=1&amp;bbb=1&amp;hb=1"/>
          <p:cNvSpPr/>
          <p:nvPr/>
        </p:nvSpPr>
        <p:spPr>
          <a:xfrm>
            <a:off x="722376" y="283623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（2）将B淋巴细胞和骨髓瘤细胞进行融合时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，常用的方法有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答出2点）。若仅考虑两两融合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，融合体系中会出现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种融合的细胞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6" name="QB_6_AN.67_1#cb3cd3126.blank?pid=eb797cd87&amp;color=0,0,0&amp;vpa=20&amp;vtp=1&amp;bbb=1&amp;hb=1"/>
              <p:cNvSpPr/>
              <p:nvPr/>
            </p:nvSpPr>
            <p:spPr>
              <a:xfrm>
                <a:off x="722377" y="2798133"/>
                <a:ext cx="10749631" cy="865759"/>
              </a:xfrm>
              <a:prstGeom prst="rect">
                <a:avLst/>
              </a:prstGeom>
              <a:noFill/>
            </p:spPr>
            <p:txBody>
              <a:bodyPr wrap="non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𝐏𝐄𝐆</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融合法、电融合法</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、灭活病毒</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诱导法</a:t>
                </a:r>
                <a:endParaRPr lang="en-US" altLang="zh-CN" sz="100" dirty="0">
                  <a:solidFill>
                    <a:srgbClr val="00B050"/>
                  </a:solidFill>
                </a:endParaRPr>
              </a:p>
            </p:txBody>
          </p:sp>
        </mc:Choice>
        <mc:Fallback>
          <p:sp>
            <p:nvSpPr>
              <p:cNvPr id="6" name="QB_6_AN.67_1#cb3cd3126.blank?pid=eb797cd87&amp;color=0,0,0&amp;vpa=20&amp;vtp=1&amp;bbb=1&amp;hb=1"/>
              <p:cNvSpPr>
                <a:spLocks noRot="1" noChangeAspect="1" noMove="1" noResize="1" noEditPoints="1" noAdjustHandles="1" noChangeArrowheads="1" noChangeShapeType="1" noTextEdit="1"/>
              </p:cNvSpPr>
              <p:nvPr/>
            </p:nvSpPr>
            <p:spPr>
              <a:xfrm>
                <a:off x="722377" y="2798133"/>
                <a:ext cx="10749631" cy="865759"/>
              </a:xfrm>
              <a:prstGeom prst="rect">
                <a:avLst/>
              </a:prstGeom>
              <a:blipFill rotWithShape="1">
                <a:blip r:embed="rId4"/>
                <a:stretch>
                  <a:fillRect l="-4" t="-37" r="1" b="-4554"/>
                </a:stretch>
              </a:blipFill>
            </p:spPr>
            <p:txBody>
              <a:bodyPr/>
              <a:lstStyle/>
              <a:p>
                <a:r>
                  <a:rPr lang="zh-CN" altLang="en-US">
                    <a:noFill/>
                  </a:rPr>
                  <a:t> </a:t>
                </a:r>
              </a:p>
            </p:txBody>
          </p:sp>
        </mc:Fallback>
      </mc:AlternateContent>
      <p:sp>
        <p:nvSpPr>
          <p:cNvPr id="7" name="QB_6_AN.68_1#cb3cd3126.blank?pid=eb797cd87&amp;color=0,0,0&amp;vpa=21&amp;vtp=1"/>
          <p:cNvSpPr/>
          <p:nvPr/>
        </p:nvSpPr>
        <p:spPr>
          <a:xfrm>
            <a:off x="7599426" y="3236283"/>
            <a:ext cx="3413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B_6_AS.69_1#cb3cd3126?vop=1&amp;pid=eb797cd87&amp;color=0,0,0&amp;vtp=1&amp;bbb=1&amp;hb=1"/>
              <p:cNvSpPr/>
              <p:nvPr/>
            </p:nvSpPr>
            <p:spPr>
              <a:xfrm>
                <a:off x="722376" y="3680783"/>
                <a:ext cx="10753344" cy="13559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诱导B淋巴细胞和骨髓瘤细胞融合的常用方法有</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PEG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融合法、电融合法、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灭活病毒诱导法等。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A表示B淋巴细胞，B表示骨髓瘤细胞，因为细胞融合是随机的，且融合率达不到</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融合体系中会出现多种类型的细胞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BB</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，其中两两融合的细胞有3种。</a:t>
                </a:r>
                <a:endParaRPr lang="en-US" altLang="zh-CN" sz="2200" dirty="0">
                  <a:solidFill>
                    <a:srgbClr val="000000"/>
                  </a:solidFill>
                </a:endParaRPr>
              </a:p>
            </p:txBody>
          </p:sp>
        </mc:Choice>
        <mc:Fallback>
          <p:sp>
            <p:nvSpPr>
              <p:cNvPr id="8" name="QB_6_AS.69_1#cb3cd3126?vop=1&amp;pid=eb797cd87&amp;color=0,0,0&amp;vtp=1&amp;bbb=1&amp;hb=1"/>
              <p:cNvSpPr>
                <a:spLocks noRot="1" noChangeAspect="1" noMove="1" noResize="1" noEditPoints="1" noAdjustHandles="1" noChangeArrowheads="1" noChangeShapeType="1" noTextEdit="1"/>
              </p:cNvSpPr>
              <p:nvPr/>
            </p:nvSpPr>
            <p:spPr>
              <a:xfrm>
                <a:off x="722376" y="3680783"/>
                <a:ext cx="10753344" cy="1355979"/>
              </a:xfrm>
              <a:prstGeom prst="rect">
                <a:avLst/>
              </a:prstGeom>
              <a:blipFill rotWithShape="1">
                <a:blip r:embed="rId5"/>
                <a:stretch>
                  <a:fillRect l="-4" t="-24" r="-3082" b="-393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fade">
                                      <p:cBhvr>
                                        <p:cTn id="37" dur="500"/>
                                        <p:tgtEl>
                                          <p:spTgt spid="7">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fade">
                                      <p:cBhvr>
                                        <p:cTn id="40" dur="500"/>
                                        <p:tgtEl>
                                          <p:spTgt spid="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1" end="1"/>
                                            </p:txEl>
                                          </p:spTgt>
                                        </p:tgtEl>
                                        <p:attrNameLst>
                                          <p:attrName>style.visibility</p:attrName>
                                        </p:attrNameLst>
                                      </p:cBhvr>
                                      <p:to>
                                        <p:strVal val="visible"/>
                                      </p:to>
                                    </p:set>
                                    <p:animEffect transition="in" filter="fade">
                                      <p:cBhvr>
                                        <p:cTn id="51" dur="500"/>
                                        <p:tgtEl>
                                          <p:spTgt spid="8">
                                            <p:txEl>
                                              <p:pRg st="1" end="1"/>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2" end="2"/>
                                            </p:txEl>
                                          </p:spTgt>
                                        </p:tgtEl>
                                        <p:attrNameLst>
                                          <p:attrName>style.visibility</p:attrName>
                                        </p:attrNameLst>
                                      </p:cBhvr>
                                      <p:to>
                                        <p:strVal val="visible"/>
                                      </p:to>
                                    </p:set>
                                    <p:animEffect transition="in" filter="fade">
                                      <p:cBhvr>
                                        <p:cTn id="54"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70_1#a4c71ae3b?pid=eb797cd87&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培养基筛选得到的杂交瘤细胞还需要进行</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，这个过程常用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96</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孔板进行培养和筛选，原理是对杂交瘤细胞的培养液充分稀释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，尽量使</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通过培养让它增殖为单克隆细胞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，再进行相应检测。</a:t>
                </a:r>
                <a:endParaRPr lang="en-US" altLang="zh-CN" sz="2000" dirty="0"/>
              </a:p>
            </p:txBody>
          </p:sp>
        </mc:Choice>
        <mc:Fallback>
          <p:sp>
            <p:nvSpPr>
              <p:cNvPr id="2" name="QB_6_BD.70_1#a4c71ae3b?pid=eb797cd87&amp;color=0,0,0&amp;vtp=1&amp;bt=1&amp;bbb=1&amp;hb=1"/>
              <p:cNvSpPr>
                <a:spLocks noRot="1" noChangeAspect="1" noMove="1" noResize="1" noEditPoints="1" noAdjustHandles="1" noChangeArrowheads="1" noChangeShapeType="1" noTextEdit="1"/>
              </p:cNvSpPr>
              <p:nvPr/>
            </p:nvSpPr>
            <p:spPr>
              <a:xfrm>
                <a:off x="722376" y="969265"/>
                <a:ext cx="10753344" cy="1313434"/>
              </a:xfrm>
              <a:prstGeom prst="rect">
                <a:avLst/>
              </a:prstGeom>
              <a:blipFill rotWithShape="1">
                <a:blip r:embed="rId1"/>
                <a:stretch>
                  <a:fillRect l="-4" t="-19" r="-1996" b="-3442"/>
                </a:stretch>
              </a:blipFill>
            </p:spPr>
            <p:txBody>
              <a:bodyPr/>
              <a:lstStyle/>
              <a:p>
                <a:r>
                  <a:rPr lang="zh-CN" altLang="en-US">
                    <a:noFill/>
                  </a:rPr>
                  <a:t> </a:t>
                </a:r>
              </a:p>
            </p:txBody>
          </p:sp>
        </mc:Fallback>
      </mc:AlternateContent>
      <p:sp>
        <p:nvSpPr>
          <p:cNvPr id="3" name="QB_6_AN.71_1#a4c71ae3b.blank?pid=eb797cd87&amp;color=0,0,0&amp;vpa=22&amp;vtp=1&amp;bbb=1"/>
          <p:cNvSpPr/>
          <p:nvPr/>
        </p:nvSpPr>
        <p:spPr>
          <a:xfrm>
            <a:off x="6699314" y="931165"/>
            <a:ext cx="272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克隆化培养和抗体检测</a:t>
            </a:r>
            <a:endParaRPr lang="en-US" altLang="zh-CN" sz="2000" dirty="0"/>
          </a:p>
        </p:txBody>
      </p:sp>
      <p:sp>
        <p:nvSpPr>
          <p:cNvPr id="4" name="QB_6_AN.72_1#a4c71ae3b.blank?pid=eb797cd87&amp;color=0,0,0&amp;vpa=23&amp;vtp=1&amp;bbb=1"/>
          <p:cNvSpPr/>
          <p:nvPr/>
        </p:nvSpPr>
        <p:spPr>
          <a:xfrm>
            <a:off x="8891651" y="1388365"/>
            <a:ext cx="237331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每孔只接种1个细胞</a:t>
            </a:r>
            <a:endParaRPr lang="en-US" altLang="zh-CN" sz="2000" dirty="0"/>
          </a:p>
        </p:txBody>
      </p:sp>
      <mc:AlternateContent xmlns:mc="http://schemas.openxmlformats.org/markup-compatibility/2006">
        <mc:Choice xmlns:a14="http://schemas.microsoft.com/office/drawing/2010/main" Requires="a14">
          <p:sp>
            <p:nvSpPr>
              <p:cNvPr id="5" name="QB_6_AS.73_1#a4c71ae3b?vop=1&amp;pid=eb797cd87&amp;color=0,0,0&amp;vtp=1&amp;bbb=1&amp;hb=1"/>
              <p:cNvSpPr/>
              <p:nvPr/>
            </p:nvSpPr>
            <p:spPr>
              <a:xfrm>
                <a:off x="722376" y="2289175"/>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培养基第一次筛选出的杂交瘤细胞产生的抗体存在差异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，必须对杂交瘤细胞进行第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，即进行克隆化培养和抗体检测，选出能产生所需抗体的杂交瘤细胞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。第二次筛选通常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采用稀释克隆细胞的方法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，将杂交瘤细胞多倍稀释，接种在96孔培养板上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，尽量使每孔只接种一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，通过培养让其增殖，然后进行相应检测。</a:t>
                </a:r>
                <a:endParaRPr lang="en-US" altLang="zh-CN" sz="2200" dirty="0"/>
              </a:p>
            </p:txBody>
          </p:sp>
        </mc:Choice>
        <mc:Fallback>
          <p:sp>
            <p:nvSpPr>
              <p:cNvPr id="5" name="QB_6_AS.73_1#a4c71ae3b?vop=1&amp;pid=eb797cd87&amp;color=0,0,0&amp;vtp=1&amp;bbb=1&amp;hb=1"/>
              <p:cNvSpPr>
                <a:spLocks noRot="1" noChangeAspect="1" noMove="1" noResize="1" noEditPoints="1" noAdjustHandles="1" noChangeArrowheads="1" noChangeShapeType="1" noTextEdit="1"/>
              </p:cNvSpPr>
              <p:nvPr/>
            </p:nvSpPr>
            <p:spPr>
              <a:xfrm>
                <a:off x="722376" y="2289175"/>
                <a:ext cx="10753344" cy="1783334"/>
              </a:xfrm>
              <a:prstGeom prst="rect">
                <a:avLst/>
              </a:prstGeom>
              <a:blipFill rotWithShape="1">
                <a:blip r:embed="rId2"/>
                <a:stretch>
                  <a:fillRect l="-4" r="-815"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a1c03cb39.fixed?pid=03a20cb97&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a1c03cb39.fixed?pid=03a20cb97&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课时3</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动物体细胞核移植技术和克隆动物</a:t>
            </a:r>
            <a:endParaRPr lang="en-US" altLang="zh-CN" sz="4400" dirty="0"/>
          </a:p>
        </p:txBody>
      </p:sp>
      <p:pic>
        <p:nvPicPr>
          <p:cNvPr id="4" name="C_4#a1c03cb39.fixed?pid=03a20cb9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a1c03cb39.fixed?pid=03a20cb9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340abea9f?pid=699f5d0c5&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[福建龙岩2025高二期末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科学家尝试将某种濒危猫科动物的体细胞核移植到去核的家猫卵母细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胞中形成重构胚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，以实现濒危猫科动物的克隆繁殖。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340abea9f.bracket?pid=699f5d0c5&amp;color=0,0,0&amp;vpa=1&amp;vtp=1"/>
          <p:cNvSpPr/>
          <p:nvPr/>
        </p:nvSpPr>
        <p:spPr>
          <a:xfrm>
            <a:off x="879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1_2#340abea9f.choices?pid=699f5d0c5&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A.家猫的卵母细胞需要在体外培养至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.可通过电融合法使濒危猫科动物的细胞与去核的家猫卵母细胞融合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.通过该技术可对濒危猫科动物进行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复制，有望拯救部分濒危动物</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.重构胚进行胚胎移植前需用物理或化学方法激活，使其完成细胞分裂和发育进程</a:t>
                </a:r>
                <a:endParaRPr lang="en-US" altLang="zh-CN" sz="2000" dirty="0"/>
              </a:p>
            </p:txBody>
          </p:sp>
        </mc:Choice>
        <mc:Fallback>
          <p:sp>
            <p:nvSpPr>
              <p:cNvPr id="4" name="QC_6_BD.1_2#340abea9f.choices?pid=699f5d0c5&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340abea9f?vop=1&amp;pid=699f5d0c5&amp;color=0,0,0&amp;vtp=1&amp;bt=1&amp;bbb=1&amp;hb=1"/>
              <p:cNvSpPr/>
              <p:nvPr/>
            </p:nvSpPr>
            <p:spPr>
              <a:xfrm>
                <a:off x="722376" y="972000"/>
                <a:ext cx="10753344" cy="1796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体细胞核移植过程中卵母细胞需在体外培养至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；可用电融合法诱导动物细胞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，使供体细胞与去核卵母细胞融合，B正确；克隆个体的核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来自供体细胞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，但细胞质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如线粒体</a:t>
                </a:r>
                <a14:m>
                  <m:oMath xmlns:m="http://schemas.openxmlformats.org/officeDocument/2006/math">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部分来自去核卵母细胞，且表型受环境影响，无法</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；胚胎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移植前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，重构胚需要激活以启动细胞分裂和发育进程，D正确。</a:t>
                </a:r>
                <a:endParaRPr lang="en-US" altLang="zh-CN" sz="2200" dirty="0"/>
              </a:p>
            </p:txBody>
          </p:sp>
        </mc:Choice>
        <mc:Fallback>
          <p:sp>
            <p:nvSpPr>
              <p:cNvPr id="2" name="QC_6_AS.3_1#340abea9f?vop=1&amp;pid=699f5d0c5&amp;color=0,0,0&amp;vtp=1&amp;bt=1&amp;bbb=1&amp;hb=1"/>
              <p:cNvSpPr>
                <a:spLocks noRot="1" noChangeAspect="1" noMove="1" noResize="1" noEditPoints="1" noAdjustHandles="1" noChangeArrowheads="1" noChangeShapeType="1" noTextEdit="1"/>
              </p:cNvSpPr>
              <p:nvPr/>
            </p:nvSpPr>
            <p:spPr>
              <a:xfrm>
                <a:off x="722376" y="972000"/>
                <a:ext cx="10753344" cy="1796034"/>
              </a:xfrm>
              <a:prstGeom prst="rect">
                <a:avLst/>
              </a:prstGeom>
              <a:blipFill rotWithShape="1">
                <a:blip r:embed="rId1"/>
                <a:stretch>
                  <a:fillRect l="-4" t="-25" r="-104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4_1#340abea9f?vop=1&amp;pid=699f5d0c5&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p:txBody>
      </p:sp>
      <p:sp>
        <p:nvSpPr>
          <p:cNvPr id="3" name="QC_6_EX.4_2#340abea9f?vop=1&amp;pid=699f5d0c5&amp;color=0,0,0&amp;vtp=1&amp;bbb=1"/>
          <p:cNvSpPr/>
          <p:nvPr/>
        </p:nvSpPr>
        <p:spPr>
          <a:xfrm>
            <a:off x="722376" y="1433137"/>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体细胞核移植流程图</a:t>
            </a:r>
            <a:endParaRPr lang="en-US" altLang="zh-CN" sz="2000" dirty="0"/>
          </a:p>
        </p:txBody>
      </p:sp>
      <p:pic>
        <p:nvPicPr>
          <p:cNvPr id="4" name="QC_6_EX.4_3#340abea9f?vop=1&amp;pid=699f5d0c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33088" y="1970728"/>
            <a:ext cx="3931920" cy="422452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500"/>
                                        <p:tgtEl>
                                          <p:spTgt spid="3">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0cd8c259e?pid=699f5d0c5&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2.中国科学院团队对雌性猕猴进行克隆，成功获得“中中”和“华华”两姐妹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，突破了现有技术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无法用体细胞克隆非人灵长类动物的难题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。如图为“中中”和“华华”培育的流程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_1#0cd8c259e.bracket?pid=699f5d0c5&amp;color=0,0,0&amp;vpa=2&amp;vtp=1"/>
          <p:cNvSpPr/>
          <p:nvPr/>
        </p:nvSpPr>
        <p:spPr>
          <a:xfrm>
            <a:off x="1684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_2#0cd8c259e?pid=699f5d0c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41064" y="2408877"/>
            <a:ext cx="4315968" cy="11704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5_3#0cd8c259e.choices?pid=699f5d0c5&amp;color=0,0,0&amp;vtp=1&amp;bbb=1"/>
              <p:cNvSpPr/>
              <p:nvPr/>
            </p:nvSpPr>
            <p:spPr>
              <a:xfrm>
                <a:off x="722376" y="37169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A.去除卵子的“核”，实质是去除纺锤体—染色体复合物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.②过程是动物胚胎的体外培养过程，需无菌、无毒环境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.“中中”“华华”的线粒体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完全来自提供卵子的母猴</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.“中中”“华华”的性别由成纤维细胞的遗传物质决定</a:t>
                </a:r>
                <a:endParaRPr lang="en-US" altLang="zh-CN" sz="2000" dirty="0"/>
              </a:p>
            </p:txBody>
          </p:sp>
        </mc:Choice>
        <mc:Fallback>
          <p:sp>
            <p:nvSpPr>
              <p:cNvPr id="5" name="QC_6_BD.5_3#0cd8c259e.choices?pid=699f5d0c5&amp;color=0,0,0&amp;vtp=1&amp;bbb=1"/>
              <p:cNvSpPr>
                <a:spLocks noRot="1" noChangeAspect="1" noMove="1" noResize="1" noEditPoints="1" noAdjustHandles="1" noChangeArrowheads="1" noChangeShapeType="1" noTextEdit="1"/>
              </p:cNvSpPr>
              <p:nvPr/>
            </p:nvSpPr>
            <p:spPr>
              <a:xfrm>
                <a:off x="722376" y="3716977"/>
                <a:ext cx="10753344" cy="1796034"/>
              </a:xfrm>
              <a:prstGeom prst="rect">
                <a:avLst/>
              </a:prstGeom>
              <a:blipFill rotWithShape="1">
                <a:blip r:embed="rId2"/>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_1#0cd8c259e?vop=1&amp;pid=699f5d0c5&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由图可知，“中中”和“华华”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是由去核卵子和体外培养的成纤维细胞融合后发育而成的，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“中中”和“华华”的线粒体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来自卵子和成纤维细胞，C错误。</a:t>
                </a:r>
                <a:endParaRPr lang="en-US" altLang="zh-CN" sz="2200" dirty="0"/>
              </a:p>
            </p:txBody>
          </p:sp>
        </mc:Choice>
        <mc:Fallback>
          <p:sp>
            <p:nvSpPr>
              <p:cNvPr id="2" name="QC_6_AS.7_1#0cd8c259e?vop=1&amp;pid=699f5d0c5&amp;color=0,0,0&amp;vtp=1&amp;bt=1&amp;bbb=1&amp;hb=1"/>
              <p:cNvSpPr>
                <a:spLocks noRot="1" noChangeAspect="1" noMove="1" noResize="1" noEditPoints="1" noAdjustHandles="1" noChangeArrowheads="1" noChangeShapeType="1" noTextEdit="1"/>
              </p:cNvSpPr>
              <p:nvPr/>
            </p:nvSpPr>
            <p:spPr>
              <a:xfrm>
                <a:off x="722376" y="972000"/>
                <a:ext cx="10753344" cy="907034"/>
              </a:xfrm>
              <a:prstGeom prst="rect">
                <a:avLst/>
              </a:prstGeom>
              <a:blipFill rotWithShape="1">
                <a:blip r:embed="rId1"/>
                <a:stretch>
                  <a:fillRect l="-4" t="-50" r="-2185" b="-496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_1#efee7b9a5?vop=1&amp;pid=7dfa1a0d1&amp;color=0,0,0&amp;mp=1&amp;vtp=1&amp;bt=1&amp;bbb=1"/>
              <p:cNvSpPr/>
              <p:nvPr/>
            </p:nvSpPr>
            <p:spPr>
              <a:xfrm>
                <a:off x="722376" y="972000"/>
                <a:ext cx="10753344" cy="3205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、植物组织培养和微生物培养的条件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1）动物细胞培养的条件：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无菌、无毒的环境：</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.灭菌及无菌操作，</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.定期更换培养液，以清除代谢物。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营养物质：糖类、氨基酸、无机盐、维生素等，还需加入血清等天然成分。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适宜的温度、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和渗透压。</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的混合气体环境。</a:t>
                </a:r>
                <a:endParaRPr lang="en-US" altLang="zh-CN" sz="2000" dirty="0"/>
              </a:p>
            </p:txBody>
          </p:sp>
        </mc:Choice>
        <mc:Fallback>
          <p:sp>
            <p:nvSpPr>
              <p:cNvPr id="2" name="QC_6_EX.4_1#efee7b9a5?vop=1&amp;pid=7dfa1a0d1&amp;color=0,0,0&amp;mp=1&amp;vtp=1&amp;bt=1&amp;bbb=1"/>
              <p:cNvSpPr>
                <a:spLocks noRot="1" noChangeAspect="1" noMove="1" noResize="1" noEditPoints="1" noAdjustHandles="1" noChangeArrowheads="1" noChangeShapeType="1" noTextEdit="1"/>
              </p:cNvSpPr>
              <p:nvPr/>
            </p:nvSpPr>
            <p:spPr>
              <a:xfrm>
                <a:off x="722376" y="972000"/>
                <a:ext cx="10753344" cy="3205734"/>
              </a:xfrm>
              <a:prstGeom prst="rect">
                <a:avLst/>
              </a:prstGeom>
              <a:blipFill rotWithShape="1">
                <a:blip r:embed="rId1"/>
                <a:stretch>
                  <a:fillRect l="-4" t="-14" b="-14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_1#c9e628b9e?pid=699f5d0c5&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[辽宁本溪重点高中协作体2024高二期中]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近年来，野生动物郊狼的数量不断减少、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濒临灭绝，</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采集其精子或卵子开展常规辅助生殖较为困难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。种间体细胞核移植</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技术在野生郊狼遗传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资源的保护中发挥了重要作用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，具体流程如图。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8_1#c9e628b9e?pid=699f5d0c5&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6_AN.9_1#c9e628b9e.bracket?pid=699f5d0c5&amp;color=0,0,0&amp;vpa=3&amp;vtp=1"/>
          <p:cNvSpPr/>
          <p:nvPr/>
        </p:nvSpPr>
        <p:spPr>
          <a:xfrm>
            <a:off x="8288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8_2#c9e628b9e?htil=1&amp;pid=699f5d0c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973568" y="2408877"/>
            <a:ext cx="3474720"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8_3#c9e628b9e.choices?htil=1&amp;pid=699f5d0c5&amp;color=0,0,0&amp;vtp=1&amp;bbb=1&amp;hb=1"/>
              <p:cNvSpPr/>
              <p:nvPr/>
            </p:nvSpPr>
            <p:spPr>
              <a:xfrm>
                <a:off x="722376" y="2334074"/>
                <a:ext cx="714146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A.由该流程可得出郊狼体细胞的细胞核和重组细胞都具有全能性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.实际操作中通常将供体细胞注入去核的卵母细胞，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既操作简便，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又能减小对细胞的损伤</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.郊狼乙的遗传物质与代孕家犬完全不同，与郊狼甲的完全相同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.与胚胎细胞核移植技术相比，</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技术成功的难度更大</a:t>
                </a:r>
                <a:endParaRPr lang="en-US" altLang="zh-CN" sz="2000" dirty="0"/>
              </a:p>
            </p:txBody>
          </p:sp>
        </mc:Choice>
        <mc:Fallback>
          <p:sp>
            <p:nvSpPr>
              <p:cNvPr id="5" name="QC_6_BD.8_3#c9e628b9e.choices?htil=1&amp;pid=699f5d0c5&amp;color=0,0,0&amp;vtp=1&amp;bbb=1&amp;hb=1"/>
              <p:cNvSpPr>
                <a:spLocks noRot="1" noChangeAspect="1" noMove="1" noResize="1" noEditPoints="1" noAdjustHandles="1" noChangeArrowheads="1" noChangeShapeType="1" noTextEdit="1"/>
              </p:cNvSpPr>
              <p:nvPr/>
            </p:nvSpPr>
            <p:spPr>
              <a:xfrm>
                <a:off x="722376" y="2334074"/>
                <a:ext cx="7141464" cy="2253234"/>
              </a:xfrm>
              <a:prstGeom prst="rect">
                <a:avLst/>
              </a:prstGeom>
              <a:blipFill rotWithShape="1">
                <a:blip r:embed="rId3"/>
                <a:stretch>
                  <a:fillRect l="-5" t="-20" r="-4473"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c9e628b9e?vop=1&amp;pid=699f5d0c5&amp;color=0,0,0&amp;vtp=1&amp;bt=1&amp;bbb=1&amp;hb=1"/>
              <p:cNvSpPr/>
              <p:nvPr/>
            </p:nvSpPr>
            <p:spPr>
              <a:xfrm>
                <a:off x="722376" y="972000"/>
                <a:ext cx="10753344" cy="27402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由郊狼甲的体细胞核移植克隆出郊狼乙，可得出郊狼体细胞的细胞核具有全能性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是由重组细胞发育而来的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，可得出重组细胞也具有全能性，A正确；在实际操作中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，通常将供体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细胞注入去核的卵母细胞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，这种方法既操作简便，又能减小对细胞的损伤，B正确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；郊狼乙的遗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传物质中细胞质遗传物质来自家犬和郊狼甲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，细胞核遗传物质来自郊狼甲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，因此郊狼乙的遗传物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质与代孕家犬并非完全不同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，其核遗传物质与郊狼甲的相同，C错误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技术使用的是体细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，体细胞分化程度高，所以与胚胎细胞核移植技术相比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技术成功的难度更大，D正确。</a:t>
                </a:r>
                <a:endParaRPr lang="en-US" altLang="zh-CN" sz="2200" dirty="0"/>
              </a:p>
            </p:txBody>
          </p:sp>
        </mc:Choice>
        <mc:Fallback>
          <p:sp>
            <p:nvSpPr>
              <p:cNvPr id="2" name="QC_6_AS.10_1#c9e628b9e?vop=1&amp;pid=699f5d0c5&amp;color=0,0,0&amp;vtp=1&amp;bt=1&amp;bbb=1&amp;hb=1"/>
              <p:cNvSpPr>
                <a:spLocks noRot="1" noChangeAspect="1" noMove="1" noResize="1" noEditPoints="1" noAdjustHandles="1" noChangeArrowheads="1" noChangeShapeType="1" noTextEdit="1"/>
              </p:cNvSpPr>
              <p:nvPr/>
            </p:nvSpPr>
            <p:spPr>
              <a:xfrm>
                <a:off x="722376" y="972000"/>
                <a:ext cx="10753344" cy="2740279"/>
              </a:xfrm>
              <a:prstGeom prst="rect">
                <a:avLst/>
              </a:prstGeom>
              <a:blipFill rotWithShape="1">
                <a:blip r:embed="rId1"/>
                <a:stretch>
                  <a:fillRect l="-4" t="-16" r="-909" b="-194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_1#ede3d6892?pid=fa431c66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体细胞核移植技术在畜牧业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、医药卫生以及其他领域有着广阔的应用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。下列关于体细胞核移植技术的应用前景及存在问题的叙述，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_1#ede3d6892.bracket?pid=fa431c66d&amp;color=0,0,0&amp;vpa=4&amp;vtp=1"/>
          <p:cNvSpPr/>
          <p:nvPr/>
        </p:nvSpPr>
        <p:spPr>
          <a:xfrm>
            <a:off x="930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1_2#ede3d6892.choices?pid=fa431c66d&amp;color=0,0,0&amp;vtp=1&amp;bbb=1&amp;hb=1"/>
          <p:cNvSpPr/>
          <p:nvPr/>
        </p:nvSpPr>
        <p:spPr>
          <a:xfrm>
            <a:off x="722376" y="1876874"/>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A.利用体细胞核移植技术培育的转基因克隆动物可以作为生物反应器，生产珍贵的医用蛋白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.以患者细胞作为供体细胞培育的人核移植胚胎干细胞，经诱导形成的组织、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器官等移植给患者，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可避免免疫排斥反应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.体细胞核移植技术发展到今天，已经相当成熟，成功率较高</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.有研究者指出，绝大多数克隆动物存在健康问题，如体型过大、脏器缺陷、免疫失调等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_1#ede3d6892?vop=1&amp;pid=fa431c66d&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尽管通过体细胞核移植技术已经获得了多种克隆动物，但该技术的成功率仍然非常低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个技术环节也有待进一步改进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5429468f.fixed?pid=03a20cb97&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65429468f.fixed?pid=03a20cb97&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课时3</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动物体细胞核移植技术和克隆动物</a:t>
            </a:r>
            <a:endParaRPr lang="en-US" altLang="zh-CN" sz="4400" dirty="0"/>
          </a:p>
        </p:txBody>
      </p:sp>
      <p:pic>
        <p:nvPicPr>
          <p:cNvPr id="4" name="C_4#65429468f.fixed?pid=03a20cb9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65429468f.fixed?pid=03a20cb9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0993799e3?pid=65429468f&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[河北邯郸2024高二期中]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体细胞核移植技术为建立人类疾病的动物模型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、研究疾病机理带来光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明前景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。如图表示体细胞核移植技术的过程，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0993799e3.bracket?pid=65429468f&amp;color=0,0,0&amp;vpa=5&amp;vtp=1"/>
          <p:cNvSpPr/>
          <p:nvPr/>
        </p:nvSpPr>
        <p:spPr>
          <a:xfrm>
            <a:off x="803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14_2#0993799e3?pid=6542946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1951677"/>
            <a:ext cx="5285232" cy="1380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14_3#0993799e3.choices?pid=65429468f&amp;color=0,0,0&amp;vtp=1&amp;bbb=1"/>
          <p:cNvSpPr/>
          <p:nvPr/>
        </p:nvSpPr>
        <p:spPr>
          <a:xfrm>
            <a:off x="722376" y="34629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A.上述过程利用了动物细胞核移植、动物细胞培养等技术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.细胞A常用处于减数分裂Ⅱ中期的次级卵母细胞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.过程②在培养基中加入的动物血清含有激发细胞全能性表达的物质</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.该技术有望解决供体器官的短缺和器官移植出现的免疫排斥反应问题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6_1#0993799e3?vop=1&amp;pid=65429468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据图可知，该过程利用了动物细胞核移植、动物细胞培养等技术，A正确；细胞</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A常用处于减</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数分裂</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Ⅱ中期的次级卵母细胞，原因是其细胞质中含有激发细胞核全能性表达的物质，B正确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②表示重组细胞发育成囊胚，激发细胞核全能性表达的是细胞A细胞质中的物质，C错误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；图示中</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的胚胎干细胞的核遗传物质来源于患者提供的体细胞，将由此形成的器官移植给患者可以避免免疫</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排斥反应</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，故该技术有望解决供体器官的短缺和器官移植出现的免疫排斥反应问题，D正确。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7_1#e4acf8e39?pid=65429468f&amp;color=0,0,0&amp;vtp=1&amp;bt=1&amp;bbb=1&amp;hb=1"/>
          <p:cNvSpPr/>
          <p:nvPr/>
        </p:nvSpPr>
        <p:spPr>
          <a:xfrm>
            <a:off x="722376" y="972000"/>
            <a:ext cx="10753344" cy="1671828"/>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[山东青岛2025模拟]</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二次克隆是指通过剖宫产获取克隆胎儿细胞进行的再次动物克隆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供核细胞长期体外培养所造成的老化现象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。研究发现，采用二次克隆来制备转基因克隆动物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论是在重构胚的融合率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、发育率还是移植受体妊娠率方面均明显高于传统的体细胞核移植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为二次克隆的简易流程图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8_1#e4acf8e39.bracket?pid=65429468f&amp;color=0,0,0&amp;vpa=6&amp;vtp=1"/>
          <p:cNvSpPr/>
          <p:nvPr/>
        </p:nvSpPr>
        <p:spPr>
          <a:xfrm>
            <a:off x="5989701" y="2261685"/>
            <a:ext cx="385763" cy="379984"/>
          </a:xfrm>
          <a:prstGeom prst="rect">
            <a:avLst/>
          </a:prstGeom>
          <a:noFill/>
        </p:spPr>
        <p:txBody>
          <a:bodyPr wrap="none" lIns="0" tIns="0" rIns="0" bIns="0" rtlCol="0" anchor="t"/>
          <a:lstStyle/>
          <a:p>
            <a:pPr algn="ctr" latinLnBrk="1">
              <a:lnSpc>
                <a:spcPts val="33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7_2#e4acf8e39?pid=65429468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68496" y="2770827"/>
            <a:ext cx="4251960"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7_3#e4acf8e39.choices?pid=65429468f&amp;color=0,0,0&amp;vtp=1&amp;bbb=1"/>
              <p:cNvSpPr/>
              <p:nvPr/>
            </p:nvSpPr>
            <p:spPr>
              <a:xfrm>
                <a:off x="722376" y="4612327"/>
                <a:ext cx="10753344" cy="16753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A.两次克隆的去核过程中均是去除纺锤体—染色体复合物</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.制备供体细胞前可用胰蛋白酶消化胎羊细胞间的蛋白质</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.胎羊C细胞中线粒体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来源于乙羊和胎羊B</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.第二次克隆的重构胚融合率高是因为胎羊细胞的分化程度高</a:t>
                </a:r>
                <a:endParaRPr lang="en-US" altLang="zh-CN" sz="2000" dirty="0"/>
              </a:p>
            </p:txBody>
          </p:sp>
        </mc:Choice>
        <mc:Fallback>
          <p:sp>
            <p:nvSpPr>
              <p:cNvPr id="5" name="QC_5_BD.17_3#e4acf8e39.choices?pid=65429468f&amp;color=0,0,0&amp;vtp=1&amp;bbb=1"/>
              <p:cNvSpPr>
                <a:spLocks noRot="1" noChangeAspect="1" noMove="1" noResize="1" noEditPoints="1" noAdjustHandles="1" noChangeArrowheads="1" noChangeShapeType="1" noTextEdit="1"/>
              </p:cNvSpPr>
              <p:nvPr/>
            </p:nvSpPr>
            <p:spPr>
              <a:xfrm>
                <a:off x="722376" y="4612327"/>
                <a:ext cx="10753344" cy="1675384"/>
              </a:xfrm>
              <a:prstGeom prst="rect">
                <a:avLst/>
              </a:prstGeom>
              <a:blipFill rotWithShape="1">
                <a:blip r:embed="rId2"/>
                <a:stretch>
                  <a:fillRect l="-4" t="-19" b="-23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9_1#e4acf8e39?vop=1&amp;pid=65429468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将采集的卵母细胞在体外培养到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期时通过显微操作去核，此时去除的是纺锤体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体复合物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，A正确；制备供体细胞前可用胰蛋白酶消化动物细胞之间的蛋白质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，从而得到单个细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，B正确；胎羊C的形成是将胎羊B的体细胞注射到乙羊去核的卵母细胞中，因此胎羊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C细胞中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来源于乙羊和胎羊B，C正确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；第二次克隆的重构胚融合成功率高是因为胎羊细胞的分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化程度低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，细胞核的全能性相对容易表达，D错误。</a:t>
                </a:r>
                <a:endParaRPr lang="en-US" altLang="zh-CN" sz="2200" dirty="0"/>
              </a:p>
            </p:txBody>
          </p:sp>
        </mc:Choice>
        <mc:Fallback>
          <p:sp>
            <p:nvSpPr>
              <p:cNvPr id="2" name="QC_5_AS.19_1#e4acf8e39?vop=1&amp;pid=65429468f&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974"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20_1#cdcb5467c?pid=65429468f&amp;color=0,0,0&amp;vtp=1&amp;bt=1&amp;bbb=1&amp;hb=1"/>
              <p:cNvSpPr/>
              <p:nvPr/>
            </p:nvSpPr>
            <p:spPr>
              <a:xfrm>
                <a:off x="722376" y="963533"/>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[广西桂林部分校2025高二联考]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现代社会压力使人们的作息很难严格遵循体内的生物钟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。频繁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地加班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、熬夜等导致人的生物钟紊乱，最终出现失眠、日间嗜睡等问题。通过实验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，我国科研团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队成功获得了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5只</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基因敲除的克隆猴，极大地推动了生物钟紊乱相关问题的研究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隆猴的步骤如图所示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20_1#cdcb5467c?pid=65429468f&amp;color=0,0,0&amp;vtp=1&amp;bt=1&amp;bbb=1&amp;hb=1"/>
              <p:cNvSpPr>
                <a:spLocks noRot="1" noChangeAspect="1" noMove="1" noResize="1" noEditPoints="1" noAdjustHandles="1" noChangeArrowheads="1" noChangeShapeType="1" noTextEdit="1"/>
              </p:cNvSpPr>
              <p:nvPr/>
            </p:nvSpPr>
            <p:spPr>
              <a:xfrm>
                <a:off x="722376" y="963533"/>
                <a:ext cx="10753344" cy="1770634"/>
              </a:xfrm>
              <a:prstGeom prst="rect">
                <a:avLst/>
              </a:prstGeom>
              <a:blipFill rotWithShape="1">
                <a:blip r:embed="rId1"/>
                <a:stretch>
                  <a:fillRect l="-4" t="-13" r="-1175" b="-2554"/>
                </a:stretch>
              </a:blipFill>
            </p:spPr>
            <p:txBody>
              <a:bodyPr/>
              <a:lstStyle/>
              <a:p>
                <a:r>
                  <a:rPr lang="zh-CN" altLang="en-US">
                    <a:noFill/>
                  </a:rPr>
                  <a:t> </a:t>
                </a:r>
              </a:p>
            </p:txBody>
          </p:sp>
        </mc:Fallback>
      </mc:AlternateContent>
      <p:pic>
        <p:nvPicPr>
          <p:cNvPr id="3" name="QO_5_BD.20_2#cdcb5467c?pid=65429468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190409" y="2875603"/>
            <a:ext cx="3811182" cy="177063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21_1#8f0047908?pid=cdcb5467c&amp;color=0,0,0&amp;vtp=1&amp;bbb=1&amp;hb=1"/>
          <p:cNvSpPr/>
          <p:nvPr/>
        </p:nvSpPr>
        <p:spPr>
          <a:xfrm>
            <a:off x="722376" y="4811617"/>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（1）哺乳动物利用胚胎细胞进行核移植较体细胞更易成功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22_1#8f0047908.blank?pid=cdcb5467c&amp;color=0,0,0&amp;vpa=7&amp;vtp=1&amp;bbb=1&amp;hb=1"/>
          <p:cNvSpPr/>
          <p:nvPr/>
        </p:nvSpPr>
        <p:spPr>
          <a:xfrm>
            <a:off x="722377" y="4773517"/>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胚胎细胞分化程度低，表</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现全能性相对容易</a:t>
            </a:r>
            <a:endParaRPr lang="en-US" altLang="zh-CN" sz="2000" dirty="0"/>
          </a:p>
        </p:txBody>
      </p:sp>
      <p:sp>
        <p:nvSpPr>
          <p:cNvPr id="6" name="QB_6_AS.23_1#8f0047908?vop=1&amp;pid=cdcb5467c&amp;color=0,0,0&amp;vtp=1&amp;bbb=1"/>
          <p:cNvSpPr/>
          <p:nvPr/>
        </p:nvSpPr>
        <p:spPr>
          <a:xfrm>
            <a:off x="722376" y="5691664"/>
            <a:ext cx="10753344" cy="434785"/>
          </a:xfrm>
          <a:prstGeom prst="rect">
            <a:avLst/>
          </a:prstGeom>
          <a:noFill/>
        </p:spPr>
        <p:txBody>
          <a:bodyPr wrap="none" lIns="0" tIns="0" rIns="0" bIns="0" rtlCol="0" anchor="t"/>
          <a:lstStyle/>
          <a:p>
            <a:pPr algn="l" latinLnBrk="1">
              <a:lnSpc>
                <a:spcPts val="3900"/>
              </a:lnSpc>
            </a:pPr>
            <a:r>
              <a:rPr lang="en-US" altLang="zh-CN" sz="2200" b="1" i="0" spc="-10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10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与动物体细胞相比，胚胎细胞分化程度低，表现全能性相对容易，故胚胎细胞核移植更易成功。</a:t>
            </a:r>
            <a:endParaRPr lang="en-US" altLang="zh-CN" sz="22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fade">
                                      <p:cBhvr>
                                        <p:cTn id="18" dur="500"/>
                                        <p:tgtEl>
                                          <p:spTgt spid="6">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_2#efee7b9a5?vop=1&amp;pid=7dfa1a0d1&amp;color=0,0,0&amp;mp=1&amp;vtp=1&amp;bt=1&amp;bbb=1&amp;hb=1"/>
              <p:cNvSpPr/>
              <p:nvPr/>
            </p:nvSpPr>
            <p:spPr>
              <a:xfrm>
                <a:off x="722376" y="969264"/>
                <a:ext cx="10753344" cy="32057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（2）植物组织培养的条件：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在无菌条件下进行人工操作。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保证水、无机盐、碳源、氮源等营养物质的供应。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需要添加一些植物生长调节物质，主要是生长素和细胞分裂素。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愈伤组织再分化形成芽，芽中需形成叶绿体，以进行光合作用，此时需要光照。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3）微生物培养基一般都含有水、碳源、氮源、无机盐，此外还要满足微生物生长对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营养物质以及氧气的要求等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EX.4_2#efee7b9a5?vop=1&amp;pid=7dfa1a0d1&amp;color=0,0,0&amp;mp=1&amp;vtp=1&amp;bt=1&amp;bbb=1&amp;hb=1"/>
              <p:cNvSpPr>
                <a:spLocks noRot="1" noChangeAspect="1" noMove="1" noResize="1" noEditPoints="1" noAdjustHandles="1" noChangeArrowheads="1" noChangeShapeType="1" noTextEdit="1"/>
              </p:cNvSpPr>
              <p:nvPr/>
            </p:nvSpPr>
            <p:spPr>
              <a:xfrm>
                <a:off x="722376" y="969264"/>
                <a:ext cx="10753344" cy="3205734"/>
              </a:xfrm>
              <a:prstGeom prst="rect">
                <a:avLst/>
              </a:prstGeom>
              <a:blipFill rotWithShape="1">
                <a:blip r:embed="rId1"/>
                <a:stretch>
                  <a:fillRect l="-4" t="-8" b="-141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4_1#0dce84597?pid=cdcb5467c&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）对卵母细胞去核常采用的方法是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，克隆猴的性状与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填“A”或“B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的性状相似度更高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。与供体猴相比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，克隆猴体细胞染色体数目</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填“加倍”“不变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减半”）。</a:t>
            </a:r>
            <a:endParaRPr lang="en-US" altLang="zh-CN" sz="2000" dirty="0"/>
          </a:p>
        </p:txBody>
      </p:sp>
      <p:sp>
        <p:nvSpPr>
          <p:cNvPr id="3" name="QB_6_AN.25_1#0dce84597.blank?pid=cdcb5467c&amp;color=0,0,0&amp;vpa=8&amp;vtp=1&amp;bbb=1"/>
          <p:cNvSpPr/>
          <p:nvPr/>
        </p:nvSpPr>
        <p:spPr>
          <a:xfrm>
            <a:off x="4945126" y="931165"/>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显微操作法</a:t>
            </a:r>
            <a:endParaRPr lang="en-US" altLang="zh-CN" sz="2000" dirty="0"/>
          </a:p>
        </p:txBody>
      </p:sp>
      <p:sp>
        <p:nvSpPr>
          <p:cNvPr id="4" name="QB_6_AN.26_1#0dce84597.blank?pid=cdcb5467c&amp;color=0,0,0&amp;vpa=9&amp;vtp=1"/>
          <p:cNvSpPr/>
          <p:nvPr/>
        </p:nvSpPr>
        <p:spPr>
          <a:xfrm>
            <a:off x="8475726" y="9311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B_6_AN.27_1#0dce84597.blank?pid=cdcb5467c&amp;color=0,0,0&amp;vpa=10&amp;vtp=1&amp;bbb=1"/>
          <p:cNvSpPr/>
          <p:nvPr/>
        </p:nvSpPr>
        <p:spPr>
          <a:xfrm>
            <a:off x="7589901" y="1388365"/>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不变</a:t>
            </a:r>
            <a:endParaRPr lang="en-US" altLang="zh-CN" sz="2000" dirty="0"/>
          </a:p>
        </p:txBody>
      </p:sp>
      <mc:AlternateContent xmlns:mc="http://schemas.openxmlformats.org/markup-compatibility/2006">
        <mc:Choice xmlns:a14="http://schemas.microsoft.com/office/drawing/2010/main" Requires="a14">
          <p:sp>
            <p:nvSpPr>
              <p:cNvPr id="6" name="QB_6_AS.28_1#0dce84597?vop=1&amp;pid=cdcb5467c&amp;color=0,0,0&amp;vtp=1&amp;bbb=1&amp;hb=1"/>
              <p:cNvSpPr/>
              <p:nvPr/>
            </p:nvSpPr>
            <p:spPr>
              <a:xfrm>
                <a:off x="722376" y="2383536"/>
                <a:ext cx="10753344" cy="935990"/>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目前核移植技术中普遍使用的去核方法是显微操作法。图中克隆猴的细胞核基因来自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的体细胞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，因此克隆猴的性状与B猴的性状相似度更高，其体细胞染色体数目与供体猴</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猴</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a:t>
                </a:r>
                <a:endParaRPr lang="en-US" altLang="zh-CN" sz="2200" dirty="0"/>
              </a:p>
            </p:txBody>
          </p:sp>
        </mc:Choice>
        <mc:Fallback>
          <p:sp>
            <p:nvSpPr>
              <p:cNvPr id="6" name="QB_6_AS.28_1#0dce84597?vop=1&amp;pid=cdcb5467c&amp;color=0,0,0&amp;vtp=1&amp;bbb=1&amp;hb=1"/>
              <p:cNvSpPr>
                <a:spLocks noRot="1" noChangeAspect="1" noMove="1" noResize="1" noEditPoints="1" noAdjustHandles="1" noChangeArrowheads="1" noChangeShapeType="1" noTextEdit="1"/>
              </p:cNvSpPr>
              <p:nvPr/>
            </p:nvSpPr>
            <p:spPr>
              <a:xfrm>
                <a:off x="722376" y="2383536"/>
                <a:ext cx="10753344" cy="935990"/>
              </a:xfrm>
              <a:prstGeom prst="rect">
                <a:avLst/>
              </a:prstGeom>
              <a:blipFill rotWithShape="1">
                <a:blip r:embed="rId1"/>
                <a:stretch>
                  <a:fillRect l="-4" t="-41" r="-2427" b="-5794"/>
                </a:stretch>
              </a:blipFill>
            </p:spPr>
            <p:txBody>
              <a:bodyPr/>
              <a:lstStyle/>
              <a:p>
                <a:r>
                  <a:rPr lang="zh-CN" altLang="en-US">
                    <a:noFill/>
                  </a:rPr>
                  <a:t> </a:t>
                </a:r>
              </a:p>
            </p:txBody>
          </p:sp>
        </mc:Fallback>
      </mc:AlternateContent>
      <p:sp>
        <p:nvSpPr>
          <p:cNvPr id="7" name="QB_6_BD.29_1#22d4b0dd8?pid=cdcb5467c&amp;color=0,0,0&amp;vtp=1&amp;bbb=1&amp;hb=1"/>
          <p:cNvSpPr/>
          <p:nvPr/>
        </p:nvSpPr>
        <p:spPr>
          <a:xfrm>
            <a:off x="722376" y="332911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（3）在将体细胞的细胞核移植到受体卵母细胞中前，必须先去除受体卵母细胞的细胞核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8" name="QB_6_AN.30_1#22d4b0dd8.blank?pid=cdcb5467c&amp;color=0,0,0&amp;vpa=11&amp;vtp=1&amp;bbb=1"/>
          <p:cNvSpPr/>
          <p:nvPr/>
        </p:nvSpPr>
        <p:spPr>
          <a:xfrm>
            <a:off x="985901" y="3729164"/>
            <a:ext cx="8058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使克隆后代的核遗传物质全部来自有重要利用价值的动物提供的体细胞</a:t>
            </a:r>
            <a:endParaRPr lang="en-US" altLang="zh-CN" sz="2000" dirty="0"/>
          </a:p>
        </p:txBody>
      </p:sp>
      <p:sp>
        <p:nvSpPr>
          <p:cNvPr id="9" name="QB_6_AS.31_1#22d4b0dd8?vop=1&amp;pid=cdcb5467c&amp;color=0,0,0&amp;vtp=1&amp;bbb=1&amp;hb=1"/>
          <p:cNvSpPr/>
          <p:nvPr/>
        </p:nvSpPr>
        <p:spPr>
          <a:xfrm>
            <a:off x="722376" y="4271581"/>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在将体细胞的细胞核移植到受体卵母细胞中前，必须先去除受体卵母细胞的细胞核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克隆后代的核遗传物质全部来自有重要利用价值的动物提供的体细胞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1" end="1"/>
                                            </p:txEl>
                                          </p:spTgt>
                                        </p:tgtEl>
                                        <p:attrNameLst>
                                          <p:attrName>style.visibility</p:attrName>
                                        </p:attrNameLst>
                                      </p:cBhvr>
                                      <p:to>
                                        <p:strVal val="visible"/>
                                      </p:to>
                                    </p:set>
                                    <p:animEffect transition="in" filter="fade">
                                      <p:cBhvr>
                                        <p:cTn id="5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8" grpId="0" animBg="1" build="p"/>
      <p:bldP spid="9"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32_1#76b2dfd00?pid=cdcb5467c&amp;color=0,0,0&amp;vtp=1&amp;bt=1&amp;bbb=1"/>
              <p:cNvSpPr/>
              <p:nvPr/>
            </p:nvSpPr>
            <p:spPr>
              <a:xfrm>
                <a:off x="722376" y="972000"/>
                <a:ext cx="10753344" cy="37998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（4）为了验证</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基因与昼夜节律有关，科学家进行了相关实验，如表所示。</a:t>
                </a:r>
                <a:endParaRPr lang="en-US" altLang="zh-CN" sz="2000" dirty="0">
                  <a:solidFill>
                    <a:srgbClr val="000000"/>
                  </a:solidFill>
                </a:endParaRPr>
              </a:p>
            </p:txBody>
          </p:sp>
        </mc:Choice>
        <mc:Fallback>
          <p:sp>
            <p:nvSpPr>
              <p:cNvPr id="2" name="QO_6_BD.32_1#76b2dfd00?pid=cdcb5467c&amp;color=0,0,0&amp;vtp=1&amp;bt=1&amp;bbb=1"/>
              <p:cNvSpPr>
                <a:spLocks noRot="1" noChangeAspect="1" noMove="1" noResize="1" noEditPoints="1" noAdjustHandles="1" noChangeArrowheads="1" noChangeShapeType="1" noTextEdit="1"/>
              </p:cNvSpPr>
              <p:nvPr/>
            </p:nvSpPr>
            <p:spPr>
              <a:xfrm>
                <a:off x="722376" y="972000"/>
                <a:ext cx="10753344" cy="379984"/>
              </a:xfrm>
              <a:prstGeom prst="rect">
                <a:avLst/>
              </a:prstGeom>
              <a:blipFill rotWithShape="1">
                <a:blip r:embed="rId1"/>
                <a:stretch>
                  <a:fillRect l="-4" t="-118" b="-101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1" name="QO_6_BD.32_2#76b2dfd00?colgroup=13,27&amp;pid=cdcb5467c&amp;color=0,0,0&amp;vtp=1&amp;bbb=1"/>
              <p:cNvGraphicFramePr>
                <a:graphicFrameLocks noGrp="1"/>
              </p:cNvGraphicFramePr>
              <p:nvPr/>
            </p:nvGraphicFramePr>
            <p:xfrm>
              <a:off x="722376" y="1486985"/>
              <a:ext cx="10735056" cy="1328674"/>
            </p:xfrm>
            <a:graphic>
              <a:graphicData uri="http://schemas.openxmlformats.org/drawingml/2006/table">
                <a:tbl>
                  <a:tblPr/>
                  <a:tblGrid>
                    <a:gridCol w="3529584"/>
                    <a:gridCol w="7205472"/>
                  </a:tblGrid>
                  <a:tr h="439420">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实验个体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5只</a:t>
                          </a:r>
                          <a14:m>
                            <m:oMath xmlns:m="http://schemas.openxmlformats.org/officeDocument/2006/math">
                              <m:r>
                                <a:rPr lang="en-US" altLang="zh-CN" sz="2000" b="0" i="0" spc="-10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pc="-10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基因敲除的克隆猴</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1" name="QO_6_BD.32_2#76b2dfd00?colgroup=13,27&amp;pid=cdcb5467c&amp;color=0,0,0&amp;vtp=1&amp;bbb=1"/>
              <p:cNvGraphicFramePr>
                <a:graphicFrameLocks noGrp="1"/>
              </p:cNvGraphicFramePr>
              <p:nvPr/>
            </p:nvGraphicFramePr>
            <p:xfrm>
              <a:off x="722376" y="1486985"/>
              <a:ext cx="10735056" cy="1328674"/>
            </p:xfrm>
            <a:graphic>
              <a:graphicData uri="http://schemas.openxmlformats.org/drawingml/2006/table">
                <a:tbl>
                  <a:tblPr/>
                  <a:tblGrid>
                    <a:gridCol w="3529584"/>
                    <a:gridCol w="7205472"/>
                  </a:tblGrid>
                  <a:tr h="439420">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实验个体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500">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B_7_BD.33_1#1e383218a?pid=76b2dfd00&amp;color=0,0,0&amp;vtp=1&amp;bbb=1"/>
          <p:cNvSpPr/>
          <p:nvPr/>
        </p:nvSpPr>
        <p:spPr>
          <a:xfrm>
            <a:off x="722376" y="2947485"/>
            <a:ext cx="10753344" cy="376428"/>
          </a:xfrm>
          <a:prstGeom prst="rect">
            <a:avLst/>
          </a:prstGeom>
          <a:noFill/>
        </p:spPr>
        <p:txBody>
          <a:bodyPr wrap="none" lIns="0" tIns="0" rIns="0" bIns="0" rtlCol="0" anchor="t"/>
          <a:lstStyle/>
          <a:p>
            <a:pPr algn="l"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①表中对照组的实验个体是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5" name="QB_7_AN.34_1#1e383218a.blank?pid=76b2dfd00&amp;color=0,0,0&amp;vpa=12&amp;vtp=1&amp;bbb=1"/>
              <p:cNvSpPr/>
              <p:nvPr/>
            </p:nvSpPr>
            <p:spPr>
              <a:xfrm>
                <a:off x="3767201" y="2972504"/>
                <a:ext cx="6556375"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5只与克隆猴生理状态相似的未敲除</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𝑩𝑴𝑨𝑳</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𝟏</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基因的同种猴</a:t>
                </a:r>
                <a:endParaRPr lang="en-US" altLang="zh-CN" sz="2000" dirty="0">
                  <a:solidFill>
                    <a:srgbClr val="00B050"/>
                  </a:solidFill>
                </a:endParaRPr>
              </a:p>
            </p:txBody>
          </p:sp>
        </mc:Choice>
        <mc:Fallback>
          <p:sp>
            <p:nvSpPr>
              <p:cNvPr id="5" name="QB_7_AN.34_1#1e383218a.blank?pid=76b2dfd00&amp;color=0,0,0&amp;vpa=12&amp;vtp=1&amp;bbb=1"/>
              <p:cNvSpPr>
                <a:spLocks noRot="1" noChangeAspect="1" noMove="1" noResize="1" noEditPoints="1" noAdjustHandles="1" noChangeArrowheads="1" noChangeShapeType="1" noTextEdit="1"/>
              </p:cNvSpPr>
              <p:nvPr/>
            </p:nvSpPr>
            <p:spPr>
              <a:xfrm>
                <a:off x="3767201" y="2972504"/>
                <a:ext cx="6556375" cy="303784"/>
              </a:xfrm>
              <a:prstGeom prst="rect">
                <a:avLst/>
              </a:prstGeom>
              <a:blipFill rotWithShape="1">
                <a:blip r:embed="rId3"/>
                <a:stretch>
                  <a:fillRect l="-6" t="-3785" r="6" b="-44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7_BD.35_1#131998512?pid=76b2dfd00&amp;color=0,0,0&amp;vtp=1&amp;bbb=1&amp;hb=1"/>
              <p:cNvSpPr/>
              <p:nvPr/>
            </p:nvSpPr>
            <p:spPr>
              <a:xfrm>
                <a:off x="722376" y="3370395"/>
                <a:ext cx="10753344" cy="12435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②结果显示，与对照组相比，实验组猴的神经内分泌激素褪黑素分泌减少；与睡眠剥夺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以及衰老等相关的基因表达</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填“增强”或“减弱”）；不再按照24小时的周期活动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夜间活动明显增多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。这说明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a:t>
                </a:r>
                <a:endParaRPr lang="en-US" altLang="zh-CN" sz="2000" dirty="0">
                  <a:solidFill>
                    <a:srgbClr val="000000"/>
                  </a:solidFill>
                </a:endParaRPr>
              </a:p>
            </p:txBody>
          </p:sp>
        </mc:Choice>
        <mc:Fallback>
          <p:sp>
            <p:nvSpPr>
              <p:cNvPr id="6" name="QB_7_BD.35_1#131998512?pid=76b2dfd00&amp;color=0,0,0&amp;vtp=1&amp;bbb=1&amp;hb=1"/>
              <p:cNvSpPr>
                <a:spLocks noRot="1" noChangeAspect="1" noMove="1" noResize="1" noEditPoints="1" noAdjustHandles="1" noChangeArrowheads="1" noChangeShapeType="1" noTextEdit="1"/>
              </p:cNvSpPr>
              <p:nvPr/>
            </p:nvSpPr>
            <p:spPr>
              <a:xfrm>
                <a:off x="722376" y="3370395"/>
                <a:ext cx="10753344" cy="1243584"/>
              </a:xfrm>
              <a:prstGeom prst="rect">
                <a:avLst/>
              </a:prstGeom>
              <a:blipFill rotWithShape="1">
                <a:blip r:embed="rId4"/>
                <a:stretch>
                  <a:fillRect l="-4" t="-36" r="-815" b="-3109"/>
                </a:stretch>
              </a:blipFill>
            </p:spPr>
            <p:txBody>
              <a:bodyPr/>
              <a:lstStyle/>
              <a:p>
                <a:r>
                  <a:rPr lang="zh-CN" altLang="en-US">
                    <a:noFill/>
                  </a:rPr>
                  <a:t> </a:t>
                </a:r>
              </a:p>
            </p:txBody>
          </p:sp>
        </mc:Fallback>
      </mc:AlternateContent>
      <p:sp>
        <p:nvSpPr>
          <p:cNvPr id="7" name="QB_7_AN.36_1#131998512.blank?pid=76b2dfd00&amp;color=0,0,0&amp;vpa=13&amp;vtp=1&amp;bbb=1"/>
          <p:cNvSpPr/>
          <p:nvPr/>
        </p:nvSpPr>
        <p:spPr>
          <a:xfrm>
            <a:off x="3779901" y="3775271"/>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增强</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O_6_AS.37_1#76b2dfd00?vop=1&amp;pid=cdcb5467c&amp;color=0,0,0&amp;vtp=1&amp;bbb=1&amp;hb=1"/>
              <p:cNvSpPr/>
              <p:nvPr/>
            </p:nvSpPr>
            <p:spPr>
              <a:xfrm>
                <a:off x="722376" y="4597342"/>
                <a:ext cx="10753344" cy="1675384"/>
              </a:xfrm>
              <a:prstGeom prst="rect">
                <a:avLst/>
              </a:prstGeom>
              <a:noFill/>
            </p:spPr>
            <p:txBody>
              <a:bodyPr wrap="none" lIns="0" tIns="0" rIns="0" bIns="0" rtlCol="0" anchor="t"/>
              <a:lstStyle/>
              <a:p>
                <a:pPr algn="l" latinLnBrk="1">
                  <a:lnSpc>
                    <a:spcPts val="34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从表中可知，对照组应该选择数量相同（5只）、生理状态与克隆猴相似的未敲除</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基因的同种猴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。实验结果表明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基因与昼夜节律有关，因此，与对照组相比，敲除</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基因的克隆猴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（实验组猴）的神经内分泌激素褪黑素分泌减少；与睡眠剥夺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、抑郁症以及衰老等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相关的基因表达增强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；不再按照24小时的周期活动，在夜间活动明显增多。</a:t>
                </a:r>
                <a:endParaRPr lang="en-US" altLang="zh-CN" sz="2200" dirty="0">
                  <a:solidFill>
                    <a:srgbClr val="000000"/>
                  </a:solidFill>
                </a:endParaRPr>
              </a:p>
            </p:txBody>
          </p:sp>
        </mc:Choice>
        <mc:Fallback>
          <p:sp>
            <p:nvSpPr>
              <p:cNvPr id="8" name="QO_6_AS.37_1#76b2dfd00?vop=1&amp;pid=cdcb5467c&amp;color=0,0,0&amp;vtp=1&amp;bbb=1&amp;hb=1"/>
              <p:cNvSpPr>
                <a:spLocks noRot="1" noChangeAspect="1" noMove="1" noResize="1" noEditPoints="1" noAdjustHandles="1" noChangeArrowheads="1" noChangeShapeType="1" noTextEdit="1"/>
              </p:cNvSpPr>
              <p:nvPr/>
            </p:nvSpPr>
            <p:spPr>
              <a:xfrm>
                <a:off x="722376" y="4597342"/>
                <a:ext cx="10753344" cy="1675384"/>
              </a:xfrm>
              <a:prstGeom prst="rect">
                <a:avLst/>
              </a:prstGeom>
              <a:blipFill rotWithShape="1">
                <a:blip r:embed="rId5"/>
                <a:stretch>
                  <a:fillRect l="-4" t="-34" r="-402" b="-230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fade">
                                      <p:cBhvr>
                                        <p:cTn id="23" dur="500"/>
                                        <p:tgtEl>
                                          <p:spTgt spid="8">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500"/>
                                        <p:tgtEl>
                                          <p:spTgt spid="8">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500"/>
                                        <p:tgtEl>
                                          <p:spTgt spid="8">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animEffect transition="in" filter="fade">
                                      <p:cBhvr>
                                        <p:cTn id="35"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8"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c6afb9164?pid=70c3bc698&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[安徽阜阳2025高二期末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如图为从小鼠胚胎中分离获取胚胎成纤维细胞进行贴壁培养过程示意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_1#c6afb9164.bracket?pid=70c3bc698&amp;color=0,0,0&amp;vpa=2&amp;vtp=1"/>
          <p:cNvSpPr/>
          <p:nvPr/>
        </p:nvSpPr>
        <p:spPr>
          <a:xfrm>
            <a:off x="3462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6_BD.5_2#c6afb9164?pid=70c3bc69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30752" y="1951677"/>
            <a:ext cx="4718304" cy="15636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5_3#c6afb9164.choices?pid=70c3bc698&amp;color=0,0,0&amp;vtp=1&amp;bbb=1"/>
          <p:cNvSpPr/>
          <p:nvPr/>
        </p:nvSpPr>
        <p:spPr>
          <a:xfrm>
            <a:off x="722376" y="36534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A.步骤②可用胰蛋白酶或胶原蛋白酶处理使细胞分散</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.步骤③到④直接用离心法收集细胞进行传代培养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.步骤③和④培养过程中可使用松盖培养瓶进行培养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.大多数类型动物细胞在培养时需要贴附于某些基质表面才能生长增殖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_1#c6afb9164?vop=1&amp;pid=70c3bc698&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在动物细胞培养时，需将组织分散成单个细胞，步骤②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可用胰蛋白酶或胶原蛋白酶处理，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破坏细胞间的连接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，使细胞分散开来，A正确；进行传代培养时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，悬浮培养的细胞直接用离心法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，贴壁细胞需要用胰蛋白酶等处理使之分散成单个细胞，再用离心法收集，B错误；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原代培养和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④传代培养过程中，为了保证气体交换，可使用松盖培养瓶进行培养，C正确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数类型动物细胞在培养时具有贴壁生长的特性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，需要贴附于某些基质表面才能生长增殖，D正确。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14157</Words>
  <Application>WPS 演示</Application>
  <PresentationFormat>宽屏</PresentationFormat>
  <Paragraphs>662</Paragraphs>
  <Slides>72</Slides>
  <Notes>72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72</vt:i4>
      </vt:variant>
    </vt:vector>
  </HeadingPairs>
  <TitlesOfParts>
    <vt:vector size="95"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Cambria Math</vt:lpstr>
      <vt:lpstr>Cambria Math</vt:lpstr>
      <vt:lpstr>Calibri</vt:lpstr>
      <vt:lpstr>Arial Unicode MS</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丁密</cp:lastModifiedBy>
  <cp:revision>8</cp:revision>
  <dcterms:created xsi:type="dcterms:W3CDTF">2025-10-21T09:23:00Z</dcterms:created>
  <dcterms:modified xsi:type="dcterms:W3CDTF">2025-10-22T08:41:28Z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C304C791E59D43BD8CCC211FAB410533_12</vt:lpwstr>
  </property>
  <property fmtid="{D5CDD505-2E9C-101B-9397-08002B2CF9AE}" pid="3" name="KSOProductBuildVer">
    <vt:lpwstr>2052-12.1.0.23125</vt:lpwstr>
  </property>
</Properties>
</file>