
<file path=[Content_Types].xml><?xml version="1.0" encoding="utf-8"?>
<Types xmlns="http://schemas.openxmlformats.org/package/2006/content-types">
  <Default Extension="png" ContentType="image/png"/>
  <Default Extension="jpeg" ContentType="image/jpeg"/>
  <Default Extension="JPG" ContentType="image/.jp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notesMasterIdLst>
    <p:notesMasterId r:id="rId4"/>
  </p:notesMasterIdLst>
  <p:sldIdLst>
    <p:sldId id="256" r:id="rId3"/>
    <p:sldId id="257" r:id="rId5"/>
    <p:sldId id="258" r:id="rId6"/>
    <p:sldId id="259" r:id="rId7"/>
    <p:sldId id="260" r:id="rId8"/>
    <p:sldId id="261" r:id="rId9"/>
    <p:sldId id="262" r:id="rId10"/>
    <p:sldId id="263" r:id="rId11"/>
    <p:sldId id="264" r:id="rId12"/>
    <p:sldId id="265" r:id="rId13"/>
    <p:sldId id="266" r:id="rId14"/>
    <p:sldId id="267" r:id="rId15"/>
    <p:sldId id="268" r:id="rId16"/>
    <p:sldId id="269" r:id="rId17"/>
    <p:sldId id="270" r:id="rId18"/>
    <p:sldId id="271" r:id="rId19"/>
    <p:sldId id="272" r:id="rId20"/>
    <p:sldId id="273" r:id="rId21"/>
    <p:sldId id="274" r:id="rId22"/>
    <p:sldId id="275" r:id="rId23"/>
    <p:sldId id="276" r:id="rId24"/>
    <p:sldId id="277" r:id="rId25"/>
    <p:sldId id="278" r:id="rId26"/>
    <p:sldId id="279" r:id="rId27"/>
    <p:sldId id="280" r:id="rId28"/>
    <p:sldId id="281" r:id="rId29"/>
    <p:sldId id="282" r:id="rId30"/>
    <p:sldId id="283" r:id="rId31"/>
    <p:sldId id="284" r:id="rId32"/>
    <p:sldId id="285" r:id="rId33"/>
    <p:sldId id="286" r:id="rId34"/>
    <p:sldId id="287" r:id="rId35"/>
    <p:sldId id="288" r:id="rId36"/>
    <p:sldId id="289" r:id="rId37"/>
    <p:sldId id="290" r:id="rId38"/>
    <p:sldId id="291" r:id="rId39"/>
    <p:sldId id="292" r:id="rId40"/>
    <p:sldId id="293" r:id="rId41"/>
    <p:sldId id="294" r:id="rId42"/>
    <p:sldId id="295" r:id="rId43"/>
    <p:sldId id="296" r:id="rId44"/>
    <p:sldId id="297" r:id="rId45"/>
    <p:sldId id="298" r:id="rId46"/>
    <p:sldId id="299" r:id="rId47"/>
    <p:sldId id="300" r:id="rId48"/>
    <p:sldId id="301" r:id="rId49"/>
    <p:sldId id="302" r:id="rId50"/>
    <p:sldId id="303" r:id="rId51"/>
    <p:sldId id="304" r:id="rId52"/>
    <p:sldId id="305" r:id="rId53"/>
    <p:sldId id="306" r:id="rId54"/>
    <p:sldId id="307" r:id="rId55"/>
    <p:sldId id="308" r:id="rId56"/>
    <p:sldId id="309" r:id="rId57"/>
    <p:sldId id="310" r:id="rId58"/>
    <p:sldId id="311" r:id="rId59"/>
    <p:sldId id="312" r:id="rId60"/>
    <p:sldId id="313" r:id="rId61"/>
    <p:sldId id="314" r:id="rId62"/>
    <p:sldId id="315" r:id="rId63"/>
    <p:sldId id="316" r:id="rId64"/>
    <p:sldId id="317" r:id="rId65"/>
    <p:sldId id="318" r:id="rId66"/>
    <p:sldId id="319" r:id="rId67"/>
    <p:sldId id="320" r:id="rId68"/>
  </p:sldIdLst>
  <p:sldSz cx="12192000" cy="6858000"/>
  <p:notesSz cx="6858000" cy="12192000"/>
  <p:defaultTextStyle>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8997" autoAdjust="0"/>
    <p:restoredTop sz="94610"/>
  </p:normalViewPr>
  <p:slideViewPr>
    <p:cSldViewPr snapToGrid="0" snapToObjects="1">
      <p:cViewPr varScale="1">
        <p:scale>
          <a:sx n="102" d="100"/>
          <a:sy n="102" d="100"/>
        </p:scale>
        <p:origin x="150" y="378"/>
      </p:cViewPr>
      <p:guideLst/>
    </p:cSldViewPr>
  </p:slideViewPr>
  <p:notesTextViewPr>
    <p:cViewPr>
      <p:scale>
        <a:sx n="1" d="1"/>
        <a:sy n="1" d="1"/>
      </p:scale>
      <p:origin x="0" y="0"/>
    </p:cViewPr>
  </p:notesTextViewPr>
  <p:sorterViewPr>
    <p:cViewPr>
      <p:scale>
        <a:sx n="100" d="100"/>
        <a:sy n="100" d="100"/>
      </p:scale>
      <p:origin x="0" y="-11184"/>
    </p:cViewPr>
  </p:sorter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1" Type="http://schemas.openxmlformats.org/officeDocument/2006/relationships/tableStyles" Target="tableStyles.xml"/><Relationship Id="rId70" Type="http://schemas.openxmlformats.org/officeDocument/2006/relationships/viewProps" Target="viewProps.xml"/><Relationship Id="rId7" Type="http://schemas.openxmlformats.org/officeDocument/2006/relationships/slide" Target="slides/slide4.xml"/><Relationship Id="rId69" Type="http://schemas.openxmlformats.org/officeDocument/2006/relationships/presProps" Target="presProps.xml"/><Relationship Id="rId68" Type="http://schemas.openxmlformats.org/officeDocument/2006/relationships/slide" Target="slides/slide65.xml"/><Relationship Id="rId67" Type="http://schemas.openxmlformats.org/officeDocument/2006/relationships/slide" Target="slides/slide64.xml"/><Relationship Id="rId66" Type="http://schemas.openxmlformats.org/officeDocument/2006/relationships/slide" Target="slides/slide63.xml"/><Relationship Id="rId65" Type="http://schemas.openxmlformats.org/officeDocument/2006/relationships/slide" Target="slides/slide62.xml"/><Relationship Id="rId64" Type="http://schemas.openxmlformats.org/officeDocument/2006/relationships/slide" Target="slides/slide61.xml"/><Relationship Id="rId63" Type="http://schemas.openxmlformats.org/officeDocument/2006/relationships/slide" Target="slides/slide60.xml"/><Relationship Id="rId62" Type="http://schemas.openxmlformats.org/officeDocument/2006/relationships/slide" Target="slides/slide59.xml"/><Relationship Id="rId61" Type="http://schemas.openxmlformats.org/officeDocument/2006/relationships/slide" Target="slides/slide58.xml"/><Relationship Id="rId60" Type="http://schemas.openxmlformats.org/officeDocument/2006/relationships/slide" Target="slides/slide57.xml"/><Relationship Id="rId6" Type="http://schemas.openxmlformats.org/officeDocument/2006/relationships/slide" Target="slides/slide3.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2.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4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4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4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4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4.xml"/></Relationships>
</file>

<file path=ppt/notesSlides/_rels/notesSlide4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5.xml"/></Relationships>
</file>

<file path=ppt/notesSlides/_rels/notesSlide4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6.xml"/></Relationships>
</file>

<file path=ppt/notesSlides/_rels/notesSlide4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7.xml"/></Relationships>
</file>

<file path=ppt/notesSlides/_rels/notesSlide4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8.xml"/></Relationships>
</file>

<file path=ppt/notesSlides/_rels/notesSlide4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9.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5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0.xml"/></Relationships>
</file>

<file path=ppt/notesSlides/_rels/notesSlide5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1.xml"/></Relationships>
</file>

<file path=ppt/notesSlides/_rels/notesSlide5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2.xml"/></Relationships>
</file>

<file path=ppt/notesSlides/_rels/notesSlide5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3.xml"/></Relationships>
</file>

<file path=ppt/notesSlides/_rels/notesSlide5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4.xml"/></Relationships>
</file>

<file path=ppt/notesSlides/_rels/notesSlide5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5.xml"/></Relationships>
</file>

<file path=ppt/notesSlides/_rels/notesSlide5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6.xml"/></Relationships>
</file>

<file path=ppt/notesSlides/_rels/notesSlide5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7.xml"/></Relationships>
</file>

<file path=ppt/notesSlides/_rels/notesSlide5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8.xml"/></Relationships>
</file>

<file path=ppt/notesSlides/_rels/notesSlide5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9.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6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0.xml"/></Relationships>
</file>

<file path=ppt/notesSlides/_rels/notesSlide6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1.xml"/></Relationships>
</file>

<file path=ppt/notesSlides/_rels/notesSlide6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2.xml"/></Relationships>
</file>

<file path=ppt/notesSlides/_rels/notesSlide6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3.xml"/></Relationships>
</file>

<file path=ppt/notesSlides/_rels/notesSlide6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4.xml"/></Relationships>
</file>

<file path=ppt/notesSlides/_rels/notesSlide6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5.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DEFAULT">
    <p:bg>
      <p:bgRef idx="1001">
        <a:schemeClr val="bg1"/>
      </p:bgRef>
    </p:bg>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内容1">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731520" y="521208"/>
            <a:ext cx="448056" cy="448056"/>
          </a:xfrm>
          <a:prstGeom prst="rect">
            <a:avLst/>
          </a:prstGeom>
        </p:spPr>
      </p:pic>
      <p:sp>
        <p:nvSpPr>
          <p:cNvPr id="4" name="MasterShapeName"/>
          <p:cNvSpPr/>
          <p:nvPr/>
        </p:nvSpPr>
        <p:spPr>
          <a:xfrm>
            <a:off x="1289304" y="539496"/>
            <a:ext cx="8842248" cy="521208"/>
          </a:xfrm>
          <a:prstGeom prst="rect">
            <a:avLst/>
          </a:prstGeom>
          <a:noFill/>
        </p:spPr>
        <p:txBody>
          <a:bodyPr/>
          <a:lstStyle/>
          <a:p>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BackCover">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易错点#df=37b6b80bb">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435608" y="1005840"/>
            <a:ext cx="5413248" cy="768096"/>
          </a:xfrm>
          <a:prstGeom prst="rect">
            <a:avLst/>
          </a:prstGeom>
          <a:noFill/>
        </p:spPr>
        <p:txBody>
          <a:bodyPr wrap="square" lIns="0" tIns="0" rIns="0" bIns="0" rtlCol="0" anchor="ctr"/>
          <a:lstStyle/>
          <a:p>
            <a:pPr algn="l"/>
            <a:r>
              <a:rPr lang="en-US" sz="5400" b="1" i="0" dirty="0">
                <a:solidFill>
                  <a:srgbClr val="649225"/>
                </a:solidFill>
                <a:latin typeface="微软雅黑" panose="020B0503020204020204" pitchFamily="34" charset="-122"/>
                <a:ea typeface="微软雅黑" panose="020B0503020204020204" pitchFamily="34" charset="-122"/>
                <a:cs typeface="微软雅黑" panose="020B0503020204020204" pitchFamily="34" charset="-120"/>
              </a:rPr>
              <a:t>易错点</a:t>
            </a:r>
            <a:endParaRPr lang="en-US" sz="5400" dirty="0"/>
          </a:p>
        </p:txBody>
      </p:sp>
      <p:sp>
        <p:nvSpPr>
          <p:cNvPr id="4" name="MasterShapeName"/>
          <p:cNvSpPr/>
          <p:nvPr/>
        </p:nvSpPr>
        <p:spPr>
          <a:xfrm>
            <a:off x="557784" y="2011680"/>
            <a:ext cx="6784848" cy="813816"/>
          </a:xfrm>
          <a:prstGeom prst="rect">
            <a:avLst/>
          </a:prstGeom>
          <a:noFill/>
        </p:spPr>
        <p:txBody>
          <a:bodyPr wrap="square" lIns="0" tIns="0" rIns="0" bIns="0" rtlCol="0" anchor="t"/>
          <a:lstStyle/>
          <a:p>
            <a:pPr algn="l">
              <a:lnSpc>
                <a:spcPct val="100000"/>
              </a:lnSpc>
            </a:pPr>
            <a:r>
              <a:rPr lang="en-US" sz="44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土壤中分解尿素的细菌的分离与计数实验误差分析</a:t>
            </a:r>
            <a:endParaRPr lang="en-US" sz="4400" dirty="0"/>
          </a:p>
        </p:txBody>
      </p:sp>
      <p:sp>
        <p:nvSpPr>
          <p:cNvPr id="5" name="MasterShapeName"/>
          <p:cNvSpPr/>
          <p:nvPr/>
        </p:nvSpPr>
        <p:spPr>
          <a:xfrm>
            <a:off x="576072" y="5047488"/>
            <a:ext cx="2048256" cy="448056"/>
          </a:xfrm>
          <a:prstGeom prst="rect">
            <a:avLst/>
          </a:prstGeom>
          <a:noFill/>
        </p:spPr>
        <p:txBody>
          <a:bodyPr wrap="square" lIns="0" tIns="0" rIns="0" bIns="0" rtlCol="0" anchor="ctr"/>
          <a:lstStyle/>
          <a:p>
            <a:pPr algn="ctr"/>
            <a:r>
              <a:rPr lang="en-US" sz="2400" b="1" i="0" dirty="0">
                <a:solidFill>
                  <a:srgbClr val="FFFFFF"/>
                </a:solidFill>
                <a:latin typeface="等线 (正文)" pitchFamily="34" charset="0"/>
                <a:ea typeface="等线 (正文)" pitchFamily="34" charset="-122"/>
                <a:cs typeface="等线 (正文)" pitchFamily="34" charset="-120"/>
              </a:rPr>
              <a:t>主讲老师</a:t>
            </a:r>
            <a:endParaRPr lang="en-US" sz="2400"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内容1#df=92a36c4a5">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731520" y="521208"/>
            <a:ext cx="448056" cy="448056"/>
          </a:xfrm>
          <a:prstGeom prst="rect">
            <a:avLst/>
          </a:prstGeom>
        </p:spPr>
      </p:pic>
      <p:sp>
        <p:nvSpPr>
          <p:cNvPr id="4" name="MasterShapeName"/>
          <p:cNvSpPr/>
          <p:nvPr/>
        </p:nvSpPr>
        <p:spPr>
          <a:xfrm>
            <a:off x="1289304" y="539496"/>
            <a:ext cx="8842248" cy="521208"/>
          </a:xfrm>
          <a:prstGeom prst="rect">
            <a:avLst/>
          </a:prstGeom>
          <a:noFill/>
        </p:spPr>
        <p:txBody>
          <a:bodyPr wrap="square" lIns="0" tIns="0" rIns="0" bIns="0" rtlCol="0" anchor="t"/>
          <a:lstStyle/>
          <a:p>
            <a:pPr algn="l">
              <a:lnSpc>
                <a:spcPct val="100000"/>
              </a:lnSpc>
            </a:pPr>
            <a:r>
              <a:rPr lang="en-US" sz="2800" b="1" i="0" dirty="0">
                <a:solidFill>
                  <a:srgbClr val="000000"/>
                </a:solidFill>
                <a:latin typeface="汉仪舒圆黑简体" pitchFamily="34" charset="0"/>
                <a:ea typeface="汉仪舒圆黑简体" pitchFamily="34" charset="-122"/>
                <a:cs typeface="汉仪舒圆黑简体" pitchFamily="34" charset="-120"/>
              </a:rPr>
              <a:t>题型1 培养基的配制</a:t>
            </a:r>
            <a:endParaRPr lang="en-US" sz="2800"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内容1#df=dd7fa4a8d">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731520" y="521208"/>
            <a:ext cx="448056" cy="448056"/>
          </a:xfrm>
          <a:prstGeom prst="rect">
            <a:avLst/>
          </a:prstGeom>
        </p:spPr>
      </p:pic>
      <p:sp>
        <p:nvSpPr>
          <p:cNvPr id="4" name="MasterShapeName"/>
          <p:cNvSpPr/>
          <p:nvPr/>
        </p:nvSpPr>
        <p:spPr>
          <a:xfrm>
            <a:off x="1289304" y="539496"/>
            <a:ext cx="8842248" cy="521208"/>
          </a:xfrm>
          <a:prstGeom prst="rect">
            <a:avLst/>
          </a:prstGeom>
          <a:noFill/>
        </p:spPr>
        <p:txBody>
          <a:bodyPr wrap="square" lIns="0" tIns="0" rIns="0" bIns="0" rtlCol="0" anchor="t"/>
          <a:lstStyle/>
          <a:p>
            <a:pPr algn="l">
              <a:lnSpc>
                <a:spcPct val="100000"/>
              </a:lnSpc>
            </a:pPr>
            <a:r>
              <a:rPr lang="en-US" sz="2800" b="1" i="0" dirty="0">
                <a:solidFill>
                  <a:srgbClr val="000000"/>
                </a:solidFill>
                <a:latin typeface="汉仪舒圆黑简体" pitchFamily="34" charset="0"/>
                <a:ea typeface="汉仪舒圆黑简体" pitchFamily="34" charset="-122"/>
                <a:cs typeface="汉仪舒圆黑简体" pitchFamily="34" charset="-120"/>
              </a:rPr>
              <a:t>题型2 无菌技术</a:t>
            </a:r>
            <a:endParaRPr lang="en-US" sz="2800"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内容1#df=a7298fb79">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731520" y="521208"/>
            <a:ext cx="448056" cy="448056"/>
          </a:xfrm>
          <a:prstGeom prst="rect">
            <a:avLst/>
          </a:prstGeom>
        </p:spPr>
      </p:pic>
      <p:sp>
        <p:nvSpPr>
          <p:cNvPr id="4" name="MasterShapeName"/>
          <p:cNvSpPr/>
          <p:nvPr/>
        </p:nvSpPr>
        <p:spPr>
          <a:xfrm>
            <a:off x="1289304" y="539496"/>
            <a:ext cx="8842248" cy="521208"/>
          </a:xfrm>
          <a:prstGeom prst="rect">
            <a:avLst/>
          </a:prstGeom>
          <a:noFill/>
        </p:spPr>
        <p:txBody>
          <a:bodyPr wrap="square" lIns="0" tIns="0" rIns="0" bIns="0" rtlCol="0" anchor="t"/>
          <a:lstStyle/>
          <a:p>
            <a:pPr algn="l">
              <a:lnSpc>
                <a:spcPct val="100000"/>
              </a:lnSpc>
            </a:pPr>
            <a:r>
              <a:rPr lang="en-US" sz="2800" b="1" i="0" dirty="0">
                <a:solidFill>
                  <a:srgbClr val="000000"/>
                </a:solidFill>
                <a:latin typeface="汉仪舒圆黑简体" pitchFamily="34" charset="0"/>
                <a:ea typeface="汉仪舒圆黑简体" pitchFamily="34" charset="-122"/>
                <a:cs typeface="汉仪舒圆黑简体" pitchFamily="34" charset="-120"/>
              </a:rPr>
              <a:t>题型3 微生物的纯培养</a:t>
            </a:r>
            <a:endParaRPr lang="en-US" sz="2800"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内容1#df=063c63b47">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731520" y="521208"/>
            <a:ext cx="448056" cy="448056"/>
          </a:xfrm>
          <a:prstGeom prst="rect">
            <a:avLst/>
          </a:prstGeom>
        </p:spPr>
      </p:pic>
      <p:sp>
        <p:nvSpPr>
          <p:cNvPr id="4" name="MasterShapeName"/>
          <p:cNvSpPr/>
          <p:nvPr/>
        </p:nvSpPr>
        <p:spPr>
          <a:xfrm>
            <a:off x="1289304" y="539496"/>
            <a:ext cx="8842248" cy="521208"/>
          </a:xfrm>
          <a:prstGeom prst="rect">
            <a:avLst/>
          </a:prstGeom>
          <a:noFill/>
        </p:spPr>
        <p:txBody>
          <a:bodyPr wrap="square" lIns="0" tIns="0" rIns="0" bIns="0" rtlCol="0" anchor="t"/>
          <a:lstStyle/>
          <a:p>
            <a:pPr algn="l">
              <a:lnSpc>
                <a:spcPct val="100000"/>
              </a:lnSpc>
            </a:pPr>
            <a:r>
              <a:rPr lang="en-US" sz="2800" b="1" i="0" dirty="0">
                <a:solidFill>
                  <a:srgbClr val="000000"/>
                </a:solidFill>
                <a:latin typeface="汉仪舒圆黑简体" pitchFamily="34" charset="0"/>
                <a:ea typeface="汉仪舒圆黑简体" pitchFamily="34" charset="-122"/>
                <a:cs typeface="汉仪舒圆黑简体" pitchFamily="34" charset="-120"/>
              </a:rPr>
              <a:t>题型1 选择培养基</a:t>
            </a:r>
            <a:endParaRPr lang="en-US" sz="2800"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内容1#df=4b60b5599">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731520" y="521208"/>
            <a:ext cx="448056" cy="448056"/>
          </a:xfrm>
          <a:prstGeom prst="rect">
            <a:avLst/>
          </a:prstGeom>
        </p:spPr>
      </p:pic>
      <p:sp>
        <p:nvSpPr>
          <p:cNvPr id="4" name="MasterShapeName"/>
          <p:cNvSpPr/>
          <p:nvPr/>
        </p:nvSpPr>
        <p:spPr>
          <a:xfrm>
            <a:off x="1289304" y="539496"/>
            <a:ext cx="8842248" cy="521208"/>
          </a:xfrm>
          <a:prstGeom prst="rect">
            <a:avLst/>
          </a:prstGeom>
          <a:noFill/>
        </p:spPr>
        <p:txBody>
          <a:bodyPr wrap="square" lIns="0" tIns="0" rIns="0" bIns="0" rtlCol="0" anchor="t"/>
          <a:lstStyle/>
          <a:p>
            <a:pPr algn="l">
              <a:lnSpc>
                <a:spcPct val="100000"/>
              </a:lnSpc>
            </a:pPr>
            <a:r>
              <a:rPr lang="en-US" sz="2800" b="1" i="0" dirty="0">
                <a:solidFill>
                  <a:srgbClr val="000000"/>
                </a:solidFill>
                <a:latin typeface="汉仪舒圆黑简体" pitchFamily="34" charset="0"/>
                <a:ea typeface="汉仪舒圆黑简体" pitchFamily="34" charset="-122"/>
                <a:cs typeface="汉仪舒圆黑简体" pitchFamily="34" charset="-120"/>
              </a:rPr>
              <a:t>题型2 微生物的选择培养</a:t>
            </a:r>
            <a:endParaRPr lang="en-US" sz="2800" dirty="0"/>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内容1#df=a65c1d78d">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731520" y="521208"/>
            <a:ext cx="448056" cy="448056"/>
          </a:xfrm>
          <a:prstGeom prst="rect">
            <a:avLst/>
          </a:prstGeom>
        </p:spPr>
      </p:pic>
      <p:sp>
        <p:nvSpPr>
          <p:cNvPr id="4" name="MasterShapeName"/>
          <p:cNvSpPr/>
          <p:nvPr/>
        </p:nvSpPr>
        <p:spPr>
          <a:xfrm>
            <a:off x="1289304" y="539496"/>
            <a:ext cx="8842248" cy="521208"/>
          </a:xfrm>
          <a:prstGeom prst="rect">
            <a:avLst/>
          </a:prstGeom>
          <a:noFill/>
        </p:spPr>
        <p:txBody>
          <a:bodyPr wrap="square" lIns="0" tIns="0" rIns="0" bIns="0" rtlCol="0" anchor="t"/>
          <a:lstStyle/>
          <a:p>
            <a:pPr algn="l">
              <a:lnSpc>
                <a:spcPct val="100000"/>
              </a:lnSpc>
            </a:pPr>
            <a:r>
              <a:rPr lang="en-US" sz="2800" b="1" i="0" dirty="0">
                <a:solidFill>
                  <a:srgbClr val="000000"/>
                </a:solidFill>
                <a:latin typeface="汉仪舒圆黑简体" pitchFamily="34" charset="0"/>
                <a:ea typeface="汉仪舒圆黑简体" pitchFamily="34" charset="-122"/>
                <a:cs typeface="汉仪舒圆黑简体" pitchFamily="34" charset="-120"/>
              </a:rPr>
              <a:t>题型3 微生物的数量测定</a:t>
            </a:r>
            <a:endParaRPr lang="en-US" sz="2800" dirty="0"/>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内容1#df=37b6b80bb">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731520" y="521208"/>
            <a:ext cx="448056" cy="448056"/>
          </a:xfrm>
          <a:prstGeom prst="rect">
            <a:avLst/>
          </a:prstGeom>
        </p:spPr>
      </p:pic>
      <p:sp>
        <p:nvSpPr>
          <p:cNvPr id="4" name="MasterShapeName"/>
          <p:cNvSpPr/>
          <p:nvPr/>
        </p:nvSpPr>
        <p:spPr>
          <a:xfrm>
            <a:off x="1289304" y="539496"/>
            <a:ext cx="8439158" cy="521208"/>
          </a:xfrm>
          <a:prstGeom prst="rect">
            <a:avLst/>
          </a:prstGeom>
          <a:noFill/>
        </p:spPr>
        <p:txBody>
          <a:bodyPr wrap="square" lIns="0" tIns="0" rIns="0" bIns="0" rtlCol="0" anchor="t"/>
          <a:lstStyle/>
          <a:p>
            <a:pPr algn="l">
              <a:lnSpc>
                <a:spcPct val="100000"/>
              </a:lnSpc>
            </a:pPr>
            <a:r>
              <a:rPr lang="en-US" sz="2800" b="1" i="0" dirty="0">
                <a:solidFill>
                  <a:srgbClr val="000000"/>
                </a:solidFill>
                <a:latin typeface="汉仪舒圆黑简体" pitchFamily="34" charset="0"/>
                <a:ea typeface="汉仪舒圆黑简体" pitchFamily="34" charset="-122"/>
                <a:cs typeface="汉仪舒圆黑简体" pitchFamily="34" charset="-120"/>
              </a:rPr>
              <a:t>易错点 土壤中分解尿素的细菌的分离与计数实验误差分析</a:t>
            </a:r>
            <a:endParaRPr lang="en-US" sz="2800"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hexin?subject=biology#pid=68f09e13888ed3ec664a45a4#tid=68f7475d7a4d3800093b189f#sourcefrom=">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Cover">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8010144" y="4334256"/>
            <a:ext cx="3666744" cy="429768"/>
          </a:xfrm>
          <a:prstGeom prst="rect">
            <a:avLst/>
          </a:prstGeom>
          <a:noFill/>
        </p:spPr>
        <p:txBody>
          <a:bodyPr wrap="square" lIns="0" tIns="0" rIns="0" bIns="0" rtlCol="0" anchor="ctr"/>
          <a:lstStyle/>
          <a:p>
            <a:pPr algn="ctr"/>
            <a:r>
              <a:rPr lang="en-US" sz="2400" b="1" i="0" dirty="0">
                <a:solidFill>
                  <a:srgbClr val="649226"/>
                </a:solidFill>
                <a:latin typeface="微软雅黑" panose="020B0503020204020204" pitchFamily="34" charset="-122"/>
                <a:ea typeface="微软雅黑" panose="020B0503020204020204" pitchFamily="34" charset="-122"/>
                <a:cs typeface="微软雅黑" panose="020B0503020204020204" pitchFamily="34" charset="-120"/>
              </a:rPr>
              <a:t>生物学  选择性必修3</a:t>
            </a:r>
            <a:endParaRPr lang="en-US" sz="2400" dirty="0"/>
          </a:p>
        </p:txBody>
      </p:sp>
      <p:sp>
        <p:nvSpPr>
          <p:cNvPr id="4" name="MasterShapeName"/>
          <p:cNvSpPr/>
          <p:nvPr/>
        </p:nvSpPr>
        <p:spPr>
          <a:xfrm>
            <a:off x="8010144" y="4782312"/>
            <a:ext cx="3666744" cy="429768"/>
          </a:xfrm>
          <a:prstGeom prst="rect">
            <a:avLst/>
          </a:prstGeom>
          <a:noFill/>
        </p:spPr>
        <p:txBody>
          <a:bodyPr wrap="square" lIns="0" tIns="0" rIns="0" bIns="0" rtlCol="0" anchor="ctr"/>
          <a:lstStyle/>
          <a:p>
            <a:pPr algn="ctr"/>
            <a:r>
              <a:rPr lang="en-US" sz="2400" b="1" i="0" dirty="0">
                <a:solidFill>
                  <a:srgbClr val="649226"/>
                </a:solidFill>
                <a:latin typeface="微软雅黑" panose="020B0503020204020204" pitchFamily="34" charset="-122"/>
                <a:ea typeface="微软雅黑" panose="020B0503020204020204" pitchFamily="34" charset="-122"/>
                <a:cs typeface="微软雅黑" panose="020B0503020204020204" pitchFamily="34" charset="-120"/>
              </a:rPr>
              <a:t>生物技术与工程  RJ</a:t>
            </a:r>
            <a:endParaRPr lang="en-US" sz="2400"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标题">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高中必刷题">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435608" y="1005840"/>
            <a:ext cx="5413248" cy="768096"/>
          </a:xfrm>
          <a:prstGeom prst="rect">
            <a:avLst/>
          </a:prstGeom>
          <a:noFill/>
        </p:spPr>
        <p:txBody>
          <a:bodyPr wrap="square" lIns="0" tIns="0" rIns="0" bIns="0" rtlCol="0" anchor="ctr"/>
          <a:lstStyle/>
          <a:p>
            <a:pPr algn="l"/>
            <a:r>
              <a:rPr lang="en-US" sz="5400" b="1" i="0" dirty="0">
                <a:solidFill>
                  <a:srgbClr val="649225"/>
                </a:solidFill>
                <a:latin typeface="微软雅黑" panose="020B0503020204020204" pitchFamily="34" charset="-122"/>
                <a:ea typeface="微软雅黑" panose="020B0503020204020204" pitchFamily="34" charset="-122"/>
                <a:cs typeface="微软雅黑" panose="020B0503020204020204" pitchFamily="34" charset="-120"/>
              </a:rPr>
              <a:t>高中必刷题</a:t>
            </a:r>
            <a:endParaRPr lang="en-US" sz="5400" dirty="0"/>
          </a:p>
        </p:txBody>
      </p:sp>
      <p:sp>
        <p:nvSpPr>
          <p:cNvPr id="4" name="MasterShapeName"/>
          <p:cNvSpPr/>
          <p:nvPr/>
        </p:nvSpPr>
        <p:spPr>
          <a:xfrm>
            <a:off x="576072" y="5047488"/>
            <a:ext cx="2048256" cy="448056"/>
          </a:xfrm>
          <a:prstGeom prst="rect">
            <a:avLst/>
          </a:prstGeom>
          <a:noFill/>
        </p:spPr>
        <p:txBody>
          <a:bodyPr wrap="square" lIns="0" tIns="0" rIns="0" bIns="0" rtlCol="0" anchor="ctr"/>
          <a:lstStyle/>
          <a:p>
            <a:pPr algn="ctr"/>
            <a:r>
              <a:rPr lang="en-US" sz="2400" b="1" i="0" dirty="0">
                <a:solidFill>
                  <a:srgbClr val="FFFFFF"/>
                </a:solidFill>
                <a:latin typeface="等线 (正文)" pitchFamily="34" charset="0"/>
                <a:ea typeface="等线 (正文)" pitchFamily="34" charset="-122"/>
                <a:cs typeface="等线 (正文)" pitchFamily="34" charset="-120"/>
              </a:rPr>
              <a:t>主讲老师</a:t>
            </a:r>
            <a:endParaRPr lang="en-US" sz="2400"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高考强化">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435608" y="1005840"/>
            <a:ext cx="5413248" cy="768096"/>
          </a:xfrm>
          <a:prstGeom prst="rect">
            <a:avLst/>
          </a:prstGeom>
          <a:noFill/>
        </p:spPr>
        <p:txBody>
          <a:bodyPr wrap="square" lIns="0" tIns="0" rIns="0" bIns="0" rtlCol="0" anchor="ctr"/>
          <a:lstStyle/>
          <a:p>
            <a:pPr algn="l"/>
            <a:r>
              <a:rPr lang="en-US" sz="5400" b="1" i="0" dirty="0">
                <a:solidFill>
                  <a:srgbClr val="649225"/>
                </a:solidFill>
                <a:latin typeface="微软雅黑" panose="020B0503020204020204" pitchFamily="34" charset="-122"/>
                <a:ea typeface="微软雅黑" panose="020B0503020204020204" pitchFamily="34" charset="-122"/>
                <a:cs typeface="微软雅黑" panose="020B0503020204020204" pitchFamily="34" charset="-120"/>
              </a:rPr>
              <a:t>高考强化</a:t>
            </a:r>
            <a:endParaRPr lang="en-US" sz="5400" dirty="0"/>
          </a:p>
        </p:txBody>
      </p:sp>
      <p:sp>
        <p:nvSpPr>
          <p:cNvPr id="4" name="MasterShapeName"/>
          <p:cNvSpPr/>
          <p:nvPr/>
        </p:nvSpPr>
        <p:spPr>
          <a:xfrm>
            <a:off x="576072" y="5047488"/>
            <a:ext cx="2048256" cy="448056"/>
          </a:xfrm>
          <a:prstGeom prst="rect">
            <a:avLst/>
          </a:prstGeom>
          <a:noFill/>
        </p:spPr>
        <p:txBody>
          <a:bodyPr wrap="square" lIns="0" tIns="0" rIns="0" bIns="0" rtlCol="0" anchor="ctr"/>
          <a:lstStyle/>
          <a:p>
            <a:pPr algn="ctr"/>
            <a:r>
              <a:rPr lang="en-US" sz="2400" b="1" i="0" dirty="0">
                <a:solidFill>
                  <a:srgbClr val="FFFFFF"/>
                </a:solidFill>
                <a:latin typeface="等线 (正文)" pitchFamily="34" charset="0"/>
                <a:ea typeface="等线 (正文)" pitchFamily="34" charset="-122"/>
                <a:cs typeface="等线 (正文)" pitchFamily="34" charset="-120"/>
              </a:rPr>
              <a:t>主讲老师</a:t>
            </a:r>
            <a:endParaRPr lang="en-US" sz="2400"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专题">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435608" y="1005840"/>
            <a:ext cx="5413248" cy="768096"/>
          </a:xfrm>
          <a:prstGeom prst="rect">
            <a:avLst/>
          </a:prstGeom>
          <a:noFill/>
        </p:spPr>
        <p:txBody>
          <a:bodyPr/>
          <a:lstStyle/>
          <a:p>
            <a:endParaRPr lang="zh-CN" altLang="en-US"/>
          </a:p>
        </p:txBody>
      </p:sp>
      <p:sp>
        <p:nvSpPr>
          <p:cNvPr id="4" name="MasterShapeName"/>
          <p:cNvSpPr/>
          <p:nvPr/>
        </p:nvSpPr>
        <p:spPr>
          <a:xfrm>
            <a:off x="557784" y="2011680"/>
            <a:ext cx="6784848" cy="813816"/>
          </a:xfrm>
          <a:prstGeom prst="rect">
            <a:avLst/>
          </a:prstGeom>
          <a:noFill/>
        </p:spPr>
        <p:txBody>
          <a:bodyPr/>
          <a:lstStyle/>
          <a:p>
            <a:endParaRPr lang="zh-CN" altLang="en-US"/>
          </a:p>
        </p:txBody>
      </p:sp>
      <p:sp>
        <p:nvSpPr>
          <p:cNvPr id="5" name="MasterShapeName"/>
          <p:cNvSpPr/>
          <p:nvPr/>
        </p:nvSpPr>
        <p:spPr>
          <a:xfrm>
            <a:off x="576072" y="5047488"/>
            <a:ext cx="2048256" cy="448056"/>
          </a:xfrm>
          <a:prstGeom prst="rect">
            <a:avLst/>
          </a:prstGeom>
          <a:noFill/>
        </p:spPr>
        <p:txBody>
          <a:bodyPr wrap="square" lIns="0" tIns="0" rIns="0" bIns="0" rtlCol="0" anchor="ctr"/>
          <a:lstStyle/>
          <a:p>
            <a:pPr algn="ctr"/>
            <a:r>
              <a:rPr lang="en-US" sz="2400" b="1" i="0" dirty="0">
                <a:solidFill>
                  <a:srgbClr val="FFFFFF"/>
                </a:solidFill>
                <a:latin typeface="等线 (正文)" pitchFamily="34" charset="0"/>
                <a:ea typeface="等线 (正文)" pitchFamily="34" charset="-122"/>
                <a:cs typeface="等线 (正文)" pitchFamily="34" charset="-120"/>
              </a:rPr>
              <a:t>主讲老师</a:t>
            </a:r>
            <a:endParaRPr lang="en-US" sz="2400"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易错点">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435608" y="1005840"/>
            <a:ext cx="5413248" cy="768096"/>
          </a:xfrm>
          <a:prstGeom prst="rect">
            <a:avLst/>
          </a:prstGeom>
          <a:noFill/>
        </p:spPr>
        <p:txBody>
          <a:bodyPr/>
          <a:lstStyle/>
          <a:p>
            <a:endParaRPr lang="zh-CN" altLang="en-US"/>
          </a:p>
        </p:txBody>
      </p:sp>
      <p:sp>
        <p:nvSpPr>
          <p:cNvPr id="4" name="MasterShapeName"/>
          <p:cNvSpPr/>
          <p:nvPr/>
        </p:nvSpPr>
        <p:spPr>
          <a:xfrm>
            <a:off x="557784" y="2011680"/>
            <a:ext cx="6784848" cy="813816"/>
          </a:xfrm>
          <a:prstGeom prst="rect">
            <a:avLst/>
          </a:prstGeom>
          <a:noFill/>
        </p:spPr>
        <p:txBody>
          <a:bodyPr/>
          <a:lstStyle/>
          <a:p>
            <a:endParaRPr lang="zh-CN" altLang="en-US"/>
          </a:p>
        </p:txBody>
      </p:sp>
      <p:sp>
        <p:nvSpPr>
          <p:cNvPr id="5" name="MasterShapeName"/>
          <p:cNvSpPr/>
          <p:nvPr/>
        </p:nvSpPr>
        <p:spPr>
          <a:xfrm>
            <a:off x="576072" y="5047488"/>
            <a:ext cx="2048256" cy="448056"/>
          </a:xfrm>
          <a:prstGeom prst="rect">
            <a:avLst/>
          </a:prstGeom>
          <a:noFill/>
        </p:spPr>
        <p:txBody>
          <a:bodyPr wrap="square" lIns="0" tIns="0" rIns="0" bIns="0" rtlCol="0" anchor="ctr"/>
          <a:lstStyle/>
          <a:p>
            <a:pPr algn="ctr"/>
            <a:r>
              <a:rPr lang="en-US" sz="2400" b="1" i="0" dirty="0">
                <a:solidFill>
                  <a:srgbClr val="FFFFFF"/>
                </a:solidFill>
                <a:latin typeface="等线 (正文)" pitchFamily="34" charset="0"/>
                <a:ea typeface="等线 (正文)" pitchFamily="34" charset="-122"/>
                <a:cs typeface="等线 (正文)" pitchFamily="34" charset="-120"/>
              </a:rPr>
              <a:t>主讲老师</a:t>
            </a:r>
            <a:endParaRPr lang="en-US" sz="2400"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内容">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0" Type="http://schemas.openxmlformats.org/officeDocument/2006/relationships/theme" Target="../theme/theme1.xml"/><Relationship Id="rId2" Type="http://schemas.openxmlformats.org/officeDocument/2006/relationships/slideLayout" Target="../slideLayouts/slideLayout2.xml"/><Relationship Id="rId19" Type="http://schemas.openxmlformats.org/officeDocument/2006/relationships/slideLayout" Target="../slideLayouts/slideLayout19.xml"/><Relationship Id="rId18" Type="http://schemas.openxmlformats.org/officeDocument/2006/relationships/slideLayout" Target="../slideLayouts/slideLayout18.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Lst>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14.xml"/><Relationship Id="rId1" Type="http://schemas.openxmlformats.org/officeDocument/2006/relationships/image" Target="../media/image14.png"/></Relationships>
</file>

<file path=ppt/slides/_rels/slide11.xml.rels><?xml version="1.0" encoding="UTF-8" standalone="yes"?>
<Relationships xmlns="http://schemas.openxmlformats.org/package/2006/relationships"><Relationship Id="rId4" Type="http://schemas.openxmlformats.org/officeDocument/2006/relationships/notesSlide" Target="../notesSlides/notesSlide11.xml"/><Relationship Id="rId3" Type="http://schemas.openxmlformats.org/officeDocument/2006/relationships/slideLayout" Target="../slideLayouts/slideLayout15.xml"/><Relationship Id="rId2" Type="http://schemas.openxmlformats.org/officeDocument/2006/relationships/image" Target="../media/image16.jpeg"/><Relationship Id="rId1" Type="http://schemas.openxmlformats.org/officeDocument/2006/relationships/image" Target="../media/image15.jpe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5.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15.xml"/><Relationship Id="rId1" Type="http://schemas.openxmlformats.org/officeDocument/2006/relationships/image" Target="../media/image17.jpe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5.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15.xml"/><Relationship Id="rId1" Type="http://schemas.openxmlformats.org/officeDocument/2006/relationships/image" Target="../media/image18.pn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4.xml"/><Relationship Id="rId1" Type="http://schemas.openxmlformats.org/officeDocument/2006/relationships/image" Target="../media/image8.png"/></Relationships>
</file>

<file path=ppt/slides/_rels/slide17.xml.rels><?xml version="1.0" encoding="UTF-8" standalone="yes"?>
<Relationships xmlns="http://schemas.openxmlformats.org/package/2006/relationships"><Relationship Id="rId5" Type="http://schemas.openxmlformats.org/officeDocument/2006/relationships/notesSlide" Target="../notesSlides/notesSlide17.xml"/><Relationship Id="rId4" Type="http://schemas.openxmlformats.org/officeDocument/2006/relationships/slideLayout" Target="../slideLayouts/slideLayout9.xml"/><Relationship Id="rId3" Type="http://schemas.openxmlformats.org/officeDocument/2006/relationships/image" Target="../media/image21.png"/><Relationship Id="rId2" Type="http://schemas.openxmlformats.org/officeDocument/2006/relationships/image" Target="../media/image20.jpeg"/><Relationship Id="rId1" Type="http://schemas.openxmlformats.org/officeDocument/2006/relationships/image" Target="../media/image19.pn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9.xml"/><Relationship Id="rId1" Type="http://schemas.openxmlformats.org/officeDocument/2006/relationships/image" Target="../media/image22.png"/></Relationships>
</file>

<file path=ppt/slides/_rels/slide19.xml.rels><?xml version="1.0" encoding="UTF-8" standalone="yes"?>
<Relationships xmlns="http://schemas.openxmlformats.org/package/2006/relationships"><Relationship Id="rId4" Type="http://schemas.openxmlformats.org/officeDocument/2006/relationships/notesSlide" Target="../notesSlides/notesSlide19.xml"/><Relationship Id="rId3" Type="http://schemas.openxmlformats.org/officeDocument/2006/relationships/slideLayout" Target="../slideLayouts/slideLayout9.xml"/><Relationship Id="rId2" Type="http://schemas.openxmlformats.org/officeDocument/2006/relationships/image" Target="../media/image24.jpeg"/><Relationship Id="rId1" Type="http://schemas.openxmlformats.org/officeDocument/2006/relationships/image" Target="../media/image23.jpe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9.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9.xml"/><Relationship Id="rId1" Type="http://schemas.openxmlformats.org/officeDocument/2006/relationships/image" Target="../media/image25.jpe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9.xml"/></Relationships>
</file>

<file path=ppt/slides/_rels/slide23.xml.rels><?xml version="1.0" encoding="UTF-8" standalone="yes"?>
<Relationships xmlns="http://schemas.openxmlformats.org/package/2006/relationships"><Relationship Id="rId4" Type="http://schemas.openxmlformats.org/officeDocument/2006/relationships/notesSlide" Target="../notesSlides/notesSlide23.xml"/><Relationship Id="rId3" Type="http://schemas.openxmlformats.org/officeDocument/2006/relationships/slideLayout" Target="../slideLayouts/slideLayout9.xml"/><Relationship Id="rId2" Type="http://schemas.openxmlformats.org/officeDocument/2006/relationships/image" Target="../media/image27.png"/><Relationship Id="rId1" Type="http://schemas.openxmlformats.org/officeDocument/2006/relationships/image" Target="../media/image26.jpeg"/></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9.xml"/><Relationship Id="rId1" Type="http://schemas.openxmlformats.org/officeDocument/2006/relationships/image" Target="../media/image28.png"/></Relationships>
</file>

<file path=ppt/slides/_rels/slide25.xml.rels><?xml version="1.0" encoding="UTF-8" standalone="yes"?>
<Relationships xmlns="http://schemas.openxmlformats.org/package/2006/relationships"><Relationship Id="rId5" Type="http://schemas.openxmlformats.org/officeDocument/2006/relationships/notesSlide" Target="../notesSlides/notesSlide25.xml"/><Relationship Id="rId4" Type="http://schemas.openxmlformats.org/officeDocument/2006/relationships/slideLayout" Target="../slideLayouts/slideLayout9.xml"/><Relationship Id="rId3" Type="http://schemas.openxmlformats.org/officeDocument/2006/relationships/image" Target="../media/image31.jpeg"/><Relationship Id="rId2" Type="http://schemas.openxmlformats.org/officeDocument/2006/relationships/image" Target="../media/image30.jpeg"/><Relationship Id="rId1" Type="http://schemas.openxmlformats.org/officeDocument/2006/relationships/image" Target="../media/image29.png"/></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9.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9.xml"/><Relationship Id="rId1" Type="http://schemas.openxmlformats.org/officeDocument/2006/relationships/image" Target="../media/image32.jpeg"/></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9.xml"/></Relationships>
</file>

<file path=ppt/slides/_rels/slide29.xml.rels><?xml version="1.0" encoding="UTF-8" standalone="yes"?>
<Relationships xmlns="http://schemas.openxmlformats.org/package/2006/relationships"><Relationship Id="rId6" Type="http://schemas.openxmlformats.org/officeDocument/2006/relationships/notesSlide" Target="../notesSlides/notesSlide29.xml"/><Relationship Id="rId5" Type="http://schemas.openxmlformats.org/officeDocument/2006/relationships/slideLayout" Target="../slideLayouts/slideLayout9.xml"/><Relationship Id="rId4" Type="http://schemas.openxmlformats.org/officeDocument/2006/relationships/image" Target="../media/image36.png"/><Relationship Id="rId3" Type="http://schemas.openxmlformats.org/officeDocument/2006/relationships/image" Target="../media/image35.jpeg"/><Relationship Id="rId2" Type="http://schemas.openxmlformats.org/officeDocument/2006/relationships/image" Target="../media/image34.png"/><Relationship Id="rId1" Type="http://schemas.openxmlformats.org/officeDocument/2006/relationships/image" Target="../media/image33.jpe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4.xml"/><Relationship Id="rId1" Type="http://schemas.openxmlformats.org/officeDocument/2006/relationships/image" Target="../media/image8.png"/></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9.xml"/><Relationship Id="rId1" Type="http://schemas.openxmlformats.org/officeDocument/2006/relationships/image" Target="../media/image37.png"/></Relationships>
</file>

<file path=ppt/slides/_rels/slide31.xml.rels><?xml version="1.0" encoding="UTF-8" standalone="yes"?>
<Relationships xmlns="http://schemas.openxmlformats.org/package/2006/relationships"><Relationship Id="rId4" Type="http://schemas.openxmlformats.org/officeDocument/2006/relationships/notesSlide" Target="../notesSlides/notesSlide31.xml"/><Relationship Id="rId3" Type="http://schemas.openxmlformats.org/officeDocument/2006/relationships/slideLayout" Target="../slideLayouts/slideLayout9.xml"/><Relationship Id="rId2" Type="http://schemas.openxmlformats.org/officeDocument/2006/relationships/image" Target="../media/image39.png"/><Relationship Id="rId1" Type="http://schemas.openxmlformats.org/officeDocument/2006/relationships/image" Target="../media/image38.png"/></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9.xml"/><Relationship Id="rId1" Type="http://schemas.openxmlformats.org/officeDocument/2006/relationships/image" Target="../media/image40.jpeg"/></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4.xml"/><Relationship Id="rId1" Type="http://schemas.openxmlformats.org/officeDocument/2006/relationships/image" Target="../media/image8.png"/></Relationships>
</file>

<file path=ppt/slides/_rels/slide34.xml.rels><?xml version="1.0" encoding="UTF-8" standalone="yes"?>
<Relationships xmlns="http://schemas.openxmlformats.org/package/2006/relationships"><Relationship Id="rId4" Type="http://schemas.openxmlformats.org/officeDocument/2006/relationships/notesSlide" Target="../notesSlides/notesSlide34.xml"/><Relationship Id="rId3" Type="http://schemas.openxmlformats.org/officeDocument/2006/relationships/slideLayout" Target="../slideLayouts/slideLayout16.xml"/><Relationship Id="rId2" Type="http://schemas.openxmlformats.org/officeDocument/2006/relationships/image" Target="../media/image42.png"/><Relationship Id="rId1" Type="http://schemas.openxmlformats.org/officeDocument/2006/relationships/image" Target="../media/image41.png"/></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16.xml"/><Relationship Id="rId1" Type="http://schemas.openxmlformats.org/officeDocument/2006/relationships/image" Target="../media/image43.png"/></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7.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7.xml"/></Relationships>
</file>

<file path=ppt/slides/_rels/slide38.xml.rels><?xml version="1.0" encoding="UTF-8" standalone="yes"?>
<Relationships xmlns="http://schemas.openxmlformats.org/package/2006/relationships"><Relationship Id="rId4" Type="http://schemas.openxmlformats.org/officeDocument/2006/relationships/notesSlide" Target="../notesSlides/notesSlide38.xml"/><Relationship Id="rId3" Type="http://schemas.openxmlformats.org/officeDocument/2006/relationships/slideLayout" Target="../slideLayouts/slideLayout18.xml"/><Relationship Id="rId2" Type="http://schemas.openxmlformats.org/officeDocument/2006/relationships/image" Target="../media/image45.png"/><Relationship Id="rId1" Type="http://schemas.openxmlformats.org/officeDocument/2006/relationships/image" Target="../media/image44.jpeg"/></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39.xml"/><Relationship Id="rId2" Type="http://schemas.openxmlformats.org/officeDocument/2006/relationships/slideLayout" Target="../slideLayouts/slideLayout18.xml"/><Relationship Id="rId1" Type="http://schemas.openxmlformats.org/officeDocument/2006/relationships/image" Target="../media/image46.pn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3.xml"/><Relationship Id="rId1" Type="http://schemas.openxmlformats.org/officeDocument/2006/relationships/image" Target="../media/image9.png"/></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40.xml"/><Relationship Id="rId2" Type="http://schemas.openxmlformats.org/officeDocument/2006/relationships/slideLayout" Target="../slideLayouts/slideLayout19.xml"/><Relationship Id="rId1" Type="http://schemas.openxmlformats.org/officeDocument/2006/relationships/image" Target="../media/image47.png"/></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9.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19.xml"/></Relationships>
</file>

<file path=ppt/slides/_rels/slide43.xml.rels><?xml version="1.0" encoding="UTF-8" standalone="yes"?>
<Relationships xmlns="http://schemas.openxmlformats.org/package/2006/relationships"><Relationship Id="rId3" Type="http://schemas.openxmlformats.org/officeDocument/2006/relationships/notesSlide" Target="../notesSlides/notesSlide43.xml"/><Relationship Id="rId2" Type="http://schemas.openxmlformats.org/officeDocument/2006/relationships/slideLayout" Target="../slideLayouts/slideLayout19.xml"/><Relationship Id="rId1" Type="http://schemas.openxmlformats.org/officeDocument/2006/relationships/image" Target="../media/image48.png"/></Relationships>
</file>

<file path=ppt/slides/_rels/slide44.xml.rels><?xml version="1.0" encoding="UTF-8" standalone="yes"?>
<Relationships xmlns="http://schemas.openxmlformats.org/package/2006/relationships"><Relationship Id="rId3" Type="http://schemas.openxmlformats.org/officeDocument/2006/relationships/notesSlide" Target="../notesSlides/notesSlide44.xml"/><Relationship Id="rId2" Type="http://schemas.openxmlformats.org/officeDocument/2006/relationships/slideLayout" Target="../slideLayouts/slideLayout4.xml"/><Relationship Id="rId1" Type="http://schemas.openxmlformats.org/officeDocument/2006/relationships/image" Target="../media/image8.png"/></Relationships>
</file>

<file path=ppt/slides/_rels/slide45.xml.rels><?xml version="1.0" encoding="UTF-8" standalone="yes"?>
<Relationships xmlns="http://schemas.openxmlformats.org/package/2006/relationships"><Relationship Id="rId5" Type="http://schemas.openxmlformats.org/officeDocument/2006/relationships/notesSlide" Target="../notesSlides/notesSlide45.xml"/><Relationship Id="rId4" Type="http://schemas.openxmlformats.org/officeDocument/2006/relationships/slideLayout" Target="../slideLayouts/slideLayout9.xml"/><Relationship Id="rId3" Type="http://schemas.openxmlformats.org/officeDocument/2006/relationships/image" Target="../media/image51.png"/><Relationship Id="rId2" Type="http://schemas.openxmlformats.org/officeDocument/2006/relationships/image" Target="../media/image50.jpeg"/><Relationship Id="rId1" Type="http://schemas.openxmlformats.org/officeDocument/2006/relationships/image" Target="../media/image49.png"/></Relationships>
</file>

<file path=ppt/slides/_rels/slide46.xml.rels><?xml version="1.0" encoding="UTF-8" standalone="yes"?>
<Relationships xmlns="http://schemas.openxmlformats.org/package/2006/relationships"><Relationship Id="rId3" Type="http://schemas.openxmlformats.org/officeDocument/2006/relationships/notesSlide" Target="../notesSlides/notesSlide46.xml"/><Relationship Id="rId2" Type="http://schemas.openxmlformats.org/officeDocument/2006/relationships/slideLayout" Target="../slideLayouts/slideLayout9.xml"/><Relationship Id="rId1" Type="http://schemas.openxmlformats.org/officeDocument/2006/relationships/image" Target="../media/image52.png"/></Relationships>
</file>

<file path=ppt/slides/_rels/slide47.xml.rels><?xml version="1.0" encoding="UTF-8" standalone="yes"?>
<Relationships xmlns="http://schemas.openxmlformats.org/package/2006/relationships"><Relationship Id="rId5" Type="http://schemas.openxmlformats.org/officeDocument/2006/relationships/notesSlide" Target="../notesSlides/notesSlide47.xml"/><Relationship Id="rId4" Type="http://schemas.openxmlformats.org/officeDocument/2006/relationships/slideLayout" Target="../slideLayouts/slideLayout9.xml"/><Relationship Id="rId3" Type="http://schemas.openxmlformats.org/officeDocument/2006/relationships/image" Target="../media/image55.png"/><Relationship Id="rId2" Type="http://schemas.openxmlformats.org/officeDocument/2006/relationships/image" Target="../media/image54.jpeg"/><Relationship Id="rId1" Type="http://schemas.openxmlformats.org/officeDocument/2006/relationships/image" Target="../media/image53.png"/></Relationships>
</file>

<file path=ppt/slides/_rels/slide48.xml.rels><?xml version="1.0" encoding="UTF-8" standalone="yes"?>
<Relationships xmlns="http://schemas.openxmlformats.org/package/2006/relationships"><Relationship Id="rId3" Type="http://schemas.openxmlformats.org/officeDocument/2006/relationships/notesSlide" Target="../notesSlides/notesSlide48.xml"/><Relationship Id="rId2" Type="http://schemas.openxmlformats.org/officeDocument/2006/relationships/slideLayout" Target="../slideLayouts/slideLayout9.xml"/><Relationship Id="rId1" Type="http://schemas.openxmlformats.org/officeDocument/2006/relationships/image" Target="../media/image56.png"/></Relationships>
</file>

<file path=ppt/slides/_rels/slide49.xml.rels><?xml version="1.0" encoding="UTF-8" standalone="yes"?>
<Relationships xmlns="http://schemas.openxmlformats.org/package/2006/relationships"><Relationship Id="rId3" Type="http://schemas.openxmlformats.org/officeDocument/2006/relationships/notesSlide" Target="../notesSlides/notesSlide49.xml"/><Relationship Id="rId2" Type="http://schemas.openxmlformats.org/officeDocument/2006/relationships/slideLayout" Target="../slideLayouts/slideLayout9.xml"/><Relationship Id="rId1" Type="http://schemas.openxmlformats.org/officeDocument/2006/relationships/image" Target="../media/image57.jpe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13.xml"/><Relationship Id="rId1" Type="http://schemas.openxmlformats.org/officeDocument/2006/relationships/image" Target="../media/image10.png"/></Relationships>
</file>

<file path=ppt/slides/_rels/slide50.xml.rels><?xml version="1.0" encoding="UTF-8" standalone="yes"?>
<Relationships xmlns="http://schemas.openxmlformats.org/package/2006/relationships"><Relationship Id="rId3" Type="http://schemas.openxmlformats.org/officeDocument/2006/relationships/notesSlide" Target="../notesSlides/notesSlide50.xml"/><Relationship Id="rId2" Type="http://schemas.openxmlformats.org/officeDocument/2006/relationships/slideLayout" Target="../slideLayouts/slideLayout9.xml"/><Relationship Id="rId1" Type="http://schemas.openxmlformats.org/officeDocument/2006/relationships/image" Target="../media/image58.jpeg"/></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9.xml"/></Relationships>
</file>

<file path=ppt/slides/_rels/slide52.xml.rels><?xml version="1.0" encoding="UTF-8" standalone="yes"?>
<Relationships xmlns="http://schemas.openxmlformats.org/package/2006/relationships"><Relationship Id="rId5" Type="http://schemas.openxmlformats.org/officeDocument/2006/relationships/notesSlide" Target="../notesSlides/notesSlide52.xml"/><Relationship Id="rId4" Type="http://schemas.openxmlformats.org/officeDocument/2006/relationships/slideLayout" Target="../slideLayouts/slideLayout9.xml"/><Relationship Id="rId3" Type="http://schemas.openxmlformats.org/officeDocument/2006/relationships/image" Target="../media/image61.png"/><Relationship Id="rId2" Type="http://schemas.openxmlformats.org/officeDocument/2006/relationships/image" Target="../media/image60.jpeg"/><Relationship Id="rId1" Type="http://schemas.openxmlformats.org/officeDocument/2006/relationships/image" Target="../media/image59.png"/></Relationships>
</file>

<file path=ppt/slides/_rels/slide53.xml.rels><?xml version="1.0" encoding="UTF-8" standalone="yes"?>
<Relationships xmlns="http://schemas.openxmlformats.org/package/2006/relationships"><Relationship Id="rId3" Type="http://schemas.openxmlformats.org/officeDocument/2006/relationships/notesSlide" Target="../notesSlides/notesSlide53.xml"/><Relationship Id="rId2" Type="http://schemas.openxmlformats.org/officeDocument/2006/relationships/slideLayout" Target="../slideLayouts/slideLayout9.xml"/><Relationship Id="rId1" Type="http://schemas.openxmlformats.org/officeDocument/2006/relationships/image" Target="../media/image62.png"/></Relationships>
</file>

<file path=ppt/slides/_rels/slide54.xml.rels><?xml version="1.0" encoding="UTF-8" standalone="yes"?>
<Relationships xmlns="http://schemas.openxmlformats.org/package/2006/relationships"><Relationship Id="rId3" Type="http://schemas.openxmlformats.org/officeDocument/2006/relationships/notesSlide" Target="../notesSlides/notesSlide54.xml"/><Relationship Id="rId2" Type="http://schemas.openxmlformats.org/officeDocument/2006/relationships/slideLayout" Target="../slideLayouts/slideLayout9.xml"/><Relationship Id="rId1" Type="http://schemas.openxmlformats.org/officeDocument/2006/relationships/image" Target="../media/image63.jpeg"/></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9.xml"/></Relationships>
</file>

<file path=ppt/slides/_rels/slide56.xml.rels><?xml version="1.0" encoding="UTF-8" standalone="yes"?>
<Relationships xmlns="http://schemas.openxmlformats.org/package/2006/relationships"><Relationship Id="rId6" Type="http://schemas.openxmlformats.org/officeDocument/2006/relationships/notesSlide" Target="../notesSlides/notesSlide56.xml"/><Relationship Id="rId5" Type="http://schemas.openxmlformats.org/officeDocument/2006/relationships/slideLayout" Target="../slideLayouts/slideLayout9.xml"/><Relationship Id="rId4" Type="http://schemas.openxmlformats.org/officeDocument/2006/relationships/image" Target="../media/image67.png"/><Relationship Id="rId3" Type="http://schemas.openxmlformats.org/officeDocument/2006/relationships/image" Target="../media/image66.jpeg"/><Relationship Id="rId2" Type="http://schemas.openxmlformats.org/officeDocument/2006/relationships/image" Target="../media/image65.png"/><Relationship Id="rId1" Type="http://schemas.openxmlformats.org/officeDocument/2006/relationships/image" Target="../media/image64.png"/></Relationships>
</file>

<file path=ppt/slides/_rels/slide57.xml.rels><?xml version="1.0" encoding="UTF-8" standalone="yes"?>
<Relationships xmlns="http://schemas.openxmlformats.org/package/2006/relationships"><Relationship Id="rId4" Type="http://schemas.openxmlformats.org/officeDocument/2006/relationships/notesSlide" Target="../notesSlides/notesSlide57.xml"/><Relationship Id="rId3" Type="http://schemas.openxmlformats.org/officeDocument/2006/relationships/slideLayout" Target="../slideLayouts/slideLayout9.xml"/><Relationship Id="rId2" Type="http://schemas.openxmlformats.org/officeDocument/2006/relationships/image" Target="../media/image69.png"/><Relationship Id="rId1" Type="http://schemas.openxmlformats.org/officeDocument/2006/relationships/image" Target="../media/image68.png"/></Relationships>
</file>

<file path=ppt/slides/_rels/slide58.xml.rels><?xml version="1.0" encoding="UTF-8" standalone="yes"?>
<Relationships xmlns="http://schemas.openxmlformats.org/package/2006/relationships"><Relationship Id="rId5" Type="http://schemas.openxmlformats.org/officeDocument/2006/relationships/notesSlide" Target="../notesSlides/notesSlide58.xml"/><Relationship Id="rId4" Type="http://schemas.openxmlformats.org/officeDocument/2006/relationships/slideLayout" Target="../slideLayouts/slideLayout9.xml"/><Relationship Id="rId3" Type="http://schemas.openxmlformats.org/officeDocument/2006/relationships/image" Target="../media/image72.png"/><Relationship Id="rId2" Type="http://schemas.openxmlformats.org/officeDocument/2006/relationships/image" Target="../media/image71.png"/><Relationship Id="rId1" Type="http://schemas.openxmlformats.org/officeDocument/2006/relationships/image" Target="../media/image70.png"/></Relationships>
</file>

<file path=ppt/slides/_rels/slide59.xml.rels><?xml version="1.0" encoding="UTF-8" standalone="yes"?>
<Relationships xmlns="http://schemas.openxmlformats.org/package/2006/relationships"><Relationship Id="rId3" Type="http://schemas.openxmlformats.org/officeDocument/2006/relationships/notesSlide" Target="../notesSlides/notesSlide59.xml"/><Relationship Id="rId2" Type="http://schemas.openxmlformats.org/officeDocument/2006/relationships/slideLayout" Target="../slideLayouts/slideLayout9.xml"/><Relationship Id="rId1" Type="http://schemas.openxmlformats.org/officeDocument/2006/relationships/image" Target="../media/image73.jpe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4.xml"/><Relationship Id="rId1" Type="http://schemas.openxmlformats.org/officeDocument/2006/relationships/image" Target="../media/image11.png"/></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9.xml"/></Relationships>
</file>

<file path=ppt/slides/_rels/slide61.xml.rels><?xml version="1.0" encoding="UTF-8" standalone="yes"?>
<Relationships xmlns="http://schemas.openxmlformats.org/package/2006/relationships"><Relationship Id="rId5" Type="http://schemas.openxmlformats.org/officeDocument/2006/relationships/notesSlide" Target="../notesSlides/notesSlide61.xml"/><Relationship Id="rId4" Type="http://schemas.openxmlformats.org/officeDocument/2006/relationships/slideLayout" Target="../slideLayouts/slideLayout9.xml"/><Relationship Id="rId3" Type="http://schemas.openxmlformats.org/officeDocument/2006/relationships/image" Target="../media/image76.png"/><Relationship Id="rId2" Type="http://schemas.openxmlformats.org/officeDocument/2006/relationships/image" Target="../media/image75.png"/><Relationship Id="rId1" Type="http://schemas.openxmlformats.org/officeDocument/2006/relationships/image" Target="../media/image74.png"/></Relationships>
</file>

<file path=ppt/slides/_rels/slide62.xml.rels><?xml version="1.0" encoding="UTF-8" standalone="yes"?>
<Relationships xmlns="http://schemas.openxmlformats.org/package/2006/relationships"><Relationship Id="rId6" Type="http://schemas.openxmlformats.org/officeDocument/2006/relationships/notesSlide" Target="../notesSlides/notesSlide62.xml"/><Relationship Id="rId5" Type="http://schemas.openxmlformats.org/officeDocument/2006/relationships/slideLayout" Target="../slideLayouts/slideLayout9.xml"/><Relationship Id="rId4" Type="http://schemas.openxmlformats.org/officeDocument/2006/relationships/image" Target="../media/image80.jpeg"/><Relationship Id="rId3" Type="http://schemas.openxmlformats.org/officeDocument/2006/relationships/image" Target="../media/image79.jpeg"/><Relationship Id="rId2" Type="http://schemas.openxmlformats.org/officeDocument/2006/relationships/image" Target="../media/image78.png"/><Relationship Id="rId1" Type="http://schemas.openxmlformats.org/officeDocument/2006/relationships/image" Target="../media/image77.png"/></Relationships>
</file>

<file path=ppt/slides/_rels/slide63.xml.rels><?xml version="1.0" encoding="UTF-8" standalone="yes"?>
<Relationships xmlns="http://schemas.openxmlformats.org/package/2006/relationships"><Relationship Id="rId3" Type="http://schemas.openxmlformats.org/officeDocument/2006/relationships/notesSlide" Target="../notesSlides/notesSlide63.xml"/><Relationship Id="rId2" Type="http://schemas.openxmlformats.org/officeDocument/2006/relationships/slideLayout" Target="../slideLayouts/slideLayout9.xml"/><Relationship Id="rId1" Type="http://schemas.openxmlformats.org/officeDocument/2006/relationships/image" Target="../media/image81.png"/></Relationships>
</file>

<file path=ppt/slides/_rels/slide64.xml.rels><?xml version="1.0" encoding="UTF-8" standalone="yes"?>
<Relationships xmlns="http://schemas.openxmlformats.org/package/2006/relationships"><Relationship Id="rId3" Type="http://schemas.openxmlformats.org/officeDocument/2006/relationships/notesSlide" Target="../notesSlides/notesSlide64.xml"/><Relationship Id="rId2" Type="http://schemas.openxmlformats.org/officeDocument/2006/relationships/slideLayout" Target="../slideLayouts/slideLayout9.xml"/><Relationship Id="rId1" Type="http://schemas.openxmlformats.org/officeDocument/2006/relationships/image" Target="../media/image82.jpeg"/></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11.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14.xml"/><Relationship Id="rId1" Type="http://schemas.openxmlformats.org/officeDocument/2006/relationships/image" Target="../media/image12.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4.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14.xml"/><Relationship Id="rId1" Type="http://schemas.openxmlformats.org/officeDocument/2006/relationships/image" Target="../media/image1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transition>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6_EX.10_1#3e564643a?vop=1&amp;pid=dd7fa4a8d&amp;color=0,0,0&amp;vtp=1&amp;bt=1&amp;bbb=1"/>
              <p:cNvSpPr/>
              <p:nvPr/>
            </p:nvSpPr>
            <p:spPr>
              <a:xfrm>
                <a:off x="722376" y="972000"/>
                <a:ext cx="10753344" cy="2265934"/>
              </a:xfrm>
              <a:prstGeom prst="rect">
                <a:avLst/>
              </a:prstGeom>
              <a:noFill/>
            </p:spPr>
            <p:txBody>
              <a:bodyPr wrap="none" lIns="0" tIns="0" rIns="0" bIns="0" rtlCol="0" anchor="t"/>
              <a:lstStyle/>
              <a:p>
                <a:pPr algn="l" latinLnBrk="1">
                  <a:lnSpc>
                    <a:spcPts val="3600"/>
                  </a:lnSpc>
                </a:pPr>
                <a:r>
                  <a:rPr lang="en-US" altLang="zh-CN" sz="20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【方法总结】</a:t>
                </a:r>
                <a:endParaRPr lang="en-US" altLang="zh-CN" sz="2000" dirty="0"/>
              </a:p>
              <a:p>
                <a:pPr latinLnBrk="1">
                  <a:lnSpc>
                    <a:spcPts val="3700"/>
                  </a:lnSpc>
                </a:pPr>
                <a:r>
                  <a:rPr lang="en-US" altLang="zh-CN" sz="2000" b="1"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灭菌方法与适用的对象</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灼烧灭菌</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：适用于接种工具、试管口和瓶口等；</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干热灭菌</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：适用于玻璃器皿（如吸管、培养皿等）和金属用具等耐高温和需要保持干燥的物品；</a:t>
                </a:r>
                <a:endParaRPr lang="en-US" altLang="zh-CN" sz="2000" dirty="0"/>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湿热灭菌</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（或高压蒸汽灭菌）</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适用于培养基及容器等遇高温和潮湿不发生变化或损坏的物品。</a:t>
                </a:r>
                <a:endParaRPr lang="en-US" altLang="zh-CN" sz="2000" dirty="0"/>
              </a:p>
            </p:txBody>
          </p:sp>
        </mc:Choice>
        <mc:Fallback>
          <p:sp>
            <p:nvSpPr>
              <p:cNvPr id="2" name="QC_6_EX.10_1#3e564643a?vop=1&amp;pid=dd7fa4a8d&amp;color=0,0,0&amp;vtp=1&amp;bt=1&amp;bbb=1"/>
              <p:cNvSpPr>
                <a:spLocks noRot="1" noChangeAspect="1" noMove="1" noResize="1" noEditPoints="1" noAdjustHandles="1" noChangeArrowheads="1" noChangeShapeType="1" noTextEdit="1"/>
              </p:cNvSpPr>
              <p:nvPr/>
            </p:nvSpPr>
            <p:spPr>
              <a:xfrm>
                <a:off x="722376" y="972000"/>
                <a:ext cx="10753344" cy="2265934"/>
              </a:xfrm>
              <a:prstGeom prst="rect">
                <a:avLst/>
              </a:prstGeom>
              <a:blipFill rotWithShape="1">
                <a:blip r:embed="rId1"/>
                <a:stretch>
                  <a:fillRect l="-4" t="-20" b="-1987"/>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BD.11_1#588a041c2?pid=a7298fb79&amp;color=0,0,0&amp;vtp=1&amp;bt=1&amp;bbb=1&amp;hb=1"/>
          <p:cNvSpPr/>
          <p:nvPr/>
        </p:nvSpPr>
        <p:spPr>
          <a:xfrm>
            <a:off x="722376" y="972000"/>
            <a:ext cx="10753344" cy="84315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4.</a:t>
            </a: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[陕西西安2025高二期中]</a:t>
            </a:r>
            <a:r>
              <a:rPr lang="en-US" altLang="zh-CN" sz="20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平板划线法是一种常用的微生物分离纯化的方法</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，某研究小组进行了</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4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纯化酵母菌的实验</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，图1为其中一个操作环节，图2为平板划线示意图，</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下列叙述错误的是(</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3" name="QC_6_AN.12_1#588a041c2.bracket?pid=a7298fb79&amp;color=0,0,0&amp;vpa=4&amp;vtp=1"/>
          <p:cNvSpPr/>
          <p:nvPr/>
        </p:nvSpPr>
        <p:spPr>
          <a:xfrm>
            <a:off x="10872851" y="1410150"/>
            <a:ext cx="355600" cy="389509"/>
          </a:xfrm>
          <a:prstGeom prst="rect">
            <a:avLst/>
          </a:prstGeom>
          <a:noFill/>
        </p:spPr>
        <p:txBody>
          <a:bodyPr wrap="none" lIns="0" tIns="0" rIns="0" bIns="0" rtlCol="0" anchor="t"/>
          <a:lstStyle/>
          <a:p>
            <a:pPr algn="ctr" latinLnBrk="1">
              <a:lnSpc>
                <a:spcPts val="34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C</a:t>
            </a:r>
            <a:endParaRPr lang="en-US" altLang="zh-CN" sz="2000" dirty="0"/>
          </a:p>
        </p:txBody>
      </p:sp>
      <p:pic>
        <p:nvPicPr>
          <p:cNvPr id="4" name="QC_6_BD.11_3#588a041c2?iti=1&amp;htil=1&amp;pid=a7298fb79&amp;color=0,0,0&amp;tib=255,255,255&amp;vtp=1" descr="preencoded.png"/>
          <p:cNvPicPr>
            <a:picLocks noChangeAspect="1"/>
          </p:cNvPicPr>
          <p:nvPr/>
        </p:nvPicPr>
        <p:blipFill>
          <a:blip r:embed="rId1">
            <a:clrChange>
              <a:clrFrom>
                <a:srgbClr val="FFFFFF"/>
              </a:clrFrom>
              <a:clrTo>
                <a:srgbClr val="FFFFFF">
                  <a:alpha val="0"/>
                </a:srgbClr>
              </a:clrTo>
            </a:clrChange>
          </a:blip>
          <a:stretch>
            <a:fillRect/>
          </a:stretch>
        </p:blipFill>
        <p:spPr>
          <a:xfrm>
            <a:off x="2862072" y="1951678"/>
            <a:ext cx="1088136" cy="932688"/>
          </a:xfrm>
          <a:prstGeom prst="rect">
            <a:avLst/>
          </a:prstGeom>
          <a:noFill/>
          <a:extLst>
            <a:ext uri="{909E8E84-426E-40DD-AFC4-6F175D3DCCD1}">
              <a14:hiddenFill xmlns:a14="http://schemas.microsoft.com/office/drawing/2010/main">
                <a:solidFill>
                  <a:schemeClr val="accent1">
                    <a:alpha val="0"/>
                  </a:schemeClr>
                </a:solidFill>
              </a14:hiddenFill>
            </a:ext>
          </a:extLst>
        </p:spPr>
      </p:pic>
      <p:pic>
        <p:nvPicPr>
          <p:cNvPr id="5" name="QC_6_BD.11_4#588a041c2?iti=2&amp;htil=1&amp;pid=a7298fb79&amp;color=0,0,0&amp;tib=255,255,255&amp;vtp=1" descr="preencoded.png"/>
          <p:cNvPicPr>
            <a:picLocks noChangeAspect="1"/>
          </p:cNvPicPr>
          <p:nvPr/>
        </p:nvPicPr>
        <p:blipFill>
          <a:blip r:embed="rId2">
            <a:clrChange>
              <a:clrFrom>
                <a:srgbClr val="FFFFFF"/>
              </a:clrFrom>
              <a:clrTo>
                <a:srgbClr val="FFFFFF">
                  <a:alpha val="0"/>
                </a:srgbClr>
              </a:clrTo>
            </a:clrChange>
          </a:blip>
          <a:stretch>
            <a:fillRect/>
          </a:stretch>
        </p:blipFill>
        <p:spPr>
          <a:xfrm>
            <a:off x="8129016" y="1951678"/>
            <a:ext cx="1307592" cy="932688"/>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6" name="QC_6_BD.11_5#588a041c2?iti=1&amp;htil=1&amp;pid=a7298fb79&amp;color=0,0,0&amp;vtp=1&amp;bbb=1"/>
          <p:cNvSpPr/>
          <p:nvPr/>
        </p:nvSpPr>
        <p:spPr>
          <a:xfrm>
            <a:off x="3175952" y="3011366"/>
            <a:ext cx="460375" cy="812800"/>
          </a:xfrm>
          <a:prstGeom prst="rect">
            <a:avLst/>
          </a:prstGeom>
          <a:noFill/>
        </p:spPr>
        <p:txBody>
          <a:bodyPr wrap="none" lIns="0" tIns="0" rIns="0" bIns="0" rtlCol="0" anchor="t"/>
          <a:lstStyle/>
          <a:p>
            <a:pPr algn="ctr" latinLnBrk="1">
              <a:lnSpc>
                <a:spcPts val="35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图1</a:t>
            </a:r>
            <a:endParaRPr lang="en-US" altLang="zh-CN" sz="2000" dirty="0"/>
          </a:p>
        </p:txBody>
      </p:sp>
      <p:sp>
        <p:nvSpPr>
          <p:cNvPr id="7" name="QC_6_BD.11_6#588a041c2?iti=2&amp;htil=1&amp;pid=a7298fb79&amp;color=0,0,0&amp;vtp=1&amp;bbb=1"/>
          <p:cNvSpPr/>
          <p:nvPr/>
        </p:nvSpPr>
        <p:spPr>
          <a:xfrm>
            <a:off x="8552624" y="3011366"/>
            <a:ext cx="460375" cy="812800"/>
          </a:xfrm>
          <a:prstGeom prst="rect">
            <a:avLst/>
          </a:prstGeom>
          <a:noFill/>
        </p:spPr>
        <p:txBody>
          <a:bodyPr wrap="none" lIns="0" tIns="0" rIns="0" bIns="0" rtlCol="0" anchor="t"/>
          <a:lstStyle/>
          <a:p>
            <a:pPr algn="ctr" latinLnBrk="1">
              <a:lnSpc>
                <a:spcPts val="35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图2</a:t>
            </a:r>
            <a:endParaRPr lang="en-US" altLang="zh-CN" sz="2000" dirty="0"/>
          </a:p>
        </p:txBody>
      </p:sp>
      <p:sp>
        <p:nvSpPr>
          <p:cNvPr id="8" name="QC_6_BD.11_7#588a041c2.choices?pid=a7298fb79&amp;color=0,0,0&amp;vtp=1&amp;bbb=1"/>
          <p:cNvSpPr/>
          <p:nvPr/>
        </p:nvSpPr>
        <p:spPr>
          <a:xfrm>
            <a:off x="722376" y="3473519"/>
            <a:ext cx="10753344" cy="1796034"/>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A.划线操作应在超净工作台上进行</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.除第一次划线外，以后每一次划线的起点是上一次划线的末端</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.只有在第5次划线区域中才可以得到单菌落</a:t>
            </a:r>
            <a:endParaRPr lang="en-US" altLang="zh-CN" sz="2000" dirty="0"/>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.若要完成图2操作，接种环至少需要经过6次灼烧灭菌</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AS.13_1#588a041c2?vop=1&amp;pid=a7298fb79&amp;color=0,0,0&amp;vtp=1&amp;bt=1&amp;bbb=1&amp;hb=1"/>
          <p:cNvSpPr/>
          <p:nvPr/>
        </p:nvSpPr>
        <p:spPr>
          <a:xfrm>
            <a:off x="722376" y="972000"/>
            <a:ext cx="10753344" cy="22405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划线操作应在超净工作台上进行，A正确；除第一次划线外</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，以后每一次划线的起点是上</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一次划线的末端</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，目的是将聚集的菌种逐渐稀释分散，从而得到单菌落，B正确；有可能在第</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5次</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划线的区域获得单菌落</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，也有可能在第4次划线的区域就得到所需要的单菌落，C错误</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；接种前接</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种环要灼烧灭菌</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，每次划线后接种环也要灼烧灭菌，图2中有5次划线，故加上接种前的灼烧</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，接</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种环至少需要经过</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6次灼烧灭菌，D正确。</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BD.14_1#48f2c2120?pid=a7298fb79&amp;color=0,0,0&amp;vtp=1&amp;bt=1&amp;bbb=1&amp;hb=1"/>
          <p:cNvSpPr/>
          <p:nvPr/>
        </p:nvSpPr>
        <p:spPr>
          <a:xfrm>
            <a:off x="722376" y="972000"/>
            <a:ext cx="10753344" cy="84315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5.</a:t>
            </a: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[福建龙岩2025高二期末]</a:t>
            </a:r>
            <a:r>
              <a:rPr lang="en-US" altLang="zh-CN" sz="20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某兴趣小组利用平板划线法接种进行酵母菌的纯培养</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，部分操作和所</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4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得平板如图所示</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下列有关叙述正确的是(</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3" name="QC_6_AN.15_1#48f2c2120.bracket?pid=a7298fb79&amp;color=0,0,0&amp;vpa=5&amp;vtp=1"/>
          <p:cNvSpPr/>
          <p:nvPr/>
        </p:nvSpPr>
        <p:spPr>
          <a:xfrm>
            <a:off x="5494401" y="1410150"/>
            <a:ext cx="355600" cy="389509"/>
          </a:xfrm>
          <a:prstGeom prst="rect">
            <a:avLst/>
          </a:prstGeom>
          <a:noFill/>
        </p:spPr>
        <p:txBody>
          <a:bodyPr wrap="none" lIns="0" tIns="0" rIns="0" bIns="0" rtlCol="0" anchor="t"/>
          <a:lstStyle/>
          <a:p>
            <a:pPr algn="ctr" latinLnBrk="1">
              <a:lnSpc>
                <a:spcPts val="34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C</a:t>
            </a:r>
            <a:endParaRPr lang="en-US" altLang="zh-CN" sz="2000" dirty="0"/>
          </a:p>
        </p:txBody>
      </p:sp>
      <p:pic>
        <p:nvPicPr>
          <p:cNvPr id="4" name="QC_6_BD.14_2#48f2c2120?pid=a7298fb79&amp;color=0,0,0&amp;tib=255,255,255&amp;vtp=1" descr="preencoded.png"/>
          <p:cNvPicPr>
            <a:picLocks noChangeAspect="1"/>
          </p:cNvPicPr>
          <p:nvPr/>
        </p:nvPicPr>
        <p:blipFill>
          <a:blip r:embed="rId1">
            <a:clrChange>
              <a:clrFrom>
                <a:srgbClr val="FFFFFF"/>
              </a:clrFrom>
              <a:clrTo>
                <a:srgbClr val="FFFFFF">
                  <a:alpha val="0"/>
                </a:srgbClr>
              </a:clrTo>
            </a:clrChange>
          </a:blip>
          <a:stretch>
            <a:fillRect/>
          </a:stretch>
        </p:blipFill>
        <p:spPr>
          <a:xfrm>
            <a:off x="3794760" y="1951677"/>
            <a:ext cx="4599432" cy="1252728"/>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5" name="QC_6_BD.14_3#48f2c2120.choices?pid=a7298fb79&amp;color=0,0,0&amp;vtp=1&amp;bbb=1"/>
          <p:cNvSpPr/>
          <p:nvPr/>
        </p:nvSpPr>
        <p:spPr>
          <a:xfrm>
            <a:off x="722376" y="3335977"/>
            <a:ext cx="10753344" cy="1796034"/>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A.操作①中待培养基冷却至室温后缓慢倒入培养皿，凝固后将其倒置</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.操作②灼烧接种环后，立即在酒精灯火焰附近用接种环蘸取菌液</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.完成平板划线后待菌液被培养基吸收后，再倒置放入恒温培养箱中培养</a:t>
            </a:r>
            <a:endParaRPr lang="en-US" altLang="zh-CN" sz="2000" dirty="0"/>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.若③中有杂菌菌落，但④中无菌落，可能是因为培养基灭菌不彻底</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EX.16_1#48f2c2120?vop=1&amp;pid=a7298fb79&amp;color=0,0,0&amp;mp=1&amp;vtp=1&amp;bt=1&amp;bbb=1&amp;hb=1"/>
          <p:cNvSpPr/>
          <p:nvPr/>
        </p:nvSpPr>
        <p:spPr>
          <a:xfrm>
            <a:off x="722376" y="972000"/>
            <a:ext cx="10753344" cy="1326134"/>
          </a:xfrm>
          <a:prstGeom prst="rect">
            <a:avLst/>
          </a:prstGeom>
          <a:noFill/>
        </p:spPr>
        <p:txBody>
          <a:bodyPr wrap="none" lIns="0" tIns="0" rIns="0" bIns="0" rtlCol="0" anchor="t"/>
          <a:lstStyle/>
          <a:p>
            <a:pPr algn="l" latinLnBrk="1">
              <a:lnSpc>
                <a:spcPts val="3600"/>
              </a:lnSpc>
            </a:pPr>
            <a:r>
              <a:rPr lang="en-US" altLang="zh-CN" sz="20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【教材变式】</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本题是教材</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P12“探究·实践——酵母菌的纯培养”的变式题</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。本题对教材实验中的关键步骤进行</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考查</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，能够帮助我们更好地掌握实验细节，提升实验操作能力和探究能力。</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6_AS.17_1#48f2c2120?vop=1&amp;pid=a7298fb79&amp;color=0,0,0&amp;vtp=1&amp;bt=1&amp;bbb=1&amp;hb=1"/>
              <p:cNvSpPr/>
              <p:nvPr/>
            </p:nvSpPr>
            <p:spPr>
              <a:xfrm>
                <a:off x="722376" y="972000"/>
                <a:ext cx="10753344" cy="17833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操作①中培养基冷却至</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50</m:t>
                    </m:r>
                    <m:r>
                      <m:rPr>
                        <m:nor/>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 </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左右时，在酒精灯火焰附近倒平板，A错误；操作</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②为平板划</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线操作</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，接种环灼烧后应在火焰旁冷却后再蘸取菌液，以防高温杀死酵母菌，B错误</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；完成平板</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划线后</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，待菌液被培养基吸收后，再将培养基倒置放入恒温培养箱中进行培养，C正确；若</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③中</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有杂菌菌落</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，④中无菌落，说明培养基灭菌是彻底的，杂菌可能来自接种过程，D错误。</a:t>
                </a:r>
                <a:endParaRPr lang="en-US" altLang="zh-CN" sz="2200" dirty="0"/>
              </a:p>
            </p:txBody>
          </p:sp>
        </mc:Choice>
        <mc:Fallback>
          <p:sp>
            <p:nvSpPr>
              <p:cNvPr id="2" name="QC_6_AS.17_1#48f2c2120?vop=1&amp;pid=a7298fb79&amp;color=0,0,0&amp;vtp=1&amp;bt=1&amp;bbb=1&amp;hb=1"/>
              <p:cNvSpPr>
                <a:spLocks noRot="1" noChangeAspect="1" noMove="1" noResize="1" noEditPoints="1" noAdjustHandles="1" noChangeArrowheads="1" noChangeShapeType="1" noTextEdit="1"/>
              </p:cNvSpPr>
              <p:nvPr/>
            </p:nvSpPr>
            <p:spPr>
              <a:xfrm>
                <a:off x="722376" y="972000"/>
                <a:ext cx="10753344" cy="1783334"/>
              </a:xfrm>
              <a:prstGeom prst="rect">
                <a:avLst/>
              </a:prstGeom>
              <a:blipFill rotWithShape="1">
                <a:blip r:embed="rId1"/>
                <a:stretch>
                  <a:fillRect l="-4" t="-25" b="-2524"/>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_4#0fb5d4e01.fixed?pid=7d0c8c21e&amp;color=100,146,38&amp;vtp=1"/>
          <p:cNvSpPr/>
          <p:nvPr/>
        </p:nvSpPr>
        <p:spPr>
          <a:xfrm>
            <a:off x="6181344" y="950976"/>
            <a:ext cx="969264" cy="1197864"/>
          </a:xfrm>
          <a:prstGeom prst="rect">
            <a:avLst/>
          </a:prstGeom>
          <a:noFill/>
        </p:spPr>
        <p:txBody>
          <a:bodyPr wrap="square" lIns="0" tIns="0" rIns="0" bIns="0" rtlCol="0" anchor="ctr"/>
          <a:lstStyle/>
          <a:p>
            <a:pPr algn="l" latinLnBrk="1">
              <a:lnSpc>
                <a:spcPct val="100000"/>
              </a:lnSpc>
            </a:pPr>
            <a:r>
              <a:rPr lang="en-US" altLang="zh-CN" sz="7200" b="1" i="0" dirty="0">
                <a:solidFill>
                  <a:srgbClr val="649226"/>
                </a:solidFill>
                <a:latin typeface="微软雅黑" panose="020B0503020204020204" pitchFamily="34" charset="-122"/>
                <a:ea typeface="微软雅黑" panose="020B0503020204020204" pitchFamily="34" charset="-122"/>
                <a:cs typeface="微软雅黑" panose="020B0503020204020204" pitchFamily="34" charset="-120"/>
              </a:rPr>
              <a:t>1</a:t>
            </a:r>
            <a:endParaRPr lang="en-US" altLang="zh-CN" sz="7200" dirty="0"/>
          </a:p>
        </p:txBody>
      </p:sp>
      <p:sp>
        <p:nvSpPr>
          <p:cNvPr id="3" name="C_4#0fb5d4e01.fixed?pid=7d0c8c21e&amp;color=255,255,255&amp;vtp=1&amp;bbb=1"/>
          <p:cNvSpPr/>
          <p:nvPr/>
        </p:nvSpPr>
        <p:spPr>
          <a:xfrm>
            <a:off x="0" y="3493008"/>
            <a:ext cx="12188952" cy="768096"/>
          </a:xfrm>
          <a:prstGeom prst="rect">
            <a:avLst/>
          </a:prstGeom>
          <a:noFill/>
        </p:spPr>
        <p:txBody>
          <a:bodyPr wrap="none" lIns="0" tIns="0" rIns="0" bIns="0" rtlCol="0" anchor="ctr"/>
          <a:lstStyle/>
          <a:p>
            <a:pPr algn="ctr" latinLnBrk="1">
              <a:lnSpc>
                <a:spcPts val="5400"/>
              </a:lnSpc>
            </a:pPr>
            <a:r>
              <a:rPr lang="en-US" altLang="zh-CN" sz="4400" b="1" i="0" dirty="0">
                <a:solidFill>
                  <a:srgbClr val="FFFFFF"/>
                </a:solidFill>
                <a:latin typeface="黑体" panose="02010609060101010101" charset="-122"/>
                <a:ea typeface="黑体" panose="02010609060101010101" charset="-122"/>
                <a:cs typeface="黑体" panose="02010609060101010101" pitchFamily="34" charset="-120"/>
              </a:rPr>
              <a:t>课时1</a:t>
            </a:r>
            <a:r>
              <a:rPr lang="en-US" altLang="zh-CN" sz="4400" b="1" i="0" dirty="0">
                <a:solidFill>
                  <a:srgbClr val="FFFFFF"/>
                </a:solidFill>
                <a:latin typeface="宋体" panose="02010600030101010101" pitchFamily="2" charset="-122"/>
                <a:ea typeface="宋体" panose="02010600030101010101" pitchFamily="2" charset="-122"/>
                <a:cs typeface="宋体" panose="02010600030101010101" pitchFamily="34" charset="-120"/>
              </a:rPr>
              <a:t> </a:t>
            </a:r>
            <a:r>
              <a:rPr lang="en-US" altLang="zh-CN" sz="4400" b="1" i="0" dirty="0">
                <a:solidFill>
                  <a:srgbClr val="FFFFFF"/>
                </a:solidFill>
                <a:latin typeface="黑体" panose="02010609060101010101" charset="-122"/>
                <a:ea typeface="黑体" panose="02010609060101010101" charset="-122"/>
                <a:cs typeface="黑体" panose="02010609060101010101" pitchFamily="34" charset="-120"/>
              </a:rPr>
              <a:t>微生物的基本培养技术</a:t>
            </a:r>
            <a:endParaRPr lang="en-US" altLang="zh-CN" sz="4400" dirty="0"/>
          </a:p>
        </p:txBody>
      </p:sp>
      <p:pic>
        <p:nvPicPr>
          <p:cNvPr id="4" name="C_4#0fb5d4e01.fixed?pid=7d0c8c21e&amp;color=0,0,0&amp;tib=255,255,255&amp;vtp=1" descr="preencoded.png"/>
          <p:cNvPicPr>
            <a:picLocks noChangeAspect="1"/>
          </p:cNvPicPr>
          <p:nvPr/>
        </p:nvPicPr>
        <p:blipFill>
          <a:blip r:embed="rId1"/>
          <a:stretch>
            <a:fillRect/>
          </a:stretch>
        </p:blipFill>
        <p:spPr>
          <a:xfrm>
            <a:off x="9939528" y="4507992"/>
            <a:ext cx="402336" cy="438912"/>
          </a:xfrm>
          <a:prstGeom prst="rect">
            <a:avLst/>
          </a:prstGeom>
        </p:spPr>
      </p:pic>
      <p:sp>
        <p:nvSpPr>
          <p:cNvPr id="5" name="C_4_BD#0fb5d4e01.fixed?pid=7d0c8c21e&amp;color=255,255,255&amp;vtp=1&amp;bbb=1"/>
          <p:cNvSpPr/>
          <p:nvPr/>
        </p:nvSpPr>
        <p:spPr>
          <a:xfrm>
            <a:off x="10460736" y="4379944"/>
            <a:ext cx="1709928" cy="566992"/>
          </a:xfrm>
          <a:prstGeom prst="rect">
            <a:avLst/>
          </a:prstGeom>
          <a:noFill/>
        </p:spPr>
        <p:txBody>
          <a:bodyPr wrap="none" lIns="0" tIns="0" rIns="0" bIns="0" rtlCol="0" anchor="ctr"/>
          <a:lstStyle/>
          <a:p>
            <a:pPr algn="l" latinLnBrk="1">
              <a:lnSpc>
                <a:spcPts val="5000"/>
              </a:lnSpc>
            </a:pPr>
            <a:r>
              <a:rPr lang="en-US" altLang="zh-CN" sz="2800" b="1" i="0" dirty="0">
                <a:solidFill>
                  <a:srgbClr val="FFFFFF"/>
                </a:solidFill>
                <a:latin typeface="黑体" panose="02010609060101010101" charset="-122"/>
                <a:ea typeface="黑体" panose="02010609060101010101" charset="-122"/>
                <a:cs typeface="黑体" panose="02010609060101010101" pitchFamily="34" charset="-120"/>
              </a:rPr>
              <a:t>刷提升</a:t>
            </a:r>
            <a:endParaRPr lang="en-US" altLang="zh-CN" sz="2800" dirty="0"/>
          </a:p>
        </p:txBody>
      </p:sp>
    </p:spTree>
  </p:cSld>
  <p:clrMapOvr>
    <a:masterClrMapping/>
  </p:clrMapOvr>
  <p:transition>
    <p:fade/>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5_BD.18_1#372c00e2e?pid=0fb5d4e01&amp;color=0,0,0&amp;vtp=1&amp;bt=1&amp;bbb=1&amp;hb=1"/>
              <p:cNvSpPr/>
              <p:nvPr/>
            </p:nvSpPr>
            <p:spPr>
              <a:xfrm>
                <a:off x="722376" y="972000"/>
                <a:ext cx="10753344" cy="221475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1.</a:t>
                </a: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[湖南长沙长郡中学2025高二期末]</a:t>
                </a:r>
                <a:r>
                  <a:rPr lang="en-US" altLang="zh-CN" sz="20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瘤胃纤毛虫是一种能分泌纤维素酶的原生动物</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，生活在牛羊</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等反刍动物的瘤胃中</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。研究人员将纯化的瘤胃纤毛虫接种到含</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5</m:t>
                    </m:r>
                    <m:r>
                      <m:rPr>
                        <m:nor/>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 </m:t>
                    </m:r>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mL</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改良培养液（由</a:t>
                </a:r>
                <a14:m>
                  <m:oMath xmlns:m="http://schemas.openxmlformats.org/officeDocument/2006/math">
                    <m:sSub>
                      <m:sSubPr>
                        <m:ctrlPr>
                          <a:rPr lang="en-US" altLang="zh-CN" sz="2000" b="0" i="1" dirty="0">
                            <a:solidFill>
                              <a:srgbClr val="000000"/>
                            </a:solidFill>
                            <a:latin typeface="Cambria Math" panose="02040503050406030204" pitchFamily="34" charset="0"/>
                            <a:ea typeface="微软雅黑" panose="020B0503020204020204" pitchFamily="34" charset="-122"/>
                            <a:cs typeface="微软雅黑" panose="020B0503020204020204" pitchFamily="34" charset="-120"/>
                          </a:rPr>
                        </m:ctrlPr>
                      </m:sSubPr>
                      <m:e>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K</m:t>
                        </m:r>
                      </m:e>
                      <m:sub>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2</m:t>
                        </m:r>
                      </m:sub>
                    </m:sSub>
                    <m:sSub>
                      <m:sSubPr>
                        <m:ctrlPr>
                          <a:rPr lang="en-US" altLang="zh-CN" sz="2000" b="0" i="1" dirty="0">
                            <a:solidFill>
                              <a:srgbClr val="000000"/>
                            </a:solidFill>
                            <a:latin typeface="Cambria Math" panose="02040503050406030204" pitchFamily="34" charset="0"/>
                            <a:ea typeface="微软雅黑" panose="020B0503020204020204" pitchFamily="34" charset="-122"/>
                            <a:cs typeface="微软雅黑" panose="020B0503020204020204" pitchFamily="34" charset="-120"/>
                          </a:rPr>
                        </m:ctrlPr>
                      </m:sSubPr>
                      <m:e>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HPO</m:t>
                        </m:r>
                      </m:e>
                      <m:sub>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4</m:t>
                        </m:r>
                      </m:sub>
                    </m:sSub>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14:m>
                  <m:oMath xmlns:m="http://schemas.openxmlformats.org/officeDocument/2006/math">
                    <m:sSub>
                      <m:sSubPr>
                        <m:ctrlPr>
                          <a:rPr lang="en-US" altLang="zh-CN" sz="2000" b="0" i="1" dirty="0">
                            <a:solidFill>
                              <a:srgbClr val="000000"/>
                            </a:solidFill>
                            <a:latin typeface="Cambria Math" panose="02040503050406030204" pitchFamily="34" charset="0"/>
                            <a:ea typeface="微软雅黑" panose="020B0503020204020204" pitchFamily="34" charset="-122"/>
                            <a:cs typeface="微软雅黑" panose="020B0503020204020204" pitchFamily="34" charset="-120"/>
                          </a:rPr>
                        </m:ctrlPr>
                      </m:sSubPr>
                      <m:e>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KH</m:t>
                        </m:r>
                      </m:e>
                      <m:sub>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2</m:t>
                        </m:r>
                      </m:sub>
                    </m:sSub>
                    <m:sSub>
                      <m:sSubPr>
                        <m:ctrlPr>
                          <a:rPr lang="en-US" altLang="zh-CN" sz="2000" b="0" i="1" dirty="0">
                            <a:solidFill>
                              <a:srgbClr val="000000"/>
                            </a:solidFill>
                            <a:latin typeface="Cambria Math" panose="02040503050406030204" pitchFamily="34" charset="0"/>
                            <a:ea typeface="微软雅黑" panose="020B0503020204020204" pitchFamily="34" charset="-122"/>
                            <a:cs typeface="微软雅黑" panose="020B0503020204020204" pitchFamily="34" charset="-120"/>
                          </a:rPr>
                        </m:ctrlPr>
                      </m:sSubPr>
                      <m:e>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PO</m:t>
                        </m:r>
                      </m:e>
                      <m:sub>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4</m:t>
                        </m:r>
                      </m:sub>
                    </m:sSub>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sSub>
                      <m:sSubPr>
                        <m:ctrlPr>
                          <a:rPr lang="en-US" altLang="zh-CN" sz="2000" b="0" i="1" dirty="0">
                            <a:solidFill>
                              <a:srgbClr val="000000"/>
                            </a:solidFill>
                            <a:latin typeface="Cambria Math" panose="02040503050406030204" pitchFamily="34" charset="0"/>
                            <a:ea typeface="微软雅黑" panose="020B0503020204020204" pitchFamily="34" charset="-122"/>
                            <a:cs typeface="微软雅黑" panose="020B0503020204020204" pitchFamily="34" charset="-120"/>
                          </a:rPr>
                        </m:ctrlPr>
                      </m:sSubPr>
                      <m:e>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MgSO</m:t>
                        </m:r>
                      </m:e>
                      <m:sub>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4</m:t>
                        </m:r>
                      </m:sub>
                    </m:sSub>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NaCl</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等组成）的试管中，每天投喂</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100</m:t>
                    </m:r>
                    <m:r>
                      <m:rPr>
                        <m:nor/>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 </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𝜇</m:t>
                    </m:r>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L</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底物悬液（</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由淀粉和草粉组成），</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每</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3</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4</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天换液一次，投喂和换液结束后均充入某种气体再盖上盖子继续培养。每天进行计数</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，结</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4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果如图所示</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相关叙述错误的是(</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mc:Choice>
        <mc:Fallback>
          <p:sp>
            <p:nvSpPr>
              <p:cNvPr id="2" name="QC_5_BD.18_1#372c00e2e?pid=0fb5d4e01&amp;color=0,0,0&amp;vtp=1&amp;bt=1&amp;bbb=1&amp;hb=1"/>
              <p:cNvSpPr>
                <a:spLocks noRot="1" noChangeAspect="1" noMove="1" noResize="1" noEditPoints="1" noAdjustHandles="1" noChangeArrowheads="1" noChangeShapeType="1" noTextEdit="1"/>
              </p:cNvSpPr>
              <p:nvPr/>
            </p:nvSpPr>
            <p:spPr>
              <a:xfrm>
                <a:off x="722376" y="972000"/>
                <a:ext cx="10753344" cy="2214753"/>
              </a:xfrm>
              <a:prstGeom prst="rect">
                <a:avLst/>
              </a:prstGeom>
              <a:blipFill rotWithShape="1">
                <a:blip r:embed="rId1"/>
                <a:stretch>
                  <a:fillRect l="-4" t="-20" r="-1175" b="-2050"/>
                </a:stretch>
              </a:blipFill>
            </p:spPr>
            <p:txBody>
              <a:bodyPr/>
              <a:lstStyle/>
              <a:p>
                <a:r>
                  <a:rPr lang="zh-CN" altLang="en-US">
                    <a:noFill/>
                  </a:rPr>
                  <a:t> </a:t>
                </a:r>
              </a:p>
            </p:txBody>
          </p:sp>
        </mc:Fallback>
      </mc:AlternateContent>
      <p:sp>
        <p:nvSpPr>
          <p:cNvPr id="3" name="QC_5_AN.19_1#372c00e2e.bracket?pid=0fb5d4e01&amp;color=0,0,0&amp;vpa=6&amp;vtp=1"/>
          <p:cNvSpPr/>
          <p:nvPr/>
        </p:nvSpPr>
        <p:spPr>
          <a:xfrm>
            <a:off x="4478401" y="2781750"/>
            <a:ext cx="374650" cy="389509"/>
          </a:xfrm>
          <a:prstGeom prst="rect">
            <a:avLst/>
          </a:prstGeom>
          <a:noFill/>
        </p:spPr>
        <p:txBody>
          <a:bodyPr wrap="none" lIns="0" tIns="0" rIns="0" bIns="0" rtlCol="0" anchor="t"/>
          <a:lstStyle/>
          <a:p>
            <a:pPr algn="ctr" latinLnBrk="1">
              <a:lnSpc>
                <a:spcPts val="34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A</a:t>
            </a:r>
            <a:endParaRPr lang="en-US" altLang="zh-CN" sz="2000" dirty="0"/>
          </a:p>
        </p:txBody>
      </p:sp>
      <p:pic>
        <p:nvPicPr>
          <p:cNvPr id="4" name="QC_5_BD.18_2#372c00e2e?htil=2&amp;pid=0fb5d4e01&amp;color=0,0,0&amp;tib=255,255,255&amp;vtp=1" descr="preencoded.png"/>
          <p:cNvPicPr>
            <a:picLocks noChangeAspect="1"/>
          </p:cNvPicPr>
          <p:nvPr/>
        </p:nvPicPr>
        <p:blipFill>
          <a:blip r:embed="rId2">
            <a:clrChange>
              <a:clrFrom>
                <a:srgbClr val="FFFFFF"/>
              </a:clrFrom>
              <a:clrTo>
                <a:srgbClr val="FFFFFF">
                  <a:alpha val="0"/>
                </a:srgbClr>
              </a:clrTo>
            </a:clrChange>
          </a:blip>
          <a:stretch>
            <a:fillRect/>
          </a:stretch>
        </p:blipFill>
        <p:spPr>
          <a:xfrm>
            <a:off x="8904431" y="3323277"/>
            <a:ext cx="2496312" cy="1819656"/>
          </a:xfrm>
          <a:prstGeom prst="rect">
            <a:avLst/>
          </a:prstGeom>
          <a:noFill/>
          <a:extLst>
            <a:ext uri="{909E8E84-426E-40DD-AFC4-6F175D3DCCD1}">
              <a14:hiddenFill xmlns:a14="http://schemas.microsoft.com/office/drawing/2010/main">
                <a:solidFill>
                  <a:schemeClr val="accent1">
                    <a:alpha val="0"/>
                  </a:schemeClr>
                </a:solidFill>
              </a14:hiddenFill>
            </a:ext>
          </a:extLst>
        </p:spPr>
      </p:pic>
      <mc:AlternateContent xmlns:mc="http://schemas.openxmlformats.org/markup-compatibility/2006">
        <mc:Choice xmlns:a14="http://schemas.microsoft.com/office/drawing/2010/main" Requires="a14">
          <p:sp>
            <p:nvSpPr>
              <p:cNvPr id="5" name="QC_5_BD.18_3#372c00e2e.choices?htil=2&amp;pid=0fb5d4e01&amp;color=0,0,0&amp;vtp=1&amp;bbb=1&amp;hb=1"/>
              <p:cNvSpPr/>
              <p:nvPr/>
            </p:nvSpPr>
            <p:spPr>
              <a:xfrm>
                <a:off x="722376" y="3248474"/>
                <a:ext cx="8129016" cy="2265934"/>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A.可用干热灭菌法对改良培养液进行灭菌处理</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sSub>
                      <m:sSubPr>
                        <m:ctrlPr>
                          <a:rPr lang="en-US" altLang="zh-CN" sz="2000" b="0" i="1" dirty="0">
                            <a:solidFill>
                              <a:srgbClr val="000000"/>
                            </a:solidFill>
                            <a:latin typeface="Cambria Math" panose="02040503050406030204" pitchFamily="34" charset="0"/>
                            <a:ea typeface="微软雅黑" panose="020B0503020204020204" pitchFamily="34" charset="-122"/>
                            <a:cs typeface="微软雅黑" panose="020B0503020204020204" pitchFamily="34" charset="-120"/>
                          </a:rPr>
                        </m:ctrlPr>
                      </m:sSubPr>
                      <m:e>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K</m:t>
                        </m:r>
                      </m:e>
                      <m:sub>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2</m:t>
                        </m:r>
                      </m:sub>
                    </m:sSub>
                    <m:sSub>
                      <m:sSubPr>
                        <m:ctrlPr>
                          <a:rPr lang="en-US" altLang="zh-CN" sz="2000" b="0" i="1" dirty="0">
                            <a:solidFill>
                              <a:srgbClr val="000000"/>
                            </a:solidFill>
                            <a:latin typeface="Cambria Math" panose="02040503050406030204" pitchFamily="34" charset="0"/>
                            <a:ea typeface="微软雅黑" panose="020B0503020204020204" pitchFamily="34" charset="-122"/>
                            <a:cs typeface="微软雅黑" panose="020B0503020204020204" pitchFamily="34" charset="-120"/>
                          </a:rPr>
                        </m:ctrlPr>
                      </m:sSubPr>
                      <m:e>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HPO</m:t>
                        </m:r>
                      </m:e>
                      <m:sub>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4</m:t>
                        </m:r>
                      </m:sub>
                    </m:sSub>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和</a:t>
                </a:r>
                <a14:m>
                  <m:oMath xmlns:m="http://schemas.openxmlformats.org/officeDocument/2006/math">
                    <m:sSub>
                      <m:sSubPr>
                        <m:ctrlPr>
                          <a:rPr lang="en-US" altLang="zh-CN" sz="2000" b="0" i="1" dirty="0">
                            <a:solidFill>
                              <a:srgbClr val="000000"/>
                            </a:solidFill>
                            <a:latin typeface="Cambria Math" panose="02040503050406030204" pitchFamily="34" charset="0"/>
                            <a:ea typeface="微软雅黑" panose="020B0503020204020204" pitchFamily="34" charset="-122"/>
                            <a:cs typeface="微软雅黑" panose="020B0503020204020204" pitchFamily="34" charset="-120"/>
                          </a:rPr>
                        </m:ctrlPr>
                      </m:sSubPr>
                      <m:e>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KH</m:t>
                        </m:r>
                      </m:e>
                      <m:sub>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2</m:t>
                        </m:r>
                      </m:sub>
                    </m:sSub>
                    <m:sSub>
                      <m:sSubPr>
                        <m:ctrlPr>
                          <a:rPr lang="en-US" altLang="zh-CN" sz="2000" b="0" i="1" dirty="0">
                            <a:solidFill>
                              <a:srgbClr val="000000"/>
                            </a:solidFill>
                            <a:latin typeface="Cambria Math" panose="02040503050406030204" pitchFamily="34" charset="0"/>
                            <a:ea typeface="微软雅黑" panose="020B0503020204020204" pitchFamily="34" charset="-122"/>
                            <a:cs typeface="微软雅黑" panose="020B0503020204020204" pitchFamily="34" charset="-120"/>
                          </a:rPr>
                        </m:ctrlPr>
                      </m:sSubPr>
                      <m:e>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PO</m:t>
                        </m:r>
                      </m:e>
                      <m:sub>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4</m:t>
                        </m:r>
                      </m:sub>
                    </m:sSub>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共同作用能维持培养液的</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pH</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.投喂和换液结束后充入的可能是</a:t>
                </a:r>
                <a14:m>
                  <m:oMath xmlns:m="http://schemas.openxmlformats.org/officeDocument/2006/math">
                    <m:sSub>
                      <m:sSubPr>
                        <m:ctrlPr>
                          <a:rPr lang="en-US" altLang="zh-CN" sz="2000" b="0" i="1" dirty="0">
                            <a:solidFill>
                              <a:srgbClr val="000000"/>
                            </a:solidFill>
                            <a:latin typeface="Cambria Math" panose="02040503050406030204" pitchFamily="34" charset="0"/>
                            <a:ea typeface="微软雅黑" panose="020B0503020204020204" pitchFamily="34" charset="-122"/>
                            <a:cs typeface="微软雅黑" panose="020B0503020204020204" pitchFamily="34" charset="-120"/>
                          </a:rPr>
                        </m:ctrlPr>
                      </m:sSubPr>
                      <m:e>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CO</m:t>
                        </m:r>
                      </m:e>
                      <m:sub>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2</m:t>
                        </m:r>
                      </m:sub>
                    </m:sSub>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，其目的是提供无氧环境</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.将等量瘤胃纤毛虫接种到含</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10</m:t>
                    </m:r>
                    <m:r>
                      <m:rPr>
                        <m:nor/>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 </m:t>
                    </m:r>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mL</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改良培养液的试管中</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，其环境容纳量</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将上移</a:t>
                </a:r>
                <a:endParaRPr lang="en-US" altLang="zh-CN" sz="2000" dirty="0"/>
              </a:p>
            </p:txBody>
          </p:sp>
        </mc:Choice>
        <mc:Fallback>
          <p:sp>
            <p:nvSpPr>
              <p:cNvPr id="5" name="QC_5_BD.18_3#372c00e2e.choices?htil=2&amp;pid=0fb5d4e01&amp;color=0,0,0&amp;vtp=1&amp;bbb=1&amp;hb=1"/>
              <p:cNvSpPr>
                <a:spLocks noRot="1" noChangeAspect="1" noMove="1" noResize="1" noEditPoints="1" noAdjustHandles="1" noChangeArrowheads="1" noChangeShapeType="1" noTextEdit="1"/>
              </p:cNvSpPr>
              <p:nvPr/>
            </p:nvSpPr>
            <p:spPr>
              <a:xfrm>
                <a:off x="722376" y="3248474"/>
                <a:ext cx="8129016" cy="2265934"/>
              </a:xfrm>
              <a:prstGeom prst="rect">
                <a:avLst/>
              </a:prstGeom>
              <a:blipFill rotWithShape="1">
                <a:blip r:embed="rId3"/>
                <a:stretch>
                  <a:fillRect l="-5" t="-20" r="-623" b="-1987"/>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5_AS.20_1#372c00e2e?vop=1&amp;pid=0fb5d4e01&amp;color=0,0,0&amp;vtp=1&amp;bt=1&amp;bbb=1&amp;hb=1"/>
              <p:cNvSpPr/>
              <p:nvPr/>
            </p:nvSpPr>
            <p:spPr>
              <a:xfrm>
                <a:off x="722376" y="972000"/>
                <a:ext cx="10753344" cy="17833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一般用湿热灭菌法对培养液进行灭菌，A错误</a:t>
                </a:r>
                <a:r>
                  <a:rPr lang="en-US" altLang="zh-CN" sz="22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sSub>
                      <m:sSubPr>
                        <m:ctrlPr>
                          <a:rPr lang="en-US" altLang="zh-CN" sz="2000" b="0" i="1" dirty="0">
                            <a:solidFill>
                              <a:srgbClr val="000000"/>
                            </a:solidFill>
                            <a:latin typeface="Cambria Math" panose="02040503050406030204" pitchFamily="34" charset="0"/>
                            <a:ea typeface="微软雅黑" panose="020B0503020204020204" pitchFamily="34" charset="-122"/>
                            <a:cs typeface="微软雅黑" panose="020B0503020204020204" pitchFamily="34" charset="-120"/>
                          </a:rPr>
                        </m:ctrlPr>
                      </m:sSubPr>
                      <m:e>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K</m:t>
                        </m:r>
                      </m:e>
                      <m:sub>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2</m:t>
                        </m:r>
                      </m:sub>
                    </m:sSub>
                    <m:sSub>
                      <m:sSubPr>
                        <m:ctrlPr>
                          <a:rPr lang="en-US" altLang="zh-CN" sz="2000" b="0" i="1" dirty="0">
                            <a:solidFill>
                              <a:srgbClr val="000000"/>
                            </a:solidFill>
                            <a:latin typeface="Cambria Math" panose="02040503050406030204" pitchFamily="34" charset="0"/>
                            <a:ea typeface="微软雅黑" panose="020B0503020204020204" pitchFamily="34" charset="-122"/>
                            <a:cs typeface="微软雅黑" panose="020B0503020204020204" pitchFamily="34" charset="-120"/>
                          </a:rPr>
                        </m:ctrlPr>
                      </m:sSubPr>
                      <m:e>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HPO</m:t>
                        </m:r>
                      </m:e>
                      <m:sub>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4</m:t>
                        </m:r>
                      </m:sub>
                    </m:sSub>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和</a:t>
                </a:r>
                <a14:m>
                  <m:oMath xmlns:m="http://schemas.openxmlformats.org/officeDocument/2006/math">
                    <m:sSub>
                      <m:sSubPr>
                        <m:ctrlPr>
                          <a:rPr lang="en-US" altLang="zh-CN" sz="2000" b="0" i="1" dirty="0">
                            <a:solidFill>
                              <a:srgbClr val="000000"/>
                            </a:solidFill>
                            <a:latin typeface="Cambria Math" panose="02040503050406030204" pitchFamily="34" charset="0"/>
                            <a:ea typeface="微软雅黑" panose="020B0503020204020204" pitchFamily="34" charset="-122"/>
                            <a:cs typeface="微软雅黑" panose="020B0503020204020204" pitchFamily="34" charset="-120"/>
                          </a:rPr>
                        </m:ctrlPr>
                      </m:sSubPr>
                      <m:e>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KH</m:t>
                        </m:r>
                      </m:e>
                      <m:sub>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2</m:t>
                        </m:r>
                      </m:sub>
                    </m:sSub>
                    <m:sSub>
                      <m:sSubPr>
                        <m:ctrlPr>
                          <a:rPr lang="en-US" altLang="zh-CN" sz="2000" b="0" i="1" dirty="0">
                            <a:solidFill>
                              <a:srgbClr val="000000"/>
                            </a:solidFill>
                            <a:latin typeface="Cambria Math" panose="02040503050406030204" pitchFamily="34" charset="0"/>
                            <a:ea typeface="微软雅黑" panose="020B0503020204020204" pitchFamily="34" charset="-122"/>
                            <a:cs typeface="微软雅黑" panose="020B0503020204020204" pitchFamily="34" charset="-120"/>
                          </a:rPr>
                        </m:ctrlPr>
                      </m:sSubPr>
                      <m:e>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PO</m:t>
                        </m:r>
                      </m:e>
                      <m:sub>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4</m:t>
                        </m:r>
                      </m:sub>
                    </m:sSub>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是缓冲物质</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，能维持培</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养液的</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pH</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，B正确；瘤胃纤毛虫生活在胃内，胃内为无氧环境，投喂和换液结束后可充入</a:t>
                </a:r>
                <a14:m>
                  <m:oMath xmlns:m="http://schemas.openxmlformats.org/officeDocument/2006/math">
                    <m:sSub>
                      <m:sSubPr>
                        <m:ctrlPr>
                          <a:rPr lang="en-US" altLang="zh-CN" sz="2000" b="0" i="1" dirty="0">
                            <a:solidFill>
                              <a:srgbClr val="000000"/>
                            </a:solidFill>
                            <a:latin typeface="Cambria Math" panose="02040503050406030204" pitchFamily="34" charset="0"/>
                            <a:ea typeface="微软雅黑" panose="020B0503020204020204" pitchFamily="34" charset="-122"/>
                            <a:cs typeface="微软雅黑" panose="020B0503020204020204" pitchFamily="34" charset="-120"/>
                          </a:rPr>
                        </m:ctrlPr>
                      </m:sSubPr>
                      <m:e>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CO</m:t>
                        </m:r>
                      </m:e>
                      <m:sub>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2</m:t>
                        </m:r>
                      </m:sub>
                    </m:sSub>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其目的是提供无氧环境</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，C正确；将等量瘤胃纤毛虫接种到含</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10</m:t>
                    </m:r>
                    <m:r>
                      <m:rPr>
                        <m:nor/>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 </m:t>
                    </m:r>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mL</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改良培养液的试管中</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，与题</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干相比</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，增加了</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5</m:t>
                    </m:r>
                    <m:r>
                      <m:rPr>
                        <m:nor/>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 </m:t>
                    </m:r>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mL</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改良培养液，其环境容纳量将提高，D正确。</a:t>
                </a:r>
                <a:endParaRPr lang="en-US" altLang="zh-CN" sz="2200" dirty="0"/>
              </a:p>
            </p:txBody>
          </p:sp>
        </mc:Choice>
        <mc:Fallback>
          <p:sp>
            <p:nvSpPr>
              <p:cNvPr id="2" name="QC_5_AS.20_1#372c00e2e?vop=1&amp;pid=0fb5d4e01&amp;color=0,0,0&amp;vtp=1&amp;bt=1&amp;bbb=1&amp;hb=1"/>
              <p:cNvSpPr>
                <a:spLocks noRot="1" noChangeAspect="1" noMove="1" noResize="1" noEditPoints="1" noAdjustHandles="1" noChangeArrowheads="1" noChangeShapeType="1" noTextEdit="1"/>
              </p:cNvSpPr>
              <p:nvPr/>
            </p:nvSpPr>
            <p:spPr>
              <a:xfrm>
                <a:off x="722376" y="972000"/>
                <a:ext cx="10753344" cy="1783334"/>
              </a:xfrm>
              <a:prstGeom prst="rect">
                <a:avLst/>
              </a:prstGeom>
              <a:blipFill rotWithShape="1">
                <a:blip r:embed="rId1"/>
                <a:stretch>
                  <a:fillRect l="-4" t="-25" b="-2524"/>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5_BD.21_1#012a584c4?pid=0fb5d4e01&amp;color=0,0,0&amp;vtp=1&amp;bt=1&amp;bbb=1&amp;hb=1"/>
          <p:cNvSpPr/>
          <p:nvPr/>
        </p:nvSpPr>
        <p:spPr>
          <a:xfrm>
            <a:off x="722376" y="972000"/>
            <a:ext cx="10753344" cy="84315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2.</a:t>
            </a: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[山西大同2024高二月考]</a:t>
            </a:r>
            <a:r>
              <a:rPr lang="en-US" altLang="zh-CN" sz="20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在培养基配制和微生物接种的过程中，需要确保无杂菌污染</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，进行无</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4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菌操作</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图中符合无菌操作要求的有(</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3" name="QC_5_AN.22_1#012a584c4.bracket?pid=0fb5d4e01&amp;color=0,0,0&amp;vpa=7&amp;vtp=1"/>
          <p:cNvSpPr/>
          <p:nvPr/>
        </p:nvSpPr>
        <p:spPr>
          <a:xfrm>
            <a:off x="4986401" y="1410150"/>
            <a:ext cx="357188" cy="389509"/>
          </a:xfrm>
          <a:prstGeom prst="rect">
            <a:avLst/>
          </a:prstGeom>
          <a:noFill/>
        </p:spPr>
        <p:txBody>
          <a:bodyPr wrap="none" lIns="0" tIns="0" rIns="0" bIns="0" rtlCol="0" anchor="t"/>
          <a:lstStyle/>
          <a:p>
            <a:pPr algn="ctr" latinLnBrk="1">
              <a:lnSpc>
                <a:spcPts val="34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B</a:t>
            </a:r>
            <a:endParaRPr lang="en-US" altLang="zh-CN" sz="2000" dirty="0"/>
          </a:p>
        </p:txBody>
      </p:sp>
      <p:pic>
        <p:nvPicPr>
          <p:cNvPr id="4" name="QC_5_BD.21_3#012a584c4?htil=1&amp;pid=0fb5d4e01&amp;color=0,0,0&amp;tib=255,255,255&amp;vtp=1" descr="preencoded.png"/>
          <p:cNvPicPr>
            <a:picLocks noChangeAspect="1"/>
          </p:cNvPicPr>
          <p:nvPr/>
        </p:nvPicPr>
        <p:blipFill>
          <a:blip r:embed="rId1">
            <a:clrChange>
              <a:clrFrom>
                <a:srgbClr val="FFFFFF"/>
              </a:clrFrom>
              <a:clrTo>
                <a:srgbClr val="FFFFFF">
                  <a:alpha val="0"/>
                </a:srgbClr>
              </a:clrTo>
            </a:clrChange>
          </a:blip>
          <a:stretch>
            <a:fillRect/>
          </a:stretch>
        </p:blipFill>
        <p:spPr>
          <a:xfrm>
            <a:off x="1207008" y="1951677"/>
            <a:ext cx="4407408" cy="1965960"/>
          </a:xfrm>
          <a:prstGeom prst="rect">
            <a:avLst/>
          </a:prstGeom>
          <a:noFill/>
          <a:extLst>
            <a:ext uri="{909E8E84-426E-40DD-AFC4-6F175D3DCCD1}">
              <a14:hiddenFill xmlns:a14="http://schemas.microsoft.com/office/drawing/2010/main">
                <a:solidFill>
                  <a:schemeClr val="accent1">
                    <a:alpha val="0"/>
                  </a:schemeClr>
                </a:solidFill>
              </a14:hiddenFill>
            </a:ext>
          </a:extLst>
        </p:spPr>
      </p:pic>
      <p:pic>
        <p:nvPicPr>
          <p:cNvPr id="5" name="QC_5_BD.21_4#012a584c4?htil=1&amp;pid=0fb5d4e01&amp;color=0,0,0&amp;tib=255,255,255&amp;vtp=1" descr="preencoded.png"/>
          <p:cNvPicPr>
            <a:picLocks noChangeAspect="1"/>
          </p:cNvPicPr>
          <p:nvPr/>
        </p:nvPicPr>
        <p:blipFill>
          <a:blip r:embed="rId2">
            <a:clrChange>
              <a:clrFrom>
                <a:srgbClr val="FFFFFF"/>
              </a:clrFrom>
              <a:clrTo>
                <a:srgbClr val="FFFFFF">
                  <a:alpha val="0"/>
                </a:srgbClr>
              </a:clrTo>
            </a:clrChange>
          </a:blip>
          <a:stretch>
            <a:fillRect/>
          </a:stretch>
        </p:blipFill>
        <p:spPr>
          <a:xfrm>
            <a:off x="7196328" y="2107125"/>
            <a:ext cx="3182112" cy="1810512"/>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6" name="QC_5_BD.21_5#012a584c4.choices?pid=0fb5d4e01&amp;color=0,0,0&amp;vtp=1&amp;bbb=1"/>
          <p:cNvSpPr/>
          <p:nvPr/>
        </p:nvSpPr>
        <p:spPr>
          <a:xfrm>
            <a:off x="722376" y="4047177"/>
            <a:ext cx="10753344" cy="405003"/>
          </a:xfrm>
          <a:prstGeom prst="rect">
            <a:avLst/>
          </a:prstGeom>
          <a:noFill/>
        </p:spPr>
        <p:txBody>
          <a:bodyPr wrap="none" lIns="0" tIns="0" rIns="0" bIns="0" rtlCol="0" anchor="t"/>
          <a:lstStyle/>
          <a:p>
            <a:pPr latinLnBrk="1">
              <a:lnSpc>
                <a:spcPts val="3600"/>
              </a:lnSpc>
              <a:tabLst>
                <a:tab pos="2760980" algn="l"/>
                <a:tab pos="5483860" algn="l"/>
                <a:tab pos="8219440" algn="l"/>
              </a:tabLst>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.①②③④</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B.①②③⑤</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C.①③④⑤</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.②③④⑤</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_2#88c0f5e1c.fixed?pid=cf9c05ccc&amp;color=100,146,38&amp;vtp=1"/>
          <p:cNvSpPr/>
          <p:nvPr/>
        </p:nvSpPr>
        <p:spPr>
          <a:xfrm>
            <a:off x="6181344" y="950976"/>
            <a:ext cx="969264" cy="1197864"/>
          </a:xfrm>
          <a:prstGeom prst="rect">
            <a:avLst/>
          </a:prstGeom>
          <a:noFill/>
        </p:spPr>
        <p:txBody>
          <a:bodyPr wrap="square" lIns="0" tIns="0" rIns="0" bIns="0" rtlCol="0" anchor="ctr"/>
          <a:lstStyle/>
          <a:p>
            <a:pPr algn="l" latinLnBrk="1">
              <a:lnSpc>
                <a:spcPct val="100000"/>
              </a:lnSpc>
            </a:pPr>
            <a:r>
              <a:rPr lang="en-US" altLang="zh-CN" sz="7200" b="1" i="0" dirty="0">
                <a:solidFill>
                  <a:srgbClr val="649226"/>
                </a:solidFill>
                <a:latin typeface="微软雅黑" panose="020B0503020204020204" pitchFamily="34" charset="-122"/>
                <a:ea typeface="微软雅黑" panose="020B0503020204020204" pitchFamily="34" charset="-122"/>
                <a:cs typeface="微软雅黑" panose="020B0503020204020204" pitchFamily="34" charset="-120"/>
              </a:rPr>
              <a:t>2</a:t>
            </a:r>
            <a:endParaRPr lang="en-US" altLang="zh-CN" sz="7200" dirty="0"/>
          </a:p>
        </p:txBody>
      </p:sp>
      <p:sp>
        <p:nvSpPr>
          <p:cNvPr id="3" name="C_2#88c0f5e1c.fixed?pid=cf9c05ccc&amp;color=255,255,255&amp;vtp=1&amp;bbb=1"/>
          <p:cNvSpPr/>
          <p:nvPr/>
        </p:nvSpPr>
        <p:spPr>
          <a:xfrm>
            <a:off x="0" y="3712464"/>
            <a:ext cx="12188952" cy="768096"/>
          </a:xfrm>
          <a:prstGeom prst="rect">
            <a:avLst/>
          </a:prstGeom>
          <a:noFill/>
        </p:spPr>
        <p:txBody>
          <a:bodyPr wrap="none" lIns="0" tIns="0" rIns="0" bIns="0" rtlCol="0" anchor="ctr"/>
          <a:lstStyle/>
          <a:p>
            <a:pPr algn="ctr" latinLnBrk="1">
              <a:lnSpc>
                <a:spcPts val="5400"/>
              </a:lnSpc>
            </a:pPr>
            <a:r>
              <a:rPr lang="en-US" altLang="zh-CN" sz="4400" b="1" i="0" dirty="0">
                <a:solidFill>
                  <a:srgbClr val="FFFFFF"/>
                </a:solidFill>
                <a:latin typeface="黑体" panose="02010609060101010101" charset="-122"/>
                <a:ea typeface="黑体" panose="02010609060101010101" charset="-122"/>
                <a:cs typeface="黑体" panose="02010609060101010101" pitchFamily="34" charset="-120"/>
              </a:rPr>
              <a:t>第2节</a:t>
            </a:r>
            <a:r>
              <a:rPr lang="en-US" altLang="zh-CN" sz="4400" b="1" i="0" dirty="0">
                <a:solidFill>
                  <a:srgbClr val="FFFFFF"/>
                </a:solidFill>
                <a:latin typeface="宋体" panose="02010600030101010101" pitchFamily="2" charset="-122"/>
                <a:ea typeface="宋体" panose="02010600030101010101" pitchFamily="2" charset="-122"/>
                <a:cs typeface="宋体" panose="02010600030101010101" pitchFamily="34" charset="-120"/>
              </a:rPr>
              <a:t> </a:t>
            </a:r>
            <a:r>
              <a:rPr lang="en-US" altLang="zh-CN" sz="4400" b="1" i="0" dirty="0">
                <a:solidFill>
                  <a:srgbClr val="FFFFFF"/>
                </a:solidFill>
                <a:latin typeface="黑体" panose="02010609060101010101" charset="-122"/>
                <a:ea typeface="黑体" panose="02010609060101010101" charset="-122"/>
                <a:cs typeface="黑体" panose="02010609060101010101" pitchFamily="34" charset="-120"/>
              </a:rPr>
              <a:t>微生物的培养技术及应用</a:t>
            </a:r>
            <a:endParaRPr lang="en-US" altLang="zh-CN" sz="4400" dirty="0"/>
          </a:p>
        </p:txBody>
      </p:sp>
    </p:spTree>
  </p:cSld>
  <p:clrMapOvr>
    <a:masterClrMapping/>
  </p:clrMapOvr>
  <p:transition>
    <p:fade/>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5_AS.23_1#012a584c4?vop=1&amp;pid=0fb5d4e01&amp;color=0,0,0&amp;vtp=1&amp;bt=1&amp;bbb=1&amp;hb=1"/>
          <p:cNvSpPr/>
          <p:nvPr/>
        </p:nvSpPr>
        <p:spPr>
          <a:xfrm>
            <a:off x="722376" y="972000"/>
            <a:ext cx="10753344" cy="17833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酒精灯火焰附近存在一个无菌区，为避免周围环境中的微生物污染</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，应将锥形瓶瓶口通过</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火焰</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，并在火焰旁将培养基倒入灭菌的培养皿中，要在酒精灯火焰附近接种，①⑤正确</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；盛菌种</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的试管管口通过酒精灯火焰</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，以防止杂菌污染，②正确；进行平板划线时</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，接种环在接种前要在</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火焰上灼烧</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，待冷却后进行接种，③正确；培养皿不能直接放在火焰上灼烧，④错误，故选B。</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QC_5_BD.24_1#071cd175d?htil=4&amp;pid=0fb5d4e01&amp;color=0,0,0&amp;tib=255,255,255&amp;vtp=1&amp;hs=1&amp;hs=1" descr="preencoded.png"/>
          <p:cNvPicPr>
            <a:picLocks noChangeAspect="1"/>
          </p:cNvPicPr>
          <p:nvPr/>
        </p:nvPicPr>
        <p:blipFill>
          <a:blip r:embed="rId1">
            <a:clrChange>
              <a:clrFrom>
                <a:srgbClr val="FFFFFF"/>
              </a:clrFrom>
              <a:clrTo>
                <a:srgbClr val="FFFFFF">
                  <a:alpha val="0"/>
                </a:srgbClr>
              </a:clrTo>
            </a:clrChange>
          </a:blip>
          <a:stretch>
            <a:fillRect/>
          </a:stretch>
        </p:blipFill>
        <p:spPr>
          <a:xfrm>
            <a:off x="8851695" y="1054295"/>
            <a:ext cx="2523744" cy="1737360"/>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3" name="QC_5_BD.24_2#071cd175d?htil=4&amp;pid=0fb5d4e01&amp;color=0,0,0&amp;vtp=1&amp;bt=1&amp;bbb=1&amp;hb=1&amp;hs=1"/>
          <p:cNvSpPr/>
          <p:nvPr/>
        </p:nvSpPr>
        <p:spPr>
          <a:xfrm>
            <a:off x="722376" y="972000"/>
            <a:ext cx="8092440" cy="1770634"/>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3.</a:t>
            </a: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[吉林四平七校2025高二联考]</a:t>
            </a:r>
            <a:r>
              <a:rPr lang="en-US" altLang="zh-CN" sz="20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有些蛋白质中含硫元素</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，在一些微生物</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的作用下</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，产生的硫化氢会引起水体发臭。</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为探究某发臭水体中的甲、</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乙菌能否产生硫化氢以及这两种菌的运动能力，研究人员采用穿刺接种</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法</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，分别将甲、乙菌接种在含有硫酸亚铁铵</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（与硫化氢结合产生黑色沉</a:t>
            </a:r>
            <a:endParaRPr lang="en-US" altLang="zh-CN" sz="2000" dirty="0"/>
          </a:p>
        </p:txBody>
      </p:sp>
      <p:sp>
        <p:nvSpPr>
          <p:cNvPr id="4" name="QC_5_AN.25_1#071cd175d.bracket?pid=0fb5d4e01&amp;color=0,0,0&amp;vpa=8&amp;vtp=1"/>
          <p:cNvSpPr/>
          <p:nvPr/>
        </p:nvSpPr>
        <p:spPr>
          <a:xfrm>
            <a:off x="9556018" y="2913702"/>
            <a:ext cx="357188" cy="408559"/>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B</a:t>
            </a:r>
            <a:endParaRPr lang="en-US" altLang="zh-CN" sz="2000" dirty="0"/>
          </a:p>
        </p:txBody>
      </p:sp>
      <p:sp>
        <p:nvSpPr>
          <p:cNvPr id="5" name="QC_5_BD.24_3#071cd175d.choices?htil=4&amp;pid=0fb5d4e01&amp;color=0,0,0&amp;vtp=1&amp;bbb=1"/>
          <p:cNvSpPr/>
          <p:nvPr/>
        </p:nvSpPr>
        <p:spPr>
          <a:xfrm>
            <a:off x="722376" y="3372299"/>
            <a:ext cx="10753344" cy="1796034"/>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A.甲菌的运动能力比乙菌弱</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.甲菌和乙菌均可分解、利用硫化氢</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.两支试管中的培养基均不属于液体培养基</a:t>
            </a:r>
            <a:endParaRPr lang="en-US" altLang="zh-CN" sz="2000" dirty="0"/>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.甲、乙菌在培养基内部生长，一定不是好氧菌</a:t>
            </a:r>
            <a:endParaRPr lang="en-US" altLang="zh-CN" sz="2000" dirty="0"/>
          </a:p>
        </p:txBody>
      </p:sp>
      <p:sp>
        <p:nvSpPr>
          <p:cNvPr id="6" name="QC_5_BD.24_2#071cd175d?htil=4&amp;pid=0fb5d4e01&amp;color=0,0,0&amp;vtp=1&amp;bt=1&amp;bbb=1&amp;hb=1&amp;hs=1"/>
          <p:cNvSpPr/>
          <p:nvPr/>
        </p:nvSpPr>
        <p:spPr>
          <a:xfrm>
            <a:off x="719993" y="2913702"/>
            <a:ext cx="10752014" cy="405003"/>
          </a:xfrm>
          <a:prstGeom prst="rect">
            <a:avLst/>
          </a:prstGeom>
          <a:noFill/>
        </p:spPr>
        <p:txBody>
          <a:bodyPr wrap="none" lIns="0" tIns="0" rIns="0" bIns="0" rtlCol="0" anchor="t"/>
          <a:lstStyle/>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淀</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）的培养基中，如图所示。假设两种菌的繁殖速度相等</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，下列叙述错误的是(</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Effect transition="in" filter="fade">
                                      <p:cBhvr>
                                        <p:cTn id="7" dur="500"/>
                                        <p:tgtEl>
                                          <p:spTgt spid="4">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xEl>
                                              <p:pRg st="0" end="0"/>
                                            </p:txEl>
                                          </p:spTgt>
                                        </p:tgtEl>
                                        <p:attrNameLst>
                                          <p:attrName>style.visibility</p:attrName>
                                        </p:attrNameLst>
                                      </p:cBhvr>
                                      <p:to>
                                        <p:strVal val="visible"/>
                                      </p:to>
                                    </p:set>
                                    <p:animEffect transition="in" filter="fade">
                                      <p:cBhvr>
                                        <p:cTn id="10"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build="p"/>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5_AS.26_1#071cd175d?vop=1&amp;pid=0fb5d4e01&amp;color=0,0,0&amp;vtp=1&amp;bt=1&amp;bbb=1&amp;hb=1"/>
          <p:cNvSpPr/>
          <p:nvPr/>
        </p:nvSpPr>
        <p:spPr>
          <a:xfrm>
            <a:off x="722376" y="972000"/>
            <a:ext cx="10753344" cy="17833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从图中可以看出，甲菌在试管中分布范围小于乙菌，说明了乙菌的运动能力比甲菌强</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正确</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；该实验只能证明甲、乙两种菌均能产生硫化氢，但不能说明甲菌和乙菌均可分解</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、利用硫</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化氢</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，B错误；本实验采用穿刺接种法，不能在液体培养基中进行</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，所以两支试管中的培养基均</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不是液体培养基</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，C正确；甲、乙菌在培养基内部缺氧的环境下生长，一定不是好氧菌，D正确。</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5_BD.27_1#6f09c8e0b?pid=0fb5d4e01&amp;color=0,0,0&amp;vtp=1&amp;bt=1&amp;bbb=1&amp;hb=1"/>
          <p:cNvSpPr/>
          <p:nvPr/>
        </p:nvSpPr>
        <p:spPr>
          <a:xfrm>
            <a:off x="722376" y="972000"/>
            <a:ext cx="10753344" cy="175755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4.</a:t>
            </a: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[重庆七校联盟2025高二联考]</a:t>
            </a:r>
            <a:r>
              <a:rPr lang="en-US" altLang="zh-CN" sz="20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以细菌为“颜料”、培养皿为“画布”的活体绘画艺术</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，也被称</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为微生物艺术</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。该艺术利用培养基培养有色微生物，并通过画笔的勾勒将其塑造成精妙图案</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，让</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科学与艺术在培养皿中翩然共舞</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。如图《微生物孔雀</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》在创作时使用了非致病性大肠杆菌的安全</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4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菌株</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。下列关于创作微生物艺术的操作过程，</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正确的是(</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3" name="QC_5_AN.28_1#6f09c8e0b.bracket?pid=0fb5d4e01&amp;color=0,0,0&amp;vpa=9&amp;vtp=1"/>
          <p:cNvSpPr/>
          <p:nvPr/>
        </p:nvSpPr>
        <p:spPr>
          <a:xfrm>
            <a:off x="7018401" y="2324550"/>
            <a:ext cx="357188" cy="389509"/>
          </a:xfrm>
          <a:prstGeom prst="rect">
            <a:avLst/>
          </a:prstGeom>
          <a:noFill/>
        </p:spPr>
        <p:txBody>
          <a:bodyPr wrap="none" lIns="0" tIns="0" rIns="0" bIns="0" rtlCol="0" anchor="t"/>
          <a:lstStyle/>
          <a:p>
            <a:pPr algn="ctr" latinLnBrk="1">
              <a:lnSpc>
                <a:spcPts val="34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B</a:t>
            </a:r>
            <a:endParaRPr lang="en-US" altLang="zh-CN" sz="2000" dirty="0"/>
          </a:p>
        </p:txBody>
      </p:sp>
      <p:pic>
        <p:nvPicPr>
          <p:cNvPr id="4" name="QC_5_BD.27_2#6f09c8e0b?htil=5&amp;pid=0fb5d4e01&amp;color=0,0,0&amp;tib=255,255,255&amp;vtp=1" descr="preencoded.png"/>
          <p:cNvPicPr>
            <a:picLocks noChangeAspect="1"/>
          </p:cNvPicPr>
          <p:nvPr/>
        </p:nvPicPr>
        <p:blipFill>
          <a:blip r:embed="rId1">
            <a:clrChange>
              <a:clrFrom>
                <a:srgbClr val="FFFFFF"/>
              </a:clrFrom>
              <a:clrTo>
                <a:srgbClr val="FFFFFF">
                  <a:alpha val="0"/>
                </a:srgbClr>
              </a:clrTo>
            </a:clrChange>
          </a:blip>
          <a:stretch>
            <a:fillRect/>
          </a:stretch>
        </p:blipFill>
        <p:spPr>
          <a:xfrm>
            <a:off x="9782192" y="2866077"/>
            <a:ext cx="1581912" cy="1490472"/>
          </a:xfrm>
          <a:prstGeom prst="rect">
            <a:avLst/>
          </a:prstGeom>
          <a:noFill/>
          <a:extLst>
            <a:ext uri="{909E8E84-426E-40DD-AFC4-6F175D3DCCD1}">
              <a14:hiddenFill xmlns:a14="http://schemas.microsoft.com/office/drawing/2010/main">
                <a:solidFill>
                  <a:schemeClr val="accent1">
                    <a:alpha val="0"/>
                  </a:schemeClr>
                </a:solidFill>
              </a14:hiddenFill>
            </a:ext>
          </a:extLst>
        </p:spPr>
      </p:pic>
      <mc:AlternateContent xmlns:mc="http://schemas.openxmlformats.org/markup-compatibility/2006">
        <mc:Choice xmlns:a14="http://schemas.microsoft.com/office/drawing/2010/main" Requires="a14">
          <p:sp>
            <p:nvSpPr>
              <p:cNvPr id="5" name="QC_5_BD.27_3#6f09c8e0b.choices?htil=5&amp;pid=0fb5d4e01&amp;color=0,0,0&amp;vtp=1&amp;bbb=1&amp;hb=1"/>
              <p:cNvSpPr/>
              <p:nvPr/>
            </p:nvSpPr>
            <p:spPr>
              <a:xfrm>
                <a:off x="722376" y="2791274"/>
                <a:ext cx="9034272" cy="2710434"/>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A.创作细菌画，是一门优雅而危险的艺术，为防止污染，接种大肠杆菌后</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，对培</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养基要进行高压蒸汽灭菌处理</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，以确保细菌被彻底灭活</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.上述作品的培养基应该在灭菌前将</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pH</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调为中性至弱碱性</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.在微生物艺术创作过程中，需要对实验操作的空间</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、操作者的衣物和手进行灭</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菌处理</a:t>
                </a:r>
                <a:endParaRPr lang="en-US" altLang="zh-CN" sz="2000" dirty="0"/>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.使用接种环接种时，取菌种前和接种后都要将接种环进行干热灭菌</a:t>
                </a:r>
                <a:endParaRPr lang="en-US" altLang="zh-CN" sz="2000" dirty="0"/>
              </a:p>
            </p:txBody>
          </p:sp>
        </mc:Choice>
        <mc:Fallback>
          <p:sp>
            <p:nvSpPr>
              <p:cNvPr id="5" name="QC_5_BD.27_3#6f09c8e0b.choices?htil=5&amp;pid=0fb5d4e01&amp;color=0,0,0&amp;vtp=1&amp;bbb=1&amp;hb=1"/>
              <p:cNvSpPr>
                <a:spLocks noRot="1" noChangeAspect="1" noMove="1" noResize="1" noEditPoints="1" noAdjustHandles="1" noChangeArrowheads="1" noChangeShapeType="1" noTextEdit="1"/>
              </p:cNvSpPr>
              <p:nvPr/>
            </p:nvSpPr>
            <p:spPr>
              <a:xfrm>
                <a:off x="722376" y="2791274"/>
                <a:ext cx="9034272" cy="2710434"/>
              </a:xfrm>
              <a:prstGeom prst="rect">
                <a:avLst/>
              </a:prstGeom>
              <a:blipFill rotWithShape="1">
                <a:blip r:embed="rId2"/>
                <a:stretch>
                  <a:fillRect l="-4" t="-17" r="6" b="-1661"/>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5_AS.29_1#6f09c8e0b?vop=1&amp;pid=0fb5d4e01&amp;color=0,0,0&amp;vtp=1&amp;bt=1&amp;bbb=1&amp;hb=1"/>
              <p:cNvSpPr/>
              <p:nvPr/>
            </p:nvSpPr>
            <p:spPr>
              <a:xfrm>
                <a:off x="722376" y="972000"/>
                <a:ext cx="10753344" cy="22405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应该在接种前对培养基进行高压蒸汽灭菌处理，若接种后再灭菌，</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大肠杆菌也会被杀死，</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无法得到作品</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，A错误；大肠杆菌适宜在中性至弱碱性环境中生长，所以培养基在灭菌前应将</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pH</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00" b="0" i="0" kern="0" spc="-99900">
                  <a:solidFill>
                    <a:srgbClr val="FFFFFF"/>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调为中性至弱碱性</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，B正确；对实验操作的空间、操作者的衣物和手应该进行消毒处理</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，而不是</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灭菌处理</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，C错误；使用接种环接种时，取菌种前和接种后都要将接种环进行灼烧灭菌</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，而不是</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干热灭菌</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，D错误。</a:t>
                </a:r>
                <a:endParaRPr lang="en-US" altLang="zh-CN" sz="2200" dirty="0"/>
              </a:p>
            </p:txBody>
          </p:sp>
        </mc:Choice>
        <mc:Fallback>
          <p:sp>
            <p:nvSpPr>
              <p:cNvPr id="2" name="QC_5_AS.29_1#6f09c8e0b?vop=1&amp;pid=0fb5d4e01&amp;color=0,0,0&amp;vtp=1&amp;bt=1&amp;bbb=1&amp;hb=1"/>
              <p:cNvSpPr>
                <a:spLocks noRot="1" noChangeAspect="1" noMove="1" noResize="1" noEditPoints="1" noAdjustHandles="1" noChangeArrowheads="1" noChangeShapeType="1" noTextEdit="1"/>
              </p:cNvSpPr>
              <p:nvPr/>
            </p:nvSpPr>
            <p:spPr>
              <a:xfrm>
                <a:off x="722376" y="972000"/>
                <a:ext cx="10753344" cy="2240534"/>
              </a:xfrm>
              <a:prstGeom prst="rect">
                <a:avLst/>
              </a:prstGeom>
              <a:blipFill rotWithShape="1">
                <a:blip r:embed="rId1"/>
                <a:stretch>
                  <a:fillRect l="-4" t="-20" b="-2009"/>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5_BD.30_1#a1f742766?pid=0fb5d4e01&amp;color=0,0,0&amp;vtp=1&amp;bt=1&amp;bbb=1&amp;hb=1"/>
              <p:cNvSpPr/>
              <p:nvPr/>
            </p:nvSpPr>
            <p:spPr>
              <a:xfrm>
                <a:off x="722376" y="972000"/>
                <a:ext cx="10753344" cy="1519428"/>
              </a:xfrm>
              <a:prstGeom prst="rect">
                <a:avLst/>
              </a:prstGeom>
              <a:noFill/>
            </p:spPr>
            <p:txBody>
              <a:bodyPr wrap="none" lIns="0" tIns="0" rIns="0" bIns="0" rtlCol="0" anchor="t"/>
              <a:lstStyle/>
              <a:p>
                <a:pPr algn="l" latinLnBrk="1">
                  <a:lnSpc>
                    <a:spcPts val="31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5.</a:t>
                </a: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[河北邢台一中2025高二月考]</a:t>
                </a:r>
                <a:r>
                  <a:rPr lang="en-US" altLang="zh-CN" sz="20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为探究桔梅奇酵母对酸腐病</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（白地霉侵染引起的酸腐病会导致耙</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1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耙柑腐烂</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）的生物防治作用，研究人员在耙耙柑果实中部等距离刺两个孔，其中一孔接种</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0</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1</m:t>
                    </m:r>
                    <m:r>
                      <m:rPr>
                        <m:nor/>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 </m:t>
                    </m:r>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mL</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00" b="0" i="0" kern="0" spc="-99900">
                  <a:solidFill>
                    <a:srgbClr val="FFFFFF"/>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1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桔梅奇酵母菌悬液和</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0</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1</m:t>
                    </m:r>
                    <m:r>
                      <m:rPr>
                        <m:nor/>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 </m:t>
                    </m:r>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mL</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白地霉悬液，</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一段时间后统计果实发病率并测量白地霉菌丝生长情况，</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29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结果如下图</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下列说法错误的是(</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mc:Choice>
        <mc:Fallback>
          <p:sp>
            <p:nvSpPr>
              <p:cNvPr id="2" name="QC_5_BD.30_1#a1f742766?pid=0fb5d4e01&amp;color=0,0,0&amp;vtp=1&amp;bt=1&amp;bbb=1&amp;hb=1"/>
              <p:cNvSpPr>
                <a:spLocks noRot="1" noChangeAspect="1" noMove="1" noResize="1" noEditPoints="1" noAdjustHandles="1" noChangeArrowheads="1" noChangeShapeType="1" noTextEdit="1"/>
              </p:cNvSpPr>
              <p:nvPr/>
            </p:nvSpPr>
            <p:spPr>
              <a:xfrm>
                <a:off x="722376" y="972000"/>
                <a:ext cx="10753344" cy="1519428"/>
              </a:xfrm>
              <a:prstGeom prst="rect">
                <a:avLst/>
              </a:prstGeom>
              <a:blipFill rotWithShape="1">
                <a:blip r:embed="rId1"/>
                <a:stretch>
                  <a:fillRect l="-4" t="-30" r="-2527" b="-1943"/>
                </a:stretch>
              </a:blipFill>
            </p:spPr>
            <p:txBody>
              <a:bodyPr/>
              <a:lstStyle/>
              <a:p>
                <a:r>
                  <a:rPr lang="zh-CN" altLang="en-US">
                    <a:noFill/>
                  </a:rPr>
                  <a:t> </a:t>
                </a:r>
              </a:p>
            </p:txBody>
          </p:sp>
        </mc:Fallback>
      </mc:AlternateContent>
      <p:pic>
        <p:nvPicPr>
          <p:cNvPr id="4" name="QC_5_BD.30_3#a1f742766?iti=3&amp;htil=1&amp;pid=0fb5d4e01&amp;color=0,0,0&amp;tib=255,255,255&amp;vtp=1" descr="preencoded.png"/>
          <p:cNvPicPr>
            <a:picLocks noChangeAspect="1"/>
          </p:cNvPicPr>
          <p:nvPr/>
        </p:nvPicPr>
        <p:blipFill>
          <a:blip r:embed="rId2">
            <a:clrChange>
              <a:clrFrom>
                <a:srgbClr val="FFFFFF"/>
              </a:clrFrom>
              <a:clrTo>
                <a:srgbClr val="FFFFFF">
                  <a:alpha val="0"/>
                </a:srgbClr>
              </a:clrTo>
            </a:clrChange>
          </a:blip>
          <a:stretch>
            <a:fillRect/>
          </a:stretch>
        </p:blipFill>
        <p:spPr>
          <a:xfrm>
            <a:off x="1746504" y="3082612"/>
            <a:ext cx="3319272" cy="2734056"/>
          </a:xfrm>
          <a:prstGeom prst="rect">
            <a:avLst/>
          </a:prstGeom>
          <a:noFill/>
          <a:extLst>
            <a:ext uri="{909E8E84-426E-40DD-AFC4-6F175D3DCCD1}">
              <a14:hiddenFill xmlns:a14="http://schemas.microsoft.com/office/drawing/2010/main">
                <a:solidFill>
                  <a:schemeClr val="accent1">
                    <a:alpha val="0"/>
                  </a:schemeClr>
                </a:solidFill>
              </a14:hiddenFill>
            </a:ext>
          </a:extLst>
        </p:spPr>
      </p:pic>
      <p:pic>
        <p:nvPicPr>
          <p:cNvPr id="5" name="QC_5_BD.30_4#a1f742766?iti=4&amp;htil=1&amp;pid=0fb5d4e01&amp;color=0,0,0&amp;tib=255,255,255&amp;vtp=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6949440" y="2625412"/>
            <a:ext cx="3657600" cy="3191256"/>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6" name="QC_5_BD.30_5#a1f742766?iti=3&amp;htil=1&amp;pid=0fb5d4e01&amp;color=0,0,0&amp;vtp=1&amp;bbb=1"/>
          <p:cNvSpPr/>
          <p:nvPr/>
        </p:nvSpPr>
        <p:spPr>
          <a:xfrm>
            <a:off x="3175952" y="5943668"/>
            <a:ext cx="460375" cy="358267"/>
          </a:xfrm>
          <a:prstGeom prst="rect">
            <a:avLst/>
          </a:prstGeom>
          <a:noFill/>
        </p:spPr>
        <p:txBody>
          <a:bodyPr wrap="none" lIns="0" tIns="0" rIns="0" bIns="0" rtlCol="0" anchor="t"/>
          <a:lstStyle/>
          <a:p>
            <a:pPr algn="ctr" latinLnBrk="1">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图1</a:t>
            </a:r>
            <a:endParaRPr lang="en-US" altLang="zh-CN" sz="2000" dirty="0"/>
          </a:p>
        </p:txBody>
      </p:sp>
      <p:sp>
        <p:nvSpPr>
          <p:cNvPr id="7" name="QC_5_BD.30_6#a1f742766?iti=4&amp;htil=1&amp;pid=0fb5d4e01&amp;color=0,0,0&amp;vtp=1&amp;bbb=1"/>
          <p:cNvSpPr/>
          <p:nvPr/>
        </p:nvSpPr>
        <p:spPr>
          <a:xfrm>
            <a:off x="8548053" y="5943668"/>
            <a:ext cx="460375" cy="358267"/>
          </a:xfrm>
          <a:prstGeom prst="rect">
            <a:avLst/>
          </a:prstGeom>
          <a:noFill/>
        </p:spPr>
        <p:txBody>
          <a:bodyPr wrap="none" lIns="0" tIns="0" rIns="0" bIns="0" rtlCol="0" anchor="t"/>
          <a:lstStyle/>
          <a:p>
            <a:pPr algn="ctr" latinLnBrk="1">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图2</a:t>
            </a:r>
            <a:endParaRPr lang="en-US" altLang="zh-CN" sz="2000" dirty="0"/>
          </a:p>
        </p:txBody>
      </p:sp>
    </p:spTree>
  </p:cSld>
  <p:clrMapOvr>
    <a:masterClrMapping/>
  </p:clrMapOvr>
  <p:transition>
    <p:fade/>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5_BD.32_1#a1f742766.choices?pid=0fb5d4e01&amp;color=0,0,0&amp;vtp=1&amp;bt=1&amp;bbb=1"/>
          <p:cNvSpPr/>
          <p:nvPr/>
        </p:nvSpPr>
        <p:spPr>
          <a:xfrm>
            <a:off x="722376" y="972000"/>
            <a:ext cx="10753344" cy="1796034"/>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A.耙耙柑为白地霉提供了水、无机盐、碳源和氮源等营养物质</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.另一个孔作为对照组的处理是接种等量无菌水和白地霉悬液</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.桔梅奇酵母可通过抑制白地霉菌丝的生长来降低酸腐病病害</a:t>
            </a:r>
            <a:endParaRPr lang="en-US" altLang="zh-CN" sz="2000" dirty="0"/>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.桔梅奇酵母对其他水果的酸腐病有相似的防治效果</a:t>
            </a:r>
            <a:endParaRPr lang="en-US" altLang="zh-CN" sz="2000" dirty="0"/>
          </a:p>
        </p:txBody>
      </p:sp>
      <p:sp>
        <p:nvSpPr>
          <p:cNvPr id="3" name="QC_5_AN.31_1#a1f742766.bracket?pid=0fb5d4e01&amp;color=0,0,0&amp;vpa=10&amp;vtp=1&amp;answeroption=D"/>
          <p:cNvSpPr txBox="1"/>
          <p:nvPr/>
        </p:nvSpPr>
        <p:spPr>
          <a:xfrm>
            <a:off x="595376" y="2397194"/>
            <a:ext cx="397545" cy="477054"/>
          </a:xfrm>
          <a:prstGeom prst="rect">
            <a:avLst/>
          </a:prstGeom>
          <a:noFill/>
        </p:spPr>
        <p:txBody>
          <a:bodyPr vert="horz" wrap="none" lIns="0" tIns="0" rIns="0" bIns="0" rtlCol="0">
            <a:spAutoFit/>
          </a:bodyPr>
          <a:lstStyle/>
          <a:p>
            <a:r>
              <a:rPr lang="zh-CN" altLang="en-US" sz="3100" b="1">
                <a:solidFill>
                  <a:srgbClr val="00B050"/>
                </a:solidFill>
                <a:latin typeface="华文细黑" panose="02010600040101010101" pitchFamily="2" charset="-122"/>
              </a:rPr>
              <a:t>√</a:t>
            </a:r>
            <a:endParaRPr lang="zh-CN" altLang="en-US" sz="3100" b="1">
              <a:solidFill>
                <a:srgbClr val="00B050"/>
              </a:solidFill>
              <a:latin typeface="华文细黑" panose="02010600040101010101" pitchFamily="2"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5_EX.33_1#a1f742766?vop=1&amp;pid=0fb5d4e01&amp;color=0,0,0&amp;mp=1&amp;vtp=1&amp;bt=1&amp;bbb=1"/>
          <p:cNvSpPr/>
          <p:nvPr/>
        </p:nvSpPr>
        <p:spPr>
          <a:xfrm>
            <a:off x="722376" y="972000"/>
            <a:ext cx="10753344" cy="408559"/>
          </a:xfrm>
          <a:prstGeom prst="rect">
            <a:avLst/>
          </a:prstGeom>
          <a:noFill/>
        </p:spPr>
        <p:txBody>
          <a:bodyPr wrap="none" lIns="0" tIns="0" rIns="0" bIns="0" rtlCol="0" anchor="t"/>
          <a:lstStyle/>
          <a:p>
            <a:pPr algn="l" latinLnBrk="1">
              <a:lnSpc>
                <a:spcPts val="3600"/>
              </a:lnSpc>
            </a:pPr>
            <a:r>
              <a:rPr lang="en-US" altLang="zh-CN" sz="20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【题图解读】</a:t>
            </a:r>
            <a:endParaRPr lang="en-US" altLang="zh-CN" sz="2000" dirty="0"/>
          </a:p>
        </p:txBody>
      </p:sp>
      <p:pic>
        <p:nvPicPr>
          <p:cNvPr id="3" name="QC_5_EX.33_2#a1f742766?vop=1&amp;pid=0fb5d4e01&amp;color=0,0,0&amp;tib=255,255,255&amp;vtp=1" descr="preencoded.png"/>
          <p:cNvPicPr>
            <a:picLocks noChangeAspect="1"/>
          </p:cNvPicPr>
          <p:nvPr/>
        </p:nvPicPr>
        <p:blipFill>
          <a:blip r:embed="rId1">
            <a:clrChange>
              <a:clrFrom>
                <a:srgbClr val="FFFFFF"/>
              </a:clrFrom>
              <a:clrTo>
                <a:srgbClr val="FFFFFF">
                  <a:alpha val="0"/>
                </a:srgbClr>
              </a:clrTo>
            </a:clrChange>
          </a:blip>
          <a:stretch>
            <a:fillRect/>
          </a:stretch>
        </p:blipFill>
        <p:spPr>
          <a:xfrm>
            <a:off x="4011439" y="1513528"/>
            <a:ext cx="4166074" cy="4679700"/>
          </a:xfrm>
          <a:prstGeom prst="rect">
            <a:avLst/>
          </a:prstGeom>
          <a:noFill/>
          <a:extLst>
            <a:ext uri="{909E8E84-426E-40DD-AFC4-6F175D3DCCD1}">
              <a14:hiddenFill xmlns:a14="http://schemas.microsoft.com/office/drawing/2010/main">
                <a:solidFill>
                  <a:schemeClr val="accent1">
                    <a:alpha val="0"/>
                  </a:schemeClr>
                </a:solidFill>
              </a14:hiddenFill>
            </a:ext>
          </a:extLst>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5_AS.34_1#a1f742766?vop=1&amp;pid=0fb5d4e01&amp;color=0,0,0&amp;vtp=1&amp;bt=1&amp;bbb=1&amp;hb=1"/>
          <p:cNvSpPr/>
          <p:nvPr/>
        </p:nvSpPr>
        <p:spPr>
          <a:xfrm>
            <a:off x="722376" y="972000"/>
            <a:ext cx="10753344" cy="17833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耙耙柑营养丰富，可为白地霉生长繁殖提供所需的水、无机盐、碳源、氮源等，A</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正确；</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实验设计应遵循对照与单一变量原则</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，故在耙耙柑果实中部等距离刺两个孔</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，其中一孔接种桔梅</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奇酵母菌悬液和白地霉悬液</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，另一孔应接种等量无菌水和白地霉悬液，B正确</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；本实验用到的材</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料是耙耙柑</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，所以无法推测桔梅奇酵母对其他水果的酸腐病的防治效果，D错误。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QO_6_BD.35_1#c94370b2d?htil=7&amp;pid=6b797423d&amp;color=0,0,0&amp;tib=255,255,255&amp;vtp=1&amp;hs=1&amp;hs=1" descr="preencoded.png"/>
          <p:cNvPicPr>
            <a:picLocks noChangeAspect="1"/>
          </p:cNvPicPr>
          <p:nvPr/>
        </p:nvPicPr>
        <p:blipFill>
          <a:blip r:embed="rId1">
            <a:clrChange>
              <a:clrFrom>
                <a:srgbClr val="FFFFFF"/>
              </a:clrFrom>
              <a:clrTo>
                <a:srgbClr val="FFFFFF">
                  <a:alpha val="0"/>
                </a:srgbClr>
              </a:clrTo>
            </a:clrChange>
          </a:blip>
          <a:stretch>
            <a:fillRect/>
          </a:stretch>
        </p:blipFill>
        <p:spPr>
          <a:xfrm>
            <a:off x="6619067" y="1054296"/>
            <a:ext cx="4818888" cy="2295144"/>
          </a:xfrm>
          <a:prstGeom prst="rect">
            <a:avLst/>
          </a:prstGeom>
          <a:noFill/>
          <a:extLst>
            <a:ext uri="{909E8E84-426E-40DD-AFC4-6F175D3DCCD1}">
              <a14:hiddenFill xmlns:a14="http://schemas.microsoft.com/office/drawing/2010/main">
                <a:solidFill>
                  <a:schemeClr val="accent1">
                    <a:alpha val="0"/>
                  </a:schemeClr>
                </a:solidFill>
              </a14:hiddenFill>
            </a:ext>
          </a:extLst>
        </p:spPr>
      </p:pic>
      <mc:AlternateContent xmlns:mc="http://schemas.openxmlformats.org/markup-compatibility/2006">
        <mc:Choice xmlns:a14="http://schemas.microsoft.com/office/drawing/2010/main" Requires="a14">
          <p:sp>
            <p:nvSpPr>
              <p:cNvPr id="3" name="QO_6_BD.35_2#c94370b2d?htil=7&amp;pid=6b797423d&amp;color=0,0,0&amp;vtp=1&amp;bt=1&amp;bbb=1&amp;hb=1"/>
              <p:cNvSpPr/>
              <p:nvPr/>
            </p:nvSpPr>
            <p:spPr>
              <a:xfrm>
                <a:off x="722376" y="972000"/>
                <a:ext cx="5797296" cy="1570609"/>
              </a:xfrm>
              <a:prstGeom prst="rect">
                <a:avLst/>
              </a:prstGeom>
              <a:noFill/>
            </p:spPr>
            <p:txBody>
              <a:bodyPr wrap="none" lIns="0" tIns="0" rIns="0" bIns="0" rtlCol="0" anchor="t"/>
              <a:lstStyle/>
              <a:p>
                <a:pPr algn="l" latinLnBrk="1">
                  <a:lnSpc>
                    <a:spcPts val="32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6.</a:t>
                </a: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[江苏盐城三校2024高二联考</a:t>
                </a:r>
                <a:r>
                  <a:rPr lang="en-US" altLang="zh-CN" sz="2000" b="0" i="0">
                    <a:solidFill>
                      <a:srgbClr val="000000"/>
                    </a:solidFill>
                    <a:latin typeface="仿宋" panose="02010609060101010101" pitchFamily="34" charset="-122"/>
                    <a:ea typeface="仿宋" panose="02010609060101010101" pitchFamily="34" charset="-122"/>
                    <a:cs typeface="仿宋" panose="02010609060101010101" pitchFamily="34" charset="-120"/>
                  </a:rPr>
                  <a:t>]</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扩展青霉常见于腐</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2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烂的苹果中</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，其分泌的展青霉素</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PAT</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是一种具有多</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2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种危害的毒素</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。为研究腐烂苹果中</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PAT</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的分布</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，研究</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0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人员进行了如图</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1所示实验。</a:t>
                </a:r>
                <a:endParaRPr lang="en-US" altLang="zh-CN" sz="2000" dirty="0"/>
              </a:p>
            </p:txBody>
          </p:sp>
        </mc:Choice>
        <mc:Fallback>
          <p:sp>
            <p:nvSpPr>
              <p:cNvPr id="3" name="QO_6_BD.35_2#c94370b2d?htil=7&amp;pid=6b797423d&amp;color=0,0,0&amp;vtp=1&amp;bt=1&amp;bbb=1&amp;hb=1"/>
              <p:cNvSpPr>
                <a:spLocks noRot="1" noChangeAspect="1" noMove="1" noResize="1" noEditPoints="1" noAdjustHandles="1" noChangeArrowheads="1" noChangeShapeType="1" noTextEdit="1"/>
              </p:cNvSpPr>
              <p:nvPr/>
            </p:nvSpPr>
            <p:spPr>
              <a:xfrm>
                <a:off x="722376" y="972000"/>
                <a:ext cx="5797296" cy="1570609"/>
              </a:xfrm>
              <a:prstGeom prst="rect">
                <a:avLst/>
              </a:prstGeom>
              <a:blipFill rotWithShape="1">
                <a:blip r:embed="rId2"/>
                <a:stretch>
                  <a:fillRect l="-7" t="-29" r="-1466" b="-1855"/>
                </a:stretch>
              </a:blipFill>
            </p:spPr>
            <p:txBody>
              <a:bodyPr/>
              <a:lstStyle/>
              <a:p>
                <a:r>
                  <a:rPr lang="zh-CN" altLang="en-US">
                    <a:noFill/>
                  </a:rPr>
                  <a:t> </a:t>
                </a:r>
              </a:p>
            </p:txBody>
          </p:sp>
        </mc:Fallback>
      </mc:AlternateContent>
      <p:pic>
        <p:nvPicPr>
          <p:cNvPr id="4" name="QO_6_BD.35_3#c94370b2d?htil=8&amp;pid=6b797423d&amp;color=0,0,0&amp;tib=255,255,255&amp;vtp=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6208776" y="3462724"/>
            <a:ext cx="5239512" cy="2843784"/>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5" name="QO_6_BD.35_4#c94370b2d?htil=8&amp;pid=6b797423d&amp;color=0,0,0&amp;vtp=1&amp;bbb=1&amp;hb=1&amp;hs=1"/>
          <p:cNvSpPr/>
          <p:nvPr/>
        </p:nvSpPr>
        <p:spPr>
          <a:xfrm>
            <a:off x="722376" y="2576391"/>
            <a:ext cx="5376672" cy="757809"/>
          </a:xfrm>
          <a:prstGeom prst="rect">
            <a:avLst/>
          </a:prstGeom>
          <a:noFill/>
        </p:spPr>
        <p:txBody>
          <a:bodyPr wrap="none" lIns="0" tIns="0" rIns="0" bIns="0" rtlCol="0" anchor="t"/>
          <a:lstStyle/>
          <a:p>
            <a:pPr algn="l" latinLnBrk="1">
              <a:lnSpc>
                <a:spcPts val="32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其中“病健交界处”为腐烂部位（病斑</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）与未腐</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0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烂部位的交界处，根据与病斑距离的不同将苹果</a:t>
            </a:r>
            <a:endParaRPr lang="en-US" altLang="zh-CN" sz="2000" dirty="0"/>
          </a:p>
        </p:txBody>
      </p:sp>
      <mc:AlternateContent xmlns:mc="http://schemas.openxmlformats.org/markup-compatibility/2006">
        <mc:Choice xmlns:a14="http://schemas.microsoft.com/office/drawing/2010/main" Requires="a14">
          <p:sp>
            <p:nvSpPr>
              <p:cNvPr id="6" name="QO_6_BD.35_4#c94370b2d?htil=8&amp;pid=6b797423d&amp;color=0,0,0&amp;vtp=1&amp;bbb=1&amp;hb=1&amp;hs=1"/>
              <p:cNvSpPr/>
              <p:nvPr/>
            </p:nvSpPr>
            <p:spPr>
              <a:xfrm>
                <a:off x="719993" y="3467377"/>
                <a:ext cx="5239512" cy="856234"/>
              </a:xfrm>
              <a:prstGeom prst="rect">
                <a:avLst/>
              </a:prstGeom>
              <a:noFill/>
            </p:spPr>
            <p:txBody>
              <a:bodyPr wrap="none" lIns="0" tIns="0" rIns="0" bIns="0" rtlCol="0" anchor="t"/>
              <a:lstStyle/>
              <a:p>
                <a:pPr latinLnBrk="1">
                  <a:lnSpc>
                    <a:spcPts val="3600"/>
                  </a:lnSpc>
                </a:pPr>
                <a:r>
                  <a:rPr lang="en-US" altLang="zh-CN" sz="2000" b="0" i="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划分为</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①~⑤</a:t>
                </a:r>
                <a:r>
                  <a:rPr lang="en-US" altLang="zh-CN" sz="2000" b="0" i="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五个部位。分别测定病斑直径为</a:t>
                </a:r>
                <a:endParaRPr lang="en-US" altLang="zh-CN" sz="2000" b="0" i="0" dirty="0">
                  <a:solidFill>
                    <a:srgbClr val="000000"/>
                  </a:solidFill>
                  <a:latin typeface="Cambria Math" panose="02040503050406030204" pitchFamily="34" charset="0"/>
                  <a:ea typeface="Cambria Math" panose="02040503050406030204" pitchFamily="34" charset="-122"/>
                  <a:cs typeface="Cambria Math" panose="02040503050406030204" pitchFamily="34" charset="-120"/>
                </a:endParaRPr>
              </a:p>
              <a:p>
                <a:pPr latinLnBrk="1">
                  <a:lnSpc>
                    <a:spcPts val="3600"/>
                  </a:lnSpc>
                </a:pP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1</m:t>
                    </m:r>
                    <m:r>
                      <m:rPr>
                        <m:nor/>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 </m:t>
                    </m:r>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cm</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2</m:t>
                    </m:r>
                    <m:r>
                      <m:rPr>
                        <m:nor/>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 </m:t>
                    </m:r>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cm</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3</m:t>
                    </m:r>
                    <m:r>
                      <m:rPr>
                        <m:nor/>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 </m:t>
                    </m:r>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cm</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的苹果中①~⑤部位的</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PAT</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含量，结果如图2所示。</a:t>
                </a:r>
                <a:endParaRPr lang="en-US" altLang="zh-CN" sz="2000" dirty="0"/>
              </a:p>
            </p:txBody>
          </p:sp>
        </mc:Choice>
        <mc:Fallback>
          <p:sp>
            <p:nvSpPr>
              <p:cNvPr id="6" name="QO_6_BD.35_4#c94370b2d?htil=8&amp;pid=6b797423d&amp;color=0,0,0&amp;vtp=1&amp;bbb=1&amp;hb=1&amp;hs=1"/>
              <p:cNvSpPr>
                <a:spLocks noRot="1" noChangeAspect="1" noMove="1" noResize="1" noEditPoints="1" noAdjustHandles="1" noChangeArrowheads="1" noChangeShapeType="1" noTextEdit="1"/>
              </p:cNvSpPr>
              <p:nvPr/>
            </p:nvSpPr>
            <p:spPr>
              <a:xfrm>
                <a:off x="719993" y="3467377"/>
                <a:ext cx="5239512" cy="856234"/>
              </a:xfrm>
              <a:prstGeom prst="rect">
                <a:avLst/>
              </a:prstGeom>
              <a:blipFill rotWithShape="1">
                <a:blip r:embed="rId4"/>
                <a:stretch>
                  <a:fillRect l="-10" t="-32" r="1" b="-60158"/>
                </a:stretch>
              </a:blipFill>
            </p:spPr>
            <p:txBody>
              <a:bodyPr/>
              <a:lstStyle/>
              <a:p>
                <a:r>
                  <a:rPr lang="zh-CN" altLang="en-US">
                    <a:noFill/>
                  </a:rPr>
                  <a:t> </a:t>
                </a:r>
              </a:p>
            </p:txBody>
          </p:sp>
        </mc:Fallback>
      </mc:AlternateContent>
    </p:spTree>
  </p:cSld>
  <p:clrMapOvr>
    <a:masterClrMapping/>
  </p:clrMapOvr>
  <p:transition>
    <p:fad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_4#403828c6a.fixed?pid=7d0c8c21e&amp;color=100,146,38&amp;vtp=1"/>
          <p:cNvSpPr/>
          <p:nvPr/>
        </p:nvSpPr>
        <p:spPr>
          <a:xfrm>
            <a:off x="6181344" y="950976"/>
            <a:ext cx="969264" cy="1197864"/>
          </a:xfrm>
          <a:prstGeom prst="rect">
            <a:avLst/>
          </a:prstGeom>
          <a:noFill/>
        </p:spPr>
        <p:txBody>
          <a:bodyPr wrap="square" lIns="0" tIns="0" rIns="0" bIns="0" rtlCol="0" anchor="ctr"/>
          <a:lstStyle/>
          <a:p>
            <a:pPr algn="l" latinLnBrk="1">
              <a:lnSpc>
                <a:spcPct val="100000"/>
              </a:lnSpc>
            </a:pPr>
            <a:r>
              <a:rPr lang="en-US" altLang="zh-CN" sz="7200" b="1" i="0" dirty="0">
                <a:solidFill>
                  <a:srgbClr val="649226"/>
                </a:solidFill>
                <a:latin typeface="微软雅黑" panose="020B0503020204020204" pitchFamily="34" charset="-122"/>
                <a:ea typeface="微软雅黑" panose="020B0503020204020204" pitchFamily="34" charset="-122"/>
                <a:cs typeface="微软雅黑" panose="020B0503020204020204" pitchFamily="34" charset="-120"/>
              </a:rPr>
              <a:t>1</a:t>
            </a:r>
            <a:endParaRPr lang="en-US" altLang="zh-CN" sz="7200" dirty="0"/>
          </a:p>
        </p:txBody>
      </p:sp>
      <p:sp>
        <p:nvSpPr>
          <p:cNvPr id="3" name="C_4#403828c6a.fixed?pid=7d0c8c21e&amp;color=255,255,255&amp;vtp=1&amp;bbb=1"/>
          <p:cNvSpPr/>
          <p:nvPr/>
        </p:nvSpPr>
        <p:spPr>
          <a:xfrm>
            <a:off x="0" y="3493008"/>
            <a:ext cx="12188952" cy="768096"/>
          </a:xfrm>
          <a:prstGeom prst="rect">
            <a:avLst/>
          </a:prstGeom>
          <a:noFill/>
        </p:spPr>
        <p:txBody>
          <a:bodyPr wrap="none" lIns="0" tIns="0" rIns="0" bIns="0" rtlCol="0" anchor="ctr"/>
          <a:lstStyle/>
          <a:p>
            <a:pPr algn="ctr" latinLnBrk="1">
              <a:lnSpc>
                <a:spcPts val="5400"/>
              </a:lnSpc>
            </a:pPr>
            <a:r>
              <a:rPr lang="en-US" altLang="zh-CN" sz="4400" b="1" i="0" dirty="0">
                <a:solidFill>
                  <a:srgbClr val="FFFFFF"/>
                </a:solidFill>
                <a:latin typeface="黑体" panose="02010609060101010101" charset="-122"/>
                <a:ea typeface="黑体" panose="02010609060101010101" charset="-122"/>
                <a:cs typeface="黑体" panose="02010609060101010101" pitchFamily="34" charset="-120"/>
              </a:rPr>
              <a:t>课时1</a:t>
            </a:r>
            <a:r>
              <a:rPr lang="en-US" altLang="zh-CN" sz="4400" b="1" i="0" dirty="0">
                <a:solidFill>
                  <a:srgbClr val="FFFFFF"/>
                </a:solidFill>
                <a:latin typeface="宋体" panose="02010600030101010101" pitchFamily="2" charset="-122"/>
                <a:ea typeface="宋体" panose="02010600030101010101" pitchFamily="2" charset="-122"/>
                <a:cs typeface="宋体" panose="02010600030101010101" pitchFamily="34" charset="-120"/>
              </a:rPr>
              <a:t> </a:t>
            </a:r>
            <a:r>
              <a:rPr lang="en-US" altLang="zh-CN" sz="4400" b="1" i="0" dirty="0">
                <a:solidFill>
                  <a:srgbClr val="FFFFFF"/>
                </a:solidFill>
                <a:latin typeface="黑体" panose="02010609060101010101" charset="-122"/>
                <a:ea typeface="黑体" panose="02010609060101010101" charset="-122"/>
                <a:cs typeface="黑体" panose="02010609060101010101" pitchFamily="34" charset="-120"/>
              </a:rPr>
              <a:t>微生物的基本培养技术</a:t>
            </a:r>
            <a:endParaRPr lang="en-US" altLang="zh-CN" sz="4400" dirty="0"/>
          </a:p>
        </p:txBody>
      </p:sp>
      <p:pic>
        <p:nvPicPr>
          <p:cNvPr id="4" name="C_4#403828c6a.fixed?pid=7d0c8c21e&amp;color=0,0,0&amp;tib=255,255,255&amp;vtp=1" descr="preencoded.png"/>
          <p:cNvPicPr>
            <a:picLocks noChangeAspect="1"/>
          </p:cNvPicPr>
          <p:nvPr/>
        </p:nvPicPr>
        <p:blipFill>
          <a:blip r:embed="rId1"/>
          <a:stretch>
            <a:fillRect/>
          </a:stretch>
        </p:blipFill>
        <p:spPr>
          <a:xfrm>
            <a:off x="9939528" y="4507992"/>
            <a:ext cx="402336" cy="438912"/>
          </a:xfrm>
          <a:prstGeom prst="rect">
            <a:avLst/>
          </a:prstGeom>
        </p:spPr>
      </p:pic>
      <p:sp>
        <p:nvSpPr>
          <p:cNvPr id="5" name="C_4_BD#403828c6a.fixed?pid=7d0c8c21e&amp;color=255,255,255&amp;vtp=1&amp;bbb=1"/>
          <p:cNvSpPr/>
          <p:nvPr/>
        </p:nvSpPr>
        <p:spPr>
          <a:xfrm>
            <a:off x="10460736" y="4379944"/>
            <a:ext cx="1709928" cy="566992"/>
          </a:xfrm>
          <a:prstGeom prst="rect">
            <a:avLst/>
          </a:prstGeom>
          <a:noFill/>
        </p:spPr>
        <p:txBody>
          <a:bodyPr wrap="none" lIns="0" tIns="0" rIns="0" bIns="0" rtlCol="0" anchor="ctr"/>
          <a:lstStyle/>
          <a:p>
            <a:pPr algn="l" latinLnBrk="1">
              <a:lnSpc>
                <a:spcPts val="5000"/>
              </a:lnSpc>
            </a:pPr>
            <a:r>
              <a:rPr lang="en-US" altLang="zh-CN" sz="2800" b="1" i="0" dirty="0">
                <a:solidFill>
                  <a:srgbClr val="FFFFFF"/>
                </a:solidFill>
                <a:latin typeface="黑体" panose="02010609060101010101" charset="-122"/>
                <a:ea typeface="黑体" panose="02010609060101010101" charset="-122"/>
                <a:cs typeface="黑体" panose="02010609060101010101" pitchFamily="34" charset="-120"/>
              </a:rPr>
              <a:t>刷基础</a:t>
            </a:r>
            <a:endParaRPr lang="en-US" altLang="zh-CN" sz="2800" dirty="0"/>
          </a:p>
        </p:txBody>
      </p:sp>
    </p:spTree>
  </p:cSld>
  <p:clrMapOvr>
    <a:masterClrMapping/>
  </p:clrMapOvr>
  <p:transition>
    <p:fade/>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O_6_BD.35_5#c94370b2d?pid=6b797423d&amp;color=0,0,0&amp;vtp=1&amp;bt=1&amp;bbb=1"/>
          <p:cNvSpPr/>
          <p:nvPr/>
        </p:nvSpPr>
        <p:spPr>
          <a:xfrm>
            <a:off x="722376" y="969264"/>
            <a:ext cx="10753344" cy="408559"/>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回答下列问题：</a:t>
            </a:r>
            <a:endParaRPr lang="en-US" altLang="zh-CN" sz="2000" dirty="0"/>
          </a:p>
        </p:txBody>
      </p:sp>
      <p:sp>
        <p:nvSpPr>
          <p:cNvPr id="3" name="QB_7_BD.36_1#25b5bd36b?pid=c94370b2d&amp;color=0,0,0&amp;vtp=1&amp;bbb=1&amp;hb=1"/>
          <p:cNvSpPr/>
          <p:nvPr/>
        </p:nvSpPr>
        <p:spPr>
          <a:xfrm>
            <a:off x="722376" y="1432941"/>
            <a:ext cx="10753344" cy="84315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（1）该实验将扩展青霉菌种接种到苹果上</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，这里的苹果相当于微生物培养中的</a:t>
            </a:r>
            <a:r>
              <a:rPr lang="en-US" altLang="zh-CN" sz="2000" i="0">
                <a:solidFill>
                  <a:srgbClr val="000000"/>
                </a:solidFill>
                <a:latin typeface="宋体" panose="02010600030101010101" pitchFamily="2" charset="-122"/>
                <a:ea typeface="宋体" panose="02010600030101010101" pitchFamily="2" charset="-122"/>
                <a:cs typeface="宋体" panose="02010600030101010101" pitchFamily="34" charset="-120"/>
              </a:rPr>
              <a:t>________</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。该实</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4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验的自变量是</a:t>
            </a:r>
            <a:r>
              <a:rPr lang="en-US" altLang="zh-CN" sz="2000" i="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__________________________</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4" name="QB_7_AN.37_1#25b5bd36b.blank?pid=c94370b2d&amp;color=0,0,0&amp;vpa=11&amp;vtp=1&amp;bbb=1"/>
          <p:cNvSpPr/>
          <p:nvPr/>
        </p:nvSpPr>
        <p:spPr>
          <a:xfrm>
            <a:off x="9517126" y="1394841"/>
            <a:ext cx="946150" cy="408559"/>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培养基</a:t>
            </a:r>
            <a:endParaRPr lang="en-US" altLang="zh-CN" sz="2000" dirty="0"/>
          </a:p>
        </p:txBody>
      </p:sp>
      <p:sp>
        <p:nvSpPr>
          <p:cNvPr id="5" name="QB_7_AN.38_1#25b5bd36b.blank?pid=c94370b2d&amp;color=0,0,0&amp;vpa=12&amp;vtp=1&amp;bbb=1"/>
          <p:cNvSpPr/>
          <p:nvPr/>
        </p:nvSpPr>
        <p:spPr>
          <a:xfrm>
            <a:off x="2255901" y="1832991"/>
            <a:ext cx="3232150" cy="389509"/>
          </a:xfrm>
          <a:prstGeom prst="rect">
            <a:avLst/>
          </a:prstGeom>
          <a:noFill/>
        </p:spPr>
        <p:txBody>
          <a:bodyPr wrap="none" lIns="0" tIns="0" rIns="0" bIns="0" rtlCol="0" anchor="t"/>
          <a:lstStyle/>
          <a:p>
            <a:pPr algn="ctr" latinLnBrk="1">
              <a:lnSpc>
                <a:spcPts val="34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与病斑的距离和病斑的直径</a:t>
            </a:r>
            <a:endParaRPr lang="en-US" altLang="zh-CN" sz="2000" dirty="0"/>
          </a:p>
        </p:txBody>
      </p:sp>
      <p:sp>
        <p:nvSpPr>
          <p:cNvPr id="6" name="QB_7_AS.39_1#25b5bd36b?vop=1&amp;pid=c94370b2d&amp;color=0,0,0&amp;vtp=1&amp;bbb=1&amp;hb=1"/>
          <p:cNvSpPr/>
          <p:nvPr/>
        </p:nvSpPr>
        <p:spPr>
          <a:xfrm>
            <a:off x="722376" y="2377567"/>
            <a:ext cx="10753344" cy="13261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培养基一般含有水、碳源、氮源、无机盐等，扩展青霉的生长和繁殖需要营养物质</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，该实</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验将扩展青霉菌种接种到苹果上</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，这里的苹果相当于微生物培养中的培养基</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。该实验的自变量是</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与病斑的距离和病斑的直径</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200" dirty="0"/>
          </a:p>
        </p:txBody>
      </p:sp>
      <mc:AlternateContent xmlns:mc="http://schemas.openxmlformats.org/markup-compatibility/2006">
        <mc:Choice xmlns:a14="http://schemas.microsoft.com/office/drawing/2010/main" Requires="a14">
          <p:sp>
            <p:nvSpPr>
              <p:cNvPr id="7" name="QB_7_BD.40_1#105e0104a?pid=c94370b2d&amp;color=0,0,0&amp;vtp=1&amp;bbb=1&amp;hb=1"/>
              <p:cNvSpPr/>
              <p:nvPr/>
            </p:nvSpPr>
            <p:spPr>
              <a:xfrm>
                <a:off x="722376" y="3758946"/>
                <a:ext cx="10753344" cy="856234"/>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（2）由图</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2中信息</a:t>
                </a:r>
                <a:r>
                  <a:rPr lang="en-US" altLang="zh-CN" sz="2000" i="0">
                    <a:solidFill>
                      <a:srgbClr val="000000"/>
                    </a:solidFill>
                    <a:latin typeface="宋体" panose="02010600030101010101" pitchFamily="2" charset="-122"/>
                    <a:ea typeface="宋体" panose="02010600030101010101" pitchFamily="2" charset="-122"/>
                    <a:cs typeface="宋体" panose="02010600030101010101" pitchFamily="34" charset="-120"/>
                  </a:rPr>
                  <a:t>______</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填“能”或“不能”）得出病斑直径越大</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，苹果中距离病斑相同部位</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PAT</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含量越高这个结论。</a:t>
                </a:r>
                <a:endParaRPr lang="en-US" altLang="zh-CN" sz="2000" dirty="0"/>
              </a:p>
            </p:txBody>
          </p:sp>
        </mc:Choice>
        <mc:Fallback>
          <p:sp>
            <p:nvSpPr>
              <p:cNvPr id="7" name="QB_7_BD.40_1#105e0104a?pid=c94370b2d&amp;color=0,0,0&amp;vtp=1&amp;bbb=1&amp;hb=1"/>
              <p:cNvSpPr>
                <a:spLocks noRot="1" noChangeAspect="1" noMove="1" noResize="1" noEditPoints="1" noAdjustHandles="1" noChangeArrowheads="1" noChangeShapeType="1" noTextEdit="1"/>
              </p:cNvSpPr>
              <p:nvPr/>
            </p:nvSpPr>
            <p:spPr>
              <a:xfrm>
                <a:off x="722376" y="3758946"/>
                <a:ext cx="10753344" cy="856234"/>
              </a:xfrm>
              <a:prstGeom prst="rect">
                <a:avLst/>
              </a:prstGeom>
              <a:blipFill rotWithShape="1">
                <a:blip r:embed="rId1"/>
                <a:stretch>
                  <a:fillRect l="-4" t="-44" r="-815" b="-5265"/>
                </a:stretch>
              </a:blipFill>
            </p:spPr>
            <p:txBody>
              <a:bodyPr/>
              <a:lstStyle/>
              <a:p>
                <a:r>
                  <a:rPr lang="zh-CN" altLang="en-US">
                    <a:noFill/>
                  </a:rPr>
                  <a:t> </a:t>
                </a:r>
              </a:p>
            </p:txBody>
          </p:sp>
        </mc:Fallback>
      </mc:AlternateContent>
      <p:sp>
        <p:nvSpPr>
          <p:cNvPr id="8" name="QB_7_AN.41_1#105e0104a.blank?pid=c94370b2d&amp;color=0,0,0&amp;vpa=13&amp;vtp=1&amp;bbb=1"/>
          <p:cNvSpPr/>
          <p:nvPr/>
        </p:nvSpPr>
        <p:spPr>
          <a:xfrm>
            <a:off x="2808351" y="3720846"/>
            <a:ext cx="692150" cy="408559"/>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不能</a:t>
            </a:r>
            <a:endParaRPr lang="en-US" altLang="zh-CN" sz="2000" dirty="0"/>
          </a:p>
        </p:txBody>
      </p:sp>
      <p:sp>
        <p:nvSpPr>
          <p:cNvPr id="9" name="QB_7_AS.42_1#105e0104a?vop=1&amp;pid=c94370b2d&amp;color=0,0,0&amp;vtp=1&amp;bbb=1"/>
          <p:cNvSpPr/>
          <p:nvPr/>
        </p:nvSpPr>
        <p:spPr>
          <a:xfrm>
            <a:off x="722376" y="4627880"/>
            <a:ext cx="10753344" cy="434785"/>
          </a:xfrm>
          <a:prstGeom prst="rect">
            <a:avLst/>
          </a:prstGeom>
          <a:noFill/>
        </p:spPr>
        <p:txBody>
          <a:bodyPr wrap="none" lIns="0" tIns="0" rIns="0" bIns="0" rtlCol="0" anchor="t"/>
          <a:lstStyle/>
          <a:p>
            <a:pPr algn="l" latinLnBrk="1">
              <a:lnSpc>
                <a:spcPts val="39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见题图解读。</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Effect transition="in" filter="fade">
                                      <p:cBhvr>
                                        <p:cTn id="7" dur="500"/>
                                        <p:tgtEl>
                                          <p:spTgt spid="4">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xEl>
                                              <p:pRg st="0" end="0"/>
                                            </p:txEl>
                                          </p:spTgt>
                                        </p:tgtEl>
                                        <p:attrNameLst>
                                          <p:attrName>style.visibility</p:attrName>
                                        </p:attrNameLst>
                                      </p:cBhvr>
                                      <p:to>
                                        <p:strVal val="visible"/>
                                      </p:to>
                                    </p:set>
                                    <p:animEffect transition="in" filter="fade">
                                      <p:cBhvr>
                                        <p:cTn id="10" dur="500"/>
                                        <p:tgtEl>
                                          <p:spTgt spid="4">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5">
                                            <p:bg/>
                                          </p:spTgt>
                                        </p:tgtEl>
                                        <p:attrNameLst>
                                          <p:attrName>style.visibility</p:attrName>
                                        </p:attrNameLst>
                                      </p:cBhvr>
                                      <p:to>
                                        <p:strVal val="visible"/>
                                      </p:to>
                                    </p:set>
                                    <p:animEffect transition="in" filter="fade">
                                      <p:cBhvr>
                                        <p:cTn id="15" dur="500"/>
                                        <p:tgtEl>
                                          <p:spTgt spid="5">
                                            <p:bg/>
                                          </p:spTgt>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5">
                                            <p:txEl>
                                              <p:pRg st="0" end="0"/>
                                            </p:txEl>
                                          </p:spTgt>
                                        </p:tgtEl>
                                        <p:attrNameLst>
                                          <p:attrName>style.visibility</p:attrName>
                                        </p:attrNameLst>
                                      </p:cBhvr>
                                      <p:to>
                                        <p:strVal val="visible"/>
                                      </p:to>
                                    </p:set>
                                    <p:animEffect transition="in" filter="fade">
                                      <p:cBhvr>
                                        <p:cTn id="18" dur="500"/>
                                        <p:tgtEl>
                                          <p:spTgt spid="5">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6">
                                            <p:bg/>
                                          </p:spTgt>
                                        </p:tgtEl>
                                        <p:attrNameLst>
                                          <p:attrName>style.visibility</p:attrName>
                                        </p:attrNameLst>
                                      </p:cBhvr>
                                      <p:to>
                                        <p:strVal val="visible"/>
                                      </p:to>
                                    </p:set>
                                    <p:animEffect transition="in" filter="fade">
                                      <p:cBhvr>
                                        <p:cTn id="23" dur="500"/>
                                        <p:tgtEl>
                                          <p:spTgt spid="6">
                                            <p:bg/>
                                          </p:spTgt>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6">
                                            <p:txEl>
                                              <p:pRg st="0" end="0"/>
                                            </p:txEl>
                                          </p:spTgt>
                                        </p:tgtEl>
                                        <p:attrNameLst>
                                          <p:attrName>style.visibility</p:attrName>
                                        </p:attrNameLst>
                                      </p:cBhvr>
                                      <p:to>
                                        <p:strVal val="visible"/>
                                      </p:to>
                                    </p:set>
                                    <p:animEffect transition="in" filter="fade">
                                      <p:cBhvr>
                                        <p:cTn id="26" dur="500"/>
                                        <p:tgtEl>
                                          <p:spTgt spid="6">
                                            <p:txEl>
                                              <p:pRg st="0" end="0"/>
                                            </p:txEl>
                                          </p:spTgt>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6">
                                            <p:txEl>
                                              <p:pRg st="1" end="1"/>
                                            </p:txEl>
                                          </p:spTgt>
                                        </p:tgtEl>
                                        <p:attrNameLst>
                                          <p:attrName>style.visibility</p:attrName>
                                        </p:attrNameLst>
                                      </p:cBhvr>
                                      <p:to>
                                        <p:strVal val="visible"/>
                                      </p:to>
                                    </p:set>
                                    <p:animEffect transition="in" filter="fade">
                                      <p:cBhvr>
                                        <p:cTn id="29" dur="500"/>
                                        <p:tgtEl>
                                          <p:spTgt spid="6">
                                            <p:txEl>
                                              <p:pRg st="1" end="1"/>
                                            </p:txEl>
                                          </p:spTgt>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6">
                                            <p:txEl>
                                              <p:pRg st="2" end="2"/>
                                            </p:txEl>
                                          </p:spTgt>
                                        </p:tgtEl>
                                        <p:attrNameLst>
                                          <p:attrName>style.visibility</p:attrName>
                                        </p:attrNameLst>
                                      </p:cBhvr>
                                      <p:to>
                                        <p:strVal val="visible"/>
                                      </p:to>
                                    </p:set>
                                    <p:animEffect transition="in" filter="fade">
                                      <p:cBhvr>
                                        <p:cTn id="32" dur="500"/>
                                        <p:tgtEl>
                                          <p:spTgt spid="6">
                                            <p:txEl>
                                              <p:pRg st="2" end="2"/>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8">
                                            <p:bg/>
                                          </p:spTgt>
                                        </p:tgtEl>
                                        <p:attrNameLst>
                                          <p:attrName>style.visibility</p:attrName>
                                        </p:attrNameLst>
                                      </p:cBhvr>
                                      <p:to>
                                        <p:strVal val="visible"/>
                                      </p:to>
                                    </p:set>
                                    <p:animEffect transition="in" filter="fade">
                                      <p:cBhvr>
                                        <p:cTn id="37" dur="500"/>
                                        <p:tgtEl>
                                          <p:spTgt spid="8">
                                            <p:bg/>
                                          </p:spTgt>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8">
                                            <p:txEl>
                                              <p:pRg st="0" end="0"/>
                                            </p:txEl>
                                          </p:spTgt>
                                        </p:tgtEl>
                                        <p:attrNameLst>
                                          <p:attrName>style.visibility</p:attrName>
                                        </p:attrNameLst>
                                      </p:cBhvr>
                                      <p:to>
                                        <p:strVal val="visible"/>
                                      </p:to>
                                    </p:set>
                                    <p:animEffect transition="in" filter="fade">
                                      <p:cBhvr>
                                        <p:cTn id="40" dur="500"/>
                                        <p:tgtEl>
                                          <p:spTgt spid="8">
                                            <p:txEl>
                                              <p:pRg st="0" end="0"/>
                                            </p:txEl>
                                          </p:spTgt>
                                        </p:tgtEl>
                                      </p:cBhvr>
                                    </p:animEffect>
                                  </p:childTnLst>
                                </p:cTn>
                              </p:par>
                            </p:childTnLst>
                          </p:cTn>
                        </p:par>
                      </p:childTnLst>
                    </p:cTn>
                  </p:par>
                  <p:par>
                    <p:cTn id="41" fill="hold">
                      <p:stCondLst>
                        <p:cond delay="indefinite"/>
                      </p:stCondLst>
                      <p:childTnLst>
                        <p:par>
                          <p:cTn id="42" fill="hold">
                            <p:stCondLst>
                              <p:cond delay="0"/>
                            </p:stCondLst>
                            <p:childTnLst>
                              <p:par>
                                <p:cTn id="43" presetID="10" presetClass="entr" presetSubtype="0" fill="hold" grpId="0" nodeType="clickEffect">
                                  <p:stCondLst>
                                    <p:cond delay="0"/>
                                  </p:stCondLst>
                                  <p:childTnLst>
                                    <p:set>
                                      <p:cBhvr>
                                        <p:cTn id="44" dur="1" fill="hold">
                                          <p:stCondLst>
                                            <p:cond delay="0"/>
                                          </p:stCondLst>
                                        </p:cTn>
                                        <p:tgtEl>
                                          <p:spTgt spid="9">
                                            <p:bg/>
                                          </p:spTgt>
                                        </p:tgtEl>
                                        <p:attrNameLst>
                                          <p:attrName>style.visibility</p:attrName>
                                        </p:attrNameLst>
                                      </p:cBhvr>
                                      <p:to>
                                        <p:strVal val="visible"/>
                                      </p:to>
                                    </p:set>
                                    <p:animEffect transition="in" filter="fade">
                                      <p:cBhvr>
                                        <p:cTn id="45" dur="500"/>
                                        <p:tgtEl>
                                          <p:spTgt spid="9">
                                            <p:bg/>
                                          </p:spTgt>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9">
                                            <p:txEl>
                                              <p:pRg st="0" end="0"/>
                                            </p:txEl>
                                          </p:spTgt>
                                        </p:tgtEl>
                                        <p:attrNameLst>
                                          <p:attrName>style.visibility</p:attrName>
                                        </p:attrNameLst>
                                      </p:cBhvr>
                                      <p:to>
                                        <p:strVal val="visible"/>
                                      </p:to>
                                    </p:set>
                                    <p:animEffect transition="in" filter="fade">
                                      <p:cBhvr>
                                        <p:cTn id="48" dur="500"/>
                                        <p:tgtEl>
                                          <p:spTgt spid="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build="p"/>
      <p:bldP spid="5" grpId="0" animBg="1" build="p"/>
      <p:bldP spid="6" grpId="0" animBg="1" build="p"/>
      <p:bldP spid="8" grpId="0" animBg="1" build="p"/>
      <p:bldP spid="9" grpId="0" animBg="1" build="p"/>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B_7_BD.43_1#2b2071acd?pid=c94370b2d&amp;color=0,0,0&amp;vtp=1&amp;bt=1&amp;bbb=1&amp;hb=1"/>
          <p:cNvSpPr/>
          <p:nvPr/>
        </p:nvSpPr>
        <p:spPr>
          <a:xfrm>
            <a:off x="722376" y="969265"/>
            <a:ext cx="10753344" cy="84315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（3）由实验结果可知，苹果去除腐烂部位后也不建议食用</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，原因是</a:t>
            </a:r>
            <a:r>
              <a:rPr lang="en-US" altLang="zh-CN" sz="2000" i="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_________________________</a:t>
            </a:r>
            <a:endParaRPr lang="en-US" altLang="zh-CN" sz="2000" i="0">
              <a:solidFill>
                <a:srgbClr val="000000"/>
              </a:solidFill>
              <a:latin typeface="宋体" panose="02010600030101010101" pitchFamily="2" charset="-122"/>
              <a:ea typeface="宋体" panose="02010600030101010101" pitchFamily="2" charset="-122"/>
              <a:cs typeface="宋体" panose="02010600030101010101" pitchFamily="34" charset="-120"/>
            </a:endParaRPr>
          </a:p>
          <a:p>
            <a:pPr latinLnBrk="1">
              <a:lnSpc>
                <a:spcPts val="3400"/>
              </a:lnSpc>
            </a:pPr>
            <a:r>
              <a:rPr lang="en-US" altLang="zh-CN" sz="2000" i="0">
                <a:solidFill>
                  <a:srgbClr val="000000"/>
                </a:solidFill>
                <a:latin typeface="宋体" panose="02010600030101010101" pitchFamily="2" charset="-122"/>
                <a:ea typeface="宋体" panose="02010600030101010101" pitchFamily="2" charset="-122"/>
                <a:cs typeface="宋体" panose="02010600030101010101" pitchFamily="34" charset="-120"/>
              </a:rPr>
              <a:t>____</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mc:AlternateContent xmlns:mc="http://schemas.openxmlformats.org/markup-compatibility/2006">
        <mc:Choice xmlns:a14="http://schemas.microsoft.com/office/drawing/2010/main" Requires="a14">
          <p:sp>
            <p:nvSpPr>
              <p:cNvPr id="3" name="QB_7_AN.44_1#2b2071acd.blank?pid=c94370b2d&amp;color=0,0,0&amp;vpa=14&amp;vtp=1&amp;bbb=1&amp;hb=1"/>
              <p:cNvSpPr/>
              <p:nvPr/>
            </p:nvSpPr>
            <p:spPr>
              <a:xfrm>
                <a:off x="722377" y="931165"/>
                <a:ext cx="10749631" cy="837502"/>
              </a:xfrm>
              <a:prstGeom prst="rect">
                <a:avLst/>
              </a:prstGeom>
              <a:noFill/>
            </p:spPr>
            <p:txBody>
              <a:bodyPr wrap="none" lIns="0" tIns="0" rIns="0" bIns="0" rtlCol="0" anchor="t"/>
              <a:lstStyle/>
              <a:p>
                <a:pPr latinLnBrk="1">
                  <a:lnSpc>
                    <a:spcPts val="3600"/>
                  </a:lnSpc>
                </a:pPr>
                <a:r>
                  <a:rPr lang="en-US" altLang="zh-CN" sz="2000" b="1" i="0">
                    <a:solidFill>
                      <a:srgbClr val="00B050"/>
                    </a:solidFill>
                    <a:latin typeface="宋体" panose="02010600030101010101" pitchFamily="2" charset="-122"/>
                    <a:ea typeface="微软雅黑" panose="020B0503020204020204" pitchFamily="34" charset="-122"/>
                    <a:cs typeface="微软雅黑" panose="020B0503020204020204" pitchFamily="34" charset="-120"/>
                  </a:rPr>
                  <a:t>                                                            </a:t>
                </a:r>
                <a:r>
                  <a:rPr lang="en-US" altLang="zh-CN" sz="2000" b="1" i="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未腐烂部位含有一定量的</a:t>
                </a:r>
                <a:endParaRPr lang="en-US" altLang="zh-CN" sz="2000" b="1" i="0">
                  <a:solidFill>
                    <a:srgbClr val="00B05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400"/>
                  </a:lnSpc>
                </a:pPr>
                <a14:m>
                  <m:oMath xmlns:m="http://schemas.openxmlformats.org/officeDocument/2006/math">
                    <m:r>
                      <a:rPr lang="en-US" altLang="zh-CN" sz="2000" b="1" i="0">
                        <a:solidFill>
                          <a:srgbClr val="00B050"/>
                        </a:solidFill>
                        <a:latin typeface="Cambria Math" panose="02040503050406030204" pitchFamily="34" charset="0"/>
                        <a:ea typeface="Cambria Math" panose="02040503050406030204" pitchFamily="34" charset="-122"/>
                        <a:cs typeface="Cambria Math" panose="02040503050406030204" pitchFamily="34" charset="-120"/>
                      </a:rPr>
                      <m:t>𝐏𝐀𝐓</m:t>
                    </m:r>
                  </m:oMath>
                </a14:m>
                <a:r>
                  <a:rPr lang="en-US" altLang="zh-CN" sz="100" b="1"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2000" dirty="0"/>
              </a:p>
            </p:txBody>
          </p:sp>
        </mc:Choice>
        <mc:Fallback>
          <p:sp>
            <p:nvSpPr>
              <p:cNvPr id="3" name="QB_7_AN.44_1#2b2071acd.blank?pid=c94370b2d&amp;color=0,0,0&amp;vpa=14&amp;vtp=1&amp;bbb=1&amp;hb=1"/>
              <p:cNvSpPr>
                <a:spLocks noRot="1" noChangeAspect="1" noMove="1" noResize="1" noEditPoints="1" noAdjustHandles="1" noChangeArrowheads="1" noChangeShapeType="1" noTextEdit="1"/>
              </p:cNvSpPr>
              <p:nvPr/>
            </p:nvSpPr>
            <p:spPr>
              <a:xfrm>
                <a:off x="722377" y="931165"/>
                <a:ext cx="10749631" cy="837502"/>
              </a:xfrm>
              <a:prstGeom prst="rect">
                <a:avLst/>
              </a:prstGeom>
              <a:blipFill rotWithShape="1">
                <a:blip r:embed="rId1"/>
                <a:stretch>
                  <a:fillRect l="-4" t="-30" r="1" b="-6119"/>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4" name="QB_7_AS.45_1#2b2071acd?vop=1&amp;pid=c94370b2d&amp;color=0,0,0&amp;vtp=1&amp;bbb=1&amp;hb=1"/>
              <p:cNvSpPr/>
              <p:nvPr/>
            </p:nvSpPr>
            <p:spPr>
              <a:xfrm>
                <a:off x="722376" y="1822450"/>
                <a:ext cx="10753344" cy="907034"/>
              </a:xfrm>
              <a:prstGeom prst="rect">
                <a:avLst/>
              </a:prstGeom>
              <a:noFill/>
            </p:spPr>
            <p:txBody>
              <a:bodyPr wrap="none" lIns="0" tIns="0" rIns="0" bIns="0" rtlCol="0" anchor="t"/>
              <a:lstStyle/>
              <a:p>
                <a:pPr algn="l" latinLnBrk="1">
                  <a:lnSpc>
                    <a:spcPts val="40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由实验结果可知，②~⑤部位没有腐烂，也检测到了</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PAT</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，故苹果去除腐烂部位后也不建议</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食用</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200" dirty="0"/>
              </a:p>
            </p:txBody>
          </p:sp>
        </mc:Choice>
        <mc:Fallback>
          <p:sp>
            <p:nvSpPr>
              <p:cNvPr id="4" name="QB_7_AS.45_1#2b2071acd?vop=1&amp;pid=c94370b2d&amp;color=0,0,0&amp;vtp=1&amp;bbb=1&amp;hb=1"/>
              <p:cNvSpPr>
                <a:spLocks noRot="1" noChangeAspect="1" noMove="1" noResize="1" noEditPoints="1" noAdjustHandles="1" noChangeArrowheads="1" noChangeShapeType="1" noTextEdit="1"/>
              </p:cNvSpPr>
              <p:nvPr/>
            </p:nvSpPr>
            <p:spPr>
              <a:xfrm>
                <a:off x="722376" y="1822450"/>
                <a:ext cx="10753344" cy="907034"/>
              </a:xfrm>
              <a:prstGeom prst="rect">
                <a:avLst/>
              </a:prstGeom>
              <a:blipFill rotWithShape="1">
                <a:blip r:embed="rId2"/>
                <a:stretch>
                  <a:fillRect l="-4" r="-756" b="-5013"/>
                </a:stretch>
              </a:blipFill>
            </p:spPr>
            <p:txBody>
              <a:bodyPr/>
              <a:lstStyle/>
              <a:p>
                <a:r>
                  <a:rPr lang="zh-CN" altLang="en-US">
                    <a:noFill/>
                  </a:rPr>
                  <a:t> </a:t>
                </a:r>
              </a:p>
            </p:txBody>
          </p:sp>
        </mc:Fallback>
      </mc:AlternateContent>
      <p:sp>
        <p:nvSpPr>
          <p:cNvPr id="5" name="QB_7_BD.46_1#54bd4eb15?pid=c94370b2d&amp;color=0,0,0&amp;vtp=1&amp;bbb=1&amp;hb=1"/>
          <p:cNvSpPr/>
          <p:nvPr/>
        </p:nvSpPr>
        <p:spPr>
          <a:xfrm>
            <a:off x="722376" y="2781046"/>
            <a:ext cx="10753344" cy="84315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（4）实验结束后</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，需要对实验所用器材进行</a:t>
            </a:r>
            <a:r>
              <a:rPr lang="en-US" altLang="zh-CN" sz="2000" i="0">
                <a:solidFill>
                  <a:srgbClr val="000000"/>
                </a:solidFill>
                <a:latin typeface="宋体" panose="02010600030101010101" pitchFamily="2" charset="-122"/>
                <a:ea typeface="宋体" panose="02010600030101010101" pitchFamily="2" charset="-122"/>
                <a:cs typeface="宋体" panose="02010600030101010101" pitchFamily="34" charset="-120"/>
              </a:rPr>
              <a:t>______</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处理，目的是</a:t>
            </a:r>
            <a:r>
              <a:rPr lang="en-US" altLang="zh-CN" sz="2000" i="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___________________________</a:t>
            </a:r>
            <a:endParaRPr lang="en-US" altLang="zh-CN" sz="2000" i="0">
              <a:solidFill>
                <a:srgbClr val="000000"/>
              </a:solidFill>
              <a:latin typeface="宋体" panose="02010600030101010101" pitchFamily="2" charset="-122"/>
              <a:ea typeface="宋体" panose="02010600030101010101" pitchFamily="2" charset="-122"/>
              <a:cs typeface="宋体" panose="02010600030101010101" pitchFamily="34" charset="-120"/>
            </a:endParaRPr>
          </a:p>
          <a:p>
            <a:pPr latinLnBrk="1">
              <a:lnSpc>
                <a:spcPts val="3400"/>
              </a:lnSpc>
            </a:pPr>
            <a:r>
              <a:rPr lang="en-US" altLang="zh-CN" sz="2000" i="0">
                <a:solidFill>
                  <a:srgbClr val="000000"/>
                </a:solidFill>
                <a:latin typeface="宋体" panose="02010600030101010101" pitchFamily="2" charset="-122"/>
                <a:ea typeface="宋体" panose="02010600030101010101" pitchFamily="2" charset="-122"/>
                <a:cs typeface="宋体" panose="02010600030101010101" pitchFamily="34" charset="-120"/>
              </a:rPr>
              <a:t>_________</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6" name="QB_7_AN.47_1#54bd4eb15.blank?pid=c94370b2d&amp;color=0,0,0&amp;vpa=15&amp;vtp=1&amp;bbb=1"/>
          <p:cNvSpPr/>
          <p:nvPr/>
        </p:nvSpPr>
        <p:spPr>
          <a:xfrm>
            <a:off x="5707126" y="2742946"/>
            <a:ext cx="692150" cy="408559"/>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灭菌</a:t>
            </a:r>
            <a:endParaRPr lang="en-US" altLang="zh-CN" sz="2000" dirty="0"/>
          </a:p>
        </p:txBody>
      </p:sp>
      <p:sp>
        <p:nvSpPr>
          <p:cNvPr id="7" name="QB_7_AN.48_1#54bd4eb15.blank?pid=c94370b2d&amp;color=0,0,0&amp;vpa=16&amp;vtp=1&amp;bbb=1&amp;hb=1"/>
          <p:cNvSpPr/>
          <p:nvPr/>
        </p:nvSpPr>
        <p:spPr>
          <a:xfrm>
            <a:off x="722377" y="2742946"/>
            <a:ext cx="10749631" cy="856234"/>
          </a:xfrm>
          <a:prstGeom prst="rect">
            <a:avLst/>
          </a:prstGeom>
          <a:noFill/>
        </p:spPr>
        <p:txBody>
          <a:bodyPr wrap="none" lIns="0" tIns="0" rIns="0" bIns="0" rtlCol="0" anchor="t"/>
          <a:lstStyle/>
          <a:p>
            <a:pPr latinLnBrk="1">
              <a:lnSpc>
                <a:spcPts val="3600"/>
              </a:lnSpc>
            </a:pPr>
            <a:r>
              <a:rPr lang="en-US" altLang="zh-CN" sz="2000" b="1" i="0">
                <a:solidFill>
                  <a:srgbClr val="00B050"/>
                </a:solidFill>
                <a:latin typeface="宋体" panose="02010600030101010101" pitchFamily="2" charset="-122"/>
                <a:ea typeface="微软雅黑" panose="020B0503020204020204" pitchFamily="34" charset="-122"/>
                <a:cs typeface="微软雅黑" panose="020B0503020204020204" pitchFamily="34" charset="-120"/>
              </a:rPr>
              <a:t>                                                          </a:t>
            </a:r>
            <a:r>
              <a:rPr lang="en-US" altLang="zh-CN" sz="2000" b="1" i="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防止扩展青霉污染环境和感</a:t>
            </a:r>
            <a:endParaRPr lang="en-US" altLang="zh-CN" sz="2000" b="1" i="0">
              <a:solidFill>
                <a:srgbClr val="00B05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1" i="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染操作者</a:t>
            </a:r>
            <a:endParaRPr lang="en-US" altLang="zh-CN" sz="2000" dirty="0"/>
          </a:p>
        </p:txBody>
      </p:sp>
      <p:sp>
        <p:nvSpPr>
          <p:cNvPr id="8" name="QB_7_AS.49_1#54bd4eb15?vop=1&amp;pid=c94370b2d&amp;color=0,0,0&amp;vtp=1&amp;bbb=1&amp;hb=1"/>
          <p:cNvSpPr/>
          <p:nvPr/>
        </p:nvSpPr>
        <p:spPr>
          <a:xfrm>
            <a:off x="722376" y="3725672"/>
            <a:ext cx="10753344" cy="907034"/>
          </a:xfrm>
          <a:prstGeom prst="rect">
            <a:avLst/>
          </a:prstGeom>
          <a:noFill/>
        </p:spPr>
        <p:txBody>
          <a:bodyPr wrap="none" lIns="0" tIns="0" rIns="0" bIns="0" rtlCol="0" anchor="t"/>
          <a:lstStyle/>
          <a:p>
            <a:pPr algn="l" latinLnBrk="1">
              <a:lnSpc>
                <a:spcPts val="40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实验过程中的器材会接触菌种，所以实验结束后需要对所用到的器材进行灭菌处理</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，防止</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扩展青霉污染环境和感染操作者</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Effect transition="in" filter="fade">
                                      <p:cBhvr>
                                        <p:cTn id="13" dur="500"/>
                                        <p:tgtEl>
                                          <p:spTgt spid="3">
                                            <p:txEl>
                                              <p:pRg st="1" end="1"/>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4">
                                            <p:bg/>
                                          </p:spTgt>
                                        </p:tgtEl>
                                        <p:attrNameLst>
                                          <p:attrName>style.visibility</p:attrName>
                                        </p:attrNameLst>
                                      </p:cBhvr>
                                      <p:to>
                                        <p:strVal val="visible"/>
                                      </p:to>
                                    </p:set>
                                    <p:animEffect transition="in" filter="fade">
                                      <p:cBhvr>
                                        <p:cTn id="18" dur="500"/>
                                        <p:tgtEl>
                                          <p:spTgt spid="4">
                                            <p:bg/>
                                          </p:spTgt>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4">
                                            <p:txEl>
                                              <p:pRg st="0" end="0"/>
                                            </p:txEl>
                                          </p:spTgt>
                                        </p:tgtEl>
                                        <p:attrNameLst>
                                          <p:attrName>style.visibility</p:attrName>
                                        </p:attrNameLst>
                                      </p:cBhvr>
                                      <p:to>
                                        <p:strVal val="visible"/>
                                      </p:to>
                                    </p:set>
                                    <p:animEffect transition="in" filter="fade">
                                      <p:cBhvr>
                                        <p:cTn id="21" dur="500"/>
                                        <p:tgtEl>
                                          <p:spTgt spid="4">
                                            <p:txEl>
                                              <p:pRg st="0" end="0"/>
                                            </p:txEl>
                                          </p:spTgt>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4">
                                            <p:txEl>
                                              <p:pRg st="1" end="1"/>
                                            </p:txEl>
                                          </p:spTgt>
                                        </p:tgtEl>
                                        <p:attrNameLst>
                                          <p:attrName>style.visibility</p:attrName>
                                        </p:attrNameLst>
                                      </p:cBhvr>
                                      <p:to>
                                        <p:strVal val="visible"/>
                                      </p:to>
                                    </p:set>
                                    <p:animEffect transition="in" filter="fade">
                                      <p:cBhvr>
                                        <p:cTn id="24" dur="500"/>
                                        <p:tgtEl>
                                          <p:spTgt spid="4">
                                            <p:txEl>
                                              <p:pRg st="1" end="1"/>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grpId="0" nodeType="clickEffect">
                                  <p:stCondLst>
                                    <p:cond delay="0"/>
                                  </p:stCondLst>
                                  <p:childTnLst>
                                    <p:set>
                                      <p:cBhvr>
                                        <p:cTn id="28" dur="1" fill="hold">
                                          <p:stCondLst>
                                            <p:cond delay="0"/>
                                          </p:stCondLst>
                                        </p:cTn>
                                        <p:tgtEl>
                                          <p:spTgt spid="6">
                                            <p:bg/>
                                          </p:spTgt>
                                        </p:tgtEl>
                                        <p:attrNameLst>
                                          <p:attrName>style.visibility</p:attrName>
                                        </p:attrNameLst>
                                      </p:cBhvr>
                                      <p:to>
                                        <p:strVal val="visible"/>
                                      </p:to>
                                    </p:set>
                                    <p:animEffect transition="in" filter="fade">
                                      <p:cBhvr>
                                        <p:cTn id="29" dur="500"/>
                                        <p:tgtEl>
                                          <p:spTgt spid="6">
                                            <p:bg/>
                                          </p:spTgt>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6">
                                            <p:txEl>
                                              <p:pRg st="0" end="0"/>
                                            </p:txEl>
                                          </p:spTgt>
                                        </p:tgtEl>
                                        <p:attrNameLst>
                                          <p:attrName>style.visibility</p:attrName>
                                        </p:attrNameLst>
                                      </p:cBhvr>
                                      <p:to>
                                        <p:strVal val="visible"/>
                                      </p:to>
                                    </p:set>
                                    <p:animEffect transition="in" filter="fade">
                                      <p:cBhvr>
                                        <p:cTn id="32" dur="500"/>
                                        <p:tgtEl>
                                          <p:spTgt spid="6">
                                            <p:txEl>
                                              <p:pRg st="0" end="0"/>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7">
                                            <p:bg/>
                                          </p:spTgt>
                                        </p:tgtEl>
                                        <p:attrNameLst>
                                          <p:attrName>style.visibility</p:attrName>
                                        </p:attrNameLst>
                                      </p:cBhvr>
                                      <p:to>
                                        <p:strVal val="visible"/>
                                      </p:to>
                                    </p:set>
                                    <p:animEffect transition="in" filter="fade">
                                      <p:cBhvr>
                                        <p:cTn id="37" dur="500"/>
                                        <p:tgtEl>
                                          <p:spTgt spid="7">
                                            <p:bg/>
                                          </p:spTgt>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7">
                                            <p:txEl>
                                              <p:pRg st="0" end="0"/>
                                            </p:txEl>
                                          </p:spTgt>
                                        </p:tgtEl>
                                        <p:attrNameLst>
                                          <p:attrName>style.visibility</p:attrName>
                                        </p:attrNameLst>
                                      </p:cBhvr>
                                      <p:to>
                                        <p:strVal val="visible"/>
                                      </p:to>
                                    </p:set>
                                    <p:animEffect transition="in" filter="fade">
                                      <p:cBhvr>
                                        <p:cTn id="40" dur="500"/>
                                        <p:tgtEl>
                                          <p:spTgt spid="7">
                                            <p:txEl>
                                              <p:pRg st="0" end="0"/>
                                            </p:txEl>
                                          </p:spTgt>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7">
                                            <p:txEl>
                                              <p:pRg st="1" end="1"/>
                                            </p:txEl>
                                          </p:spTgt>
                                        </p:tgtEl>
                                        <p:attrNameLst>
                                          <p:attrName>style.visibility</p:attrName>
                                        </p:attrNameLst>
                                      </p:cBhvr>
                                      <p:to>
                                        <p:strVal val="visible"/>
                                      </p:to>
                                    </p:set>
                                    <p:animEffect transition="in" filter="fade">
                                      <p:cBhvr>
                                        <p:cTn id="43" dur="500"/>
                                        <p:tgtEl>
                                          <p:spTgt spid="7">
                                            <p:txEl>
                                              <p:pRg st="1" end="1"/>
                                            </p:txEl>
                                          </p:spTgt>
                                        </p:tgtEl>
                                      </p:cBhvr>
                                    </p:animEffect>
                                  </p:childTnLst>
                                </p:cTn>
                              </p:par>
                            </p:childTnLst>
                          </p:cTn>
                        </p:par>
                      </p:childTnLst>
                    </p:cTn>
                  </p:par>
                  <p:par>
                    <p:cTn id="44" fill="hold">
                      <p:stCondLst>
                        <p:cond delay="indefinite"/>
                      </p:stCondLst>
                      <p:childTnLst>
                        <p:par>
                          <p:cTn id="45" fill="hold">
                            <p:stCondLst>
                              <p:cond delay="0"/>
                            </p:stCondLst>
                            <p:childTnLst>
                              <p:par>
                                <p:cTn id="46" presetID="10" presetClass="entr" presetSubtype="0" fill="hold" grpId="0" nodeType="clickEffect">
                                  <p:stCondLst>
                                    <p:cond delay="0"/>
                                  </p:stCondLst>
                                  <p:childTnLst>
                                    <p:set>
                                      <p:cBhvr>
                                        <p:cTn id="47" dur="1" fill="hold">
                                          <p:stCondLst>
                                            <p:cond delay="0"/>
                                          </p:stCondLst>
                                        </p:cTn>
                                        <p:tgtEl>
                                          <p:spTgt spid="8">
                                            <p:bg/>
                                          </p:spTgt>
                                        </p:tgtEl>
                                        <p:attrNameLst>
                                          <p:attrName>style.visibility</p:attrName>
                                        </p:attrNameLst>
                                      </p:cBhvr>
                                      <p:to>
                                        <p:strVal val="visible"/>
                                      </p:to>
                                    </p:set>
                                    <p:animEffect transition="in" filter="fade">
                                      <p:cBhvr>
                                        <p:cTn id="48" dur="500"/>
                                        <p:tgtEl>
                                          <p:spTgt spid="8">
                                            <p:bg/>
                                          </p:spTgt>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8">
                                            <p:txEl>
                                              <p:pRg st="0" end="0"/>
                                            </p:txEl>
                                          </p:spTgt>
                                        </p:tgtEl>
                                        <p:attrNameLst>
                                          <p:attrName>style.visibility</p:attrName>
                                        </p:attrNameLst>
                                      </p:cBhvr>
                                      <p:to>
                                        <p:strVal val="visible"/>
                                      </p:to>
                                    </p:set>
                                    <p:animEffect transition="in" filter="fade">
                                      <p:cBhvr>
                                        <p:cTn id="51" dur="500"/>
                                        <p:tgtEl>
                                          <p:spTgt spid="8">
                                            <p:txEl>
                                              <p:pRg st="0" end="0"/>
                                            </p:txEl>
                                          </p:spTgt>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8">
                                            <p:txEl>
                                              <p:pRg st="1" end="1"/>
                                            </p:txEl>
                                          </p:spTgt>
                                        </p:tgtEl>
                                        <p:attrNameLst>
                                          <p:attrName>style.visibility</p:attrName>
                                        </p:attrNameLst>
                                      </p:cBhvr>
                                      <p:to>
                                        <p:strVal val="visible"/>
                                      </p:to>
                                    </p:set>
                                    <p:animEffect transition="in" filter="fade">
                                      <p:cBhvr>
                                        <p:cTn id="54" dur="500"/>
                                        <p:tgtEl>
                                          <p:spTgt spid="8">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P spid="4" grpId="0" animBg="1" build="p"/>
      <p:bldP spid="6" grpId="0" animBg="1" build="p"/>
      <p:bldP spid="7" grpId="0" animBg="1" build="p"/>
      <p:bldP spid="8" grpId="0" animBg="1" build="p"/>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O_6_EX.50_1#c94370b2d?vop=1&amp;pid=6b797423d&amp;color=0,0,0&amp;vtp=1&amp;bt=1&amp;bbb=1"/>
          <p:cNvSpPr/>
          <p:nvPr/>
        </p:nvSpPr>
        <p:spPr>
          <a:xfrm>
            <a:off x="722376" y="972000"/>
            <a:ext cx="10753344" cy="408559"/>
          </a:xfrm>
          <a:prstGeom prst="rect">
            <a:avLst/>
          </a:prstGeom>
          <a:noFill/>
        </p:spPr>
        <p:txBody>
          <a:bodyPr wrap="none" lIns="0" tIns="0" rIns="0" bIns="0" rtlCol="0" anchor="t"/>
          <a:lstStyle/>
          <a:p>
            <a:pPr algn="l" latinLnBrk="1">
              <a:lnSpc>
                <a:spcPts val="3600"/>
              </a:lnSpc>
            </a:pPr>
            <a:r>
              <a:rPr lang="en-US" altLang="zh-CN" sz="20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【题图解读】</a:t>
            </a:r>
            <a:endParaRPr lang="en-US" altLang="zh-CN" sz="2000" dirty="0"/>
          </a:p>
        </p:txBody>
      </p:sp>
      <p:pic>
        <p:nvPicPr>
          <p:cNvPr id="3" name="QO_6_EX.50_2#c94370b2d?vop=1&amp;pid=6b797423d&amp;color=0,0,0&amp;tib=255,255,255&amp;vtp=1" descr="preencoded.png"/>
          <p:cNvPicPr>
            <a:picLocks noChangeAspect="1"/>
          </p:cNvPicPr>
          <p:nvPr/>
        </p:nvPicPr>
        <p:blipFill>
          <a:blip r:embed="rId1">
            <a:clrChange>
              <a:clrFrom>
                <a:srgbClr val="FFFFFF"/>
              </a:clrFrom>
              <a:clrTo>
                <a:srgbClr val="FFFFFF">
                  <a:alpha val="0"/>
                </a:srgbClr>
              </a:clrTo>
            </a:clrChange>
          </a:blip>
          <a:stretch>
            <a:fillRect/>
          </a:stretch>
        </p:blipFill>
        <p:spPr>
          <a:xfrm>
            <a:off x="3026664" y="1513528"/>
            <a:ext cx="6135624" cy="4764024"/>
          </a:xfrm>
          <a:prstGeom prst="rect">
            <a:avLst/>
          </a:prstGeom>
          <a:noFill/>
          <a:extLst>
            <a:ext uri="{909E8E84-426E-40DD-AFC4-6F175D3DCCD1}">
              <a14:hiddenFill xmlns:a14="http://schemas.microsoft.com/office/drawing/2010/main">
                <a:solidFill>
                  <a:schemeClr val="accent1">
                    <a:alpha val="0"/>
                  </a:schemeClr>
                </a:solidFill>
              </a14:hiddenFill>
            </a:ext>
          </a:extLst>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_4#ffcba7897.fixed?pid=e70e20f07&amp;color=100,146,38&amp;vtp=1"/>
          <p:cNvSpPr/>
          <p:nvPr/>
        </p:nvSpPr>
        <p:spPr>
          <a:xfrm>
            <a:off x="6181344" y="950976"/>
            <a:ext cx="969264" cy="1197864"/>
          </a:xfrm>
          <a:prstGeom prst="rect">
            <a:avLst/>
          </a:prstGeom>
          <a:noFill/>
        </p:spPr>
        <p:txBody>
          <a:bodyPr wrap="square" lIns="0" tIns="0" rIns="0" bIns="0" rtlCol="0" anchor="ctr"/>
          <a:lstStyle/>
          <a:p>
            <a:pPr algn="l" latinLnBrk="1">
              <a:lnSpc>
                <a:spcPct val="100000"/>
              </a:lnSpc>
            </a:pPr>
            <a:r>
              <a:rPr lang="en-US" altLang="zh-CN" sz="7200" b="1" i="0" dirty="0">
                <a:solidFill>
                  <a:srgbClr val="649226"/>
                </a:solidFill>
                <a:latin typeface="微软雅黑" panose="020B0503020204020204" pitchFamily="34" charset="-122"/>
                <a:ea typeface="微软雅黑" panose="020B0503020204020204" pitchFamily="34" charset="-122"/>
                <a:cs typeface="微软雅黑" panose="020B0503020204020204" pitchFamily="34" charset="-120"/>
              </a:rPr>
              <a:t>2</a:t>
            </a:r>
            <a:endParaRPr lang="en-US" altLang="zh-CN" sz="7200" dirty="0"/>
          </a:p>
        </p:txBody>
      </p:sp>
      <p:sp>
        <p:nvSpPr>
          <p:cNvPr id="3" name="C_4#ffcba7897.fixed?pid=e70e20f07&amp;color=255,255,255&amp;vtp=1&amp;bbb=1"/>
          <p:cNvSpPr/>
          <p:nvPr/>
        </p:nvSpPr>
        <p:spPr>
          <a:xfrm>
            <a:off x="0" y="3493008"/>
            <a:ext cx="12188952" cy="768096"/>
          </a:xfrm>
          <a:prstGeom prst="rect">
            <a:avLst/>
          </a:prstGeom>
          <a:noFill/>
        </p:spPr>
        <p:txBody>
          <a:bodyPr wrap="none" lIns="0" tIns="0" rIns="0" bIns="0" rtlCol="0" anchor="ctr"/>
          <a:lstStyle/>
          <a:p>
            <a:pPr algn="ctr" latinLnBrk="1">
              <a:lnSpc>
                <a:spcPts val="5400"/>
              </a:lnSpc>
            </a:pPr>
            <a:r>
              <a:rPr lang="en-US" altLang="zh-CN" sz="4400" b="1" i="0" dirty="0">
                <a:solidFill>
                  <a:srgbClr val="FFFFFF"/>
                </a:solidFill>
                <a:latin typeface="黑体" panose="02010609060101010101" charset="-122"/>
                <a:ea typeface="黑体" panose="02010609060101010101" charset="-122"/>
                <a:cs typeface="黑体" panose="02010609060101010101" pitchFamily="34" charset="-120"/>
              </a:rPr>
              <a:t>课时2</a:t>
            </a:r>
            <a:r>
              <a:rPr lang="en-US" altLang="zh-CN" sz="4400" b="1" i="0" dirty="0">
                <a:solidFill>
                  <a:srgbClr val="FFFFFF"/>
                </a:solidFill>
                <a:latin typeface="宋体" panose="02010600030101010101" pitchFamily="2" charset="-122"/>
                <a:ea typeface="宋体" panose="02010600030101010101" pitchFamily="2" charset="-122"/>
                <a:cs typeface="宋体" panose="02010600030101010101" pitchFamily="34" charset="-120"/>
              </a:rPr>
              <a:t> </a:t>
            </a:r>
            <a:r>
              <a:rPr lang="en-US" altLang="zh-CN" sz="4400" b="1" i="0" dirty="0">
                <a:solidFill>
                  <a:srgbClr val="FFFFFF"/>
                </a:solidFill>
                <a:latin typeface="黑体" panose="02010609060101010101" charset="-122"/>
                <a:ea typeface="黑体" panose="02010609060101010101" charset="-122"/>
                <a:cs typeface="黑体" panose="02010609060101010101" pitchFamily="34" charset="-120"/>
              </a:rPr>
              <a:t>微生物的选择培养和计数</a:t>
            </a:r>
            <a:endParaRPr lang="en-US" altLang="zh-CN" sz="4400" dirty="0"/>
          </a:p>
        </p:txBody>
      </p:sp>
      <p:pic>
        <p:nvPicPr>
          <p:cNvPr id="4" name="C_4#ffcba7897.fixed?pid=e70e20f07&amp;color=0,0,0&amp;tib=255,255,255&amp;vtp=1" descr="preencoded.png"/>
          <p:cNvPicPr>
            <a:picLocks noChangeAspect="1"/>
          </p:cNvPicPr>
          <p:nvPr/>
        </p:nvPicPr>
        <p:blipFill>
          <a:blip r:embed="rId1"/>
          <a:stretch>
            <a:fillRect/>
          </a:stretch>
        </p:blipFill>
        <p:spPr>
          <a:xfrm>
            <a:off x="9939528" y="4507992"/>
            <a:ext cx="402336" cy="438912"/>
          </a:xfrm>
          <a:prstGeom prst="rect">
            <a:avLst/>
          </a:prstGeom>
        </p:spPr>
      </p:pic>
      <p:sp>
        <p:nvSpPr>
          <p:cNvPr id="5" name="C_4_BD#ffcba7897.fixed?pid=e70e20f07&amp;color=255,255,255&amp;vtp=1&amp;bbb=1"/>
          <p:cNvSpPr/>
          <p:nvPr/>
        </p:nvSpPr>
        <p:spPr>
          <a:xfrm>
            <a:off x="10460736" y="4379944"/>
            <a:ext cx="1709928" cy="566992"/>
          </a:xfrm>
          <a:prstGeom prst="rect">
            <a:avLst/>
          </a:prstGeom>
          <a:noFill/>
        </p:spPr>
        <p:txBody>
          <a:bodyPr wrap="none" lIns="0" tIns="0" rIns="0" bIns="0" rtlCol="0" anchor="ctr"/>
          <a:lstStyle/>
          <a:p>
            <a:pPr algn="l" latinLnBrk="1">
              <a:lnSpc>
                <a:spcPts val="5000"/>
              </a:lnSpc>
            </a:pPr>
            <a:r>
              <a:rPr lang="en-US" altLang="zh-CN" sz="2800" b="1" i="0" dirty="0">
                <a:solidFill>
                  <a:srgbClr val="FFFFFF"/>
                </a:solidFill>
                <a:latin typeface="黑体" panose="02010609060101010101" charset="-122"/>
                <a:ea typeface="黑体" panose="02010609060101010101" charset="-122"/>
                <a:cs typeface="黑体" panose="02010609060101010101" pitchFamily="34" charset="-120"/>
              </a:rPr>
              <a:t>刷基础</a:t>
            </a:r>
            <a:endParaRPr lang="en-US" altLang="zh-CN" sz="2800" dirty="0"/>
          </a:p>
        </p:txBody>
      </p:sp>
    </p:spTree>
  </p:cSld>
  <p:clrMapOvr>
    <a:masterClrMapping/>
  </p:clrMapOvr>
  <p:transition>
    <p:fade/>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BD.51_1#68c40201b?pid=063c63b47&amp;color=0,0,0&amp;vtp=1&amp;bt=1&amp;bbb=1&amp;hb=1"/>
          <p:cNvSpPr/>
          <p:nvPr/>
        </p:nvSpPr>
        <p:spPr>
          <a:xfrm>
            <a:off x="722376" y="972000"/>
            <a:ext cx="10753344" cy="84315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1.</a:t>
            </a: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[河南商丘百师联盟2025高二联考]</a:t>
            </a:r>
            <a:r>
              <a:rPr lang="en-US" altLang="zh-CN" sz="20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下表为培养某种微生物的培养基配方</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，下列相关叙述错误的</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4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是(</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mc:AlternateContent xmlns:mc="http://schemas.openxmlformats.org/markup-compatibility/2006" xmlns:a14="http://schemas.microsoft.com/office/drawing/2010/main">
        <mc:Choice Requires="a14">
          <p:graphicFrame>
            <p:nvGraphicFramePr>
              <p:cNvPr id="35" name="QC_6_BD.51_2#68c40201b?colgroup=2,4,4,7,4,6,4,3&amp;pid=063c63b47&amp;color=0,0,0&amp;vtp=1&amp;bbb=1"/>
              <p:cNvGraphicFramePr>
                <a:graphicFrameLocks noGrp="1"/>
              </p:cNvGraphicFramePr>
              <p:nvPr/>
            </p:nvGraphicFramePr>
            <p:xfrm>
              <a:off x="722376" y="1951677"/>
              <a:ext cx="10680192" cy="852678"/>
            </p:xfrm>
            <a:graphic>
              <a:graphicData uri="http://schemas.openxmlformats.org/drawingml/2006/table">
                <a:tbl>
                  <a:tblPr/>
                  <a:tblGrid>
                    <a:gridCol w="859536"/>
                    <a:gridCol w="1289304"/>
                    <a:gridCol w="1280160"/>
                    <a:gridCol w="2029968"/>
                    <a:gridCol w="1280160"/>
                    <a:gridCol w="1700784"/>
                    <a:gridCol w="1280160"/>
                    <a:gridCol w="960120"/>
                  </a:tblGrid>
                  <a:tr h="426339">
                    <a:tc>
                      <a:txBody>
                        <a:bodyPr/>
                        <a:lstStyle/>
                        <a:p>
                          <a:pPr algn="ctr" latinLnBrk="1" hangingPunct="0">
                            <a:lnSpc>
                              <a:spcPts val="3000"/>
                            </a:lnSpc>
                          </a:pPr>
                          <a:r>
                            <a:rPr lang="en-US" altLang="zh-CN" sz="2000" b="1"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成分</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14:m>
                            <m:oMath xmlns:m="http://schemas.openxmlformats.org/officeDocument/2006/math">
                              <m:sSub>
                                <m:sSubPr>
                                  <m:ctrlPr>
                                    <a:rPr lang="en-US" altLang="zh-CN" sz="2000" b="0" i="1" spc="-100" dirty="0">
                                      <a:solidFill>
                                        <a:srgbClr val="000000"/>
                                      </a:solidFill>
                                      <a:latin typeface="Cambria Math" panose="02040503050406030204" pitchFamily="34" charset="0"/>
                                      <a:ea typeface="微软雅黑" panose="020B0503020204020204" pitchFamily="34" charset="-122"/>
                                      <a:cs typeface="微软雅黑" panose="020B0503020204020204" pitchFamily="34" charset="-120"/>
                                    </a:rPr>
                                  </m:ctrlPr>
                                </m:sSubPr>
                                <m:e>
                                  <m:r>
                                    <m:rPr>
                                      <m:sty m:val="p"/>
                                    </m:rPr>
                                    <a:rPr lang="en-US" altLang="zh-CN" sz="2000" b="0" i="0" spc="-10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NaNO</m:t>
                                  </m:r>
                                </m:e>
                                <m:sub>
                                  <m:r>
                                    <a:rPr lang="en-US" altLang="zh-CN" sz="2000" b="0" i="0" spc="-10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3</m:t>
                                  </m:r>
                                </m:sub>
                              </m:sSub>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14:m>
                            <m:oMath xmlns:m="http://schemas.openxmlformats.org/officeDocument/2006/math">
                              <m:sSub>
                                <m:sSubPr>
                                  <m:ctrlPr>
                                    <a:rPr lang="en-US" altLang="zh-CN" sz="2000" b="0" i="1" spc="-100" dirty="0">
                                      <a:solidFill>
                                        <a:srgbClr val="000000"/>
                                      </a:solidFill>
                                      <a:latin typeface="Cambria Math" panose="02040503050406030204" pitchFamily="34" charset="0"/>
                                      <a:ea typeface="微软雅黑" panose="020B0503020204020204" pitchFamily="34" charset="-122"/>
                                      <a:cs typeface="微软雅黑" panose="020B0503020204020204" pitchFamily="34" charset="-120"/>
                                    </a:rPr>
                                  </m:ctrlPr>
                                </m:sSubPr>
                                <m:e>
                                  <m:r>
                                    <m:rPr>
                                      <m:sty m:val="p"/>
                                    </m:rPr>
                                    <a:rPr lang="en-US" altLang="zh-CN" sz="2000" b="0" i="0" spc="-10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K</m:t>
                                  </m:r>
                                </m:e>
                                <m:sub>
                                  <m:r>
                                    <a:rPr lang="en-US" altLang="zh-CN" sz="2000" b="0" i="0" spc="-10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2</m:t>
                                  </m:r>
                                </m:sub>
                              </m:sSub>
                              <m:sSub>
                                <m:sSubPr>
                                  <m:ctrlPr>
                                    <a:rPr lang="en-US" altLang="zh-CN" sz="2000" b="0" i="1" spc="-100" dirty="0">
                                      <a:solidFill>
                                        <a:srgbClr val="000000"/>
                                      </a:solidFill>
                                      <a:latin typeface="Cambria Math" panose="02040503050406030204" pitchFamily="34" charset="0"/>
                                      <a:ea typeface="微软雅黑" panose="020B0503020204020204" pitchFamily="34" charset="-122"/>
                                      <a:cs typeface="微软雅黑" panose="020B0503020204020204" pitchFamily="34" charset="-120"/>
                                    </a:rPr>
                                  </m:ctrlPr>
                                </m:sSubPr>
                                <m:e>
                                  <m:r>
                                    <m:rPr>
                                      <m:sty m:val="p"/>
                                    </m:rPr>
                                    <a:rPr lang="en-US" altLang="zh-CN" sz="2000" b="0" i="0" spc="-10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HPO</m:t>
                                  </m:r>
                                </m:e>
                                <m:sub>
                                  <m:r>
                                    <a:rPr lang="en-US" altLang="zh-CN" sz="2000" b="0" i="0" spc="-10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4</m:t>
                                  </m:r>
                                </m:sub>
                              </m:sSub>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14:m>
                            <m:oMath xmlns:m="http://schemas.openxmlformats.org/officeDocument/2006/math">
                              <m:sSub>
                                <m:sSubPr>
                                  <m:ctrlPr>
                                    <a:rPr lang="en-US" altLang="zh-CN" sz="2000" b="0" i="1" spc="-100" dirty="0">
                                      <a:solidFill>
                                        <a:srgbClr val="000000"/>
                                      </a:solidFill>
                                      <a:latin typeface="Cambria Math" panose="02040503050406030204" pitchFamily="34" charset="0"/>
                                      <a:ea typeface="微软雅黑" panose="020B0503020204020204" pitchFamily="34" charset="-122"/>
                                      <a:cs typeface="微软雅黑" panose="020B0503020204020204" pitchFamily="34" charset="-120"/>
                                    </a:rPr>
                                  </m:ctrlPr>
                                </m:sSubPr>
                                <m:e>
                                  <m:r>
                                    <m:rPr>
                                      <m:sty m:val="p"/>
                                    </m:rPr>
                                    <a:rPr lang="en-US" altLang="zh-CN" sz="2000" b="0" i="0" spc="-10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MgSO</m:t>
                                  </m:r>
                                </m:e>
                                <m:sub>
                                  <m:r>
                                    <a:rPr lang="en-US" altLang="zh-CN" sz="2000" b="0" i="0" spc="-10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4</m:t>
                                  </m:r>
                                </m:sub>
                              </m:sSub>
                              <m:r>
                                <a:rPr lang="en-US" altLang="zh-CN" sz="2000" b="0" i="0" spc="-10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oMath>
                          </a14:m>
                          <a:r>
                            <a:rPr lang="en-US" altLang="zh-CN" sz="20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14:m>
                            <m:oMath xmlns:m="http://schemas.openxmlformats.org/officeDocument/2006/math">
                              <m:r>
                                <a:rPr lang="en-US" altLang="zh-CN" sz="2000" b="0" i="0" spc="-10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7</m:t>
                              </m:r>
                              <m:sSub>
                                <m:sSubPr>
                                  <m:ctrlPr>
                                    <a:rPr lang="en-US" altLang="zh-CN" sz="2000" b="0" i="1" spc="-100" dirty="0">
                                      <a:solidFill>
                                        <a:srgbClr val="000000"/>
                                      </a:solidFill>
                                      <a:latin typeface="Cambria Math" panose="02040503050406030204" pitchFamily="34" charset="0"/>
                                      <a:ea typeface="微软雅黑" panose="020B0503020204020204" pitchFamily="34" charset="-122"/>
                                      <a:cs typeface="微软雅黑" panose="020B0503020204020204" pitchFamily="34" charset="-120"/>
                                    </a:rPr>
                                  </m:ctrlPr>
                                </m:sSubPr>
                                <m:e>
                                  <m:r>
                                    <m:rPr>
                                      <m:sty m:val="p"/>
                                    </m:rPr>
                                    <a:rPr lang="en-US" altLang="zh-CN" sz="2000" b="0" i="0" spc="-10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H</m:t>
                                  </m:r>
                                </m:e>
                                <m:sub>
                                  <m:r>
                                    <a:rPr lang="en-US" altLang="zh-CN" sz="2000" b="0" i="0" spc="-10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2</m:t>
                                  </m:r>
                                </m:sub>
                              </m:sSub>
                              <m:r>
                                <m:rPr>
                                  <m:sty m:val="p"/>
                                </m:rPr>
                                <a:rPr lang="en-US" altLang="zh-CN" sz="2000" b="0" i="0" spc="-10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O</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14:m>
                            <m:oMath xmlns:m="http://schemas.openxmlformats.org/officeDocument/2006/math">
                              <m:sSub>
                                <m:sSubPr>
                                  <m:ctrlPr>
                                    <a:rPr lang="en-US" altLang="zh-CN" sz="2000" b="0" i="1" spc="-100" dirty="0">
                                      <a:solidFill>
                                        <a:srgbClr val="000000"/>
                                      </a:solidFill>
                                      <a:latin typeface="Cambria Math" panose="02040503050406030204" pitchFamily="34" charset="0"/>
                                      <a:ea typeface="微软雅黑" panose="020B0503020204020204" pitchFamily="34" charset="-122"/>
                                      <a:cs typeface="微软雅黑" panose="020B0503020204020204" pitchFamily="34" charset="-120"/>
                                    </a:rPr>
                                  </m:ctrlPr>
                                </m:sSubPr>
                                <m:e>
                                  <m:r>
                                    <m:rPr>
                                      <m:sty m:val="p"/>
                                    </m:rPr>
                                    <a:rPr lang="en-US" altLang="zh-CN" sz="2000" b="0" i="0" spc="-10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FeSO</m:t>
                                  </m:r>
                                </m:e>
                                <m:sub>
                                  <m:r>
                                    <a:rPr lang="en-US" altLang="zh-CN" sz="2000" b="0" i="0" spc="-10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4</m:t>
                                  </m:r>
                                </m:sub>
                              </m:sSub>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14:m>
                            <m:oMath xmlns:m="http://schemas.openxmlformats.org/officeDocument/2006/math">
                              <m:r>
                                <a:rPr lang="en-US" altLang="zh-CN" sz="2000" b="0" i="0" spc="-10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sSub>
                                <m:sSubPr>
                                  <m:ctrlPr>
                                    <a:rPr lang="en-US" altLang="zh-CN" sz="2000" b="0" i="1" spc="-100" dirty="0">
                                      <a:solidFill>
                                        <a:srgbClr val="000000"/>
                                      </a:solidFill>
                                      <a:latin typeface="Cambria Math" panose="02040503050406030204" pitchFamily="34" charset="0"/>
                                      <a:ea typeface="微软雅黑" panose="020B0503020204020204" pitchFamily="34" charset="-122"/>
                                      <a:cs typeface="微软雅黑" panose="020B0503020204020204" pitchFamily="34" charset="-120"/>
                                    </a:rPr>
                                  </m:ctrlPr>
                                </m:sSubPr>
                                <m:e>
                                  <m:r>
                                    <m:rPr>
                                      <m:sty m:val="p"/>
                                    </m:rPr>
                                    <a:rPr lang="en-US" altLang="zh-CN" sz="2000" b="0" i="0" spc="-10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CH</m:t>
                                  </m:r>
                                </m:e>
                                <m:sub>
                                  <m:r>
                                    <a:rPr lang="en-US" altLang="zh-CN" sz="2000" b="0" i="0" spc="-10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2</m:t>
                                  </m:r>
                                </m:sub>
                              </m:sSub>
                              <m:r>
                                <m:rPr>
                                  <m:sty m:val="p"/>
                                </m:rPr>
                                <a:rPr lang="en-US" altLang="zh-CN" sz="2000" b="0" i="0" spc="-10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O</m:t>
                              </m:r>
                              <m:r>
                                <a:rPr lang="en-US" altLang="zh-CN" sz="2000" b="0" i="0" spc="-10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14:m>
                            <m:oMath xmlns:m="http://schemas.openxmlformats.org/officeDocument/2006/math">
                              <m:sSub>
                                <m:sSubPr>
                                  <m:ctrlPr>
                                    <a:rPr lang="en-US" altLang="zh-CN" sz="2000" b="0" i="1" spc="-100" dirty="0">
                                      <a:solidFill>
                                        <a:srgbClr val="000000"/>
                                      </a:solidFill>
                                      <a:latin typeface="Cambria Math" panose="02040503050406030204" pitchFamily="34" charset="0"/>
                                      <a:ea typeface="微软雅黑" panose="020B0503020204020204" pitchFamily="34" charset="-122"/>
                                      <a:cs typeface="微软雅黑" panose="020B0503020204020204" pitchFamily="34" charset="-120"/>
                                    </a:rPr>
                                  </m:ctrlPr>
                                </m:sSubPr>
                                <m:e>
                                  <m:r>
                                    <m:rPr>
                                      <m:sty m:val="p"/>
                                    </m:rPr>
                                    <a:rPr lang="en-US" altLang="zh-CN" sz="2000" b="0" i="0" spc="-10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H</m:t>
                                  </m:r>
                                </m:e>
                                <m:sub>
                                  <m:r>
                                    <a:rPr lang="en-US" altLang="zh-CN" sz="2000" b="0" i="0" spc="-10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2</m:t>
                                  </m:r>
                                </m:sub>
                              </m:sSub>
                              <m:r>
                                <m:rPr>
                                  <m:sty m:val="p"/>
                                </m:rPr>
                                <a:rPr lang="en-US" altLang="zh-CN" sz="2000" b="0" i="0" spc="-10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O</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青霉素</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426339">
                    <a:tc>
                      <a:txBody>
                        <a:bodyPr/>
                        <a:lstStyle/>
                        <a:p>
                          <a:pPr algn="ctr" latinLnBrk="1" hangingPunct="0">
                            <a:lnSpc>
                              <a:spcPts val="3000"/>
                            </a:lnSpc>
                          </a:pPr>
                          <a:r>
                            <a:rPr lang="en-US" altLang="zh-CN" sz="2000" b="1"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含量</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14:m>
                            <m:oMath xmlns:m="http://schemas.openxmlformats.org/officeDocument/2006/math">
                              <m:r>
                                <a:rPr lang="en-US" altLang="zh-CN" sz="2000" b="0" i="0" spc="-10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3</m:t>
                              </m:r>
                              <m:r>
                                <m:rPr>
                                  <m:nor/>
                                </m:rPr>
                                <a:rPr lang="en-US" altLang="zh-CN" sz="2000" b="0" i="0" spc="-10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 </m:t>
                              </m:r>
                              <m:r>
                                <m:rPr>
                                  <m:sty m:val="p"/>
                                </m:rPr>
                                <a:rPr lang="en-US" altLang="zh-CN" sz="2000" b="0" i="0" spc="-10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g</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14:m>
                            <m:oMath xmlns:m="http://schemas.openxmlformats.org/officeDocument/2006/math">
                              <m:r>
                                <a:rPr lang="en-US" altLang="zh-CN" sz="2000" b="0" i="0" spc="-10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1</m:t>
                              </m:r>
                              <m:r>
                                <m:rPr>
                                  <m:nor/>
                                </m:rPr>
                                <a:rPr lang="en-US" altLang="zh-CN" sz="2000" b="0" i="0" spc="-10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 </m:t>
                              </m:r>
                              <m:r>
                                <m:rPr>
                                  <m:sty m:val="p"/>
                                </m:rPr>
                                <a:rPr lang="en-US" altLang="zh-CN" sz="2000" b="0" i="0" spc="-10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g</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14:m>
                            <m:oMath xmlns:m="http://schemas.openxmlformats.org/officeDocument/2006/math">
                              <m:r>
                                <a:rPr lang="en-US" altLang="zh-CN" sz="2000" b="0" i="0" spc="-10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0</m:t>
                              </m:r>
                              <m:r>
                                <a:rPr lang="en-US" altLang="zh-CN" sz="2000" b="0" i="0" spc="-10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r>
                                <a:rPr lang="en-US" altLang="zh-CN" sz="2000" b="0" i="0" spc="-10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5</m:t>
                              </m:r>
                              <m:r>
                                <m:rPr>
                                  <m:nor/>
                                </m:rPr>
                                <a:rPr lang="en-US" altLang="zh-CN" sz="2000" b="0" i="0" spc="-10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 </m:t>
                              </m:r>
                              <m:r>
                                <m:rPr>
                                  <m:sty m:val="p"/>
                                </m:rPr>
                                <a:rPr lang="en-US" altLang="zh-CN" sz="2000" b="0" i="0" spc="-10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g</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14:m>
                            <m:oMath xmlns:m="http://schemas.openxmlformats.org/officeDocument/2006/math">
                              <m:r>
                                <a:rPr lang="en-US" altLang="zh-CN" sz="2000" b="0" i="0" spc="-10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0</m:t>
                              </m:r>
                              <m:r>
                                <a:rPr lang="en-US" altLang="zh-CN" sz="2000" b="0" i="0" spc="-10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r>
                                <a:rPr lang="en-US" altLang="zh-CN" sz="2000" b="0" i="0" spc="-10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01</m:t>
                              </m:r>
                              <m:r>
                                <m:rPr>
                                  <m:nor/>
                                </m:rPr>
                                <a:rPr lang="en-US" altLang="zh-CN" sz="2000" b="0" i="0" spc="-10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 </m:t>
                              </m:r>
                              <m:r>
                                <m:rPr>
                                  <m:sty m:val="p"/>
                                </m:rPr>
                                <a:rPr lang="en-US" altLang="zh-CN" sz="2000" b="0" i="0" spc="-10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g</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14:m>
                            <m:oMath xmlns:m="http://schemas.openxmlformats.org/officeDocument/2006/math">
                              <m:r>
                                <a:rPr lang="en-US" altLang="zh-CN" sz="2000" b="0" i="0" spc="-10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30</m:t>
                              </m:r>
                              <m:r>
                                <m:rPr>
                                  <m:nor/>
                                </m:rPr>
                                <a:rPr lang="en-US" altLang="zh-CN" sz="2000" b="0" i="0" spc="-10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 </m:t>
                              </m:r>
                              <m:r>
                                <m:rPr>
                                  <m:sty m:val="p"/>
                                </m:rPr>
                                <a:rPr lang="en-US" altLang="zh-CN" sz="2000" b="0" i="0" spc="-10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g</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定容至</a:t>
                          </a:r>
                          <a14:m>
                            <m:oMath xmlns:m="http://schemas.openxmlformats.org/officeDocument/2006/math">
                              <m:r>
                                <a:rPr lang="en-US" altLang="zh-CN" sz="2000" b="0" i="0" spc="-10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1</m:t>
                              </m:r>
                              <m:r>
                                <m:rPr>
                                  <m:nor/>
                                </m:rPr>
                                <a:rPr lang="en-US" altLang="zh-CN" sz="2000" b="0" i="0" spc="-10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 </m:t>
                              </m:r>
                              <m:r>
                                <m:rPr>
                                  <m:sty m:val="p"/>
                                </m:rPr>
                                <a:rPr lang="en-US" altLang="zh-CN" sz="2000" b="0" i="0" spc="-10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L</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适量</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bl>
              </a:graphicData>
            </a:graphic>
          </p:graphicFrame>
        </mc:Choice>
        <mc:Fallback xmlns="">
          <p:graphicFrame>
            <p:nvGraphicFramePr>
              <p:cNvPr id="35" name="QC_6_BD.51_2#68c40201b?colgroup=2,4,4,7,4,6,4,3&amp;pid=063c63b47&amp;color=0,0,0&amp;vtp=1&amp;bbb=1"/>
              <p:cNvGraphicFramePr>
                <a:graphicFrameLocks noGrp="1"/>
              </p:cNvGraphicFramePr>
              <p:nvPr/>
            </p:nvGraphicFramePr>
            <p:xfrm>
              <a:off x="722376" y="1951677"/>
              <a:ext cx="10680192" cy="852678"/>
            </p:xfrm>
            <a:graphic>
              <a:graphicData uri="http://schemas.openxmlformats.org/drawingml/2006/table">
                <a:tbl>
                  <a:tblPr/>
                  <a:tblGrid>
                    <a:gridCol w="859536"/>
                    <a:gridCol w="1289304"/>
                    <a:gridCol w="1280160"/>
                    <a:gridCol w="2029968"/>
                    <a:gridCol w="1280160"/>
                    <a:gridCol w="1700784"/>
                    <a:gridCol w="1280160"/>
                    <a:gridCol w="960120"/>
                  </a:tblGrid>
                  <a:tr h="426085">
                    <a:tc>
                      <a:txBody>
                        <a:bodyPr/>
                        <a:lstStyle/>
                        <a:p>
                          <a:pPr algn="ctr" latinLnBrk="1" hangingPunct="0">
                            <a:lnSpc>
                              <a:spcPts val="3000"/>
                            </a:lnSpc>
                          </a:pPr>
                          <a:r>
                            <a:rPr lang="en-US" altLang="zh-CN" sz="2000" b="1"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成分</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1"/>
                        </a:blipFill>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1"/>
                        </a:blipFill>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1"/>
                        </a:blipFill>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1"/>
                        </a:blipFill>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1"/>
                        </a:blipFill>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1"/>
                        </a:blipFill>
                      </a:tcPr>
                    </a:tc>
                    <a:tc>
                      <a:txBody>
                        <a:bodyPr/>
                        <a:lstStyle/>
                        <a:p>
                          <a:pPr algn="ctr"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青霉素</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426720">
                    <a:tc>
                      <a:txBody>
                        <a:bodyPr/>
                        <a:lstStyle/>
                        <a:p>
                          <a:pPr algn="ctr" latinLnBrk="1" hangingPunct="0">
                            <a:lnSpc>
                              <a:spcPts val="3000"/>
                            </a:lnSpc>
                          </a:pPr>
                          <a:r>
                            <a:rPr lang="en-US" altLang="zh-CN" sz="2000" b="1"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含量</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1"/>
                        </a:blipFill>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1"/>
                        </a:blipFill>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1"/>
                        </a:blipFill>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1"/>
                        </a:blipFill>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1"/>
                        </a:blipFill>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1"/>
                        </a:blipFill>
                      </a:tcPr>
                    </a:tc>
                    <a:tc>
                      <a:txBody>
                        <a:bodyPr/>
                        <a:lstStyle/>
                        <a:p>
                          <a:pPr algn="ctr"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适量</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bl>
              </a:graphicData>
            </a:graphic>
          </p:graphicFrame>
        </mc:Fallback>
      </mc:AlternateContent>
      <p:sp>
        <p:nvSpPr>
          <p:cNvPr id="4" name="QC_6_AN.52_1#68c40201b.bracket?pid=063c63b47&amp;color=0,0,0&amp;vpa=17&amp;vtp=1"/>
          <p:cNvSpPr/>
          <p:nvPr/>
        </p:nvSpPr>
        <p:spPr>
          <a:xfrm>
            <a:off x="1176401" y="1410150"/>
            <a:ext cx="355600" cy="389509"/>
          </a:xfrm>
          <a:prstGeom prst="rect">
            <a:avLst/>
          </a:prstGeom>
          <a:noFill/>
        </p:spPr>
        <p:txBody>
          <a:bodyPr wrap="none" lIns="0" tIns="0" rIns="0" bIns="0" rtlCol="0" anchor="t"/>
          <a:lstStyle/>
          <a:p>
            <a:pPr algn="ctr" latinLnBrk="1">
              <a:lnSpc>
                <a:spcPts val="34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C</a:t>
            </a:r>
            <a:endParaRPr lang="en-US" altLang="zh-CN" sz="2000" dirty="0"/>
          </a:p>
        </p:txBody>
      </p:sp>
      <mc:AlternateContent xmlns:mc="http://schemas.openxmlformats.org/markup-compatibility/2006">
        <mc:Choice xmlns:a14="http://schemas.microsoft.com/office/drawing/2010/main" Requires="a14">
          <p:sp>
            <p:nvSpPr>
              <p:cNvPr id="5" name="QC_6_BD.51_3#68c40201b.choices?pid=063c63b47&amp;color=0,0,0&amp;vtp=1&amp;bbb=1"/>
              <p:cNvSpPr/>
              <p:nvPr/>
            </p:nvSpPr>
            <p:spPr>
              <a:xfrm>
                <a:off x="722376" y="2942277"/>
                <a:ext cx="10753344" cy="1781302"/>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A.依物理性质划分，该培养基属于液体培养基</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.由培养基的原料可知，所培养微生物的同化作用类型是异养型</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.若用该培养基培养能分解纤维素的细菌，应只除去</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sSub>
                      <m:sSubPr>
                        <m:ctrlPr>
                          <a:rPr lang="en-US" altLang="zh-CN" sz="2000" b="0" i="1" dirty="0">
                            <a:solidFill>
                              <a:srgbClr val="000000"/>
                            </a:solidFill>
                            <a:latin typeface="Cambria Math" panose="02040503050406030204" pitchFamily="34" charset="0"/>
                            <a:ea typeface="微软雅黑" panose="020B0503020204020204" pitchFamily="34" charset="-122"/>
                            <a:cs typeface="微软雅黑" panose="020B0503020204020204" pitchFamily="34" charset="-120"/>
                          </a:rPr>
                        </m:ctrlPr>
                      </m:sSubPr>
                      <m:e>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CH</m:t>
                        </m:r>
                      </m:e>
                      <m:sub>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2</m:t>
                        </m:r>
                      </m:sub>
                    </m:sSub>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O</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，再添加纤维素</a:t>
                </a:r>
                <a:endParaRPr lang="en-US" altLang="zh-CN" sz="2000" dirty="0"/>
              </a:p>
              <a:p>
                <a:pPr latinLnBrk="1">
                  <a:lnSpc>
                    <a:spcPts val="34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.该培养基中的碳源是</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sSub>
                      <m:sSubPr>
                        <m:ctrlPr>
                          <a:rPr lang="en-US" altLang="zh-CN" sz="2000" b="0" i="1" dirty="0">
                            <a:solidFill>
                              <a:srgbClr val="000000"/>
                            </a:solidFill>
                            <a:latin typeface="Cambria Math" panose="02040503050406030204" pitchFamily="34" charset="0"/>
                            <a:ea typeface="微软雅黑" panose="020B0503020204020204" pitchFamily="34" charset="-122"/>
                            <a:cs typeface="微软雅黑" panose="020B0503020204020204" pitchFamily="34" charset="-120"/>
                          </a:rPr>
                        </m:ctrlPr>
                      </m:sSubPr>
                      <m:e>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CH</m:t>
                        </m:r>
                      </m:e>
                      <m:sub>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2</m:t>
                        </m:r>
                      </m:sub>
                    </m:sSub>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O</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，氮源是</a:t>
                </a:r>
                <a14:m>
                  <m:oMath xmlns:m="http://schemas.openxmlformats.org/officeDocument/2006/math">
                    <m:sSub>
                      <m:sSubPr>
                        <m:ctrlPr>
                          <a:rPr lang="en-US" altLang="zh-CN" sz="2000" b="0" i="1" dirty="0">
                            <a:solidFill>
                              <a:srgbClr val="000000"/>
                            </a:solidFill>
                            <a:latin typeface="Cambria Math" panose="02040503050406030204" pitchFamily="34" charset="0"/>
                            <a:ea typeface="微软雅黑" panose="020B0503020204020204" pitchFamily="34" charset="-122"/>
                            <a:cs typeface="微软雅黑" panose="020B0503020204020204" pitchFamily="34" charset="-120"/>
                          </a:rPr>
                        </m:ctrlPr>
                      </m:sSubPr>
                      <m:e>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NaNO</m:t>
                        </m:r>
                      </m:e>
                      <m:sub>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3</m:t>
                        </m:r>
                      </m:sub>
                    </m:sSub>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2000" dirty="0"/>
              </a:p>
            </p:txBody>
          </p:sp>
        </mc:Choice>
        <mc:Fallback>
          <p:sp>
            <p:nvSpPr>
              <p:cNvPr id="5" name="QC_6_BD.51_3#68c40201b.choices?pid=063c63b47&amp;color=0,0,0&amp;vtp=1&amp;bbb=1"/>
              <p:cNvSpPr>
                <a:spLocks noRot="1" noChangeAspect="1" noMove="1" noResize="1" noEditPoints="1" noAdjustHandles="1" noChangeArrowheads="1" noChangeShapeType="1" noTextEdit="1"/>
              </p:cNvSpPr>
              <p:nvPr/>
            </p:nvSpPr>
            <p:spPr>
              <a:xfrm>
                <a:off x="722376" y="2942277"/>
                <a:ext cx="10753344" cy="1781302"/>
              </a:xfrm>
              <a:prstGeom prst="rect">
                <a:avLst/>
              </a:prstGeom>
              <a:blipFill rotWithShape="1">
                <a:blip r:embed="rId2"/>
                <a:stretch>
                  <a:fillRect l="-4" t="-18" b="-2648"/>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Effect transition="in" filter="fade">
                                      <p:cBhvr>
                                        <p:cTn id="7" dur="500"/>
                                        <p:tgtEl>
                                          <p:spTgt spid="4">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xEl>
                                              <p:pRg st="0" end="0"/>
                                            </p:txEl>
                                          </p:spTgt>
                                        </p:tgtEl>
                                        <p:attrNameLst>
                                          <p:attrName>style.visibility</p:attrName>
                                        </p:attrNameLst>
                                      </p:cBhvr>
                                      <p:to>
                                        <p:strVal val="visible"/>
                                      </p:to>
                                    </p:set>
                                    <p:animEffect transition="in" filter="fade">
                                      <p:cBhvr>
                                        <p:cTn id="10"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build="p"/>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6_AS.53_1#68c40201b?vop=1&amp;pid=063c63b47&amp;color=0,0,0&amp;vtp=1&amp;bt=1&amp;bbb=1&amp;hb=1"/>
              <p:cNvSpPr/>
              <p:nvPr/>
            </p:nvSpPr>
            <p:spPr>
              <a:xfrm>
                <a:off x="722376" y="972000"/>
                <a:ext cx="10753344" cy="22659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该培养基配方中没有凝固剂，依物理性质划分，该培养基属于液体培养基，A正确</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；由培</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养基的成分可知</a:t>
                </a:r>
                <a:r>
                  <a:rPr lang="en-US" altLang="zh-CN" sz="22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a:rPr lang="en-US" altLang="zh-CN" sz="22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sSub>
                      <m:sSubPr>
                        <m:ctrlPr>
                          <a:rPr lang="en-US" altLang="zh-CN" sz="2200" b="0" i="1" dirty="0">
                            <a:solidFill>
                              <a:srgbClr val="000000"/>
                            </a:solidFill>
                            <a:latin typeface="Cambria Math" panose="02040503050406030204" pitchFamily="34" charset="0"/>
                            <a:ea typeface="微软雅黑" panose="020B0503020204020204" pitchFamily="34" charset="-122"/>
                            <a:cs typeface="微软雅黑" panose="020B0503020204020204" pitchFamily="34" charset="-120"/>
                          </a:rPr>
                        </m:ctrlPr>
                      </m:sSubPr>
                      <m:e>
                        <m:r>
                          <m:rPr>
                            <m:sty m:val="p"/>
                          </m:rPr>
                          <a:rPr lang="en-US" altLang="zh-CN" sz="22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CH</m:t>
                        </m:r>
                      </m:e>
                      <m:sub>
                        <m:r>
                          <a:rPr lang="en-US" altLang="zh-CN" sz="22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2</m:t>
                        </m:r>
                      </m:sub>
                    </m:sSub>
                    <m:r>
                      <m:rPr>
                        <m:sty m:val="p"/>
                      </m:rPr>
                      <a:rPr lang="en-US" altLang="zh-CN" sz="22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O</m:t>
                    </m:r>
                    <m:r>
                      <a:rPr lang="en-US" altLang="zh-CN" sz="2200" b="0" i="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属于有机碳源，因此所培养微生物的同化作用类型是异养型，B</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正确；</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细菌对青霉素敏感</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，含青霉素的培养基不能培养细菌，因此用该培养基培养纤维素分解菌</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，应除</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去</a:t>
                </a:r>
                <a14:m>
                  <m:oMath xmlns:m="http://schemas.openxmlformats.org/officeDocument/2006/math">
                    <m:r>
                      <a:rPr lang="en-US" altLang="zh-CN" sz="22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sSub>
                      <m:sSubPr>
                        <m:ctrlPr>
                          <a:rPr lang="en-US" altLang="zh-CN" sz="2200" b="0" i="1" dirty="0">
                            <a:solidFill>
                              <a:srgbClr val="000000"/>
                            </a:solidFill>
                            <a:latin typeface="Cambria Math" panose="02040503050406030204" pitchFamily="34" charset="0"/>
                            <a:ea typeface="微软雅黑" panose="020B0503020204020204" pitchFamily="34" charset="-122"/>
                            <a:cs typeface="微软雅黑" panose="020B0503020204020204" pitchFamily="34" charset="-120"/>
                          </a:rPr>
                        </m:ctrlPr>
                      </m:sSubPr>
                      <m:e>
                        <m:r>
                          <m:rPr>
                            <m:sty m:val="p"/>
                          </m:rPr>
                          <a:rPr lang="en-US" altLang="zh-CN" sz="22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CH</m:t>
                        </m:r>
                      </m:e>
                      <m:sub>
                        <m:r>
                          <a:rPr lang="en-US" altLang="zh-CN" sz="22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2</m:t>
                        </m:r>
                      </m:sub>
                    </m:sSub>
                    <m:r>
                      <m:rPr>
                        <m:sty m:val="p"/>
                      </m:rPr>
                      <a:rPr lang="en-US" altLang="zh-CN" sz="22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O</m:t>
                    </m:r>
                    <m:r>
                      <a:rPr lang="en-US" altLang="zh-CN" sz="2200" b="0" i="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和青霉素，再添加纤维素，C错误；该培养基中的碳源是</a:t>
                </a:r>
                <a14:m>
                  <m:oMath xmlns:m="http://schemas.openxmlformats.org/officeDocument/2006/math">
                    <m:r>
                      <a:rPr lang="en-US" altLang="zh-CN" sz="22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sSub>
                      <m:sSubPr>
                        <m:ctrlPr>
                          <a:rPr lang="en-US" altLang="zh-CN" sz="2200" b="0" i="1" dirty="0">
                            <a:solidFill>
                              <a:srgbClr val="000000"/>
                            </a:solidFill>
                            <a:latin typeface="Cambria Math" panose="02040503050406030204" pitchFamily="34" charset="0"/>
                            <a:ea typeface="微软雅黑" panose="020B0503020204020204" pitchFamily="34" charset="-122"/>
                            <a:cs typeface="微软雅黑" panose="020B0503020204020204" pitchFamily="34" charset="-120"/>
                          </a:rPr>
                        </m:ctrlPr>
                      </m:sSubPr>
                      <m:e>
                        <m:r>
                          <m:rPr>
                            <m:sty m:val="p"/>
                          </m:rPr>
                          <a:rPr lang="en-US" altLang="zh-CN" sz="22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CH</m:t>
                        </m:r>
                      </m:e>
                      <m:sub>
                        <m:r>
                          <a:rPr lang="en-US" altLang="zh-CN" sz="22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2</m:t>
                        </m:r>
                      </m:sub>
                    </m:sSub>
                    <m:r>
                      <m:rPr>
                        <m:sty m:val="p"/>
                      </m:rPr>
                      <a:rPr lang="en-US" altLang="zh-CN" sz="22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O</m:t>
                    </m:r>
                    <m:r>
                      <a:rPr lang="en-US" altLang="zh-CN" sz="2200" b="0" i="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，氮源是</a:t>
                </a:r>
                <a14:m>
                  <m:oMath xmlns:m="http://schemas.openxmlformats.org/officeDocument/2006/math">
                    <m:sSub>
                      <m:sSubPr>
                        <m:ctrlPr>
                          <a:rPr lang="en-US" altLang="zh-CN" sz="2000" b="0" i="1" dirty="0">
                            <a:solidFill>
                              <a:srgbClr val="000000"/>
                            </a:solidFill>
                            <a:latin typeface="Cambria Math" panose="02040503050406030204" pitchFamily="34" charset="0"/>
                            <a:ea typeface="微软雅黑" panose="020B0503020204020204" pitchFamily="34" charset="-122"/>
                            <a:cs typeface="微软雅黑" panose="020B0503020204020204" pitchFamily="34" charset="-120"/>
                          </a:rPr>
                        </m:ctrlPr>
                      </m:sSubPr>
                      <m:e>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NaNO</m:t>
                        </m:r>
                      </m:e>
                      <m:sub>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3</m:t>
                        </m:r>
                      </m:sub>
                    </m:sSub>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正确</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200" dirty="0"/>
              </a:p>
            </p:txBody>
          </p:sp>
        </mc:Choice>
        <mc:Fallback>
          <p:sp>
            <p:nvSpPr>
              <p:cNvPr id="2" name="QC_6_AS.53_1#68c40201b?vop=1&amp;pid=063c63b47&amp;color=0,0,0&amp;vtp=1&amp;bt=1&amp;bbb=1&amp;hb=1"/>
              <p:cNvSpPr>
                <a:spLocks noRot="1" noChangeAspect="1" noMove="1" noResize="1" noEditPoints="1" noAdjustHandles="1" noChangeArrowheads="1" noChangeShapeType="1" noTextEdit="1"/>
              </p:cNvSpPr>
              <p:nvPr/>
            </p:nvSpPr>
            <p:spPr>
              <a:xfrm>
                <a:off x="722376" y="972000"/>
                <a:ext cx="10753344" cy="2265934"/>
              </a:xfrm>
              <a:prstGeom prst="rect">
                <a:avLst/>
              </a:prstGeom>
              <a:blipFill rotWithShape="1">
                <a:blip r:embed="rId1"/>
                <a:stretch>
                  <a:fillRect l="-4" t="-20" r="-968" b="-1987"/>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BD.54_1#6ce5a06dd?pid=4b60b5599&amp;color=0,0,0&amp;vtp=1&amp;bt=1&amp;bbb=1&amp;hb=1"/>
          <p:cNvSpPr/>
          <p:nvPr/>
        </p:nvSpPr>
        <p:spPr>
          <a:xfrm>
            <a:off x="722376" y="972000"/>
            <a:ext cx="10753344" cy="175755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2.</a:t>
            </a: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[四川泸州2025高二期中]</a:t>
            </a:r>
            <a:r>
              <a:rPr lang="en-US" altLang="zh-CN" sz="20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稻瘟病是水稻生产中的主要真菌性病害，其病原菌为稻瘟菌</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。研究发</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现</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，部分土壤微生物能够分泌几丁质酶，可降解稻瘟菌的细胞壁，从而抑制其生长</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。为开发稻瘟</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病的生物防治方法</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，科研人员计划从土壤中分离并筛选高效降解几丁质的微生物</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，以获取几丁质</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4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酶</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下列叙述正确的是(</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3" name="QC_6_AN.55_1#6ce5a06dd.bracket?pid=4b60b5599&amp;color=0,0,0&amp;vpa=18&amp;vtp=1"/>
          <p:cNvSpPr/>
          <p:nvPr/>
        </p:nvSpPr>
        <p:spPr>
          <a:xfrm>
            <a:off x="3462401" y="2324550"/>
            <a:ext cx="357188" cy="389509"/>
          </a:xfrm>
          <a:prstGeom prst="rect">
            <a:avLst/>
          </a:prstGeom>
          <a:noFill/>
        </p:spPr>
        <p:txBody>
          <a:bodyPr wrap="none" lIns="0" tIns="0" rIns="0" bIns="0" rtlCol="0" anchor="t"/>
          <a:lstStyle/>
          <a:p>
            <a:pPr algn="ctr" latinLnBrk="1">
              <a:lnSpc>
                <a:spcPts val="34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B</a:t>
            </a:r>
            <a:endParaRPr lang="en-US" altLang="zh-CN" sz="2000" dirty="0"/>
          </a:p>
        </p:txBody>
      </p:sp>
      <p:sp>
        <p:nvSpPr>
          <p:cNvPr id="4" name="QC_6_BD.54_2#6ce5a06dd.choices?pid=4b60b5599&amp;color=0,0,0&amp;vtp=1&amp;bbb=1"/>
          <p:cNvSpPr/>
          <p:nvPr/>
        </p:nvSpPr>
        <p:spPr>
          <a:xfrm>
            <a:off x="722376" y="2791274"/>
            <a:ext cx="10753344" cy="1796034"/>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A.统计土壤样品中的活菌数时，可选择平板划线法接种</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.筛选土壤中目的微生物时要用以几丁质为唯一碳源的培养基</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.在以几丁质为唯一碳源的培养基上生长的菌落均能分泌几丁质酶</a:t>
            </a:r>
            <a:endParaRPr lang="en-US" altLang="zh-CN" sz="2000" dirty="0"/>
          </a:p>
          <a:p>
            <a:pPr latinLnBrk="1">
              <a:lnSpc>
                <a:spcPts val="3500"/>
              </a:lnSpc>
            </a:pPr>
            <a:r>
              <a:rPr lang="en-US" altLang="zh-CN" sz="2000" b="0" i="0" spc="-10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spc="-1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.培养基中的几丁质被分解后产生透明圈，单菌落形成的透明圈越大，该菌落降解几丁质的能力越强</a:t>
            </a:r>
            <a:endParaRPr lang="en-US" altLang="zh-CN" sz="2000" spc="-1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AS.56_1#6ce5a06dd?vop=1&amp;pid=4b60b5599&amp;color=0,0,0&amp;vtp=1&amp;bt=1&amp;bbb=1&amp;hb=1"/>
          <p:cNvSpPr/>
          <p:nvPr/>
        </p:nvSpPr>
        <p:spPr>
          <a:xfrm>
            <a:off x="722376" y="972000"/>
            <a:ext cx="10753344" cy="22405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统计样品中活菌数时，应选择稀释涂布平板法接种，A错误</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；筛选土壤中目的微生物时需</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用以几丁质为唯一碳源的培养基</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因为在该培养基上生长的微生物可能是能降解几丁质的微生物，</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正确；在以几丁质为唯一碳源的培养基上生长的菌落不一定能分泌几丁质酶</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，如以几丁质的分</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解产物为碳源的微生物也可能生存</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，C错误</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；透明圈是相关微生物产生几丁质酶水解几丁质形成</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，透明圈直径与菌落直径的比值越大，说明该菌落降解几丁质的能力越强，D错误。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BD.57_1#180ecab91?pid=a65c1d78d&amp;color=0,0,0&amp;vtp=1&amp;bt=1&amp;bbb=1&amp;hb=1"/>
          <p:cNvSpPr/>
          <p:nvPr/>
        </p:nvSpPr>
        <p:spPr>
          <a:xfrm>
            <a:off x="722376" y="972000"/>
            <a:ext cx="10753344" cy="130035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3.</a:t>
            </a: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[湖南衡阳2024高二期末]</a:t>
            </a:r>
            <a:r>
              <a:rPr lang="en-US" altLang="zh-CN" sz="20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臭豆腐是中国传统美食。制作时，需要将豆腐浸入含有乳酸菌</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、芽孢</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杆菌等微生物的卤汁中发酵</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。为探究卤汁中细菌的种类和数量</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，某兴趣小组采用如图方法进行实</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4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验</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下列说法正确的是(</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3" name="QC_6_AN.58_1#180ecab91.bracket?pid=a65c1d78d&amp;color=0,0,0&amp;vpa=19&amp;vtp=1"/>
          <p:cNvSpPr/>
          <p:nvPr/>
        </p:nvSpPr>
        <p:spPr>
          <a:xfrm>
            <a:off x="3449701" y="1867350"/>
            <a:ext cx="385763" cy="389509"/>
          </a:xfrm>
          <a:prstGeom prst="rect">
            <a:avLst/>
          </a:prstGeom>
          <a:noFill/>
        </p:spPr>
        <p:txBody>
          <a:bodyPr wrap="none" lIns="0" tIns="0" rIns="0" bIns="0" rtlCol="0" anchor="t"/>
          <a:lstStyle/>
          <a:p>
            <a:pPr algn="ctr" latinLnBrk="1">
              <a:lnSpc>
                <a:spcPts val="34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D</a:t>
            </a:r>
            <a:endParaRPr lang="en-US" altLang="zh-CN" sz="2000" dirty="0"/>
          </a:p>
        </p:txBody>
      </p:sp>
      <p:pic>
        <p:nvPicPr>
          <p:cNvPr id="4" name="QC_6_BD.57_2#180ecab91?htil=9&amp;pid=a65c1d78d&amp;color=0,0,0&amp;tib=255,255,255&amp;vtp=1" descr="preencoded.png"/>
          <p:cNvPicPr>
            <a:picLocks noChangeAspect="1"/>
          </p:cNvPicPr>
          <p:nvPr/>
        </p:nvPicPr>
        <p:blipFill>
          <a:blip r:embed="rId1">
            <a:clrChange>
              <a:clrFrom>
                <a:srgbClr val="FFFFFF"/>
              </a:clrFrom>
              <a:clrTo>
                <a:srgbClr val="FFFFFF">
                  <a:alpha val="0"/>
                </a:srgbClr>
              </a:clrTo>
            </a:clrChange>
          </a:blip>
          <a:stretch>
            <a:fillRect/>
          </a:stretch>
        </p:blipFill>
        <p:spPr>
          <a:xfrm>
            <a:off x="7026704" y="2408877"/>
            <a:ext cx="4306824" cy="1719072"/>
          </a:xfrm>
          <a:prstGeom prst="rect">
            <a:avLst/>
          </a:prstGeom>
          <a:noFill/>
          <a:extLst>
            <a:ext uri="{909E8E84-426E-40DD-AFC4-6F175D3DCCD1}">
              <a14:hiddenFill xmlns:a14="http://schemas.microsoft.com/office/drawing/2010/main">
                <a:solidFill>
                  <a:schemeClr val="accent1">
                    <a:alpha val="0"/>
                  </a:schemeClr>
                </a:solidFill>
              </a14:hiddenFill>
            </a:ext>
          </a:extLst>
        </p:spPr>
      </p:pic>
      <mc:AlternateContent xmlns:mc="http://schemas.openxmlformats.org/markup-compatibility/2006">
        <mc:Choice xmlns:a14="http://schemas.microsoft.com/office/drawing/2010/main" Requires="a14">
          <p:sp>
            <p:nvSpPr>
              <p:cNvPr id="5" name="QC_6_BD.57_3#180ecab91.choices?htil=9&amp;pid=a65c1d78d&amp;color=0,0,0&amp;vtp=1&amp;bbb=1&amp;hb=1"/>
              <p:cNvSpPr/>
              <p:nvPr/>
            </p:nvSpPr>
            <p:spPr>
              <a:xfrm>
                <a:off x="722376" y="2334074"/>
                <a:ext cx="6318504" cy="2710434"/>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A.实验前，微生物培养的器皿、接种工具</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、操作者的手</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等应进行灭菌</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.若用该方法培养了3组，菌落数分别为</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65、63、64，</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则可以推测每毫升卤汁中所含细菌数约为</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6</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4</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sSup>
                      <m:sSupPr>
                        <m:ctrlPr>
                          <a:rPr lang="en-US" altLang="zh-CN" sz="2000" b="0" i="1" dirty="0">
                            <a:solidFill>
                              <a:srgbClr val="000000"/>
                            </a:solidFill>
                            <a:latin typeface="Cambria Math" panose="02040503050406030204" pitchFamily="34" charset="0"/>
                            <a:ea typeface="微软雅黑" panose="020B0503020204020204" pitchFamily="34" charset="-122"/>
                            <a:cs typeface="微软雅黑" panose="020B0503020204020204" pitchFamily="34" charset="-120"/>
                          </a:rPr>
                        </m:ctrlPr>
                      </m:sSupPr>
                      <m:e>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10</m:t>
                        </m:r>
                      </m:e>
                      <m:sup>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6</m:t>
                        </m:r>
                      </m:sup>
                    </m:sSup>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个</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.该方法测得的结果通常比实际值大</a:t>
                </a:r>
                <a:endParaRPr lang="en-US" altLang="zh-CN" sz="2000" dirty="0"/>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.若使用显微镜直接计数，统计结果通常比实际值大</a:t>
                </a:r>
                <a:endParaRPr lang="en-US" altLang="zh-CN" sz="2000" dirty="0"/>
              </a:p>
            </p:txBody>
          </p:sp>
        </mc:Choice>
        <mc:Fallback>
          <p:sp>
            <p:nvSpPr>
              <p:cNvPr id="5" name="QC_6_BD.57_3#180ecab91.choices?htil=9&amp;pid=a65c1d78d&amp;color=0,0,0&amp;vtp=1&amp;bbb=1&amp;hb=1"/>
              <p:cNvSpPr>
                <a:spLocks noRot="1" noChangeAspect="1" noMove="1" noResize="1" noEditPoints="1" noAdjustHandles="1" noChangeArrowheads="1" noChangeShapeType="1" noTextEdit="1"/>
              </p:cNvSpPr>
              <p:nvPr/>
            </p:nvSpPr>
            <p:spPr>
              <a:xfrm>
                <a:off x="722376" y="2334074"/>
                <a:ext cx="6318504" cy="2710434"/>
              </a:xfrm>
              <a:prstGeom prst="rect">
                <a:avLst/>
              </a:prstGeom>
              <a:blipFill rotWithShape="1">
                <a:blip r:embed="rId2"/>
                <a:stretch>
                  <a:fillRect l="-6" t="-17" b="-1661"/>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6_AS.59_1#180ecab91?vop=1&amp;pid=a65c1d78d&amp;color=0,0,0&amp;vtp=1&amp;bt=1&amp;bbb=1&amp;hb=1"/>
              <p:cNvSpPr/>
              <p:nvPr/>
            </p:nvSpPr>
            <p:spPr>
              <a:xfrm>
                <a:off x="722376" y="972000"/>
                <a:ext cx="10753344" cy="31676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消毒是指使用较为温和的物理、化学或生物等方法杀死物体表面或内部一部分微生物</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；灭</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菌则是指使用强烈的理化方法杀死物体内外所有的微生物</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，故操作者的手应进行消毒处理，</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A错</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误</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该方法培养的3组培养基上的菌落均适合计数</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，故每毫升卤汁中所含细菌数约为</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700"/>
                  </a:lnSpc>
                </a:pP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63</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64</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65</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3</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0</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1</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sSup>
                      <m:sSupPr>
                        <m:ctrlPr>
                          <a:rPr lang="en-US" altLang="zh-CN" sz="2000" b="0" i="1" dirty="0">
                            <a:solidFill>
                              <a:srgbClr val="000000"/>
                            </a:solidFill>
                            <a:latin typeface="Cambria Math" panose="02040503050406030204" pitchFamily="34" charset="0"/>
                            <a:ea typeface="微软雅黑" panose="020B0503020204020204" pitchFamily="34" charset="-122"/>
                            <a:cs typeface="微软雅黑" panose="020B0503020204020204" pitchFamily="34" charset="-120"/>
                          </a:rPr>
                        </m:ctrlPr>
                      </m:sSupPr>
                      <m:e>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10</m:t>
                        </m:r>
                      </m:e>
                      <m:sup>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5</m:t>
                        </m:r>
                      </m:sup>
                    </m:sSup>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6</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4</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sSup>
                      <m:sSupPr>
                        <m:ctrlPr>
                          <a:rPr lang="en-US" altLang="zh-CN" sz="2000" b="0" i="1" dirty="0">
                            <a:solidFill>
                              <a:srgbClr val="000000"/>
                            </a:solidFill>
                            <a:latin typeface="Cambria Math" panose="02040503050406030204" pitchFamily="34" charset="0"/>
                            <a:ea typeface="微软雅黑" panose="020B0503020204020204" pitchFamily="34" charset="-122"/>
                            <a:cs typeface="微软雅黑" panose="020B0503020204020204" pitchFamily="34" charset="-120"/>
                          </a:rPr>
                        </m:ctrlPr>
                      </m:sSupPr>
                      <m:e>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10</m:t>
                        </m:r>
                      </m:e>
                      <m:sup>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7</m:t>
                        </m:r>
                      </m:sup>
                    </m:sSup>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（个），B错误。当两个或多个细胞连在一起时</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，平</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板上观察到的只是一个菌落</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，所以该方法测得的结果通常比实际值小，C错误</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。利用显微镜直接</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计数时</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，由于不能区分活菌和死菌，统计的结果一般是活菌数和死菌数的总和</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，因此统计结果通</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常比实际值大</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，D正确。</a:t>
                </a:r>
                <a:endParaRPr lang="en-US" altLang="zh-CN" sz="2200" dirty="0"/>
              </a:p>
            </p:txBody>
          </p:sp>
        </mc:Choice>
        <mc:Fallback>
          <p:sp>
            <p:nvSpPr>
              <p:cNvPr id="2" name="QC_6_AS.59_1#180ecab91?vop=1&amp;pid=a65c1d78d&amp;color=0,0,0&amp;vtp=1&amp;bt=1&amp;bbb=1&amp;hb=1"/>
              <p:cNvSpPr>
                <a:spLocks noRot="1" noChangeAspect="1" noMove="1" noResize="1" noEditPoints="1" noAdjustHandles="1" noChangeArrowheads="1" noChangeShapeType="1" noTextEdit="1"/>
              </p:cNvSpPr>
              <p:nvPr/>
            </p:nvSpPr>
            <p:spPr>
              <a:xfrm>
                <a:off x="722376" y="972000"/>
                <a:ext cx="10753344" cy="3167634"/>
              </a:xfrm>
              <a:prstGeom prst="rect">
                <a:avLst/>
              </a:prstGeom>
              <a:blipFill rotWithShape="1">
                <a:blip r:embed="rId1"/>
                <a:stretch>
                  <a:fillRect l="-4" t="-14" r="-402" b="-1421"/>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
                                            <p:txEl>
                                              <p:pRg st="6" end="6"/>
                                            </p:txEl>
                                          </p:spTgt>
                                        </p:tgtEl>
                                        <p:attrNameLst>
                                          <p:attrName>style.visibility</p:attrName>
                                        </p:attrNameLst>
                                      </p:cBhvr>
                                      <p:to>
                                        <p:strVal val="visible"/>
                                      </p:to>
                                    </p:set>
                                    <p:animEffect transition="in" filter="fade">
                                      <p:cBhvr>
                                        <p:cTn id="28"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BD.1_1#a214d9312?pid=92a36c4a5&amp;color=0,0,0&amp;vtp=1&amp;bt=1&amp;bbb=1&amp;hb=1"/>
          <p:cNvSpPr/>
          <p:nvPr/>
        </p:nvSpPr>
        <p:spPr>
          <a:xfrm>
            <a:off x="722376" y="969265"/>
            <a:ext cx="10753344" cy="84315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1.</a:t>
            </a: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[河北衡水枣强中学2025高二期中]</a:t>
            </a:r>
            <a:r>
              <a:rPr lang="en-US" altLang="zh-CN" sz="20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下列有关微生物培养基种类及配制原则的叙述</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，正确的是</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4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3" name="QC_6_AN.2_1#a214d9312.bracket?pid=92a36c4a5&amp;color=0,0,0&amp;vpa=1&amp;vtp=1"/>
          <p:cNvSpPr/>
          <p:nvPr/>
        </p:nvSpPr>
        <p:spPr>
          <a:xfrm>
            <a:off x="909701" y="1407415"/>
            <a:ext cx="385763" cy="389509"/>
          </a:xfrm>
          <a:prstGeom prst="rect">
            <a:avLst/>
          </a:prstGeom>
          <a:noFill/>
        </p:spPr>
        <p:txBody>
          <a:bodyPr wrap="none" lIns="0" tIns="0" rIns="0" bIns="0" rtlCol="0" anchor="t"/>
          <a:lstStyle/>
          <a:p>
            <a:pPr algn="ctr" latinLnBrk="1">
              <a:lnSpc>
                <a:spcPts val="34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D</a:t>
            </a:r>
            <a:endParaRPr lang="en-US" altLang="zh-CN" sz="2000" dirty="0"/>
          </a:p>
        </p:txBody>
      </p:sp>
      <mc:AlternateContent xmlns:mc="http://schemas.openxmlformats.org/markup-compatibility/2006">
        <mc:Choice xmlns:a14="http://schemas.microsoft.com/office/drawing/2010/main" Requires="a14">
          <p:sp>
            <p:nvSpPr>
              <p:cNvPr id="4" name="QC_6_BD.1_2#a214d9312.choices?pid=92a36c4a5&amp;color=0,0,0&amp;vtp=1&amp;bbb=1"/>
              <p:cNvSpPr/>
              <p:nvPr/>
            </p:nvSpPr>
            <p:spPr>
              <a:xfrm>
                <a:off x="722376" y="1874647"/>
                <a:ext cx="10753344" cy="1796034"/>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A.任何培养基都必须含有碳源、氮源、水、无机盐及生长因子</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.液体培养基可用于观察菌落，固体培养基可用于工业生产</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.培养基制备时应调节</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pH</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至酸性，以保证细菌的正常生命活动</a:t>
                </a:r>
                <a:endParaRPr lang="en-US" altLang="zh-CN" sz="2000" dirty="0"/>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.微生物的生长除受营养因素影响外，还受到</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pH</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sSub>
                      <m:sSubPr>
                        <m:ctrlPr>
                          <a:rPr lang="en-US" altLang="zh-CN" sz="2000" b="0" i="1" dirty="0">
                            <a:solidFill>
                              <a:srgbClr val="000000"/>
                            </a:solidFill>
                            <a:latin typeface="Cambria Math" panose="02040503050406030204" pitchFamily="34" charset="0"/>
                            <a:ea typeface="微软雅黑" panose="020B0503020204020204" pitchFamily="34" charset="-122"/>
                            <a:cs typeface="微软雅黑" panose="020B0503020204020204" pitchFamily="34" charset="-120"/>
                          </a:rPr>
                        </m:ctrlPr>
                      </m:sSubPr>
                      <m:e>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O</m:t>
                        </m:r>
                      </m:e>
                      <m:sub>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2</m:t>
                        </m:r>
                      </m:sub>
                    </m:sSub>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、渗透压等的影响</a:t>
                </a:r>
                <a:endParaRPr lang="en-US" altLang="zh-CN" sz="2000" dirty="0"/>
              </a:p>
            </p:txBody>
          </p:sp>
        </mc:Choice>
        <mc:Fallback>
          <p:sp>
            <p:nvSpPr>
              <p:cNvPr id="4" name="QC_6_BD.1_2#a214d9312.choices?pid=92a36c4a5&amp;color=0,0,0&amp;vtp=1&amp;bbb=1"/>
              <p:cNvSpPr>
                <a:spLocks noRot="1" noChangeAspect="1" noMove="1" noResize="1" noEditPoints="1" noAdjustHandles="1" noChangeArrowheads="1" noChangeShapeType="1" noTextEdit="1"/>
              </p:cNvSpPr>
              <p:nvPr/>
            </p:nvSpPr>
            <p:spPr>
              <a:xfrm>
                <a:off x="722376" y="1874647"/>
                <a:ext cx="10753344" cy="1796034"/>
              </a:xfrm>
              <a:prstGeom prst="rect">
                <a:avLst/>
              </a:prstGeom>
              <a:blipFill rotWithShape="1">
                <a:blip r:embed="rId1"/>
                <a:stretch>
                  <a:fillRect l="-4" t="-7" b="-2524"/>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7_BD.60_1#c686f723d?pid=37b6b80bb&amp;color=0,0,0&amp;vtp=1&amp;bt=1&amp;bbb=1&amp;hb=1"/>
              <p:cNvSpPr/>
              <p:nvPr/>
            </p:nvSpPr>
            <p:spPr>
              <a:xfrm>
                <a:off x="719328" y="1589455"/>
                <a:ext cx="10753344" cy="84315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4.在做分离分解尿素的细菌实验时，甲同学从对应稀释倍数为</a:t>
                </a:r>
                <a14:m>
                  <m:oMath xmlns:m="http://schemas.openxmlformats.org/officeDocument/2006/math">
                    <m:sSup>
                      <m:sSupPr>
                        <m:ctrlPr>
                          <a:rPr lang="en-US" altLang="zh-CN" sz="2000" b="0" i="1" dirty="0">
                            <a:solidFill>
                              <a:srgbClr val="000000"/>
                            </a:solidFill>
                            <a:latin typeface="Cambria Math" panose="02040503050406030204" pitchFamily="34" charset="0"/>
                            <a:ea typeface="微软雅黑" panose="020B0503020204020204" pitchFamily="34" charset="-122"/>
                            <a:cs typeface="微软雅黑" panose="020B0503020204020204" pitchFamily="34" charset="-120"/>
                          </a:rPr>
                        </m:ctrlPr>
                      </m:sSupPr>
                      <m:e>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10</m:t>
                        </m:r>
                      </m:e>
                      <m:sup>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6</m:t>
                        </m:r>
                      </m:sup>
                    </m:sSup>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的培养基上筛选出大约</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150个菌</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4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落</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，而其他同学只筛选出大约50个菌落。</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下列有关叙述出现科学性错误的是(</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mc:Choice>
        <mc:Fallback>
          <p:sp>
            <p:nvSpPr>
              <p:cNvPr id="2" name="QC_7_BD.60_1#c686f723d?pid=37b6b80bb&amp;color=0,0,0&amp;vtp=1&amp;bt=1&amp;bbb=1&amp;hb=1"/>
              <p:cNvSpPr>
                <a:spLocks noRot="1" noChangeAspect="1" noMove="1" noResize="1" noEditPoints="1" noAdjustHandles="1" noChangeArrowheads="1" noChangeShapeType="1" noTextEdit="1"/>
              </p:cNvSpPr>
              <p:nvPr/>
            </p:nvSpPr>
            <p:spPr>
              <a:xfrm>
                <a:off x="719328" y="1589455"/>
                <a:ext cx="10753344" cy="843153"/>
              </a:xfrm>
              <a:prstGeom prst="rect">
                <a:avLst/>
              </a:prstGeom>
              <a:blipFill rotWithShape="1">
                <a:blip r:embed="rId1"/>
                <a:stretch>
                  <a:fillRect l="-5" t="-6" r="-761" b="-5432"/>
                </a:stretch>
              </a:blipFill>
            </p:spPr>
            <p:txBody>
              <a:bodyPr/>
              <a:lstStyle/>
              <a:p>
                <a:r>
                  <a:rPr lang="zh-CN" altLang="en-US">
                    <a:noFill/>
                  </a:rPr>
                  <a:t> </a:t>
                </a:r>
              </a:p>
            </p:txBody>
          </p:sp>
        </mc:Fallback>
      </mc:AlternateContent>
      <p:sp>
        <p:nvSpPr>
          <p:cNvPr id="3" name="QC_7_AN.61_1#c686f723d.bracket?pid=37b6b80bb&amp;color=0,0,0&amp;vpa=20&amp;vtp=1"/>
          <p:cNvSpPr/>
          <p:nvPr/>
        </p:nvSpPr>
        <p:spPr>
          <a:xfrm>
            <a:off x="9333103" y="2027605"/>
            <a:ext cx="385763" cy="389509"/>
          </a:xfrm>
          <a:prstGeom prst="rect">
            <a:avLst/>
          </a:prstGeom>
          <a:noFill/>
        </p:spPr>
        <p:txBody>
          <a:bodyPr wrap="none" lIns="0" tIns="0" rIns="0" bIns="0" rtlCol="0" anchor="t"/>
          <a:lstStyle/>
          <a:p>
            <a:pPr algn="ctr" latinLnBrk="1">
              <a:lnSpc>
                <a:spcPts val="34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D</a:t>
            </a:r>
            <a:endParaRPr lang="en-US" altLang="zh-CN" sz="2000" dirty="0"/>
          </a:p>
        </p:txBody>
      </p:sp>
      <p:sp>
        <p:nvSpPr>
          <p:cNvPr id="4" name="QC_7_BD.60_2#c686f723d.choices?pid=37b6b80bb&amp;color=0,0,0&amp;vtp=1&amp;bbb=1&amp;hb=1"/>
          <p:cNvSpPr/>
          <p:nvPr/>
        </p:nvSpPr>
        <p:spPr>
          <a:xfrm>
            <a:off x="719328" y="2494329"/>
            <a:ext cx="10753344" cy="2253234"/>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A.甲同学出现这种结果的原因可能是土样不同，也可能是操作过程出了问题</a:t>
            </a:r>
            <a:endParaRPr lang="en-US" altLang="zh-CN" sz="2000" dirty="0"/>
          </a:p>
          <a:p>
            <a:pPr latinLnBrk="1">
              <a:lnSpc>
                <a:spcPts val="3700"/>
              </a:lnSpc>
            </a:pPr>
            <a:r>
              <a:rPr lang="en-US" altLang="zh-CN" sz="2000" b="0" i="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B.可以将甲同学配制的培养基在不加菌液的情况下进行培养作为空白对照，以证明培养基是否受</a:t>
            </a:r>
            <a:endPar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到污染</a:t>
            </a:r>
            <a:endParaRPr lang="en-US" altLang="zh-CN" sz="2000" dirty="0"/>
          </a:p>
          <a:p>
            <a:pPr latinLnBrk="1">
              <a:lnSpc>
                <a:spcPts val="3700"/>
              </a:lnSpc>
            </a:pPr>
            <a:r>
              <a:rPr lang="en-US" altLang="zh-CN" sz="2000" b="0" i="0" spc="-10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C.让其他同学用与甲同学一样的土样进行实验，如果结果与甲同学一致，则可以证明甲同学操作无误</a:t>
            </a:r>
            <a:endParaRPr lang="en-US" altLang="zh-CN" sz="2000" spc="-100" dirty="0"/>
          </a:p>
          <a:p>
            <a:pPr latinLnBrk="1">
              <a:lnSpc>
                <a:spcPts val="3500"/>
              </a:lnSpc>
            </a:pPr>
            <a:r>
              <a:rPr lang="en-US" altLang="zh-CN" sz="2000" b="0" i="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D.B、C选项的实验思路都遵循了实验的对照原则</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7_EX.62_1#c686f723d?vop=1&amp;pid=37b6b80bb&amp;color=0,0,0&amp;mp=1&amp;vtp=1&amp;bt=1&amp;bbb=1&amp;hb=1"/>
          <p:cNvSpPr/>
          <p:nvPr/>
        </p:nvSpPr>
        <p:spPr>
          <a:xfrm>
            <a:off x="722376" y="1542319"/>
            <a:ext cx="10753344" cy="1326134"/>
          </a:xfrm>
          <a:prstGeom prst="rect">
            <a:avLst/>
          </a:prstGeom>
          <a:noFill/>
        </p:spPr>
        <p:txBody>
          <a:bodyPr wrap="none" lIns="0" tIns="0" rIns="0" bIns="0" rtlCol="0" anchor="t"/>
          <a:lstStyle/>
          <a:p>
            <a:pPr algn="l" latinLnBrk="1">
              <a:lnSpc>
                <a:spcPts val="3600"/>
              </a:lnSpc>
            </a:pPr>
            <a:r>
              <a:rPr lang="en-US" altLang="zh-CN" sz="20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【教材变式】</a:t>
            </a:r>
            <a:endParaRPr lang="en-US" altLang="zh-CN" sz="2000" dirty="0"/>
          </a:p>
          <a:p>
            <a:pPr latinLnBrk="1">
              <a:lnSpc>
                <a:spcPts val="37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本题是教材P18“探究·实践——</a:t>
            </a:r>
            <a:r>
              <a:rPr lang="en-US" altLang="zh-CN" sz="2000" b="0" i="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土壤中分解尿素的细菌的分离与计数”的变式题。本题在考查教</a:t>
            </a:r>
            <a:endPar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材知识的同时，还考查了知识迁移应用能力，以及逆推的思维能力和分析问题的能力</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7_AS.63_1#c686f723d?vop=1&amp;pid=37b6b80bb&amp;color=0,0,0&amp;vtp=1&amp;bt=1&amp;bbb=1&amp;hb=1"/>
          <p:cNvSpPr/>
          <p:nvPr/>
        </p:nvSpPr>
        <p:spPr>
          <a:xfrm>
            <a:off x="722376" y="1438625"/>
            <a:ext cx="10753344" cy="26977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甲同学获得的菌落数远大于其他同学，可能是由于所取的土样不同，也可能是由于操作过</a:t>
            </a:r>
            <a:endPar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程中被污染，A正确；受到污染可能是因为培养基灭菌不彻底，或操作过程中没有保证无菌操作</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将甲同学配制的培养基在不加菌液的情况下进行培养可以证明培养基灭菌是否彻底，B正确；若</a:t>
            </a:r>
            <a:endPar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题述结果是土样不同造成的，让其他同学用与甲同学一样的土样进行实验，如果结果与甲同学一</a:t>
            </a:r>
            <a:endPar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致，则可以证明甲同学操作正确，C正确；B选项的实验思路遵循了实验的对照原则，C选项的实</a:t>
            </a:r>
            <a:endPar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验思路遵循了实验的重复原则，D错误</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7_EX.64_1#c686f723d?vop=1&amp;pid=37b6b80bb&amp;color=0,0,0&amp;vtp=1&amp;bt=1&amp;bbb=1&amp;hb=1"/>
              <p:cNvSpPr/>
              <p:nvPr/>
            </p:nvSpPr>
            <p:spPr>
              <a:xfrm>
                <a:off x="722376" y="1597533"/>
                <a:ext cx="10753344" cy="3662934"/>
              </a:xfrm>
              <a:prstGeom prst="rect">
                <a:avLst/>
              </a:prstGeom>
              <a:noFill/>
            </p:spPr>
            <p:txBody>
              <a:bodyPr wrap="none" lIns="0" tIns="0" rIns="0" bIns="0" rtlCol="0" anchor="t"/>
              <a:lstStyle/>
              <a:p>
                <a:pPr algn="l" latinLnBrk="1">
                  <a:lnSpc>
                    <a:spcPts val="3600"/>
                  </a:lnSpc>
                </a:pPr>
                <a:r>
                  <a:rPr lang="en-US" altLang="zh-CN" sz="20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【易错警示】</a:t>
                </a:r>
                <a:endParaRPr lang="en-US" altLang="zh-CN" sz="2000" dirty="0"/>
              </a:p>
              <a:p>
                <a:pPr latinLnBrk="1">
                  <a:lnSpc>
                    <a:spcPts val="3700"/>
                  </a:lnSpc>
                </a:pPr>
                <a:r>
                  <a:rPr lang="en-US" altLang="zh-CN" sz="2000" b="1" i="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细菌计数注意事项</a:t>
                </a:r>
                <a:endParaRPr lang="en-US" altLang="zh-CN" sz="2000" dirty="0"/>
              </a:p>
              <a:p>
                <a:pPr latinLnBrk="1">
                  <a:lnSpc>
                    <a:spcPts val="37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（1）为了保证结果准确，一般选择菌落数在</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30</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300</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的平板进行计数。</a:t>
                </a:r>
                <a:endParaRPr lang="en-US" altLang="zh-CN" sz="2000" dirty="0"/>
              </a:p>
              <a:p>
                <a:pPr latinLnBrk="1">
                  <a:lnSpc>
                    <a:spcPts val="37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（2）设置重复组：为使结果接近真实值可将同一稀释度加到三个或三个以上的培养皿中，经涂</a:t>
                </a:r>
                <a:endPar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布，培养计算出菌落平均数</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a:p>
                <a:pPr latinLnBrk="1">
                  <a:lnSpc>
                    <a:spcPts val="37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（3）设置对照组：将不加土样的培养基置于相同条件下进行培养，作为空白对照。</a:t>
                </a:r>
                <a:endParaRPr lang="en-US" altLang="zh-CN" sz="2000" dirty="0"/>
              </a:p>
              <a:p>
                <a:pPr latinLnBrk="1">
                  <a:lnSpc>
                    <a:spcPts val="37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（4）当两个或多个细菌连在一起时，在平板上观察到的是一个菌落，故统计的菌落数往往比活</a:t>
                </a:r>
                <a:endPar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菌的实际数目低</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mc:Choice>
        <mc:Fallback>
          <p:sp>
            <p:nvSpPr>
              <p:cNvPr id="2" name="QC_7_EX.64_1#c686f723d?vop=1&amp;pid=37b6b80bb&amp;color=0,0,0&amp;vtp=1&amp;bt=1&amp;bbb=1&amp;hb=1"/>
              <p:cNvSpPr>
                <a:spLocks noRot="1" noChangeAspect="1" noMove="1" noResize="1" noEditPoints="1" noAdjustHandles="1" noChangeArrowheads="1" noChangeShapeType="1" noTextEdit="1"/>
              </p:cNvSpPr>
              <p:nvPr/>
            </p:nvSpPr>
            <p:spPr>
              <a:xfrm>
                <a:off x="722376" y="1597533"/>
                <a:ext cx="10753344" cy="3662934"/>
              </a:xfrm>
              <a:prstGeom prst="rect">
                <a:avLst/>
              </a:prstGeom>
              <a:blipFill rotWithShape="1">
                <a:blip r:embed="rId1"/>
                <a:stretch>
                  <a:fillRect l="-4" t="-14" b="-1227"/>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
                                            <p:txEl>
                                              <p:pRg st="6" end="6"/>
                                            </p:txEl>
                                          </p:spTgt>
                                        </p:tgtEl>
                                        <p:attrNameLst>
                                          <p:attrName>style.visibility</p:attrName>
                                        </p:attrNameLst>
                                      </p:cBhvr>
                                      <p:to>
                                        <p:strVal val="visible"/>
                                      </p:to>
                                    </p:set>
                                    <p:animEffect transition="in" filter="fade">
                                      <p:cBhvr>
                                        <p:cTn id="28" dur="500"/>
                                        <p:tgtEl>
                                          <p:spTgt spid="2">
                                            <p:txEl>
                                              <p:pRg st="6" end="6"/>
                                            </p:txEl>
                                          </p:spTgt>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2">
                                            <p:txEl>
                                              <p:pRg st="7" end="7"/>
                                            </p:txEl>
                                          </p:spTgt>
                                        </p:tgtEl>
                                        <p:attrNameLst>
                                          <p:attrName>style.visibility</p:attrName>
                                        </p:attrNameLst>
                                      </p:cBhvr>
                                      <p:to>
                                        <p:strVal val="visible"/>
                                      </p:to>
                                    </p:set>
                                    <p:animEffect transition="in" filter="fade">
                                      <p:cBhvr>
                                        <p:cTn id="31" dur="500"/>
                                        <p:tgtEl>
                                          <p:spTgt spid="2">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_4#c5cb93fa9.fixed?pid=e70e20f07&amp;color=100,146,38&amp;vtp=1"/>
          <p:cNvSpPr/>
          <p:nvPr/>
        </p:nvSpPr>
        <p:spPr>
          <a:xfrm>
            <a:off x="6181344" y="950976"/>
            <a:ext cx="969264" cy="1197864"/>
          </a:xfrm>
          <a:prstGeom prst="rect">
            <a:avLst/>
          </a:prstGeom>
          <a:noFill/>
        </p:spPr>
        <p:txBody>
          <a:bodyPr wrap="square" lIns="0" tIns="0" rIns="0" bIns="0" rtlCol="0" anchor="ctr"/>
          <a:lstStyle/>
          <a:p>
            <a:pPr algn="l" latinLnBrk="1">
              <a:lnSpc>
                <a:spcPct val="100000"/>
              </a:lnSpc>
            </a:pPr>
            <a:r>
              <a:rPr lang="en-US" altLang="zh-CN" sz="7200" b="1" i="0" dirty="0">
                <a:solidFill>
                  <a:srgbClr val="649226"/>
                </a:solidFill>
                <a:latin typeface="微软雅黑" panose="020B0503020204020204" pitchFamily="34" charset="-122"/>
                <a:ea typeface="微软雅黑" panose="020B0503020204020204" pitchFamily="34" charset="-122"/>
                <a:cs typeface="微软雅黑" panose="020B0503020204020204" pitchFamily="34" charset="-120"/>
              </a:rPr>
              <a:t>2</a:t>
            </a:r>
            <a:endParaRPr lang="en-US" altLang="zh-CN" sz="7200" dirty="0"/>
          </a:p>
        </p:txBody>
      </p:sp>
      <p:sp>
        <p:nvSpPr>
          <p:cNvPr id="3" name="C_4#c5cb93fa9.fixed?pid=e70e20f07&amp;color=255,255,255&amp;vtp=1&amp;bbb=1"/>
          <p:cNvSpPr/>
          <p:nvPr/>
        </p:nvSpPr>
        <p:spPr>
          <a:xfrm>
            <a:off x="0" y="3493008"/>
            <a:ext cx="12188952" cy="768096"/>
          </a:xfrm>
          <a:prstGeom prst="rect">
            <a:avLst/>
          </a:prstGeom>
          <a:noFill/>
        </p:spPr>
        <p:txBody>
          <a:bodyPr wrap="none" lIns="0" tIns="0" rIns="0" bIns="0" rtlCol="0" anchor="ctr"/>
          <a:lstStyle/>
          <a:p>
            <a:pPr algn="ctr" latinLnBrk="1">
              <a:lnSpc>
                <a:spcPts val="5400"/>
              </a:lnSpc>
            </a:pPr>
            <a:r>
              <a:rPr lang="en-US" altLang="zh-CN" sz="4400" b="1" i="0" dirty="0">
                <a:solidFill>
                  <a:srgbClr val="FFFFFF"/>
                </a:solidFill>
                <a:latin typeface="黑体" panose="02010609060101010101" charset="-122"/>
                <a:ea typeface="黑体" panose="02010609060101010101" charset="-122"/>
                <a:cs typeface="黑体" panose="02010609060101010101" pitchFamily="34" charset="-120"/>
              </a:rPr>
              <a:t>课时2</a:t>
            </a:r>
            <a:r>
              <a:rPr lang="en-US" altLang="zh-CN" sz="4400" b="1" i="0" dirty="0">
                <a:solidFill>
                  <a:srgbClr val="FFFFFF"/>
                </a:solidFill>
                <a:latin typeface="宋体" panose="02010600030101010101" pitchFamily="2" charset="-122"/>
                <a:ea typeface="宋体" panose="02010600030101010101" pitchFamily="2" charset="-122"/>
                <a:cs typeface="宋体" panose="02010600030101010101" pitchFamily="34" charset="-120"/>
              </a:rPr>
              <a:t> </a:t>
            </a:r>
            <a:r>
              <a:rPr lang="en-US" altLang="zh-CN" sz="4400" b="1" i="0" dirty="0">
                <a:solidFill>
                  <a:srgbClr val="FFFFFF"/>
                </a:solidFill>
                <a:latin typeface="黑体" panose="02010609060101010101" charset="-122"/>
                <a:ea typeface="黑体" panose="02010609060101010101" charset="-122"/>
                <a:cs typeface="黑体" panose="02010609060101010101" pitchFamily="34" charset="-120"/>
              </a:rPr>
              <a:t>微生物的选择培养和计数</a:t>
            </a:r>
            <a:endParaRPr lang="en-US" altLang="zh-CN" sz="4400" dirty="0"/>
          </a:p>
        </p:txBody>
      </p:sp>
      <p:pic>
        <p:nvPicPr>
          <p:cNvPr id="4" name="C_4#c5cb93fa9.fixed?pid=e70e20f07&amp;color=0,0,0&amp;tib=255,255,255&amp;vtp=1" descr="preencoded.png"/>
          <p:cNvPicPr>
            <a:picLocks noChangeAspect="1"/>
          </p:cNvPicPr>
          <p:nvPr/>
        </p:nvPicPr>
        <p:blipFill>
          <a:blip r:embed="rId1"/>
          <a:stretch>
            <a:fillRect/>
          </a:stretch>
        </p:blipFill>
        <p:spPr>
          <a:xfrm>
            <a:off x="9939528" y="4507992"/>
            <a:ext cx="402336" cy="438912"/>
          </a:xfrm>
          <a:prstGeom prst="rect">
            <a:avLst/>
          </a:prstGeom>
        </p:spPr>
      </p:pic>
      <p:sp>
        <p:nvSpPr>
          <p:cNvPr id="5" name="C_4_BD#c5cb93fa9.fixed?pid=e70e20f07&amp;color=255,255,255&amp;vtp=1&amp;bbb=1"/>
          <p:cNvSpPr/>
          <p:nvPr/>
        </p:nvSpPr>
        <p:spPr>
          <a:xfrm>
            <a:off x="10460736" y="4379944"/>
            <a:ext cx="1709928" cy="566992"/>
          </a:xfrm>
          <a:prstGeom prst="rect">
            <a:avLst/>
          </a:prstGeom>
          <a:noFill/>
        </p:spPr>
        <p:txBody>
          <a:bodyPr wrap="none" lIns="0" tIns="0" rIns="0" bIns="0" rtlCol="0" anchor="ctr"/>
          <a:lstStyle/>
          <a:p>
            <a:pPr algn="l" latinLnBrk="1">
              <a:lnSpc>
                <a:spcPts val="5000"/>
              </a:lnSpc>
            </a:pPr>
            <a:r>
              <a:rPr lang="en-US" altLang="zh-CN" sz="2800" b="1" i="0" dirty="0">
                <a:solidFill>
                  <a:srgbClr val="FFFFFF"/>
                </a:solidFill>
                <a:latin typeface="黑体" panose="02010609060101010101" charset="-122"/>
                <a:ea typeface="黑体" panose="02010609060101010101" charset="-122"/>
                <a:cs typeface="黑体" panose="02010609060101010101" pitchFamily="34" charset="-120"/>
              </a:rPr>
              <a:t>刷提升</a:t>
            </a:r>
            <a:endParaRPr lang="en-US" altLang="zh-CN" sz="2800" dirty="0"/>
          </a:p>
        </p:txBody>
      </p:sp>
    </p:spTree>
  </p:cSld>
  <p:clrMapOvr>
    <a:masterClrMapping/>
  </p:clrMapOvr>
  <p:transition>
    <p:fade/>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5_BD.65_1#47a9d11f2?pid=c5cb93fa9&amp;color=0,0,0&amp;vtp=1&amp;bt=1&amp;bbb=1&amp;hb=1"/>
              <p:cNvSpPr/>
              <p:nvPr/>
            </p:nvSpPr>
            <p:spPr>
              <a:xfrm>
                <a:off x="722376" y="972000"/>
                <a:ext cx="10753344" cy="130035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1.</a:t>
                </a: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[河北保定2025高二期末]</a:t>
                </a:r>
                <a:r>
                  <a:rPr lang="en-US" altLang="zh-CN" sz="20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为从泡菜汁中筛选耐高盐的乳酸菌，某同学进行了如下实验</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：取泡菜</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汁样品</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，经稀释后涂布于含一定浓度</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NaCl</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的培养基上，经培养得到了单菌落</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，部分操作流程如图</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4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所示</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，在步骤⑤中统计获得三个平板的平均菌落数为132个。</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下列叙述错误的是(</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mc:Choice>
        <mc:Fallback>
          <p:sp>
            <p:nvSpPr>
              <p:cNvPr id="2" name="QC_5_BD.65_1#47a9d11f2?pid=c5cb93fa9&amp;color=0,0,0&amp;vtp=1&amp;bt=1&amp;bbb=1&amp;hb=1"/>
              <p:cNvSpPr>
                <a:spLocks noRot="1" noChangeAspect="1" noMove="1" noResize="1" noEditPoints="1" noAdjustHandles="1" noChangeArrowheads="1" noChangeShapeType="1" noTextEdit="1"/>
              </p:cNvSpPr>
              <p:nvPr/>
            </p:nvSpPr>
            <p:spPr>
              <a:xfrm>
                <a:off x="722376" y="972000"/>
                <a:ext cx="10753344" cy="1300353"/>
              </a:xfrm>
              <a:prstGeom prst="rect">
                <a:avLst/>
              </a:prstGeom>
              <a:blipFill rotWithShape="1">
                <a:blip r:embed="rId1"/>
                <a:stretch>
                  <a:fillRect l="-4" t="-35" r="-1175" b="-3491"/>
                </a:stretch>
              </a:blipFill>
            </p:spPr>
            <p:txBody>
              <a:bodyPr/>
              <a:lstStyle/>
              <a:p>
                <a:r>
                  <a:rPr lang="zh-CN" altLang="en-US">
                    <a:noFill/>
                  </a:rPr>
                  <a:t> </a:t>
                </a:r>
              </a:p>
            </p:txBody>
          </p:sp>
        </mc:Fallback>
      </mc:AlternateContent>
      <p:sp>
        <p:nvSpPr>
          <p:cNvPr id="3" name="QC_5_AN.66_1#47a9d11f2.bracket?pid=c5cb93fa9&amp;color=0,0,0&amp;vpa=21&amp;vtp=1"/>
          <p:cNvSpPr/>
          <p:nvPr/>
        </p:nvSpPr>
        <p:spPr>
          <a:xfrm>
            <a:off x="9752076" y="1867350"/>
            <a:ext cx="357188" cy="389509"/>
          </a:xfrm>
          <a:prstGeom prst="rect">
            <a:avLst/>
          </a:prstGeom>
          <a:noFill/>
        </p:spPr>
        <p:txBody>
          <a:bodyPr wrap="none" lIns="0" tIns="0" rIns="0" bIns="0" rtlCol="0" anchor="t"/>
          <a:lstStyle/>
          <a:p>
            <a:pPr algn="ctr" latinLnBrk="1">
              <a:lnSpc>
                <a:spcPts val="34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B</a:t>
            </a:r>
            <a:endParaRPr lang="en-US" altLang="zh-CN" sz="2000" dirty="0"/>
          </a:p>
        </p:txBody>
      </p:sp>
      <p:pic>
        <p:nvPicPr>
          <p:cNvPr id="4" name="QC_5_BD.65_2#47a9d11f2?htil=10&amp;pid=c5cb93fa9&amp;color=0,0,0&amp;tib=255,255,255&amp;vtp=1" descr="preencoded.png"/>
          <p:cNvPicPr>
            <a:picLocks noChangeAspect="1"/>
          </p:cNvPicPr>
          <p:nvPr/>
        </p:nvPicPr>
        <p:blipFill>
          <a:blip r:embed="rId2">
            <a:clrChange>
              <a:clrFrom>
                <a:srgbClr val="FFFFFF"/>
              </a:clrFrom>
              <a:clrTo>
                <a:srgbClr val="FFFFFF">
                  <a:alpha val="0"/>
                </a:srgbClr>
              </a:clrTo>
            </a:clrChange>
          </a:blip>
          <a:stretch>
            <a:fillRect/>
          </a:stretch>
        </p:blipFill>
        <p:spPr>
          <a:xfrm>
            <a:off x="6943551" y="2408877"/>
            <a:ext cx="4462272" cy="1938528"/>
          </a:xfrm>
          <a:prstGeom prst="rect">
            <a:avLst/>
          </a:prstGeom>
          <a:noFill/>
          <a:extLst>
            <a:ext uri="{909E8E84-426E-40DD-AFC4-6F175D3DCCD1}">
              <a14:hiddenFill xmlns:a14="http://schemas.microsoft.com/office/drawing/2010/main">
                <a:solidFill>
                  <a:schemeClr val="accent1">
                    <a:alpha val="0"/>
                  </a:schemeClr>
                </a:solidFill>
              </a14:hiddenFill>
            </a:ext>
          </a:extLst>
        </p:spPr>
      </p:pic>
      <mc:AlternateContent xmlns:mc="http://schemas.openxmlformats.org/markup-compatibility/2006">
        <mc:Choice xmlns:a14="http://schemas.microsoft.com/office/drawing/2010/main" Requires="a14">
          <p:sp>
            <p:nvSpPr>
              <p:cNvPr id="5" name="QC_5_BD.65_3#47a9d11f2.choices?htil=10&amp;pid=c5cb93fa9&amp;color=0,0,0&amp;vtp=1&amp;bbb=1&amp;hb=1"/>
              <p:cNvSpPr/>
              <p:nvPr/>
            </p:nvSpPr>
            <p:spPr>
              <a:xfrm>
                <a:off x="722376" y="2281877"/>
                <a:ext cx="6153912" cy="3180334"/>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A.图示所用培养基配制完成后应先调节</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pH</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再进行灭菌</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.本实验中含一定浓度</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NaCl</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的固体培养基属于鉴别培养</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基</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10</m:t>
                    </m:r>
                    <m:r>
                      <m:rPr>
                        <m:nor/>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 </m:t>
                    </m:r>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mL</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样品中含有的实际乳酸菌数量可能大于</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1</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32</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sSup>
                      <m:sSupPr>
                        <m:ctrlPr>
                          <a:rPr lang="en-US" altLang="zh-CN" sz="2000" b="0" i="1" dirty="0">
                            <a:solidFill>
                              <a:srgbClr val="000000"/>
                            </a:solidFill>
                            <a:latin typeface="Cambria Math" panose="02040503050406030204" pitchFamily="34" charset="0"/>
                            <a:ea typeface="微软雅黑" panose="020B0503020204020204" pitchFamily="34" charset="-122"/>
                            <a:cs typeface="微软雅黑" panose="020B0503020204020204" pitchFamily="34" charset="-120"/>
                          </a:rPr>
                        </m:ctrlPr>
                      </m:sSupPr>
                      <m:e>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10</m:t>
                        </m:r>
                      </m:e>
                      <m:sup>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7</m:t>
                        </m:r>
                      </m:sup>
                    </m:sSup>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个</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D.利用细菌计数板统计的乳酸菌数可能大于图示方法统</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计的结果</a:t>
                </a:r>
                <a:endParaRPr lang="en-US" altLang="zh-CN" sz="2000" dirty="0"/>
              </a:p>
            </p:txBody>
          </p:sp>
        </mc:Choice>
        <mc:Fallback>
          <p:sp>
            <p:nvSpPr>
              <p:cNvPr id="5" name="QC_5_BD.65_3#47a9d11f2.choices?htil=10&amp;pid=c5cb93fa9&amp;color=0,0,0&amp;vtp=1&amp;bbb=1&amp;hb=1"/>
              <p:cNvSpPr>
                <a:spLocks noRot="1" noChangeAspect="1" noMove="1" noResize="1" noEditPoints="1" noAdjustHandles="1" noChangeArrowheads="1" noChangeShapeType="1" noTextEdit="1"/>
              </p:cNvSpPr>
              <p:nvPr/>
            </p:nvSpPr>
            <p:spPr>
              <a:xfrm>
                <a:off x="722376" y="2281877"/>
                <a:ext cx="6153912" cy="3180334"/>
              </a:xfrm>
              <a:prstGeom prst="rect">
                <a:avLst/>
              </a:prstGeom>
              <a:blipFill rotWithShape="1">
                <a:blip r:embed="rId3"/>
                <a:stretch>
                  <a:fillRect l="-6" t="-10" r="-869" b="-1419"/>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5_AS.67_1#47a9d11f2?vop=1&amp;pid=c5cb93fa9&amp;color=0,0,0&amp;vtp=1&amp;bt=1&amp;bbb=1&amp;hb=1"/>
              <p:cNvSpPr/>
              <p:nvPr/>
            </p:nvSpPr>
            <p:spPr>
              <a:xfrm>
                <a:off x="722376" y="972000"/>
                <a:ext cx="10753344" cy="31549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图示所用培养基配制完成后应先调节</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pH</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再进行灭菌，这样可以避免调节</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pH</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过程中造成杂菌</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污染</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，A正确；本实验中含一定浓度</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NaCl</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的固体培养基属于选择培养基</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，因为本实验的目的是要</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筛选出耐高盐的乳酸菌</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，B错误；图示泡菜汁稀释了</a:t>
                </a:r>
                <a14:m>
                  <m:oMath xmlns:m="http://schemas.openxmlformats.org/officeDocument/2006/math">
                    <m:sSup>
                      <m:sSupPr>
                        <m:ctrlPr>
                          <a:rPr lang="en-US" altLang="zh-CN" sz="2000" b="0" i="1" dirty="0">
                            <a:solidFill>
                              <a:srgbClr val="000000"/>
                            </a:solidFill>
                            <a:latin typeface="Cambria Math" panose="02040503050406030204" pitchFamily="34" charset="0"/>
                            <a:ea typeface="微软雅黑" panose="020B0503020204020204" pitchFamily="34" charset="-122"/>
                            <a:cs typeface="微软雅黑" panose="020B0503020204020204" pitchFamily="34" charset="-120"/>
                          </a:rPr>
                        </m:ctrlPr>
                      </m:sSupPr>
                      <m:e>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10</m:t>
                        </m:r>
                      </m:e>
                      <m:sup>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3</m:t>
                        </m:r>
                      </m:sup>
                    </m:sSup>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倍，根据图示数据估算出</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10</m:t>
                    </m:r>
                    <m:r>
                      <m:rPr>
                        <m:nor/>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 </m:t>
                    </m:r>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mL</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样品中含</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有的乳酸菌数量为</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132</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0</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1</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sSup>
                      <m:sSupPr>
                        <m:ctrlPr>
                          <a:rPr lang="en-US" altLang="zh-CN" sz="2000" b="0" i="1" dirty="0">
                            <a:solidFill>
                              <a:srgbClr val="000000"/>
                            </a:solidFill>
                            <a:latin typeface="Cambria Math" panose="02040503050406030204" pitchFamily="34" charset="0"/>
                            <a:ea typeface="微软雅黑" panose="020B0503020204020204" pitchFamily="34" charset="-122"/>
                            <a:cs typeface="微软雅黑" panose="020B0503020204020204" pitchFamily="34" charset="-120"/>
                          </a:rPr>
                        </m:ctrlPr>
                      </m:sSupPr>
                      <m:e>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10</m:t>
                        </m:r>
                      </m:e>
                      <m:sup>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3</m:t>
                        </m:r>
                      </m:sup>
                    </m:sSup>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10</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1</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32</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sSup>
                      <m:sSupPr>
                        <m:ctrlPr>
                          <a:rPr lang="en-US" altLang="zh-CN" sz="2000" b="0" i="1" dirty="0">
                            <a:solidFill>
                              <a:srgbClr val="000000"/>
                            </a:solidFill>
                            <a:latin typeface="Cambria Math" panose="02040503050406030204" pitchFamily="34" charset="0"/>
                            <a:ea typeface="微软雅黑" panose="020B0503020204020204" pitchFamily="34" charset="-122"/>
                            <a:cs typeface="微软雅黑" panose="020B0503020204020204" pitchFamily="34" charset="-120"/>
                          </a:rPr>
                        </m:ctrlPr>
                      </m:sSupPr>
                      <m:e>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10</m:t>
                        </m:r>
                      </m:e>
                      <m:sup>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7</m:t>
                        </m:r>
                      </m:sup>
                    </m:sSup>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（个</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），由于统计的菌落可能来自两个或多</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个细胞</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，因而乳酸菌的实际数量可能大于该估算值，C正确</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；利用细菌计数板统计的乳酸菌数可</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能大于图示方法统计的结果</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，因为细菌计数板统计的乳酸菌数目中不仅包含活菌，</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还包含死菌，</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而图示方法统计的仅仅是活菌且可能比实际数目少</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，D正确。</a:t>
                </a:r>
                <a:endParaRPr lang="en-US" altLang="zh-CN" sz="2200" dirty="0"/>
              </a:p>
            </p:txBody>
          </p:sp>
        </mc:Choice>
        <mc:Fallback>
          <p:sp>
            <p:nvSpPr>
              <p:cNvPr id="2" name="QC_5_AS.67_1#47a9d11f2?vop=1&amp;pid=c5cb93fa9&amp;color=0,0,0&amp;vtp=1&amp;bt=1&amp;bbb=1&amp;hb=1"/>
              <p:cNvSpPr>
                <a:spLocks noRot="1" noChangeAspect="1" noMove="1" noResize="1" noEditPoints="1" noAdjustHandles="1" noChangeArrowheads="1" noChangeShapeType="1" noTextEdit="1"/>
              </p:cNvSpPr>
              <p:nvPr/>
            </p:nvSpPr>
            <p:spPr>
              <a:xfrm>
                <a:off x="722376" y="972000"/>
                <a:ext cx="10753344" cy="3154934"/>
              </a:xfrm>
              <a:prstGeom prst="rect">
                <a:avLst/>
              </a:prstGeom>
              <a:blipFill rotWithShape="1">
                <a:blip r:embed="rId1"/>
                <a:stretch>
                  <a:fillRect l="-4" t="-14" r="-968" b="-1427"/>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
                                            <p:txEl>
                                              <p:pRg st="6" end="6"/>
                                            </p:txEl>
                                          </p:spTgt>
                                        </p:tgtEl>
                                        <p:attrNameLst>
                                          <p:attrName>style.visibility</p:attrName>
                                        </p:attrNameLst>
                                      </p:cBhvr>
                                      <p:to>
                                        <p:strVal val="visible"/>
                                      </p:to>
                                    </p:set>
                                    <p:animEffect transition="in" filter="fade">
                                      <p:cBhvr>
                                        <p:cTn id="28"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5_BD.68_1#54f9c57a8?pid=c5cb93fa9&amp;color=0,0,0&amp;vtp=1&amp;bt=1&amp;bbb=1&amp;hb=1"/>
              <p:cNvSpPr/>
              <p:nvPr/>
            </p:nvSpPr>
            <p:spPr>
              <a:xfrm>
                <a:off x="722376" y="972000"/>
                <a:ext cx="10753344" cy="130035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2.</a:t>
                </a: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[广东珠海2024高二期末]</a:t>
                </a:r>
                <a:r>
                  <a:rPr lang="en-US" altLang="zh-CN" sz="20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研究深海独特的生态环境对于开发海洋资源具有重要意义</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。我国科学</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家从深海冷泉附近的沉积物样品中分离</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、鉴定得到拟杆菌</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X</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，然后使用不同碳源的培养基对拟杆</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4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菌</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X</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进行培养，实验结果如图所示。</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相关叙述正确的是(</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mc:Choice>
        <mc:Fallback>
          <p:sp>
            <p:nvSpPr>
              <p:cNvPr id="2" name="QC_5_BD.68_1#54f9c57a8?pid=c5cb93fa9&amp;color=0,0,0&amp;vtp=1&amp;bt=1&amp;bbb=1&amp;hb=1"/>
              <p:cNvSpPr>
                <a:spLocks noRot="1" noChangeAspect="1" noMove="1" noResize="1" noEditPoints="1" noAdjustHandles="1" noChangeArrowheads="1" noChangeShapeType="1" noTextEdit="1"/>
              </p:cNvSpPr>
              <p:nvPr/>
            </p:nvSpPr>
            <p:spPr>
              <a:xfrm>
                <a:off x="722376" y="972000"/>
                <a:ext cx="10753344" cy="1300353"/>
              </a:xfrm>
              <a:prstGeom prst="rect">
                <a:avLst/>
              </a:prstGeom>
              <a:blipFill rotWithShape="1">
                <a:blip r:embed="rId1"/>
                <a:stretch>
                  <a:fillRect l="-4" t="-35" r="-1175" b="-3491"/>
                </a:stretch>
              </a:blipFill>
            </p:spPr>
            <p:txBody>
              <a:bodyPr/>
              <a:lstStyle/>
              <a:p>
                <a:r>
                  <a:rPr lang="zh-CN" altLang="en-US">
                    <a:noFill/>
                  </a:rPr>
                  <a:t> </a:t>
                </a:r>
              </a:p>
            </p:txBody>
          </p:sp>
        </mc:Fallback>
      </mc:AlternateContent>
      <p:sp>
        <p:nvSpPr>
          <p:cNvPr id="3" name="QC_5_AN.69_1#54f9c57a8.bracket?pid=c5cb93fa9&amp;color=0,0,0&amp;vpa=22&amp;vtp=1"/>
          <p:cNvSpPr/>
          <p:nvPr/>
        </p:nvSpPr>
        <p:spPr>
          <a:xfrm>
            <a:off x="6896164" y="1867350"/>
            <a:ext cx="385763" cy="389509"/>
          </a:xfrm>
          <a:prstGeom prst="rect">
            <a:avLst/>
          </a:prstGeom>
          <a:noFill/>
        </p:spPr>
        <p:txBody>
          <a:bodyPr wrap="none" lIns="0" tIns="0" rIns="0" bIns="0" rtlCol="0" anchor="t"/>
          <a:lstStyle/>
          <a:p>
            <a:pPr algn="ctr" latinLnBrk="1">
              <a:lnSpc>
                <a:spcPts val="34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D</a:t>
            </a:r>
            <a:endParaRPr lang="en-US" altLang="zh-CN" sz="2000" dirty="0"/>
          </a:p>
        </p:txBody>
      </p:sp>
      <p:pic>
        <p:nvPicPr>
          <p:cNvPr id="4" name="QC_5_BD.68_2#54f9c57a8?htil=11&amp;pid=c5cb93fa9&amp;color=0,0,0&amp;tib=255,255,255&amp;vtp=1" descr="preencoded.png"/>
          <p:cNvPicPr>
            <a:picLocks noChangeAspect="1"/>
          </p:cNvPicPr>
          <p:nvPr/>
        </p:nvPicPr>
        <p:blipFill>
          <a:blip r:embed="rId2">
            <a:clrChange>
              <a:clrFrom>
                <a:srgbClr val="FFFFFF"/>
              </a:clrFrom>
              <a:clrTo>
                <a:srgbClr val="FFFFFF">
                  <a:alpha val="0"/>
                </a:srgbClr>
              </a:clrTo>
            </a:clrChange>
          </a:blip>
          <a:stretch>
            <a:fillRect/>
          </a:stretch>
        </p:blipFill>
        <p:spPr>
          <a:xfrm>
            <a:off x="6173931" y="2408877"/>
            <a:ext cx="5239512" cy="2596896"/>
          </a:xfrm>
          <a:prstGeom prst="rect">
            <a:avLst/>
          </a:prstGeom>
          <a:noFill/>
          <a:extLst>
            <a:ext uri="{909E8E84-426E-40DD-AFC4-6F175D3DCCD1}">
              <a14:hiddenFill xmlns:a14="http://schemas.microsoft.com/office/drawing/2010/main">
                <a:solidFill>
                  <a:schemeClr val="accent1">
                    <a:alpha val="0"/>
                  </a:schemeClr>
                </a:solidFill>
              </a14:hiddenFill>
            </a:ext>
          </a:extLst>
        </p:spPr>
      </p:pic>
      <mc:AlternateContent xmlns:mc="http://schemas.openxmlformats.org/markup-compatibility/2006">
        <mc:Choice xmlns:a14="http://schemas.microsoft.com/office/drawing/2010/main" Requires="a14">
          <p:sp>
            <p:nvSpPr>
              <p:cNvPr id="5" name="QC_5_BD.68_3#54f9c57a8.choices?htil=11&amp;pid=c5cb93fa9&amp;color=0,0,0&amp;vtp=1&amp;bbb=1&amp;hb=1"/>
              <p:cNvSpPr/>
              <p:nvPr/>
            </p:nvSpPr>
            <p:spPr>
              <a:xfrm>
                <a:off x="722376" y="2281877"/>
                <a:ext cx="5376672" cy="3180334"/>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A.实验中培养拟杆菌</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X</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需要提供充足的氧气条件</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.若要尽快扩大培养拟杆菌</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X</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，最好选择以淀粉</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为碳源的培养基</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.研究人员扩大培养拟杆菌</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X</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前</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，需采用干热灭</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菌法对培养基进行灭菌</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.实验结束后</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，使用过的培养基应经灭菌处理后</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再丢弃</a:t>
                </a:r>
                <a:endParaRPr lang="en-US" altLang="zh-CN" sz="2000" dirty="0"/>
              </a:p>
            </p:txBody>
          </p:sp>
        </mc:Choice>
        <mc:Fallback>
          <p:sp>
            <p:nvSpPr>
              <p:cNvPr id="5" name="QC_5_BD.68_3#54f9c57a8.choices?htil=11&amp;pid=c5cb93fa9&amp;color=0,0,0&amp;vtp=1&amp;bbb=1&amp;hb=1"/>
              <p:cNvSpPr>
                <a:spLocks noRot="1" noChangeAspect="1" noMove="1" noResize="1" noEditPoints="1" noAdjustHandles="1" noChangeArrowheads="1" noChangeShapeType="1" noTextEdit="1"/>
              </p:cNvSpPr>
              <p:nvPr/>
            </p:nvSpPr>
            <p:spPr>
              <a:xfrm>
                <a:off x="722376" y="2281877"/>
                <a:ext cx="5376672" cy="3180334"/>
              </a:xfrm>
              <a:prstGeom prst="rect">
                <a:avLst/>
              </a:prstGeom>
              <a:blipFill rotWithShape="1">
                <a:blip r:embed="rId3"/>
                <a:stretch>
                  <a:fillRect l="-7" t="-10" r="-1609" b="-1419"/>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5_AS.70_1#54f9c57a8?vop=1&amp;pid=c5cb93fa9&amp;color=0,0,0&amp;vtp=1&amp;bt=1&amp;bbb=1&amp;hb=1"/>
              <p:cNvSpPr/>
              <p:nvPr/>
            </p:nvSpPr>
            <p:spPr>
              <a:xfrm>
                <a:off x="722376" y="972000"/>
                <a:ext cx="10753344" cy="22405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深海冷泉附近缺少氧气，拟杆菌</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X</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生活在此处，故实验中培养拟杆菌</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X</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不需要提供充足的氧</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气条件</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，A错误；分析题图可知，培养时间超过3天后，以纤维素为碳源的培养基中拟杆菌</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X</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数量</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最多</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，故若要尽快扩大培养拟杆菌</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X</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，最好选择以纤维素为碳源的培养基，B错误</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；研究人员扩大</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培养拟杆菌</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X</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前，需对培养基进行灭菌，培养基的灭菌一般采用湿热灭菌法，C错误；</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实验结束后，</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使用过的培养基不能直接丢弃</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，应经灭菌处理后再丢弃，以免污染环境和感染操作者，D正确。</a:t>
                </a:r>
                <a:endParaRPr lang="en-US" altLang="zh-CN" sz="2200" dirty="0"/>
              </a:p>
            </p:txBody>
          </p:sp>
        </mc:Choice>
        <mc:Fallback>
          <p:sp>
            <p:nvSpPr>
              <p:cNvPr id="2" name="QC_5_AS.70_1#54f9c57a8?vop=1&amp;pid=c5cb93fa9&amp;color=0,0,0&amp;vtp=1&amp;bt=1&amp;bbb=1&amp;hb=1"/>
              <p:cNvSpPr>
                <a:spLocks noRot="1" noChangeAspect="1" noMove="1" noResize="1" noEditPoints="1" noAdjustHandles="1" noChangeArrowheads="1" noChangeShapeType="1" noTextEdit="1"/>
              </p:cNvSpPr>
              <p:nvPr/>
            </p:nvSpPr>
            <p:spPr>
              <a:xfrm>
                <a:off x="722376" y="972000"/>
                <a:ext cx="10753344" cy="2240534"/>
              </a:xfrm>
              <a:prstGeom prst="rect">
                <a:avLst/>
              </a:prstGeom>
              <a:blipFill rotWithShape="1">
                <a:blip r:embed="rId1"/>
                <a:stretch>
                  <a:fillRect l="-4" t="-20" r="-3336" b="-2009"/>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5_BD.71_1#cb9dd8d3b?pid=c5cb93fa9&amp;color=0,0,0&amp;vtp=1&amp;bt=1&amp;bbb=1&amp;hb=1"/>
          <p:cNvSpPr/>
          <p:nvPr/>
        </p:nvSpPr>
        <p:spPr>
          <a:xfrm>
            <a:off x="722376" y="972000"/>
            <a:ext cx="10753344" cy="221475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3.</a:t>
            </a: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[辽宁部分校2024高二联考]</a:t>
            </a:r>
            <a:r>
              <a:rPr lang="en-US" altLang="zh-CN" sz="20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营养缺陷型菌株是突变后某些酶被破坏</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，导致代谢过程中某些合成</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反应不能进行的菌株</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。如图是科研人员利用影印法</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（用无菌丝绒布轻盖在已长好菌落的原培养基</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上</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，然后不转动任何角度，“复印”至新的培养基上</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）初检某种氨基酸缺陷型菌株的过程</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营养缺陷型菌株不能在基本培养基上生长，可以在完全培养基上生长</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）。下列叙述错误的是</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4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3" name="QC_5_AN.72_1#cb9dd8d3b.bracket?pid=c5cb93fa9&amp;color=0,0,0&amp;vpa=23&amp;vtp=1"/>
          <p:cNvSpPr/>
          <p:nvPr/>
        </p:nvSpPr>
        <p:spPr>
          <a:xfrm>
            <a:off x="922401" y="2790894"/>
            <a:ext cx="357188" cy="389509"/>
          </a:xfrm>
          <a:prstGeom prst="rect">
            <a:avLst/>
          </a:prstGeom>
          <a:noFill/>
        </p:spPr>
        <p:txBody>
          <a:bodyPr wrap="none" lIns="0" tIns="0" rIns="0" bIns="0" rtlCol="0" anchor="t"/>
          <a:lstStyle/>
          <a:p>
            <a:pPr algn="ctr" latinLnBrk="1">
              <a:lnSpc>
                <a:spcPts val="34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B</a:t>
            </a:r>
            <a:endParaRPr lang="en-US" altLang="zh-CN" sz="2000" dirty="0"/>
          </a:p>
        </p:txBody>
      </p:sp>
      <p:pic>
        <p:nvPicPr>
          <p:cNvPr id="4" name="QC_5_BD.71_2#cb9dd8d3b?htil=12&amp;pid=c5cb93fa9&amp;color=0,0,0&amp;tib=255,255,255&amp;vtp=1" descr="preencoded.png"/>
          <p:cNvPicPr>
            <a:picLocks noChangeAspect="1"/>
          </p:cNvPicPr>
          <p:nvPr/>
        </p:nvPicPr>
        <p:blipFill>
          <a:blip r:embed="rId1">
            <a:clrChange>
              <a:clrFrom>
                <a:srgbClr val="FFFFFF"/>
              </a:clrFrom>
              <a:clrTo>
                <a:srgbClr val="FFFFFF">
                  <a:alpha val="0"/>
                </a:srgbClr>
              </a:clrTo>
            </a:clrChange>
          </a:blip>
          <a:stretch>
            <a:fillRect/>
          </a:stretch>
        </p:blipFill>
        <p:spPr>
          <a:xfrm>
            <a:off x="6931152" y="2882968"/>
            <a:ext cx="4517136" cy="2642616"/>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5" name="QC_5_BD.71_3#cb9dd8d3b.choices?htil=12&amp;pid=c5cb93fa9&amp;color=0,0,0&amp;vtp=1&amp;bbb=1&amp;hb=1"/>
          <p:cNvSpPr/>
          <p:nvPr/>
        </p:nvSpPr>
        <p:spPr>
          <a:xfrm>
            <a:off x="722376" y="3200976"/>
            <a:ext cx="6099048" cy="3132709"/>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A.①过程接种方法为稀释涂布平板法</a:t>
            </a:r>
            <a:endParaRPr lang="en-US" altLang="zh-CN" sz="2000" dirty="0"/>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.进行②过程的顺序是先将丝绒布“复印</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”至完全培养</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基上</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，再“复印”至基本培养基上</a:t>
            </a:r>
            <a:endParaRPr lang="en-US" altLang="zh-CN" sz="2000" dirty="0"/>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.氨基酸缺陷型菌株应从基本培养基上没有</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、完全培养</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基上对应位置有的菌落中挑选</a:t>
            </a:r>
            <a:endParaRPr lang="en-US" altLang="zh-CN" sz="2000" dirty="0"/>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统计菌落种类和数目时要每隔一定时间观察统计一次，</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4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直到各类菌落数目稳定为止</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6_AS.3_1#a214d9312?vop=1&amp;pid=92a36c4a5&amp;color=0,0,0&amp;vtp=1&amp;bt=1&amp;bbb=1&amp;hb=1"/>
              <p:cNvSpPr/>
              <p:nvPr/>
            </p:nvSpPr>
            <p:spPr>
              <a:xfrm>
                <a:off x="722376" y="972000"/>
                <a:ext cx="10753344" cy="22532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培养基不一定必须含有碳源、氮源、生长因子，例如，自养微生物可利用</a:t>
                </a:r>
                <a14:m>
                  <m:oMath xmlns:m="http://schemas.openxmlformats.org/officeDocument/2006/math">
                    <m:sSub>
                      <m:sSubPr>
                        <m:ctrlPr>
                          <a:rPr lang="en-US" altLang="zh-CN" sz="2000" b="0" i="1" dirty="0">
                            <a:solidFill>
                              <a:srgbClr val="000000"/>
                            </a:solidFill>
                            <a:latin typeface="Cambria Math" panose="02040503050406030204" pitchFamily="34" charset="0"/>
                            <a:ea typeface="微软雅黑" panose="020B0503020204020204" pitchFamily="34" charset="-122"/>
                            <a:cs typeface="微软雅黑" panose="020B0503020204020204" pitchFamily="34" charset="-120"/>
                          </a:rPr>
                        </m:ctrlPr>
                      </m:sSubPr>
                      <m:e>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CO</m:t>
                        </m:r>
                      </m:e>
                      <m:sub>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2</m:t>
                        </m:r>
                      </m:sub>
                    </m:sSub>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作为碳源，</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固氮菌可利用空气中的氮气</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，而大肠杆菌培养基通常不需要额外添加生长因子，A错误</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；液体培</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养基可用于工业生产</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（如扩大培养），固体培养基可用于观察菌落，B错误；培养基的</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pH</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需要根</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据微生物种类调节</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，C错误；微生物生长受营养</a:t>
                </a:r>
                <a:r>
                  <a:rPr lang="en-US" altLang="zh-CN" sz="22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pH</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、氧气（如好氧菌与厌氧菌</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）、渗透压</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如高渗抑制）等多种因素影响，D正确。</a:t>
                </a:r>
                <a:endParaRPr lang="en-US" altLang="zh-CN" sz="2200" dirty="0"/>
              </a:p>
            </p:txBody>
          </p:sp>
        </mc:Choice>
        <mc:Fallback>
          <p:sp>
            <p:nvSpPr>
              <p:cNvPr id="2" name="QC_6_AS.3_1#a214d9312?vop=1&amp;pid=92a36c4a5&amp;color=0,0,0&amp;vtp=1&amp;bt=1&amp;bbb=1&amp;hb=1"/>
              <p:cNvSpPr>
                <a:spLocks noRot="1" noChangeAspect="1" noMove="1" noResize="1" noEditPoints="1" noAdjustHandles="1" noChangeArrowheads="1" noChangeShapeType="1" noTextEdit="1"/>
              </p:cNvSpPr>
              <p:nvPr/>
            </p:nvSpPr>
            <p:spPr>
              <a:xfrm>
                <a:off x="722376" y="972000"/>
                <a:ext cx="10753344" cy="2253234"/>
              </a:xfrm>
              <a:prstGeom prst="rect">
                <a:avLst/>
              </a:prstGeom>
              <a:blipFill rotWithShape="1">
                <a:blip r:embed="rId1"/>
                <a:stretch>
                  <a:fillRect l="-4" t="-20" r="-94" b="-1998"/>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5_EX.73_1#cb9dd8d3b?vop=1&amp;pid=c5cb93fa9&amp;color=0,0,0&amp;mp=1&amp;vtp=1&amp;bt=1&amp;bbb=1"/>
          <p:cNvSpPr/>
          <p:nvPr/>
        </p:nvSpPr>
        <p:spPr>
          <a:xfrm>
            <a:off x="722376" y="972000"/>
            <a:ext cx="10753344" cy="408559"/>
          </a:xfrm>
          <a:prstGeom prst="rect">
            <a:avLst/>
          </a:prstGeom>
          <a:noFill/>
        </p:spPr>
        <p:txBody>
          <a:bodyPr wrap="none" lIns="0" tIns="0" rIns="0" bIns="0" rtlCol="0" anchor="t"/>
          <a:lstStyle/>
          <a:p>
            <a:pPr algn="l" latinLnBrk="1">
              <a:lnSpc>
                <a:spcPts val="3600"/>
              </a:lnSpc>
            </a:pPr>
            <a:r>
              <a:rPr lang="en-US" altLang="zh-CN" sz="20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【题图解读】</a:t>
            </a:r>
            <a:endParaRPr lang="en-US" altLang="zh-CN" sz="2000" dirty="0"/>
          </a:p>
        </p:txBody>
      </p:sp>
      <p:pic>
        <p:nvPicPr>
          <p:cNvPr id="3" name="QC_5_EX.73_2#cb9dd8d3b?vop=1&amp;pid=c5cb93fa9&amp;color=0,0,0&amp;tib=255,255,255&amp;vtp=1" descr="preencoded.png"/>
          <p:cNvPicPr>
            <a:picLocks noChangeAspect="1"/>
          </p:cNvPicPr>
          <p:nvPr/>
        </p:nvPicPr>
        <p:blipFill>
          <a:blip r:embed="rId1">
            <a:clrChange>
              <a:clrFrom>
                <a:srgbClr val="FFFFFF"/>
              </a:clrFrom>
              <a:clrTo>
                <a:srgbClr val="FFFFFF">
                  <a:alpha val="0"/>
                </a:srgbClr>
              </a:clrTo>
            </a:clrChange>
          </a:blip>
          <a:stretch>
            <a:fillRect/>
          </a:stretch>
        </p:blipFill>
        <p:spPr>
          <a:xfrm>
            <a:off x="3587990" y="1513528"/>
            <a:ext cx="5022117" cy="4679700"/>
          </a:xfrm>
          <a:prstGeom prst="rect">
            <a:avLst/>
          </a:prstGeom>
          <a:noFill/>
          <a:extLst>
            <a:ext uri="{909E8E84-426E-40DD-AFC4-6F175D3DCCD1}">
              <a14:hiddenFill xmlns:a14="http://schemas.microsoft.com/office/drawing/2010/main">
                <a:solidFill>
                  <a:schemeClr val="accent1">
                    <a:alpha val="0"/>
                  </a:schemeClr>
                </a:solidFill>
              </a14:hiddenFill>
            </a:ext>
          </a:extLst>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5_AS.74_1#cb9dd8d3b?vop=1&amp;pid=c5cb93fa9&amp;color=0,0,0&amp;vtp=1&amp;bt=1&amp;bbb=1&amp;hb=1"/>
          <p:cNvSpPr/>
          <p:nvPr/>
        </p:nvSpPr>
        <p:spPr>
          <a:xfrm>
            <a:off x="722376" y="972000"/>
            <a:ext cx="10753344" cy="907034"/>
          </a:xfrm>
          <a:prstGeom prst="rect">
            <a:avLst/>
          </a:prstGeom>
          <a:noFill/>
        </p:spPr>
        <p:txBody>
          <a:bodyPr wrap="none" lIns="0" tIns="0" rIns="0" bIns="0" rtlCol="0" anchor="t"/>
          <a:lstStyle/>
          <a:p>
            <a:pPr algn="l" latinLnBrk="1">
              <a:lnSpc>
                <a:spcPts val="40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统计菌落种类和数目应在菌落数目稳定时进行，为了保证统计结果准确</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，应每隔一定时间</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观察统计一次</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，直到各类菌落数目稳定为止，D正确。</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5_BD.75_1#b374e8a7f?pid=c5cb93fa9&amp;color=0,0,0&amp;vtp=1&amp;bt=1&amp;bbb=1&amp;hb=1"/>
              <p:cNvSpPr/>
              <p:nvPr/>
            </p:nvSpPr>
            <p:spPr>
              <a:xfrm>
                <a:off x="722376" y="972000"/>
                <a:ext cx="10753344" cy="221475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4.</a:t>
                </a: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[湖北腾云联盟2025高二联考]</a:t>
                </a:r>
                <a:r>
                  <a:rPr lang="en-US" altLang="zh-CN" sz="20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夹层培养法可用于筛选营养缺陷型细菌，具体做法如图所示</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：先</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在培养皿上倒一层</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培养基（满足野生型菌株生长的最低营养成分</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），待凝固后涂布一层经过</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诱变处理的某种菌液</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，其上再倒一层</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。经培养后，首次出现的菌落标记为A</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，最后倒一层</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C</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培养基（满足营养缺陷型菌株生长的营养成分），再培养，新出现的菌落标记为B</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。下列叙</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4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述错误的是(</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mc:Choice>
        <mc:Fallback>
          <p:sp>
            <p:nvSpPr>
              <p:cNvPr id="2" name="QC_5_BD.75_1#b374e8a7f?pid=c5cb93fa9&amp;color=0,0,0&amp;vtp=1&amp;bt=1&amp;bbb=1&amp;hb=1"/>
              <p:cNvSpPr>
                <a:spLocks noRot="1" noChangeAspect="1" noMove="1" noResize="1" noEditPoints="1" noAdjustHandles="1" noChangeArrowheads="1" noChangeShapeType="1" noTextEdit="1"/>
              </p:cNvSpPr>
              <p:nvPr/>
            </p:nvSpPr>
            <p:spPr>
              <a:xfrm>
                <a:off x="722376" y="972000"/>
                <a:ext cx="10753344" cy="2214753"/>
              </a:xfrm>
              <a:prstGeom prst="rect">
                <a:avLst/>
              </a:prstGeom>
              <a:blipFill rotWithShape="1">
                <a:blip r:embed="rId1"/>
                <a:stretch>
                  <a:fillRect l="-4" t="-20" r="-1175" b="-2050"/>
                </a:stretch>
              </a:blipFill>
            </p:spPr>
            <p:txBody>
              <a:bodyPr/>
              <a:lstStyle/>
              <a:p>
                <a:r>
                  <a:rPr lang="zh-CN" altLang="en-US">
                    <a:noFill/>
                  </a:rPr>
                  <a:t> </a:t>
                </a:r>
              </a:p>
            </p:txBody>
          </p:sp>
        </mc:Fallback>
      </mc:AlternateContent>
      <p:sp>
        <p:nvSpPr>
          <p:cNvPr id="3" name="QC_5_AN.76_1#b374e8a7f.bracket?pid=c5cb93fa9&amp;color=0,0,0&amp;vpa=24&amp;vtp=1"/>
          <p:cNvSpPr/>
          <p:nvPr/>
        </p:nvSpPr>
        <p:spPr>
          <a:xfrm>
            <a:off x="2192401" y="2781750"/>
            <a:ext cx="374650" cy="389509"/>
          </a:xfrm>
          <a:prstGeom prst="rect">
            <a:avLst/>
          </a:prstGeom>
          <a:noFill/>
        </p:spPr>
        <p:txBody>
          <a:bodyPr wrap="none" lIns="0" tIns="0" rIns="0" bIns="0" rtlCol="0" anchor="t"/>
          <a:lstStyle/>
          <a:p>
            <a:pPr algn="ctr" latinLnBrk="1">
              <a:lnSpc>
                <a:spcPts val="34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A</a:t>
            </a:r>
            <a:endParaRPr lang="en-US" altLang="zh-CN" sz="2000" dirty="0"/>
          </a:p>
        </p:txBody>
      </p:sp>
      <p:pic>
        <p:nvPicPr>
          <p:cNvPr id="4" name="QC_5_BD.75_2#b374e8a7f?pid=c5cb93fa9&amp;color=0,0,0&amp;tib=255,255,255&amp;vtp=1" descr="preencoded.png"/>
          <p:cNvPicPr>
            <a:picLocks noChangeAspect="1"/>
          </p:cNvPicPr>
          <p:nvPr/>
        </p:nvPicPr>
        <p:blipFill>
          <a:blip r:embed="rId2">
            <a:clrChange>
              <a:clrFrom>
                <a:srgbClr val="FFFFFF"/>
              </a:clrFrom>
              <a:clrTo>
                <a:srgbClr val="FFFFFF">
                  <a:alpha val="0"/>
                </a:srgbClr>
              </a:clrTo>
            </a:clrChange>
          </a:blip>
          <a:stretch>
            <a:fillRect/>
          </a:stretch>
        </p:blipFill>
        <p:spPr>
          <a:xfrm>
            <a:off x="3986784" y="3323277"/>
            <a:ext cx="4215384" cy="841248"/>
          </a:xfrm>
          <a:prstGeom prst="rect">
            <a:avLst/>
          </a:prstGeom>
          <a:noFill/>
          <a:extLst>
            <a:ext uri="{909E8E84-426E-40DD-AFC4-6F175D3DCCD1}">
              <a14:hiddenFill xmlns:a14="http://schemas.microsoft.com/office/drawing/2010/main">
                <a:solidFill>
                  <a:schemeClr val="accent1">
                    <a:alpha val="0"/>
                  </a:schemeClr>
                </a:solidFill>
              </a14:hiddenFill>
            </a:ext>
          </a:extLst>
        </p:spPr>
      </p:pic>
      <mc:AlternateContent xmlns:mc="http://schemas.openxmlformats.org/markup-compatibility/2006">
        <mc:Choice xmlns:a14="http://schemas.microsoft.com/office/drawing/2010/main" Requires="a14">
          <p:sp>
            <p:nvSpPr>
              <p:cNvPr id="5" name="QC_5_BD.75_3#b374e8a7f.choices?pid=c5cb93fa9&amp;color=0,0,0&amp;vtp=1&amp;bbb=1"/>
              <p:cNvSpPr/>
              <p:nvPr/>
            </p:nvSpPr>
            <p:spPr>
              <a:xfrm>
                <a:off x="722376" y="4301177"/>
                <a:ext cx="10753344" cy="843153"/>
              </a:xfrm>
              <a:prstGeom prst="rect">
                <a:avLst/>
              </a:prstGeom>
              <a:noFill/>
            </p:spPr>
            <p:txBody>
              <a:bodyPr wrap="none" lIns="0" tIns="0" rIns="0" bIns="0" rtlCol="0" anchor="t"/>
              <a:lstStyle/>
              <a:p>
                <a:pPr latinLnBrk="1">
                  <a:lnSpc>
                    <a:spcPts val="3600"/>
                  </a:lnSpc>
                  <a:tabLst>
                    <a:tab pos="5483860" algn="l"/>
                  </a:tabLst>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A.菌落A是营养缺陷型，菌落</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B是野生型</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.诱变处理是为了获得营养缺陷型细菌</a:t>
                </a:r>
                <a:endParaRPr lang="en-US" altLang="zh-CN" sz="2000" dirty="0"/>
              </a:p>
              <a:p>
                <a:pPr latinLnBrk="1">
                  <a:lnSpc>
                    <a:spcPts val="3400"/>
                  </a:lnSpc>
                  <a:tabLst>
                    <a:tab pos="5483860" algn="l"/>
                  </a:tabLst>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.再倒一层</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可避免菌落被</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C</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冲散</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.该方法可为研究细菌代谢路径提供依据</a:t>
                </a:r>
                <a:endParaRPr lang="en-US" altLang="zh-CN" sz="2000" dirty="0"/>
              </a:p>
            </p:txBody>
          </p:sp>
        </mc:Choice>
        <mc:Fallback>
          <p:sp>
            <p:nvSpPr>
              <p:cNvPr id="5" name="QC_5_BD.75_3#b374e8a7f.choices?pid=c5cb93fa9&amp;color=0,0,0&amp;vtp=1&amp;bbb=1"/>
              <p:cNvSpPr>
                <a:spLocks noRot="1" noChangeAspect="1" noMove="1" noResize="1" noEditPoints="1" noAdjustHandles="1" noChangeArrowheads="1" noChangeShapeType="1" noTextEdit="1"/>
              </p:cNvSpPr>
              <p:nvPr/>
            </p:nvSpPr>
            <p:spPr>
              <a:xfrm>
                <a:off x="722376" y="4301177"/>
                <a:ext cx="10753344" cy="843153"/>
              </a:xfrm>
              <a:prstGeom prst="rect">
                <a:avLst/>
              </a:prstGeom>
              <a:blipFill rotWithShape="1">
                <a:blip r:embed="rId3"/>
                <a:stretch>
                  <a:fillRect l="-4" t="-38" b="-5399"/>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5_AS.77_1#b374e8a7f?vop=1&amp;pid=c5cb93fa9&amp;color=0,0,0&amp;vtp=1&amp;bt=1&amp;bbb=1&amp;hb=1"/>
              <p:cNvSpPr/>
              <p:nvPr/>
            </p:nvSpPr>
            <p:spPr>
              <a:xfrm>
                <a:off x="722376" y="972000"/>
                <a:ext cx="10753344" cy="26977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夹层培养法的原理是先在培养皿上倒一层</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培养基</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，待凝固后涂布一层经过诱变处理的</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某种菌液</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，其上再倒一层</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，经培养后，首次出现的菌落标记为A，则菌落A为野生型</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，最后</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倒一层</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C</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培养基，则新出现的菌落多数是营养缺陷型，即菌落B，A错误；细菌是原核细胞</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，诱</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变处理可提高突变率</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，诱变是为了获得营养缺陷型细菌，B正确；培养基上可以长出菌落</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，其为</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固体培养基</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，凝固后可以起到保护、支撑功能，再倒一层</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培养基可避免菌落被</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C</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培养基冲</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散</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，C正确；夹层培养法可用于筛选营养缺陷型细菌，可为研究细菌代谢路径提供依据，D正确。</a:t>
                </a:r>
                <a:endParaRPr lang="en-US" altLang="zh-CN" sz="2200" dirty="0"/>
              </a:p>
            </p:txBody>
          </p:sp>
        </mc:Choice>
        <mc:Fallback>
          <p:sp>
            <p:nvSpPr>
              <p:cNvPr id="2" name="QC_5_AS.77_1#b374e8a7f?vop=1&amp;pid=c5cb93fa9&amp;color=0,0,0&amp;vtp=1&amp;bt=1&amp;bbb=1&amp;hb=1"/>
              <p:cNvSpPr>
                <a:spLocks noRot="1" noChangeAspect="1" noMove="1" noResize="1" noEditPoints="1" noAdjustHandles="1" noChangeArrowheads="1" noChangeShapeType="1" noTextEdit="1"/>
              </p:cNvSpPr>
              <p:nvPr/>
            </p:nvSpPr>
            <p:spPr>
              <a:xfrm>
                <a:off x="722376" y="972000"/>
                <a:ext cx="10753344" cy="2697734"/>
              </a:xfrm>
              <a:prstGeom prst="rect">
                <a:avLst/>
              </a:prstGeom>
              <a:blipFill rotWithShape="1">
                <a:blip r:embed="rId1"/>
                <a:stretch>
                  <a:fillRect l="-4" t="-17" r="-821" b="-1669"/>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QO_5_BD.78_1#7f8ac4129?htil=13&amp;pid=c5cb93fa9&amp;color=0,0,0&amp;tib=255,255,255&amp;vtp=1&amp;hs=1" descr="preencoded.png"/>
          <p:cNvPicPr>
            <a:picLocks noChangeAspect="1"/>
          </p:cNvPicPr>
          <p:nvPr/>
        </p:nvPicPr>
        <p:blipFill>
          <a:blip r:embed="rId1">
            <a:clrChange>
              <a:clrFrom>
                <a:srgbClr val="FFFFFF"/>
              </a:clrFrom>
              <a:clrTo>
                <a:srgbClr val="FFFFFF">
                  <a:alpha val="0"/>
                </a:srgbClr>
              </a:clrTo>
            </a:clrChange>
          </a:blip>
          <a:stretch>
            <a:fillRect/>
          </a:stretch>
        </p:blipFill>
        <p:spPr>
          <a:xfrm>
            <a:off x="6802423" y="1054296"/>
            <a:ext cx="4590288" cy="1463040"/>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3" name="QO_5_BD.78_2#7f8ac4129?htil=13&amp;pid=c5cb93fa9&amp;color=0,0,0&amp;vtp=1&amp;bt=1&amp;bbb=1&amp;hb=1&amp;hs=1"/>
          <p:cNvSpPr/>
          <p:nvPr/>
        </p:nvSpPr>
        <p:spPr>
          <a:xfrm>
            <a:off x="722376" y="972000"/>
            <a:ext cx="6025896" cy="1770634"/>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5.</a:t>
            </a: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[福建宁德2024高二月考]</a:t>
            </a:r>
            <a:r>
              <a:rPr lang="en-US" altLang="zh-CN" sz="20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牛</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、羊等反刍动物具有特</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殊的器官</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——瘤胃。在瘤胃中生活着多种微生物</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，其</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中许多微生物能分解尿素。如图是研究人员从瘤胃提</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取物中获得尿素高效分解菌的流程</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。回答下列问题：</a:t>
            </a:r>
            <a:endParaRPr lang="en-US" altLang="zh-CN" sz="2000" dirty="0"/>
          </a:p>
        </p:txBody>
      </p:sp>
      <p:sp>
        <p:nvSpPr>
          <p:cNvPr id="4" name="QB_6_BD.79_1#b519bb804?pid=7f8ac4129&amp;color=0,0,0&amp;vtp=1&amp;bbb=1&amp;hb=1&amp;hs=1"/>
          <p:cNvSpPr/>
          <p:nvPr/>
        </p:nvSpPr>
        <p:spPr>
          <a:xfrm>
            <a:off x="722376" y="2797244"/>
            <a:ext cx="10753344" cy="130035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（1）图1中</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①过程所使用的接种方法是</a:t>
            </a:r>
            <a:r>
              <a:rPr lang="en-US" altLang="zh-CN" sz="2000" i="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。用该接种方法对微生物进行计数时，</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统计的菌落数往往比活菌的实际数目</a:t>
            </a:r>
            <a:r>
              <a:rPr lang="en-US" altLang="zh-CN" sz="2000" i="0">
                <a:solidFill>
                  <a:srgbClr val="000000"/>
                </a:solidFill>
                <a:latin typeface="宋体" panose="02010600030101010101" pitchFamily="2" charset="-122"/>
                <a:ea typeface="宋体" panose="02010600030101010101" pitchFamily="2" charset="-122"/>
                <a:cs typeface="宋体" panose="02010600030101010101" pitchFamily="34" charset="-120"/>
              </a:rPr>
              <a:t>____</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，原因是</a:t>
            </a:r>
            <a:r>
              <a:rPr lang="en-US" altLang="zh-CN" sz="2000" i="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________________________________________</a:t>
            </a:r>
            <a:endParaRPr lang="en-US" altLang="zh-CN" sz="2000" i="0">
              <a:solidFill>
                <a:srgbClr val="000000"/>
              </a:solidFill>
              <a:latin typeface="宋体" panose="02010600030101010101" pitchFamily="2" charset="-122"/>
              <a:ea typeface="宋体" panose="02010600030101010101" pitchFamily="2" charset="-122"/>
              <a:cs typeface="宋体" panose="02010600030101010101" pitchFamily="34" charset="-120"/>
            </a:endParaRPr>
          </a:p>
          <a:p>
            <a:pPr latinLnBrk="1">
              <a:lnSpc>
                <a:spcPts val="3400"/>
              </a:lnSpc>
            </a:pPr>
            <a:r>
              <a:rPr lang="en-US" altLang="zh-CN" sz="2000" i="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5" name="QB_6_AN.80_1#b519bb804.blank?pid=7f8ac4129&amp;color=0,0,0&amp;vpa=25&amp;vtp=1&amp;bbb=1"/>
          <p:cNvSpPr/>
          <p:nvPr/>
        </p:nvSpPr>
        <p:spPr>
          <a:xfrm>
            <a:off x="5094351" y="2759144"/>
            <a:ext cx="1962150" cy="408559"/>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稀释涂布平板法</a:t>
            </a:r>
            <a:endParaRPr lang="en-US" altLang="zh-CN" sz="2000" dirty="0"/>
          </a:p>
        </p:txBody>
      </p:sp>
      <p:sp>
        <p:nvSpPr>
          <p:cNvPr id="6" name="QB_6_AN.81_1#b519bb804.blank?pid=7f8ac4129&amp;color=0,0,0&amp;vpa=26&amp;vtp=1"/>
          <p:cNvSpPr/>
          <p:nvPr/>
        </p:nvSpPr>
        <p:spPr>
          <a:xfrm>
            <a:off x="4795901" y="3216344"/>
            <a:ext cx="438150" cy="408559"/>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少</a:t>
            </a:r>
            <a:endParaRPr lang="en-US" altLang="zh-CN" sz="2000" dirty="0"/>
          </a:p>
        </p:txBody>
      </p:sp>
      <p:sp>
        <p:nvSpPr>
          <p:cNvPr id="7" name="QB_6_AN.82_1#b519bb804.blank?pid=7f8ac4129&amp;color=0,0,0&amp;vpa=27&amp;vtp=1&amp;bbb=1&amp;hb=1"/>
          <p:cNvSpPr/>
          <p:nvPr/>
        </p:nvSpPr>
        <p:spPr>
          <a:xfrm>
            <a:off x="722377" y="3216344"/>
            <a:ext cx="10749631" cy="856234"/>
          </a:xfrm>
          <a:prstGeom prst="rect">
            <a:avLst/>
          </a:prstGeom>
          <a:noFill/>
        </p:spPr>
        <p:txBody>
          <a:bodyPr wrap="none" lIns="0" tIns="0" rIns="0" bIns="0" rtlCol="0" anchor="t"/>
          <a:lstStyle/>
          <a:p>
            <a:pPr latinLnBrk="1">
              <a:lnSpc>
                <a:spcPts val="3600"/>
              </a:lnSpc>
            </a:pPr>
            <a:r>
              <a:rPr lang="en-US" altLang="zh-CN" sz="2000" b="1" i="0">
                <a:solidFill>
                  <a:srgbClr val="00B050"/>
                </a:solidFill>
                <a:latin typeface="宋体" panose="02010600030101010101" pitchFamily="2" charset="-122"/>
                <a:ea typeface="微软雅黑" panose="020B0503020204020204" pitchFamily="34" charset="-122"/>
                <a:cs typeface="微软雅黑" panose="020B0503020204020204" pitchFamily="34" charset="-120"/>
              </a:rPr>
              <a:t>                                             </a:t>
            </a:r>
            <a:r>
              <a:rPr lang="en-US" altLang="zh-CN" sz="2000" b="1" i="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当两个或多个细胞连在一起时，平板上观察</a:t>
            </a:r>
            <a:endParaRPr lang="en-US" altLang="zh-CN" sz="2000" b="1" i="0">
              <a:solidFill>
                <a:srgbClr val="00B05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1" i="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到的只是一个菌落</a:t>
            </a:r>
            <a:endParaRPr lang="en-US" altLang="zh-CN" sz="2000" dirty="0"/>
          </a:p>
        </p:txBody>
      </p:sp>
      <p:sp>
        <p:nvSpPr>
          <p:cNvPr id="8" name="QB_6_AS.83_1#b519bb804?vop=1&amp;pid=7f8ac4129&amp;color=0,0,0&amp;vtp=1&amp;bbb=1&amp;hb=1"/>
          <p:cNvSpPr/>
          <p:nvPr/>
        </p:nvSpPr>
        <p:spPr>
          <a:xfrm>
            <a:off x="722376" y="4199070"/>
            <a:ext cx="10753344" cy="13261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由题图1可知，菌落均匀分布，①过程所使用的接种方法是稀释涂布平板法</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，用该接种方</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法对微生物进行计数时</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，统计的菌落数往往比活菌的实际数目少</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，这是因为当两个或多个细胞连</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在一起时</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，平板上观察到的只是一个菌落。</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bg/>
                                          </p:spTgt>
                                        </p:tgtEl>
                                        <p:attrNameLst>
                                          <p:attrName>style.visibility</p:attrName>
                                        </p:attrNameLst>
                                      </p:cBhvr>
                                      <p:to>
                                        <p:strVal val="visible"/>
                                      </p:to>
                                    </p:set>
                                    <p:animEffect transition="in" filter="fade">
                                      <p:cBhvr>
                                        <p:cTn id="7" dur="500"/>
                                        <p:tgtEl>
                                          <p:spTgt spid="5">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xEl>
                                              <p:pRg st="0" end="0"/>
                                            </p:txEl>
                                          </p:spTgt>
                                        </p:tgtEl>
                                        <p:attrNameLst>
                                          <p:attrName>style.visibility</p:attrName>
                                        </p:attrNameLst>
                                      </p:cBhvr>
                                      <p:to>
                                        <p:strVal val="visible"/>
                                      </p:to>
                                    </p:set>
                                    <p:animEffect transition="in" filter="fade">
                                      <p:cBhvr>
                                        <p:cTn id="10" dur="500"/>
                                        <p:tgtEl>
                                          <p:spTgt spid="5">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6">
                                            <p:bg/>
                                          </p:spTgt>
                                        </p:tgtEl>
                                        <p:attrNameLst>
                                          <p:attrName>style.visibility</p:attrName>
                                        </p:attrNameLst>
                                      </p:cBhvr>
                                      <p:to>
                                        <p:strVal val="visible"/>
                                      </p:to>
                                    </p:set>
                                    <p:animEffect transition="in" filter="fade">
                                      <p:cBhvr>
                                        <p:cTn id="15" dur="500"/>
                                        <p:tgtEl>
                                          <p:spTgt spid="6">
                                            <p:bg/>
                                          </p:spTgt>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6">
                                            <p:txEl>
                                              <p:pRg st="0" end="0"/>
                                            </p:txEl>
                                          </p:spTgt>
                                        </p:tgtEl>
                                        <p:attrNameLst>
                                          <p:attrName>style.visibility</p:attrName>
                                        </p:attrNameLst>
                                      </p:cBhvr>
                                      <p:to>
                                        <p:strVal val="visible"/>
                                      </p:to>
                                    </p:set>
                                    <p:animEffect transition="in" filter="fade">
                                      <p:cBhvr>
                                        <p:cTn id="18" dur="500"/>
                                        <p:tgtEl>
                                          <p:spTgt spid="6">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7">
                                            <p:bg/>
                                          </p:spTgt>
                                        </p:tgtEl>
                                        <p:attrNameLst>
                                          <p:attrName>style.visibility</p:attrName>
                                        </p:attrNameLst>
                                      </p:cBhvr>
                                      <p:to>
                                        <p:strVal val="visible"/>
                                      </p:to>
                                    </p:set>
                                    <p:animEffect transition="in" filter="fade">
                                      <p:cBhvr>
                                        <p:cTn id="23" dur="500"/>
                                        <p:tgtEl>
                                          <p:spTgt spid="7">
                                            <p:bg/>
                                          </p:spTgt>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7">
                                            <p:txEl>
                                              <p:pRg st="0" end="0"/>
                                            </p:txEl>
                                          </p:spTgt>
                                        </p:tgtEl>
                                        <p:attrNameLst>
                                          <p:attrName>style.visibility</p:attrName>
                                        </p:attrNameLst>
                                      </p:cBhvr>
                                      <p:to>
                                        <p:strVal val="visible"/>
                                      </p:to>
                                    </p:set>
                                    <p:animEffect transition="in" filter="fade">
                                      <p:cBhvr>
                                        <p:cTn id="26" dur="500"/>
                                        <p:tgtEl>
                                          <p:spTgt spid="7">
                                            <p:txEl>
                                              <p:pRg st="0" end="0"/>
                                            </p:txEl>
                                          </p:spTgt>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7">
                                            <p:txEl>
                                              <p:pRg st="1" end="1"/>
                                            </p:txEl>
                                          </p:spTgt>
                                        </p:tgtEl>
                                        <p:attrNameLst>
                                          <p:attrName>style.visibility</p:attrName>
                                        </p:attrNameLst>
                                      </p:cBhvr>
                                      <p:to>
                                        <p:strVal val="visible"/>
                                      </p:to>
                                    </p:set>
                                    <p:animEffect transition="in" filter="fade">
                                      <p:cBhvr>
                                        <p:cTn id="29" dur="500"/>
                                        <p:tgtEl>
                                          <p:spTgt spid="7">
                                            <p:txEl>
                                              <p:pRg st="1" end="1"/>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8">
                                            <p:bg/>
                                          </p:spTgt>
                                        </p:tgtEl>
                                        <p:attrNameLst>
                                          <p:attrName>style.visibility</p:attrName>
                                        </p:attrNameLst>
                                      </p:cBhvr>
                                      <p:to>
                                        <p:strVal val="visible"/>
                                      </p:to>
                                    </p:set>
                                    <p:animEffect transition="in" filter="fade">
                                      <p:cBhvr>
                                        <p:cTn id="34" dur="500"/>
                                        <p:tgtEl>
                                          <p:spTgt spid="8">
                                            <p:bg/>
                                          </p:spTgt>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8">
                                            <p:txEl>
                                              <p:pRg st="0" end="0"/>
                                            </p:txEl>
                                          </p:spTgt>
                                        </p:tgtEl>
                                        <p:attrNameLst>
                                          <p:attrName>style.visibility</p:attrName>
                                        </p:attrNameLst>
                                      </p:cBhvr>
                                      <p:to>
                                        <p:strVal val="visible"/>
                                      </p:to>
                                    </p:set>
                                    <p:animEffect transition="in" filter="fade">
                                      <p:cBhvr>
                                        <p:cTn id="37" dur="500"/>
                                        <p:tgtEl>
                                          <p:spTgt spid="8">
                                            <p:txEl>
                                              <p:pRg st="0" end="0"/>
                                            </p:txEl>
                                          </p:spTgt>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8">
                                            <p:txEl>
                                              <p:pRg st="1" end="1"/>
                                            </p:txEl>
                                          </p:spTgt>
                                        </p:tgtEl>
                                        <p:attrNameLst>
                                          <p:attrName>style.visibility</p:attrName>
                                        </p:attrNameLst>
                                      </p:cBhvr>
                                      <p:to>
                                        <p:strVal val="visible"/>
                                      </p:to>
                                    </p:set>
                                    <p:animEffect transition="in" filter="fade">
                                      <p:cBhvr>
                                        <p:cTn id="40" dur="500"/>
                                        <p:tgtEl>
                                          <p:spTgt spid="8">
                                            <p:txEl>
                                              <p:pRg st="1" end="1"/>
                                            </p:txEl>
                                          </p:spTgt>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8">
                                            <p:txEl>
                                              <p:pRg st="2" end="2"/>
                                            </p:txEl>
                                          </p:spTgt>
                                        </p:tgtEl>
                                        <p:attrNameLst>
                                          <p:attrName>style.visibility</p:attrName>
                                        </p:attrNameLst>
                                      </p:cBhvr>
                                      <p:to>
                                        <p:strVal val="visible"/>
                                      </p:to>
                                    </p:set>
                                    <p:animEffect transition="in" filter="fade">
                                      <p:cBhvr>
                                        <p:cTn id="43" dur="500"/>
                                        <p:tgtEl>
                                          <p:spTgt spid="8">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build="p"/>
      <p:bldP spid="6" grpId="0" animBg="1" build="p"/>
      <p:bldP spid="7" grpId="0" animBg="1" build="p"/>
      <p:bldP spid="8" grpId="0" animBg="1" build="p"/>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B_6_BD.84_1#0e049d46b?pid=7f8ac4129&amp;color=0,0,0&amp;vtp=1&amp;bt=1&amp;bbb=1&amp;hb=1"/>
          <p:cNvSpPr/>
          <p:nvPr/>
        </p:nvSpPr>
        <p:spPr>
          <a:xfrm>
            <a:off x="722376" y="969264"/>
            <a:ext cx="10753344" cy="84315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（2</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）培养基能为微生物提供的营养物质一般有</a:t>
            </a:r>
            <a:r>
              <a:rPr lang="en-US" altLang="zh-CN" sz="2000" i="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________________________</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等；从培养基功能分</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4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析</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，图1中甲</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、乙均为</a:t>
            </a:r>
            <a:r>
              <a:rPr lang="en-US" altLang="zh-CN" sz="2000" i="0">
                <a:solidFill>
                  <a:srgbClr val="000000"/>
                </a:solidFill>
                <a:latin typeface="宋体" panose="02010600030101010101" pitchFamily="2" charset="-122"/>
                <a:ea typeface="宋体" panose="02010600030101010101" pitchFamily="2" charset="-122"/>
                <a:cs typeface="宋体" panose="02010600030101010101" pitchFamily="34" charset="-120"/>
              </a:rPr>
              <a:t>______</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培养基，均是以</a:t>
            </a:r>
            <a:r>
              <a:rPr lang="en-US" altLang="zh-CN" sz="2000" i="0">
                <a:solidFill>
                  <a:srgbClr val="000000"/>
                </a:solidFill>
                <a:latin typeface="宋体" panose="02010600030101010101" pitchFamily="2" charset="-122"/>
                <a:ea typeface="宋体" panose="02010600030101010101" pitchFamily="2" charset="-122"/>
                <a:cs typeface="宋体" panose="02010600030101010101" pitchFamily="34" charset="-120"/>
              </a:rPr>
              <a:t>______</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作为唯一氮源</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3" name="QB_6_AN.85_1#0e049d46b.blank?pid=7f8ac4129&amp;color=0,0,0&amp;vpa=28&amp;vtp=1&amp;bbb=1"/>
          <p:cNvSpPr/>
          <p:nvPr/>
        </p:nvSpPr>
        <p:spPr>
          <a:xfrm>
            <a:off x="5961126" y="931164"/>
            <a:ext cx="2978150" cy="408559"/>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碳源、氮源、水、无机盐</a:t>
            </a:r>
            <a:endParaRPr lang="en-US" altLang="zh-CN" sz="2000" dirty="0"/>
          </a:p>
        </p:txBody>
      </p:sp>
      <p:sp>
        <p:nvSpPr>
          <p:cNvPr id="4" name="QB_6_AN.86_1#0e049d46b.blank?pid=7f8ac4129&amp;color=0,0,0&amp;vpa=29&amp;vtp=1&amp;bbb=1"/>
          <p:cNvSpPr/>
          <p:nvPr/>
        </p:nvSpPr>
        <p:spPr>
          <a:xfrm>
            <a:off x="3167126" y="1369314"/>
            <a:ext cx="692150" cy="389509"/>
          </a:xfrm>
          <a:prstGeom prst="rect">
            <a:avLst/>
          </a:prstGeom>
          <a:noFill/>
        </p:spPr>
        <p:txBody>
          <a:bodyPr wrap="none" lIns="0" tIns="0" rIns="0" bIns="0" rtlCol="0" anchor="t"/>
          <a:lstStyle/>
          <a:p>
            <a:pPr algn="ctr" latinLnBrk="1">
              <a:lnSpc>
                <a:spcPts val="34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选择</a:t>
            </a:r>
            <a:endParaRPr lang="en-US" altLang="zh-CN" sz="2000" dirty="0"/>
          </a:p>
        </p:txBody>
      </p:sp>
      <p:sp>
        <p:nvSpPr>
          <p:cNvPr id="5" name="QB_6_AN.87_1#0e049d46b.blank?pid=7f8ac4129&amp;color=0,0,0&amp;vpa=30&amp;vtp=1&amp;bbb=1"/>
          <p:cNvSpPr/>
          <p:nvPr/>
        </p:nvSpPr>
        <p:spPr>
          <a:xfrm>
            <a:off x="5707126" y="1369314"/>
            <a:ext cx="692150" cy="389509"/>
          </a:xfrm>
          <a:prstGeom prst="rect">
            <a:avLst/>
          </a:prstGeom>
          <a:noFill/>
        </p:spPr>
        <p:txBody>
          <a:bodyPr wrap="none" lIns="0" tIns="0" rIns="0" bIns="0" rtlCol="0" anchor="t"/>
          <a:lstStyle/>
          <a:p>
            <a:pPr algn="ctr" latinLnBrk="1">
              <a:lnSpc>
                <a:spcPts val="34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尿素</a:t>
            </a:r>
            <a:endParaRPr lang="en-US" altLang="zh-CN" sz="2000" dirty="0"/>
          </a:p>
        </p:txBody>
      </p:sp>
      <p:sp>
        <p:nvSpPr>
          <p:cNvPr id="6" name="QB_6_AS.88_1#0e049d46b?vop=1&amp;pid=7f8ac4129&amp;color=0,0,0&amp;vtp=1&amp;bbb=1&amp;hb=1"/>
          <p:cNvSpPr/>
          <p:nvPr/>
        </p:nvSpPr>
        <p:spPr>
          <a:xfrm>
            <a:off x="722376" y="1920367"/>
            <a:ext cx="10753344" cy="907034"/>
          </a:xfrm>
          <a:prstGeom prst="rect">
            <a:avLst/>
          </a:prstGeom>
          <a:noFill/>
        </p:spPr>
        <p:txBody>
          <a:bodyPr wrap="none" lIns="0" tIns="0" rIns="0" bIns="0" rtlCol="0" anchor="t"/>
          <a:lstStyle/>
          <a:p>
            <a:pPr algn="l" latinLnBrk="1">
              <a:lnSpc>
                <a:spcPts val="4000"/>
              </a:lnSpc>
            </a:pPr>
            <a:r>
              <a:rPr lang="en-US" altLang="zh-CN" sz="2200" b="1" i="0" spc="-5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spc="-5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spc="-5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培养基为微生物提供的营养物质一般有碳源、氮源、水和无机盐等</a:t>
            </a:r>
            <a:r>
              <a:rPr lang="en-US" altLang="zh-CN" sz="2000" b="0" i="0" spc="-5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。本实验的目的是获得尿</a:t>
            </a:r>
            <a:endParaRPr lang="en-US" altLang="zh-CN" sz="2000" b="0" i="0" spc="-5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spc="-5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素高效分解菌</a:t>
            </a:r>
            <a:r>
              <a:rPr lang="en-US" altLang="zh-CN" sz="2000" b="0" i="0" spc="-5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，因此，从培养基功能分析，图1中甲、乙均是以尿素作为唯一氮源的选择培养基。</a:t>
            </a:r>
            <a:endParaRPr lang="en-US" altLang="zh-CN" sz="2200" spc="-5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4">
                                            <p:bg/>
                                          </p:spTgt>
                                        </p:tgtEl>
                                        <p:attrNameLst>
                                          <p:attrName>style.visibility</p:attrName>
                                        </p:attrNameLst>
                                      </p:cBhvr>
                                      <p:to>
                                        <p:strVal val="visible"/>
                                      </p:to>
                                    </p:set>
                                    <p:animEffect transition="in" filter="fade">
                                      <p:cBhvr>
                                        <p:cTn id="15" dur="500"/>
                                        <p:tgtEl>
                                          <p:spTgt spid="4">
                                            <p:bg/>
                                          </p:spTgt>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4">
                                            <p:txEl>
                                              <p:pRg st="0" end="0"/>
                                            </p:txEl>
                                          </p:spTgt>
                                        </p:tgtEl>
                                        <p:attrNameLst>
                                          <p:attrName>style.visibility</p:attrName>
                                        </p:attrNameLst>
                                      </p:cBhvr>
                                      <p:to>
                                        <p:strVal val="visible"/>
                                      </p:to>
                                    </p:set>
                                    <p:animEffect transition="in" filter="fade">
                                      <p:cBhvr>
                                        <p:cTn id="18" dur="500"/>
                                        <p:tgtEl>
                                          <p:spTgt spid="4">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5">
                                            <p:bg/>
                                          </p:spTgt>
                                        </p:tgtEl>
                                        <p:attrNameLst>
                                          <p:attrName>style.visibility</p:attrName>
                                        </p:attrNameLst>
                                      </p:cBhvr>
                                      <p:to>
                                        <p:strVal val="visible"/>
                                      </p:to>
                                    </p:set>
                                    <p:animEffect transition="in" filter="fade">
                                      <p:cBhvr>
                                        <p:cTn id="23" dur="500"/>
                                        <p:tgtEl>
                                          <p:spTgt spid="5">
                                            <p:bg/>
                                          </p:spTgt>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5">
                                            <p:txEl>
                                              <p:pRg st="0" end="0"/>
                                            </p:txEl>
                                          </p:spTgt>
                                        </p:tgtEl>
                                        <p:attrNameLst>
                                          <p:attrName>style.visibility</p:attrName>
                                        </p:attrNameLst>
                                      </p:cBhvr>
                                      <p:to>
                                        <p:strVal val="visible"/>
                                      </p:to>
                                    </p:set>
                                    <p:animEffect transition="in" filter="fade">
                                      <p:cBhvr>
                                        <p:cTn id="26" dur="500"/>
                                        <p:tgtEl>
                                          <p:spTgt spid="5">
                                            <p:txEl>
                                              <p:pRg st="0" end="0"/>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grpId="0" nodeType="clickEffect">
                                  <p:stCondLst>
                                    <p:cond delay="0"/>
                                  </p:stCondLst>
                                  <p:childTnLst>
                                    <p:set>
                                      <p:cBhvr>
                                        <p:cTn id="30" dur="1" fill="hold">
                                          <p:stCondLst>
                                            <p:cond delay="0"/>
                                          </p:stCondLst>
                                        </p:cTn>
                                        <p:tgtEl>
                                          <p:spTgt spid="6">
                                            <p:bg/>
                                          </p:spTgt>
                                        </p:tgtEl>
                                        <p:attrNameLst>
                                          <p:attrName>style.visibility</p:attrName>
                                        </p:attrNameLst>
                                      </p:cBhvr>
                                      <p:to>
                                        <p:strVal val="visible"/>
                                      </p:to>
                                    </p:set>
                                    <p:animEffect transition="in" filter="fade">
                                      <p:cBhvr>
                                        <p:cTn id="31" dur="500"/>
                                        <p:tgtEl>
                                          <p:spTgt spid="6">
                                            <p:bg/>
                                          </p:spTgt>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6">
                                            <p:txEl>
                                              <p:pRg st="0" end="0"/>
                                            </p:txEl>
                                          </p:spTgt>
                                        </p:tgtEl>
                                        <p:attrNameLst>
                                          <p:attrName>style.visibility</p:attrName>
                                        </p:attrNameLst>
                                      </p:cBhvr>
                                      <p:to>
                                        <p:strVal val="visible"/>
                                      </p:to>
                                    </p:set>
                                    <p:animEffect transition="in" filter="fade">
                                      <p:cBhvr>
                                        <p:cTn id="34" dur="500"/>
                                        <p:tgtEl>
                                          <p:spTgt spid="6">
                                            <p:txEl>
                                              <p:pRg st="0" end="0"/>
                                            </p:txEl>
                                          </p:spTgt>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6">
                                            <p:txEl>
                                              <p:pRg st="1" end="1"/>
                                            </p:txEl>
                                          </p:spTgt>
                                        </p:tgtEl>
                                        <p:attrNameLst>
                                          <p:attrName>style.visibility</p:attrName>
                                        </p:attrNameLst>
                                      </p:cBhvr>
                                      <p:to>
                                        <p:strVal val="visible"/>
                                      </p:to>
                                    </p:set>
                                    <p:animEffect transition="in" filter="fade">
                                      <p:cBhvr>
                                        <p:cTn id="37" dur="500"/>
                                        <p:tgtEl>
                                          <p:spTgt spid="6">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P spid="4" grpId="0" animBg="1" build="p"/>
      <p:bldP spid="5" grpId="0" animBg="1" build="p"/>
      <p:bldP spid="6" grpId="0" animBg="1" build="p"/>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B_6_BD.89_1#4f31b46f1?pid=7f8ac4129&amp;color=0,0,0&amp;mp=1&amp;vtp=1&amp;bt=1&amp;bbb=1&amp;hb=1"/>
              <p:cNvSpPr/>
              <p:nvPr/>
            </p:nvSpPr>
            <p:spPr>
              <a:xfrm>
                <a:off x="722376" y="969264"/>
                <a:ext cx="10753344" cy="84315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（3）图1中乙在培养时，培养皿的放置方式如图</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2中</a:t>
                </a:r>
                <a:r>
                  <a:rPr lang="en-US" altLang="zh-CN" sz="2000" i="0">
                    <a:solidFill>
                      <a:srgbClr val="000000"/>
                    </a:solidFill>
                    <a:latin typeface="宋体" panose="02010600030101010101" pitchFamily="2" charset="-122"/>
                    <a:ea typeface="宋体" panose="02010600030101010101" pitchFamily="2" charset="-122"/>
                    <a:cs typeface="宋体" panose="02010600030101010101" pitchFamily="34" charset="-120"/>
                  </a:rPr>
                  <a:t>___</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填“</a:t>
                </a:r>
                <a14:m>
                  <m:oMath xmlns:m="http://schemas.openxmlformats.org/officeDocument/2006/math">
                    <m:r>
                      <m:rPr>
                        <m:sty m:val="p"/>
                      </m:rPr>
                      <a:rPr lang="en-US" altLang="zh-CN" sz="2000" b="0" i="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a</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”或“</a:t>
                </a:r>
                <a14:m>
                  <m:oMath xmlns:m="http://schemas.openxmlformats.org/officeDocument/2006/math">
                    <m:r>
                      <m:rPr>
                        <m:sty m:val="p"/>
                      </m:rPr>
                      <a:rPr lang="en-US" altLang="zh-CN" sz="2000" b="0" i="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b</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”）所示</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，原因是</a:t>
                </a:r>
                <a:r>
                  <a:rPr lang="en-US" altLang="zh-CN" sz="2000" i="0">
                    <a:solidFill>
                      <a:srgbClr val="000000"/>
                    </a:solidFill>
                    <a:latin typeface="宋体" panose="02010600030101010101" pitchFamily="2" charset="-122"/>
                    <a:ea typeface="宋体" panose="02010600030101010101" pitchFamily="2" charset="-122"/>
                    <a:cs typeface="宋体" panose="02010600030101010101" pitchFamily="34" charset="-120"/>
                  </a:rPr>
                  <a:t>______</a:t>
                </a:r>
                <a:endParaRPr lang="en-US" altLang="zh-CN" sz="2000" i="0">
                  <a:solidFill>
                    <a:srgbClr val="000000"/>
                  </a:solidFill>
                  <a:latin typeface="宋体" panose="02010600030101010101" pitchFamily="2" charset="-122"/>
                  <a:ea typeface="宋体" panose="02010600030101010101" pitchFamily="2" charset="-122"/>
                  <a:cs typeface="宋体" panose="02010600030101010101" pitchFamily="34" charset="-120"/>
                </a:endParaRPr>
              </a:p>
              <a:p>
                <a:pPr latinLnBrk="1">
                  <a:lnSpc>
                    <a:spcPts val="3400"/>
                  </a:lnSpc>
                </a:pPr>
                <a:r>
                  <a:rPr lang="en-US" altLang="zh-CN" sz="2000" i="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_____________________________________________________________________</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solidFill>
                    <a:srgbClr val="000000"/>
                  </a:solidFill>
                </a:endParaRPr>
              </a:p>
            </p:txBody>
          </p:sp>
        </mc:Choice>
        <mc:Fallback>
          <p:sp>
            <p:nvSpPr>
              <p:cNvPr id="2" name="QB_6_BD.89_1#4f31b46f1?pid=7f8ac4129&amp;color=0,0,0&amp;mp=1&amp;vtp=1&amp;bt=1&amp;bbb=1&amp;hb=1"/>
              <p:cNvSpPr>
                <a:spLocks noRot="1" noChangeAspect="1" noMove="1" noResize="1" noEditPoints="1" noAdjustHandles="1" noChangeArrowheads="1" noChangeShapeType="1" noTextEdit="1"/>
              </p:cNvSpPr>
              <p:nvPr/>
            </p:nvSpPr>
            <p:spPr>
              <a:xfrm>
                <a:off x="722376" y="969264"/>
                <a:ext cx="10753344" cy="843153"/>
              </a:xfrm>
              <a:prstGeom prst="rect">
                <a:avLst/>
              </a:prstGeom>
              <a:blipFill rotWithShape="1">
                <a:blip r:embed="rId1"/>
                <a:stretch>
                  <a:fillRect l="-4" t="-30" r="-1087" b="-5407"/>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3" name="QB_6_AN.90_1#4f31b46f1.blank?pid=7f8ac4129&amp;color=0,0,0&amp;mp=1&amp;vpa=31&amp;vtp=1&amp;bbb=1"/>
              <p:cNvSpPr/>
              <p:nvPr/>
            </p:nvSpPr>
            <p:spPr>
              <a:xfrm>
                <a:off x="6553263" y="1020000"/>
                <a:ext cx="284163" cy="294577"/>
              </a:xfrm>
              <a:prstGeom prst="rect">
                <a:avLst/>
              </a:prstGeom>
              <a:noFill/>
            </p:spPr>
            <p:txBody>
              <a:bodyPr wrap="none" lIns="0" tIns="0" rIns="0" bIns="0" rtlCol="0" anchor="t"/>
              <a:lstStyle/>
              <a:p>
                <a:pPr algn="ctr" latinLnBrk="1">
                  <a:lnSpc>
                    <a:spcPts val="2500"/>
                  </a:lnSpc>
                </a:pPr>
                <a14:m>
                  <m:oMath xmlns:m="http://schemas.openxmlformats.org/officeDocument/2006/math">
                    <m:r>
                      <a:rPr lang="en-US" altLang="zh-CN" sz="2000" b="1" i="0" smtClean="0">
                        <a:solidFill>
                          <a:srgbClr val="00B050"/>
                        </a:solidFill>
                        <a:latin typeface="Cambria Math" panose="02040503050406030204" pitchFamily="34" charset="0"/>
                        <a:ea typeface="Cambria Math" panose="02040503050406030204" pitchFamily="34" charset="-122"/>
                        <a:cs typeface="Cambria Math" panose="02040503050406030204" pitchFamily="34" charset="-120"/>
                      </a:rPr>
                      <m:t>𝐛</m:t>
                    </m:r>
                  </m:oMath>
                </a14:m>
                <a:r>
                  <a:rPr lang="en-US" altLang="zh-CN" sz="100" b="1"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00" dirty="0"/>
              </a:p>
            </p:txBody>
          </p:sp>
        </mc:Choice>
        <mc:Fallback>
          <p:sp>
            <p:nvSpPr>
              <p:cNvPr id="3" name="QB_6_AN.90_1#4f31b46f1.blank?pid=7f8ac4129&amp;color=0,0,0&amp;mp=1&amp;vpa=31&amp;vtp=1&amp;bbb=1"/>
              <p:cNvSpPr>
                <a:spLocks noRot="1" noChangeAspect="1" noMove="1" noResize="1" noEditPoints="1" noAdjustHandles="1" noChangeArrowheads="1" noChangeShapeType="1" noTextEdit="1"/>
              </p:cNvSpPr>
              <p:nvPr/>
            </p:nvSpPr>
            <p:spPr>
              <a:xfrm>
                <a:off x="6553263" y="1020000"/>
                <a:ext cx="284163" cy="294577"/>
              </a:xfrm>
              <a:prstGeom prst="rect">
                <a:avLst/>
              </a:prstGeom>
              <a:blipFill rotWithShape="1">
                <a:blip r:embed="rId2"/>
                <a:stretch>
                  <a:fillRect l="-22" t="-64" r="134" b="-7717"/>
                </a:stretch>
              </a:blipFill>
            </p:spPr>
            <p:txBody>
              <a:bodyPr/>
              <a:lstStyle/>
              <a:p>
                <a:r>
                  <a:rPr lang="zh-CN" altLang="en-US">
                    <a:noFill/>
                  </a:rPr>
                  <a:t> </a:t>
                </a:r>
              </a:p>
            </p:txBody>
          </p:sp>
        </mc:Fallback>
      </mc:AlternateContent>
      <p:sp>
        <p:nvSpPr>
          <p:cNvPr id="4" name="QB_6_AN.92_1#4f31b46f1.blank?pid=7f8ac4129&amp;color=0,0,0&amp;mp=1&amp;vpa=32&amp;vtp=1&amp;bbb=1&amp;hb=1"/>
          <p:cNvSpPr/>
          <p:nvPr/>
        </p:nvSpPr>
        <p:spPr>
          <a:xfrm>
            <a:off x="722377" y="931164"/>
            <a:ext cx="10749631" cy="856234"/>
          </a:xfrm>
          <a:prstGeom prst="rect">
            <a:avLst/>
          </a:prstGeom>
          <a:noFill/>
        </p:spPr>
        <p:txBody>
          <a:bodyPr wrap="none" lIns="0" tIns="0" rIns="0" bIns="0" rtlCol="0" anchor="t"/>
          <a:lstStyle/>
          <a:p>
            <a:pPr latinLnBrk="1">
              <a:lnSpc>
                <a:spcPts val="3600"/>
              </a:lnSpc>
            </a:pPr>
            <a:r>
              <a:rPr lang="en-US" altLang="zh-CN" sz="2000" b="1" i="0">
                <a:solidFill>
                  <a:srgbClr val="00B050"/>
                </a:solidFill>
                <a:latin typeface="宋体" panose="02010600030101010101" pitchFamily="2" charset="-122"/>
                <a:ea typeface="微软雅黑" panose="020B0503020204020204" pitchFamily="34" charset="-122"/>
                <a:cs typeface="微软雅黑" panose="020B0503020204020204" pitchFamily="34" charset="-120"/>
              </a:rPr>
              <a:t>                                                                               </a:t>
            </a:r>
            <a:r>
              <a:rPr lang="en-US" altLang="zh-CN" sz="2000" b="1" i="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平板</a:t>
            </a:r>
            <a:endParaRPr lang="en-US" altLang="zh-CN" sz="2000" b="1" i="0">
              <a:solidFill>
                <a:srgbClr val="00B05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1" i="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倒置可防止皿盖上的水珠滴落到培养基上</a:t>
            </a: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，又可避免培养基中的水分蒸发过快</a:t>
            </a:r>
            <a:endParaRPr lang="en-US" altLang="zh-CN" sz="2000" dirty="0">
              <a:solidFill>
                <a:srgbClr val="00B050"/>
              </a:solidFill>
            </a:endParaRPr>
          </a:p>
        </p:txBody>
      </p:sp>
      <p:pic>
        <p:nvPicPr>
          <p:cNvPr id="5" name="QB_6_BD.91_1#4f31b46f1?pid=7f8ac4129&amp;color=0,0,0&amp;tib=255,255,255&amp;vtp=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4498848" y="1949450"/>
            <a:ext cx="3200400" cy="832104"/>
          </a:xfrm>
          <a:prstGeom prst="rect">
            <a:avLst/>
          </a:prstGeom>
          <a:noFill/>
          <a:extLst>
            <a:ext uri="{909E8E84-426E-40DD-AFC4-6F175D3DCCD1}">
              <a14:hiddenFill xmlns:a14="http://schemas.microsoft.com/office/drawing/2010/main">
                <a:solidFill>
                  <a:schemeClr val="accent1">
                    <a:alpha val="0"/>
                  </a:schemeClr>
                </a:solidFill>
              </a14:hiddenFill>
            </a:ext>
          </a:extLst>
        </p:spPr>
      </p:pic>
      <mc:AlternateContent xmlns:mc="http://schemas.openxmlformats.org/markup-compatibility/2006">
        <mc:Choice xmlns:a14="http://schemas.microsoft.com/office/drawing/2010/main" Requires="a14">
          <p:sp>
            <p:nvSpPr>
              <p:cNvPr id="6" name="QB_6_AS.93_1#4f31b46f1?vop=1&amp;pid=7f8ac4129&amp;color=0,0,0&amp;vtp=1&amp;bbb=1&amp;hb=1"/>
              <p:cNvSpPr/>
              <p:nvPr/>
            </p:nvSpPr>
            <p:spPr>
              <a:xfrm>
                <a:off x="722376" y="2914650"/>
                <a:ext cx="10753344" cy="907034"/>
              </a:xfrm>
              <a:prstGeom prst="rect">
                <a:avLst/>
              </a:prstGeom>
              <a:noFill/>
            </p:spPr>
            <p:txBody>
              <a:bodyPr wrap="none" lIns="0" tIns="0" rIns="0" bIns="0" rtlCol="0" anchor="t"/>
              <a:lstStyle/>
              <a:p>
                <a:pPr algn="l" latinLnBrk="1">
                  <a:lnSpc>
                    <a:spcPts val="40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图1中乙在培养时，培养皿需要倒置，如图2中</a:t>
                </a:r>
                <a14:m>
                  <m:oMath xmlns:m="http://schemas.openxmlformats.org/officeDocument/2006/math">
                    <m:r>
                      <m:rPr>
                        <m:sty m:val="p"/>
                      </m:rPr>
                      <a:rPr lang="en-US" altLang="zh-CN" sz="2000" b="0" i="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b</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所示</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，这样可避免冷凝水滴落到培养基上</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影响菌落形态</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，也可避免培养基中的水分蒸发过快。</a:t>
                </a:r>
                <a:endParaRPr lang="en-US" altLang="zh-CN" sz="2200" dirty="0">
                  <a:solidFill>
                    <a:srgbClr val="000000"/>
                  </a:solidFill>
                </a:endParaRPr>
              </a:p>
            </p:txBody>
          </p:sp>
        </mc:Choice>
        <mc:Fallback>
          <p:sp>
            <p:nvSpPr>
              <p:cNvPr id="6" name="QB_6_AS.93_1#4f31b46f1?vop=1&amp;pid=7f8ac4129&amp;color=0,0,0&amp;vtp=1&amp;bbb=1&amp;hb=1"/>
              <p:cNvSpPr>
                <a:spLocks noRot="1" noChangeAspect="1" noMove="1" noResize="1" noEditPoints="1" noAdjustHandles="1" noChangeArrowheads="1" noChangeShapeType="1" noTextEdit="1"/>
              </p:cNvSpPr>
              <p:nvPr/>
            </p:nvSpPr>
            <p:spPr>
              <a:xfrm>
                <a:off x="722376" y="2914650"/>
                <a:ext cx="10753344" cy="907034"/>
              </a:xfrm>
              <a:prstGeom prst="rect">
                <a:avLst/>
              </a:prstGeom>
              <a:blipFill rotWithShape="1">
                <a:blip r:embed="rId4"/>
                <a:stretch>
                  <a:fillRect l="-4" b="-5013"/>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4">
                                            <p:bg/>
                                          </p:spTgt>
                                        </p:tgtEl>
                                        <p:attrNameLst>
                                          <p:attrName>style.visibility</p:attrName>
                                        </p:attrNameLst>
                                      </p:cBhvr>
                                      <p:to>
                                        <p:strVal val="visible"/>
                                      </p:to>
                                    </p:set>
                                    <p:animEffect transition="in" filter="fade">
                                      <p:cBhvr>
                                        <p:cTn id="15" dur="500"/>
                                        <p:tgtEl>
                                          <p:spTgt spid="4">
                                            <p:bg/>
                                          </p:spTgt>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4">
                                            <p:txEl>
                                              <p:pRg st="0" end="0"/>
                                            </p:txEl>
                                          </p:spTgt>
                                        </p:tgtEl>
                                        <p:attrNameLst>
                                          <p:attrName>style.visibility</p:attrName>
                                        </p:attrNameLst>
                                      </p:cBhvr>
                                      <p:to>
                                        <p:strVal val="visible"/>
                                      </p:to>
                                    </p:set>
                                    <p:animEffect transition="in" filter="fade">
                                      <p:cBhvr>
                                        <p:cTn id="18" dur="500"/>
                                        <p:tgtEl>
                                          <p:spTgt spid="4">
                                            <p:txEl>
                                              <p:pRg st="0" end="0"/>
                                            </p:txEl>
                                          </p:spTgt>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4">
                                            <p:txEl>
                                              <p:pRg st="1" end="1"/>
                                            </p:txEl>
                                          </p:spTgt>
                                        </p:tgtEl>
                                        <p:attrNameLst>
                                          <p:attrName>style.visibility</p:attrName>
                                        </p:attrNameLst>
                                      </p:cBhvr>
                                      <p:to>
                                        <p:strVal val="visible"/>
                                      </p:to>
                                    </p:set>
                                    <p:animEffect transition="in" filter="fade">
                                      <p:cBhvr>
                                        <p:cTn id="21" dur="500"/>
                                        <p:tgtEl>
                                          <p:spTgt spid="4">
                                            <p:txEl>
                                              <p:pRg st="1" end="1"/>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6">
                                            <p:bg/>
                                          </p:spTgt>
                                        </p:tgtEl>
                                        <p:attrNameLst>
                                          <p:attrName>style.visibility</p:attrName>
                                        </p:attrNameLst>
                                      </p:cBhvr>
                                      <p:to>
                                        <p:strVal val="visible"/>
                                      </p:to>
                                    </p:set>
                                    <p:animEffect transition="in" filter="fade">
                                      <p:cBhvr>
                                        <p:cTn id="26" dur="500"/>
                                        <p:tgtEl>
                                          <p:spTgt spid="6">
                                            <p:bg/>
                                          </p:spTgt>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6">
                                            <p:txEl>
                                              <p:pRg st="0" end="0"/>
                                            </p:txEl>
                                          </p:spTgt>
                                        </p:tgtEl>
                                        <p:attrNameLst>
                                          <p:attrName>style.visibility</p:attrName>
                                        </p:attrNameLst>
                                      </p:cBhvr>
                                      <p:to>
                                        <p:strVal val="visible"/>
                                      </p:to>
                                    </p:set>
                                    <p:animEffect transition="in" filter="fade">
                                      <p:cBhvr>
                                        <p:cTn id="29" dur="500"/>
                                        <p:tgtEl>
                                          <p:spTgt spid="6">
                                            <p:txEl>
                                              <p:pRg st="0" end="0"/>
                                            </p:txEl>
                                          </p:spTgt>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6">
                                            <p:txEl>
                                              <p:pRg st="1" end="1"/>
                                            </p:txEl>
                                          </p:spTgt>
                                        </p:tgtEl>
                                        <p:attrNameLst>
                                          <p:attrName>style.visibility</p:attrName>
                                        </p:attrNameLst>
                                      </p:cBhvr>
                                      <p:to>
                                        <p:strVal val="visible"/>
                                      </p:to>
                                    </p:set>
                                    <p:animEffect transition="in" filter="fade">
                                      <p:cBhvr>
                                        <p:cTn id="32" dur="500"/>
                                        <p:tgtEl>
                                          <p:spTgt spid="6">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P spid="4" grpId="0" animBg="1" build="p"/>
      <p:bldP spid="6" grpId="0" animBg="1" build="p"/>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B_6_BD.94_1#b556da35a?pid=7f8ac4129&amp;color=0,0,0&amp;vtp=1&amp;bt=1&amp;bbb=1&amp;hb=1"/>
              <p:cNvSpPr/>
              <p:nvPr/>
            </p:nvSpPr>
            <p:spPr>
              <a:xfrm>
                <a:off x="722376" y="972000"/>
                <a:ext cx="10753344" cy="84315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（4）实验中初步估测图1甲瓶中细菌数为</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3</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sSup>
                      <m:sSupPr>
                        <m:ctrlPr>
                          <a:rPr lang="en-US" altLang="zh-CN" sz="2000" b="0" i="1" dirty="0">
                            <a:solidFill>
                              <a:srgbClr val="000000"/>
                            </a:solidFill>
                            <a:latin typeface="Cambria Math" panose="02040503050406030204" pitchFamily="34" charset="0"/>
                            <a:ea typeface="微软雅黑" panose="020B0503020204020204" pitchFamily="34" charset="-122"/>
                            <a:cs typeface="微软雅黑" panose="020B0503020204020204" pitchFamily="34" charset="-120"/>
                          </a:rPr>
                        </m:ctrlPr>
                      </m:sSupPr>
                      <m:e>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10</m:t>
                        </m:r>
                      </m:e>
                      <m:sup>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6</m:t>
                        </m:r>
                      </m:sup>
                    </m:sSup>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个/</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mL</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，若要在每个平板上涂布</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0</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1</m:t>
                    </m:r>
                    <m:r>
                      <m:rPr>
                        <m:nor/>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 </m:t>
                    </m:r>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mL</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稀释后的</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4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菌液</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，且保证每个平板上长出的菌落数不超过300个</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，则至少应将甲瓶的菌液稀释</a:t>
                </a:r>
                <a:r>
                  <a:rPr lang="en-US" altLang="zh-CN" sz="2000" i="0">
                    <a:solidFill>
                      <a:srgbClr val="000000"/>
                    </a:solidFill>
                    <a:latin typeface="宋体" panose="02010600030101010101" pitchFamily="2" charset="-122"/>
                    <a:ea typeface="宋体" panose="02010600030101010101" pitchFamily="2" charset="-122"/>
                    <a:cs typeface="宋体" panose="02010600030101010101" pitchFamily="34" charset="-120"/>
                  </a:rPr>
                  <a:t>________</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倍</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mc:Choice>
        <mc:Fallback>
          <p:sp>
            <p:nvSpPr>
              <p:cNvPr id="2" name="QB_6_BD.94_1#b556da35a?pid=7f8ac4129&amp;color=0,0,0&amp;vtp=1&amp;bt=1&amp;bbb=1&amp;hb=1"/>
              <p:cNvSpPr>
                <a:spLocks noRot="1" noChangeAspect="1" noMove="1" noResize="1" noEditPoints="1" noAdjustHandles="1" noChangeArrowheads="1" noChangeShapeType="1" noTextEdit="1"/>
              </p:cNvSpPr>
              <p:nvPr/>
            </p:nvSpPr>
            <p:spPr>
              <a:xfrm>
                <a:off x="722376" y="972000"/>
                <a:ext cx="10753344" cy="843153"/>
              </a:xfrm>
              <a:prstGeom prst="rect">
                <a:avLst/>
              </a:prstGeom>
              <a:blipFill rotWithShape="1">
                <a:blip r:embed="rId1"/>
                <a:stretch>
                  <a:fillRect l="-4" t="-53" r="-762" b="-5384"/>
                </a:stretch>
              </a:blipFill>
            </p:spPr>
            <p:txBody>
              <a:bodyPr/>
              <a:lstStyle/>
              <a:p>
                <a:r>
                  <a:rPr lang="zh-CN" altLang="en-US">
                    <a:noFill/>
                  </a:rPr>
                  <a:t> </a:t>
                </a:r>
              </a:p>
            </p:txBody>
          </p:sp>
        </mc:Fallback>
      </mc:AlternateContent>
      <p:sp>
        <p:nvSpPr>
          <p:cNvPr id="3" name="QB_6_AN.95_1#b556da35a.blank?pid=7f8ac4129&amp;color=0,0,0&amp;vpa=33&amp;vtp=1&amp;bbb=1"/>
          <p:cNvSpPr/>
          <p:nvPr/>
        </p:nvSpPr>
        <p:spPr>
          <a:xfrm>
            <a:off x="9815576" y="1372050"/>
            <a:ext cx="941388" cy="385953"/>
          </a:xfrm>
          <a:prstGeom prst="rect">
            <a:avLst/>
          </a:prstGeom>
          <a:noFill/>
        </p:spPr>
        <p:txBody>
          <a:bodyPr wrap="none" lIns="0" tIns="0" rIns="0" bIns="0" rtlCol="0" anchor="t"/>
          <a:lstStyle/>
          <a:p>
            <a:pPr algn="ctr" latinLnBrk="1">
              <a:lnSpc>
                <a:spcPts val="34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1</a:t>
            </a:r>
            <a:r>
              <a:rPr lang="en-US" altLang="zh-CN" sz="2000" b="1" i="0" dirty="0">
                <a:solidFill>
                  <a:srgbClr val="00B05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000</a:t>
            </a:r>
            <a:endParaRPr lang="en-US" altLang="zh-CN" sz="2000" dirty="0"/>
          </a:p>
        </p:txBody>
      </p:sp>
      <mc:AlternateContent xmlns:mc="http://schemas.openxmlformats.org/markup-compatibility/2006">
        <mc:Choice xmlns:a14="http://schemas.microsoft.com/office/drawing/2010/main" Requires="a14">
          <p:sp>
            <p:nvSpPr>
              <p:cNvPr id="4" name="QB_6_AS.96_1#b556da35a?vop=1&amp;pid=7f8ac4129&amp;color=0,0,0&amp;vtp=1&amp;bbb=1&amp;hb=1"/>
              <p:cNvSpPr/>
              <p:nvPr/>
            </p:nvSpPr>
            <p:spPr>
              <a:xfrm>
                <a:off x="722376" y="1824677"/>
                <a:ext cx="10753344" cy="1313053"/>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实验中初步估测甲瓶中细菌数为</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3</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sSup>
                      <m:sSupPr>
                        <m:ctrlPr>
                          <a:rPr lang="en-US" altLang="zh-CN" sz="2000" b="0" i="1" dirty="0">
                            <a:solidFill>
                              <a:srgbClr val="000000"/>
                            </a:solidFill>
                            <a:latin typeface="Cambria Math" panose="02040503050406030204" pitchFamily="34" charset="0"/>
                            <a:ea typeface="微软雅黑" panose="020B0503020204020204" pitchFamily="34" charset="-122"/>
                            <a:cs typeface="微软雅黑" panose="020B0503020204020204" pitchFamily="34" charset="-120"/>
                          </a:rPr>
                        </m:ctrlPr>
                      </m:sSupPr>
                      <m:e>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10</m:t>
                        </m:r>
                      </m:e>
                      <m:sup>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6</m:t>
                        </m:r>
                      </m:sup>
                    </m:sSup>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个/</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mL</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，若要在每个平板上涂布</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0</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1</m:t>
                    </m:r>
                    <m:r>
                      <m:rPr>
                        <m:nor/>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 </m:t>
                    </m:r>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mL</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稀释后的菌</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液</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，且保证每个平板上长出的菌落数不超过300个，设至少应将甲瓶的菌液稀释</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𝑥</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倍</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，则相关计算</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4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式可表示为</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300</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0</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1</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𝑥</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3</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sSup>
                      <m:sSupPr>
                        <m:ctrlPr>
                          <a:rPr lang="en-US" altLang="zh-CN" sz="2000" b="0" i="1" dirty="0">
                            <a:solidFill>
                              <a:srgbClr val="000000"/>
                            </a:solidFill>
                            <a:latin typeface="Cambria Math" panose="02040503050406030204" pitchFamily="34" charset="0"/>
                            <a:ea typeface="微软雅黑" panose="020B0503020204020204" pitchFamily="34" charset="-122"/>
                            <a:cs typeface="微软雅黑" panose="020B0503020204020204" pitchFamily="34" charset="-120"/>
                          </a:rPr>
                        </m:ctrlPr>
                      </m:sSupPr>
                      <m:e>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10</m:t>
                        </m:r>
                      </m:e>
                      <m:sup>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6</m:t>
                        </m:r>
                      </m:sup>
                    </m:sSup>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，计算可得</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𝑥</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1</m:t>
                    </m:r>
                    <m:r>
                      <m:rPr>
                        <m:nor/>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 </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000</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，即甲瓶中的菌液至少需要稀释1</a:t>
                </a:r>
                <a:r>
                  <a:rPr lang="en-US" altLang="zh-CN" sz="20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000倍。</a:t>
                </a:r>
                <a:endParaRPr lang="en-US" altLang="zh-CN" sz="2200" dirty="0"/>
              </a:p>
            </p:txBody>
          </p:sp>
        </mc:Choice>
        <mc:Fallback>
          <p:sp>
            <p:nvSpPr>
              <p:cNvPr id="4" name="QB_6_AS.96_1#b556da35a?vop=1&amp;pid=7f8ac4129&amp;color=0,0,0&amp;vtp=1&amp;bbb=1&amp;hb=1"/>
              <p:cNvSpPr>
                <a:spLocks noRot="1" noChangeAspect="1" noMove="1" noResize="1" noEditPoints="1" noAdjustHandles="1" noChangeArrowheads="1" noChangeShapeType="1" noTextEdit="1"/>
              </p:cNvSpPr>
              <p:nvPr/>
            </p:nvSpPr>
            <p:spPr>
              <a:xfrm>
                <a:off x="722376" y="1824677"/>
                <a:ext cx="10753344" cy="1313053"/>
              </a:xfrm>
              <a:prstGeom prst="rect">
                <a:avLst/>
              </a:prstGeom>
              <a:blipFill rotWithShape="1">
                <a:blip r:embed="rId2"/>
                <a:stretch>
                  <a:fillRect l="-4" t="-25" r="-3508" b="-3467"/>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4">
                                            <p:bg/>
                                          </p:spTgt>
                                        </p:tgtEl>
                                        <p:attrNameLst>
                                          <p:attrName>style.visibility</p:attrName>
                                        </p:attrNameLst>
                                      </p:cBhvr>
                                      <p:to>
                                        <p:strVal val="visible"/>
                                      </p:to>
                                    </p:set>
                                    <p:animEffect transition="in" filter="fade">
                                      <p:cBhvr>
                                        <p:cTn id="15" dur="500"/>
                                        <p:tgtEl>
                                          <p:spTgt spid="4">
                                            <p:bg/>
                                          </p:spTgt>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4">
                                            <p:txEl>
                                              <p:pRg st="0" end="0"/>
                                            </p:txEl>
                                          </p:spTgt>
                                        </p:tgtEl>
                                        <p:attrNameLst>
                                          <p:attrName>style.visibility</p:attrName>
                                        </p:attrNameLst>
                                      </p:cBhvr>
                                      <p:to>
                                        <p:strVal val="visible"/>
                                      </p:to>
                                    </p:set>
                                    <p:animEffect transition="in" filter="fade">
                                      <p:cBhvr>
                                        <p:cTn id="18" dur="500"/>
                                        <p:tgtEl>
                                          <p:spTgt spid="4">
                                            <p:txEl>
                                              <p:pRg st="0" end="0"/>
                                            </p:txEl>
                                          </p:spTgt>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4">
                                            <p:txEl>
                                              <p:pRg st="1" end="1"/>
                                            </p:txEl>
                                          </p:spTgt>
                                        </p:tgtEl>
                                        <p:attrNameLst>
                                          <p:attrName>style.visibility</p:attrName>
                                        </p:attrNameLst>
                                      </p:cBhvr>
                                      <p:to>
                                        <p:strVal val="visible"/>
                                      </p:to>
                                    </p:set>
                                    <p:animEffect transition="in" filter="fade">
                                      <p:cBhvr>
                                        <p:cTn id="21" dur="500"/>
                                        <p:tgtEl>
                                          <p:spTgt spid="4">
                                            <p:txEl>
                                              <p:pRg st="1" end="1"/>
                                            </p:txEl>
                                          </p:spTgt>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4">
                                            <p:txEl>
                                              <p:pRg st="2" end="2"/>
                                            </p:txEl>
                                          </p:spTgt>
                                        </p:tgtEl>
                                        <p:attrNameLst>
                                          <p:attrName>style.visibility</p:attrName>
                                        </p:attrNameLst>
                                      </p:cBhvr>
                                      <p:to>
                                        <p:strVal val="visible"/>
                                      </p:to>
                                    </p:set>
                                    <p:animEffect transition="in" filter="fade">
                                      <p:cBhvr>
                                        <p:cTn id="24" dur="500"/>
                                        <p:tgtEl>
                                          <p:spTgt spid="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P spid="4" grpId="0" animBg="1" build="p"/>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B_6_BD.97_1#4a6351986?pid=7f8ac4129&amp;color=0,0,0&amp;vtp=1&amp;bt=1&amp;bbb=1&amp;hb=1"/>
              <p:cNvSpPr/>
              <p:nvPr/>
            </p:nvSpPr>
            <p:spPr>
              <a:xfrm>
                <a:off x="722376" y="972000"/>
                <a:ext cx="10753344" cy="221475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（5）已知尿素分解菌产生的脲酶可以催化尿素分解产生</a:t>
                </a:r>
                <a14:m>
                  <m:oMath xmlns:m="http://schemas.openxmlformats.org/officeDocument/2006/math">
                    <m:d>
                      <m:dPr>
                        <m:begChr m:val=""/>
                        <m:endChr m:val=""/>
                        <m:ctrlPr>
                          <a:rPr lang="en-US" altLang="zh-CN" sz="2000" b="0" i="1" dirty="0">
                            <a:solidFill>
                              <a:srgbClr val="000000"/>
                            </a:solidFill>
                            <a:latin typeface="Cambria Math" panose="02040503050406030204" pitchFamily="34" charset="0"/>
                            <a:ea typeface="微软雅黑" panose="020B0503020204020204" pitchFamily="34" charset="-122"/>
                            <a:cs typeface="微软雅黑" panose="020B0503020204020204" pitchFamily="34" charset="-120"/>
                          </a:rPr>
                        </m:ctrlPr>
                      </m:dPr>
                      <m:e>
                        <m:sSub>
                          <m:sSubPr>
                            <m:ctrlPr>
                              <a:rPr lang="en-US" altLang="zh-CN" sz="2000" b="0" i="1" dirty="0">
                                <a:solidFill>
                                  <a:srgbClr val="000000"/>
                                </a:solidFill>
                                <a:latin typeface="Cambria Math" panose="02040503050406030204" pitchFamily="34" charset="0"/>
                                <a:ea typeface="微软雅黑" panose="020B0503020204020204" pitchFamily="34" charset="-122"/>
                                <a:cs typeface="微软雅黑" panose="020B0503020204020204" pitchFamily="34" charset="-120"/>
                              </a:rPr>
                            </m:ctrlPr>
                          </m:sSubPr>
                          <m:e>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NH</m:t>
                            </m:r>
                          </m:e>
                          <m:sub>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3</m:t>
                            </m:r>
                          </m:sub>
                        </m:sSub>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e>
                    </m:d>
                  </m:oMath>
                </a14:m>
                <a:r>
                  <a:rPr lang="en-US" altLang="zh-CN" sz="20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培养基碱性增强</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酚红指示剂</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变红</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。将纯化获得的菌种接种于以尿素为唯一氮源的固体培养基（其他营养成分等适宜）上</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，加</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入酚红指示剂，通过观察培养基上菌落</a:t>
                </a:r>
                <a:r>
                  <a:rPr lang="en-US" altLang="zh-CN" sz="2000" i="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______________________</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就可以鉴别出目的菌株，原因是</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i="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____________________________________________________________________________________</a:t>
                </a:r>
                <a:endParaRPr lang="en-US" altLang="zh-CN" sz="2000" i="0">
                  <a:solidFill>
                    <a:srgbClr val="000000"/>
                  </a:solidFill>
                  <a:latin typeface="宋体" panose="02010600030101010101" pitchFamily="2" charset="-122"/>
                  <a:ea typeface="宋体" panose="02010600030101010101" pitchFamily="2" charset="-122"/>
                  <a:cs typeface="宋体" panose="02010600030101010101" pitchFamily="34" charset="-120"/>
                </a:endParaRPr>
              </a:p>
              <a:p>
                <a:pPr latinLnBrk="1">
                  <a:lnSpc>
                    <a:spcPts val="3400"/>
                  </a:lnSpc>
                </a:pPr>
                <a:r>
                  <a:rPr lang="en-US" altLang="zh-CN" sz="2000" i="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______________________________</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mc:Choice>
        <mc:Fallback>
          <p:sp>
            <p:nvSpPr>
              <p:cNvPr id="2" name="QB_6_BD.97_1#4a6351986?pid=7f8ac4129&amp;color=0,0,0&amp;vtp=1&amp;bt=1&amp;bbb=1&amp;hb=1"/>
              <p:cNvSpPr>
                <a:spLocks noRot="1" noChangeAspect="1" noMove="1" noResize="1" noEditPoints="1" noAdjustHandles="1" noChangeArrowheads="1" noChangeShapeType="1" noTextEdit="1"/>
              </p:cNvSpPr>
              <p:nvPr/>
            </p:nvSpPr>
            <p:spPr>
              <a:xfrm>
                <a:off x="722376" y="972000"/>
                <a:ext cx="10753344" cy="2214753"/>
              </a:xfrm>
              <a:prstGeom prst="rect">
                <a:avLst/>
              </a:prstGeom>
              <a:blipFill rotWithShape="1">
                <a:blip r:embed="rId1"/>
                <a:stretch>
                  <a:fillRect l="-4" t="-20" r="-402" b="-2050"/>
                </a:stretch>
              </a:blipFill>
            </p:spPr>
            <p:txBody>
              <a:bodyPr/>
              <a:lstStyle/>
              <a:p>
                <a:r>
                  <a:rPr lang="zh-CN" altLang="en-US">
                    <a:noFill/>
                  </a:rPr>
                  <a:t> </a:t>
                </a:r>
              </a:p>
            </p:txBody>
          </p:sp>
        </mc:Fallback>
      </mc:AlternateContent>
      <p:sp>
        <p:nvSpPr>
          <p:cNvPr id="3" name="QB_6_AN.98_1#4a6351986.blank?pid=7f8ac4129&amp;color=0,0,0&amp;vpa=34&amp;vtp=1&amp;bbb=1"/>
          <p:cNvSpPr/>
          <p:nvPr/>
        </p:nvSpPr>
        <p:spPr>
          <a:xfrm>
            <a:off x="5049901" y="1848300"/>
            <a:ext cx="2724150" cy="408559"/>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周围是否出现红色环带</a:t>
            </a:r>
            <a:endParaRPr lang="en-US" altLang="zh-CN" sz="2000" dirty="0"/>
          </a:p>
        </p:txBody>
      </p:sp>
      <mc:AlternateContent xmlns:mc="http://schemas.openxmlformats.org/markup-compatibility/2006">
        <mc:Choice xmlns:a14="http://schemas.microsoft.com/office/drawing/2010/main" Requires="a14">
          <p:sp>
            <p:nvSpPr>
              <p:cNvPr id="4" name="QB_6_AN.99_1#4a6351986.blank?pid=7f8ac4129&amp;color=0,0,0&amp;vpa=35&amp;vtp=1&amp;bbb=1&amp;hb=1"/>
              <p:cNvSpPr/>
              <p:nvPr/>
            </p:nvSpPr>
            <p:spPr>
              <a:xfrm>
                <a:off x="722376" y="2305500"/>
                <a:ext cx="10753344" cy="865759"/>
              </a:xfrm>
              <a:prstGeom prst="rect">
                <a:avLst/>
              </a:prstGeom>
              <a:noFill/>
            </p:spPr>
            <p:txBody>
              <a:bodyPr wrap="square" lIns="0" tIns="0" rIns="0" bIns="0" rtlCol="0" anchor="t"/>
              <a:lstStyle/>
              <a:p>
                <a:pPr latinLnBrk="1">
                  <a:lnSpc>
                    <a:spcPts val="3565"/>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目的菌株产生的脲酶可以催化尿素分解产生</a:t>
                </a:r>
                <a14:m>
                  <m:oMath xmlns:m="http://schemas.openxmlformats.org/officeDocument/2006/math">
                    <m:sSub>
                      <m:sSubPr>
                        <m:ctrlPr>
                          <a:rPr lang="en-US" altLang="zh-CN" sz="2000" b="1" i="1" dirty="0">
                            <a:solidFill>
                              <a:srgbClr val="00B050"/>
                            </a:solidFill>
                            <a:latin typeface="Cambria Math" panose="02040503050406030204" pitchFamily="34" charset="0"/>
                            <a:ea typeface="微软雅黑" panose="020B0503020204020204" pitchFamily="34" charset="-122"/>
                            <a:cs typeface="微软雅黑" panose="020B0503020204020204" pitchFamily="34" charset="-120"/>
                          </a:rPr>
                        </m:ctrlPr>
                      </m:sSubPr>
                      <m:e>
                        <m:r>
                          <a:rPr lang="en-US" altLang="zh-CN" sz="2000" b="1" i="0">
                            <a:solidFill>
                              <a:srgbClr val="00B050"/>
                            </a:solidFill>
                            <a:latin typeface="Cambria Math" panose="02040503050406030204" pitchFamily="34" charset="0"/>
                            <a:ea typeface="Cambria Math" panose="02040503050406030204" pitchFamily="34" charset="-122"/>
                            <a:cs typeface="Cambria Math" panose="02040503050406030204" pitchFamily="34" charset="-120"/>
                          </a:rPr>
                          <m:t>𝐍𝐇</m:t>
                        </m:r>
                      </m:e>
                      <m:sub>
                        <m:r>
                          <a:rPr lang="en-US" altLang="zh-CN" sz="2000" b="1" i="1">
                            <a:solidFill>
                              <a:srgbClr val="00B050"/>
                            </a:solidFill>
                            <a:latin typeface="Cambria Math" panose="02040503050406030204" pitchFamily="34" charset="0"/>
                            <a:ea typeface="Cambria Math" panose="02040503050406030204" pitchFamily="34" charset="-122"/>
                            <a:cs typeface="Cambria Math" panose="02040503050406030204" pitchFamily="34" charset="-120"/>
                          </a:rPr>
                          <m:t>𝟑</m:t>
                        </m:r>
                      </m:sub>
                    </m:sSub>
                  </m:oMath>
                </a14:m>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，使菌落周围的培养基</a:t>
                </a:r>
                <a14:m>
                  <m:oMath xmlns:m="http://schemas.openxmlformats.org/officeDocument/2006/math">
                    <m:r>
                      <a:rPr lang="en-US" altLang="zh-CN" sz="2000" b="1" i="0">
                        <a:solidFill>
                          <a:srgbClr val="00B050"/>
                        </a:solidFill>
                        <a:latin typeface="Cambria Math" panose="02040503050406030204" pitchFamily="34" charset="0"/>
                        <a:ea typeface="Cambria Math" panose="02040503050406030204" pitchFamily="34" charset="-122"/>
                        <a:cs typeface="Cambria Math" panose="02040503050406030204" pitchFamily="34" charset="-120"/>
                      </a:rPr>
                      <m:t>𝐩𝐇</m:t>
                    </m:r>
                  </m:oMath>
                </a14:m>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升高</a:t>
                </a:r>
                <a:r>
                  <a:rPr lang="en-US" altLang="zh-CN" sz="2000" b="1" i="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，导致酚红指示剂变红</a:t>
                </a: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，使菌落周围出现红色环带</a:t>
                </a:r>
                <a:endParaRPr lang="en-US" altLang="zh-CN" sz="2000" dirty="0"/>
              </a:p>
            </p:txBody>
          </p:sp>
        </mc:Choice>
        <mc:Fallback>
          <p:sp>
            <p:nvSpPr>
              <p:cNvPr id="4" name="QB_6_AN.99_1#4a6351986.blank?pid=7f8ac4129&amp;color=0,0,0&amp;vpa=35&amp;vtp=1&amp;bbb=1&amp;hb=1"/>
              <p:cNvSpPr>
                <a:spLocks noRot="1" noChangeAspect="1" noMove="1" noResize="1" noEditPoints="1" noAdjustHandles="1" noChangeArrowheads="1" noChangeShapeType="1" noTextEdit="1"/>
              </p:cNvSpPr>
              <p:nvPr/>
            </p:nvSpPr>
            <p:spPr>
              <a:xfrm>
                <a:off x="722376" y="2305500"/>
                <a:ext cx="10753344" cy="865759"/>
              </a:xfrm>
              <a:prstGeom prst="rect">
                <a:avLst/>
              </a:prstGeom>
              <a:blipFill rotWithShape="1">
                <a:blip r:embed="rId2"/>
                <a:stretch>
                  <a:fillRect l="-4" t="-52" b="-4539"/>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5" name="QB_6_AS.100_1#4a6351986?vop=1&amp;pid=7f8ac4129&amp;color=0,0,0&amp;vtp=1&amp;bbb=1&amp;hb=1"/>
              <p:cNvSpPr/>
              <p:nvPr/>
            </p:nvSpPr>
            <p:spPr>
              <a:xfrm>
                <a:off x="722376" y="3294195"/>
                <a:ext cx="10753344" cy="907034"/>
              </a:xfrm>
              <a:prstGeom prst="rect">
                <a:avLst/>
              </a:prstGeom>
              <a:noFill/>
            </p:spPr>
            <p:txBody>
              <a:bodyPr wrap="none" lIns="0" tIns="0" rIns="0" bIns="0" rtlCol="0" anchor="t"/>
              <a:lstStyle/>
              <a:p>
                <a:pPr algn="l" latinLnBrk="1">
                  <a:lnSpc>
                    <a:spcPts val="40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目的菌株形成的菌落周围会出现红色环带</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，原因是尿素分解菌产生的脲酶可以催化尿素产</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生</a:t>
                </a:r>
                <a14:m>
                  <m:oMath xmlns:m="http://schemas.openxmlformats.org/officeDocument/2006/math">
                    <m:sSub>
                      <m:sSubPr>
                        <m:ctrlPr>
                          <a:rPr lang="en-US" altLang="zh-CN" sz="2000" b="0" i="1" dirty="0">
                            <a:solidFill>
                              <a:srgbClr val="000000"/>
                            </a:solidFill>
                            <a:latin typeface="Cambria Math" panose="02040503050406030204" pitchFamily="34" charset="0"/>
                            <a:ea typeface="微软雅黑" panose="020B0503020204020204" pitchFamily="34" charset="-122"/>
                            <a:cs typeface="微软雅黑" panose="020B0503020204020204" pitchFamily="34" charset="-120"/>
                          </a:rPr>
                        </m:ctrlPr>
                      </m:sSubPr>
                      <m:e>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NH</m:t>
                        </m:r>
                      </m:e>
                      <m:sub>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3</m:t>
                        </m:r>
                      </m:sub>
                    </m:sSub>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，使菌落周围的培养基</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pH</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升高，导致酚红指示剂变红，使菌落周围出现红色环带。</a:t>
                </a:r>
                <a:endParaRPr lang="en-US" altLang="zh-CN" sz="2200" dirty="0"/>
              </a:p>
            </p:txBody>
          </p:sp>
        </mc:Choice>
        <mc:Fallback>
          <p:sp>
            <p:nvSpPr>
              <p:cNvPr id="5" name="QB_6_AS.100_1#4a6351986?vop=1&amp;pid=7f8ac4129&amp;color=0,0,0&amp;vtp=1&amp;bbb=1&amp;hb=1"/>
              <p:cNvSpPr>
                <a:spLocks noRot="1" noChangeAspect="1" noMove="1" noResize="1" noEditPoints="1" noAdjustHandles="1" noChangeArrowheads="1" noChangeShapeType="1" noTextEdit="1"/>
              </p:cNvSpPr>
              <p:nvPr/>
            </p:nvSpPr>
            <p:spPr>
              <a:xfrm>
                <a:off x="722376" y="3294195"/>
                <a:ext cx="10753344" cy="907034"/>
              </a:xfrm>
              <a:prstGeom prst="rect">
                <a:avLst/>
              </a:prstGeom>
              <a:blipFill rotWithShape="1">
                <a:blip r:embed="rId3"/>
                <a:stretch>
                  <a:fillRect l="-4" t="-50" b="-4963"/>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4">
                                            <p:bg/>
                                          </p:spTgt>
                                        </p:tgtEl>
                                        <p:attrNameLst>
                                          <p:attrName>style.visibility</p:attrName>
                                        </p:attrNameLst>
                                      </p:cBhvr>
                                      <p:to>
                                        <p:strVal val="visible"/>
                                      </p:to>
                                    </p:set>
                                    <p:animEffect transition="in" filter="fade">
                                      <p:cBhvr>
                                        <p:cTn id="15" dur="500"/>
                                        <p:tgtEl>
                                          <p:spTgt spid="4">
                                            <p:bg/>
                                          </p:spTgt>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4">
                                            <p:txEl>
                                              <p:pRg st="0" end="0"/>
                                            </p:txEl>
                                          </p:spTgt>
                                        </p:tgtEl>
                                        <p:attrNameLst>
                                          <p:attrName>style.visibility</p:attrName>
                                        </p:attrNameLst>
                                      </p:cBhvr>
                                      <p:to>
                                        <p:strVal val="visible"/>
                                      </p:to>
                                    </p:set>
                                    <p:animEffect transition="in" filter="fade">
                                      <p:cBhvr>
                                        <p:cTn id="18" dur="500"/>
                                        <p:tgtEl>
                                          <p:spTgt spid="4">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5">
                                            <p:bg/>
                                          </p:spTgt>
                                        </p:tgtEl>
                                        <p:attrNameLst>
                                          <p:attrName>style.visibility</p:attrName>
                                        </p:attrNameLst>
                                      </p:cBhvr>
                                      <p:to>
                                        <p:strVal val="visible"/>
                                      </p:to>
                                    </p:set>
                                    <p:animEffect transition="in" filter="fade">
                                      <p:cBhvr>
                                        <p:cTn id="23" dur="500"/>
                                        <p:tgtEl>
                                          <p:spTgt spid="5">
                                            <p:bg/>
                                          </p:spTgt>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5">
                                            <p:txEl>
                                              <p:pRg st="0" end="0"/>
                                            </p:txEl>
                                          </p:spTgt>
                                        </p:tgtEl>
                                        <p:attrNameLst>
                                          <p:attrName>style.visibility</p:attrName>
                                        </p:attrNameLst>
                                      </p:cBhvr>
                                      <p:to>
                                        <p:strVal val="visible"/>
                                      </p:to>
                                    </p:set>
                                    <p:animEffect transition="in" filter="fade">
                                      <p:cBhvr>
                                        <p:cTn id="26" dur="500"/>
                                        <p:tgtEl>
                                          <p:spTgt spid="5">
                                            <p:txEl>
                                              <p:pRg st="0" end="0"/>
                                            </p:txEl>
                                          </p:spTgt>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5">
                                            <p:txEl>
                                              <p:pRg st="1" end="1"/>
                                            </p:txEl>
                                          </p:spTgt>
                                        </p:tgtEl>
                                        <p:attrNameLst>
                                          <p:attrName>style.visibility</p:attrName>
                                        </p:attrNameLst>
                                      </p:cBhvr>
                                      <p:to>
                                        <p:strVal val="visible"/>
                                      </p:to>
                                    </p:set>
                                    <p:animEffect transition="in" filter="fade">
                                      <p:cBhvr>
                                        <p:cTn id="29" dur="500"/>
                                        <p:tgtEl>
                                          <p:spTgt spid="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P spid="4" grpId="0" animBg="1" build="p"/>
      <p:bldP spid="5" grpId="0" animBg="1" build="p"/>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O_6_BD.101_1#60a883c3a?pid=3f5c40a40&amp;color=0,0,0&amp;vtp=1&amp;bt=1&amp;bbb=1&amp;hb=1"/>
          <p:cNvSpPr/>
          <p:nvPr/>
        </p:nvSpPr>
        <p:spPr>
          <a:xfrm>
            <a:off x="722376" y="972000"/>
            <a:ext cx="10753344" cy="1770634"/>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6.</a:t>
            </a: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[安徽江淮协作区2025高二联考]</a:t>
            </a:r>
            <a:r>
              <a:rPr lang="en-US" altLang="zh-CN" sz="20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柴油是重要的能源物质，</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在现代社会能源体系中占有重要地位。</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在柴油生产与使用时</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，易使含柴油成分的污染物进入土壤并对土壤造成一定程度的污染</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。为从土</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壤中分离和筛选出能高效降解柴油的细菌</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，科研小组进行了图1所示实验</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。不考虑实验操作和计</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数误差</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。回答下列问题。</a:t>
            </a:r>
            <a:endParaRPr lang="en-US" altLang="zh-CN" sz="2000" dirty="0"/>
          </a:p>
        </p:txBody>
      </p:sp>
      <p:pic>
        <p:nvPicPr>
          <p:cNvPr id="3" name="QO_6_BD.101_2#60a883c3a?iti=5&amp;pid=3f5c40a40&amp;color=0,0,0&amp;tib=255,255,255&amp;vtp=1" descr="preencoded.png"/>
          <p:cNvPicPr>
            <a:picLocks noChangeAspect="1"/>
          </p:cNvPicPr>
          <p:nvPr/>
        </p:nvPicPr>
        <p:blipFill>
          <a:blip r:embed="rId1">
            <a:clrChange>
              <a:clrFrom>
                <a:srgbClr val="FFFFFF"/>
              </a:clrFrom>
              <a:clrTo>
                <a:srgbClr val="FFFFFF">
                  <a:alpha val="0"/>
                </a:srgbClr>
              </a:clrTo>
            </a:clrChange>
          </a:blip>
          <a:stretch>
            <a:fillRect/>
          </a:stretch>
        </p:blipFill>
        <p:spPr>
          <a:xfrm>
            <a:off x="3456432" y="2875603"/>
            <a:ext cx="5276088" cy="1719072"/>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4" name="QO_6_BD.101_3#60a883c3a?iti=5&amp;pid=3f5c40a40&amp;color=0,0,0&amp;vtp=1&amp;bbb=1"/>
          <p:cNvSpPr/>
          <p:nvPr/>
        </p:nvSpPr>
        <p:spPr>
          <a:xfrm>
            <a:off x="5864289" y="4721675"/>
            <a:ext cx="460375" cy="812800"/>
          </a:xfrm>
          <a:prstGeom prst="rect">
            <a:avLst/>
          </a:prstGeom>
          <a:noFill/>
        </p:spPr>
        <p:txBody>
          <a:bodyPr wrap="none" lIns="0" tIns="0" rIns="0" bIns="0" rtlCol="0" anchor="t"/>
          <a:lstStyle/>
          <a:p>
            <a:pPr algn="ctr" latinLnBrk="1">
              <a:lnSpc>
                <a:spcPts val="35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图1</a:t>
            </a:r>
            <a:endParaRPr lang="en-US" altLang="zh-CN" sz="2000" dirty="0"/>
          </a:p>
        </p:txBody>
      </p:sp>
    </p:spTree>
  </p:cSld>
  <p:clrMapOvr>
    <a:masterClrMapping/>
  </p:clrMapOvr>
  <p:transition>
    <p:fad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BD.4_1#2121f6682?pid=dd7fa4a8d&amp;color=0,0,0&amp;vtp=1&amp;bt=1&amp;bbb=1&amp;hb=1"/>
          <p:cNvSpPr/>
          <p:nvPr/>
        </p:nvSpPr>
        <p:spPr>
          <a:xfrm>
            <a:off x="722376" y="972000"/>
            <a:ext cx="10753344" cy="84315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2.</a:t>
            </a: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[江苏盐城三校2024高二联考]</a:t>
            </a:r>
            <a:r>
              <a:rPr lang="en-US" altLang="zh-CN" sz="20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无菌技术围绕着如何避免杂菌的污染展开，</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主要包括消毒和灭菌。</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4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下列关于实验过程中微生物消毒</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、灭菌的叙述，</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错误的是(</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3" name="QC_6_AN.5_1#2121f6682.bracket?pid=dd7fa4a8d&amp;color=0,0,0&amp;vpa=2&amp;vtp=1"/>
          <p:cNvSpPr/>
          <p:nvPr/>
        </p:nvSpPr>
        <p:spPr>
          <a:xfrm>
            <a:off x="7259701" y="1410150"/>
            <a:ext cx="385763" cy="389509"/>
          </a:xfrm>
          <a:prstGeom prst="rect">
            <a:avLst/>
          </a:prstGeom>
          <a:noFill/>
        </p:spPr>
        <p:txBody>
          <a:bodyPr wrap="none" lIns="0" tIns="0" rIns="0" bIns="0" rtlCol="0" anchor="t"/>
          <a:lstStyle/>
          <a:p>
            <a:pPr algn="ctr" latinLnBrk="1">
              <a:lnSpc>
                <a:spcPts val="34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D</a:t>
            </a:r>
            <a:endParaRPr lang="en-US" altLang="zh-CN" sz="2000" dirty="0"/>
          </a:p>
        </p:txBody>
      </p:sp>
      <mc:AlternateContent xmlns:mc="http://schemas.openxmlformats.org/markup-compatibility/2006">
        <mc:Choice xmlns:a14="http://schemas.microsoft.com/office/drawing/2010/main" Requires="a14">
          <p:sp>
            <p:nvSpPr>
              <p:cNvPr id="4" name="QC_6_BD.4_2#2121f6682.choices?pid=dd7fa4a8d&amp;color=0,0,0&amp;vtp=1&amp;bbb=1"/>
              <p:cNvSpPr/>
              <p:nvPr/>
            </p:nvSpPr>
            <p:spPr>
              <a:xfrm>
                <a:off x="722376" y="1876874"/>
                <a:ext cx="10753344" cy="1796034"/>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A.实验需要用到的培养基可以通过湿热灭菌法灭菌</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.倒平板后，对空白培养基进行培养，可检测培养基是否被污染</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.可用干热灭菌法对实验中所使用的培养皿、金属用具等进行灭菌</a:t>
                </a:r>
                <a:endParaRPr lang="en-US" altLang="zh-CN" sz="2000" dirty="0"/>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.在接种箱或超净工作台的使用过程中，可用紫外线照射</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30</m:t>
                    </m:r>
                    <m:r>
                      <m:rPr>
                        <m:nor/>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 </m:t>
                    </m:r>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min</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进行消毒</a:t>
                </a:r>
                <a:endParaRPr lang="en-US" altLang="zh-CN" sz="2000" dirty="0"/>
              </a:p>
            </p:txBody>
          </p:sp>
        </mc:Choice>
        <mc:Fallback>
          <p:sp>
            <p:nvSpPr>
              <p:cNvPr id="4" name="QC_6_BD.4_2#2121f6682.choices?pid=dd7fa4a8d&amp;color=0,0,0&amp;vtp=1&amp;bbb=1"/>
              <p:cNvSpPr>
                <a:spLocks noRot="1" noChangeAspect="1" noMove="1" noResize="1" noEditPoints="1" noAdjustHandles="1" noChangeArrowheads="1" noChangeShapeType="1" noTextEdit="1"/>
              </p:cNvSpPr>
              <p:nvPr/>
            </p:nvSpPr>
            <p:spPr>
              <a:xfrm>
                <a:off x="722376" y="1876874"/>
                <a:ext cx="10753344" cy="1796034"/>
              </a:xfrm>
              <a:prstGeom prst="rect">
                <a:avLst/>
              </a:prstGeom>
              <a:blipFill rotWithShape="1">
                <a:blip r:embed="rId1"/>
                <a:stretch>
                  <a:fillRect l="-4" t="-25" b="-2506"/>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B_7_BD.102_1#5d189ad54?pid=60a883c3a&amp;color=0,0,0&amp;mp=1&amp;vtp=1&amp;bt=1&amp;bbb=1"/>
          <p:cNvSpPr/>
          <p:nvPr/>
        </p:nvSpPr>
        <p:spPr>
          <a:xfrm>
            <a:off x="722376" y="969265"/>
            <a:ext cx="10753344" cy="40500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spc="-5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1</a:t>
            </a:r>
            <a:r>
              <a:rPr lang="en-US" altLang="zh-CN" sz="2000" b="0" i="0" spc="-5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）分离柴油降解菌的培养基应以</a:t>
            </a:r>
            <a:r>
              <a:rPr lang="en-US" altLang="zh-CN" sz="2000" i="0" spc="-50">
                <a:solidFill>
                  <a:srgbClr val="000000"/>
                </a:solidFill>
                <a:latin typeface="宋体" panose="02010600030101010101" pitchFamily="2" charset="-122"/>
                <a:ea typeface="宋体" panose="02010600030101010101" pitchFamily="2" charset="-122"/>
                <a:cs typeface="宋体" panose="02010600030101010101" pitchFamily="34" charset="-120"/>
              </a:rPr>
              <a:t>______</a:t>
            </a:r>
            <a:r>
              <a:rPr lang="en-US" altLang="zh-CN" sz="2000" b="0" i="0" spc="-5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为唯一碳源</a:t>
            </a:r>
            <a:r>
              <a:rPr lang="en-US" altLang="zh-CN" sz="2000" b="0" i="0" spc="-5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，该培养基从功能上看</a:t>
            </a:r>
            <a:r>
              <a:rPr lang="en-US" altLang="zh-CN" sz="2000" b="0" i="0" spc="-5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，属于</a:t>
            </a:r>
            <a:r>
              <a:rPr lang="en-US" altLang="zh-CN" sz="2000" i="0" spc="-50">
                <a:solidFill>
                  <a:srgbClr val="000000"/>
                </a:solidFill>
                <a:latin typeface="宋体" panose="02010600030101010101" pitchFamily="2" charset="-122"/>
                <a:ea typeface="宋体" panose="02010600030101010101" pitchFamily="2" charset="-122"/>
                <a:cs typeface="宋体" panose="02010600030101010101" pitchFamily="34" charset="-120"/>
              </a:rPr>
              <a:t>______</a:t>
            </a:r>
            <a:r>
              <a:rPr lang="en-US" altLang="zh-CN" sz="2000" b="0" i="0" spc="-5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培养基</a:t>
            </a:r>
            <a:r>
              <a:rPr lang="en-US" altLang="zh-CN" sz="2000" b="0" i="0" spc="-5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spc="-50" dirty="0"/>
          </a:p>
        </p:txBody>
      </p:sp>
      <p:sp>
        <p:nvSpPr>
          <p:cNvPr id="3" name="QB_7_AN.103_1#5d189ad54.blank?pid=60a883c3a&amp;color=0,0,0&amp;mp=1&amp;vpa=36&amp;vtp=1&amp;bbb=1"/>
          <p:cNvSpPr/>
          <p:nvPr/>
        </p:nvSpPr>
        <p:spPr>
          <a:xfrm>
            <a:off x="4599051" y="931165"/>
            <a:ext cx="673100" cy="408559"/>
          </a:xfrm>
          <a:prstGeom prst="rect">
            <a:avLst/>
          </a:prstGeom>
          <a:noFill/>
        </p:spPr>
        <p:txBody>
          <a:bodyPr wrap="none" lIns="0" tIns="0" rIns="0" bIns="0" rtlCol="0" anchor="t"/>
          <a:lstStyle/>
          <a:p>
            <a:pPr algn="ctr" latinLnBrk="1">
              <a:lnSpc>
                <a:spcPts val="3600"/>
              </a:lnSpc>
            </a:pPr>
            <a:r>
              <a:rPr lang="en-US" altLang="zh-CN" sz="2000" b="1" i="0" spc="-5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柴油</a:t>
            </a:r>
            <a:endParaRPr lang="en-US" altLang="zh-CN" sz="2000" spc="-50" dirty="0"/>
          </a:p>
        </p:txBody>
      </p:sp>
      <p:sp>
        <p:nvSpPr>
          <p:cNvPr id="4" name="QB_7_AN.104_1#5d189ad54.blank?pid=60a883c3a&amp;color=0,0,0&amp;mp=1&amp;vpa=37&amp;vtp=1&amp;bbb=1"/>
          <p:cNvSpPr/>
          <p:nvPr/>
        </p:nvSpPr>
        <p:spPr>
          <a:xfrm>
            <a:off x="9780651" y="931165"/>
            <a:ext cx="673100" cy="408559"/>
          </a:xfrm>
          <a:prstGeom prst="rect">
            <a:avLst/>
          </a:prstGeom>
          <a:noFill/>
        </p:spPr>
        <p:txBody>
          <a:bodyPr wrap="none" lIns="0" tIns="0" rIns="0" bIns="0" rtlCol="0" anchor="t"/>
          <a:lstStyle/>
          <a:p>
            <a:pPr algn="ctr" latinLnBrk="1">
              <a:lnSpc>
                <a:spcPts val="3600"/>
              </a:lnSpc>
            </a:pPr>
            <a:r>
              <a:rPr lang="en-US" altLang="zh-CN" sz="2000" b="1" i="0" spc="-5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选择</a:t>
            </a:r>
            <a:endParaRPr lang="en-US" altLang="zh-CN" sz="2000" spc="-50" dirty="0"/>
          </a:p>
        </p:txBody>
      </p:sp>
      <p:sp>
        <p:nvSpPr>
          <p:cNvPr id="5" name="QB_7_AS.105_1#5d189ad54?vop=1&amp;pid=60a883c3a&amp;color=0,0,0&amp;vtp=1&amp;bbb=1&amp;hb=1"/>
          <p:cNvSpPr/>
          <p:nvPr/>
        </p:nvSpPr>
        <p:spPr>
          <a:xfrm>
            <a:off x="722376" y="1482217"/>
            <a:ext cx="10753344" cy="907034"/>
          </a:xfrm>
          <a:prstGeom prst="rect">
            <a:avLst/>
          </a:prstGeom>
          <a:noFill/>
        </p:spPr>
        <p:txBody>
          <a:bodyPr wrap="none" lIns="0" tIns="0" rIns="0" bIns="0" rtlCol="0" anchor="t"/>
          <a:lstStyle/>
          <a:p>
            <a:pPr algn="l" latinLnBrk="1">
              <a:lnSpc>
                <a:spcPts val="40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本实验的目的是从土壤中分离和筛选出能高效降解柴油的细菌</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，因此分离柴油降解菌的培</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养基应以柴油为唯一碳源</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。从功能上分析，该培养基为选择培养基。</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4">
                                            <p:bg/>
                                          </p:spTgt>
                                        </p:tgtEl>
                                        <p:attrNameLst>
                                          <p:attrName>style.visibility</p:attrName>
                                        </p:attrNameLst>
                                      </p:cBhvr>
                                      <p:to>
                                        <p:strVal val="visible"/>
                                      </p:to>
                                    </p:set>
                                    <p:animEffect transition="in" filter="fade">
                                      <p:cBhvr>
                                        <p:cTn id="15" dur="500"/>
                                        <p:tgtEl>
                                          <p:spTgt spid="4">
                                            <p:bg/>
                                          </p:spTgt>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4">
                                            <p:txEl>
                                              <p:pRg st="0" end="0"/>
                                            </p:txEl>
                                          </p:spTgt>
                                        </p:tgtEl>
                                        <p:attrNameLst>
                                          <p:attrName>style.visibility</p:attrName>
                                        </p:attrNameLst>
                                      </p:cBhvr>
                                      <p:to>
                                        <p:strVal val="visible"/>
                                      </p:to>
                                    </p:set>
                                    <p:animEffect transition="in" filter="fade">
                                      <p:cBhvr>
                                        <p:cTn id="18" dur="500"/>
                                        <p:tgtEl>
                                          <p:spTgt spid="4">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5">
                                            <p:bg/>
                                          </p:spTgt>
                                        </p:tgtEl>
                                        <p:attrNameLst>
                                          <p:attrName>style.visibility</p:attrName>
                                        </p:attrNameLst>
                                      </p:cBhvr>
                                      <p:to>
                                        <p:strVal val="visible"/>
                                      </p:to>
                                    </p:set>
                                    <p:animEffect transition="in" filter="fade">
                                      <p:cBhvr>
                                        <p:cTn id="23" dur="500"/>
                                        <p:tgtEl>
                                          <p:spTgt spid="5">
                                            <p:bg/>
                                          </p:spTgt>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5">
                                            <p:txEl>
                                              <p:pRg st="0" end="0"/>
                                            </p:txEl>
                                          </p:spTgt>
                                        </p:tgtEl>
                                        <p:attrNameLst>
                                          <p:attrName>style.visibility</p:attrName>
                                        </p:attrNameLst>
                                      </p:cBhvr>
                                      <p:to>
                                        <p:strVal val="visible"/>
                                      </p:to>
                                    </p:set>
                                    <p:animEffect transition="in" filter="fade">
                                      <p:cBhvr>
                                        <p:cTn id="26" dur="500"/>
                                        <p:tgtEl>
                                          <p:spTgt spid="5">
                                            <p:txEl>
                                              <p:pRg st="0" end="0"/>
                                            </p:txEl>
                                          </p:spTgt>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5">
                                            <p:txEl>
                                              <p:pRg st="1" end="1"/>
                                            </p:txEl>
                                          </p:spTgt>
                                        </p:tgtEl>
                                        <p:attrNameLst>
                                          <p:attrName>style.visibility</p:attrName>
                                        </p:attrNameLst>
                                      </p:cBhvr>
                                      <p:to>
                                        <p:strVal val="visible"/>
                                      </p:to>
                                    </p:set>
                                    <p:animEffect transition="in" filter="fade">
                                      <p:cBhvr>
                                        <p:cTn id="29" dur="500"/>
                                        <p:tgtEl>
                                          <p:spTgt spid="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P spid="4" grpId="0" animBg="1" build="p"/>
      <p:bldP spid="5" grpId="0" animBg="1" build="p"/>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B_7_BD.106_1#69120f53e?pid=60a883c3a&amp;color=0,0,0&amp;vtp=1&amp;bt=1&amp;bbb=1&amp;hb=1"/>
              <p:cNvSpPr/>
              <p:nvPr/>
            </p:nvSpPr>
            <p:spPr>
              <a:xfrm>
                <a:off x="722376" y="972000"/>
                <a:ext cx="10753344" cy="130035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（2）平板划线法和稀释涂布平板法是常用的接种方法，两者的适用范围有所不同</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，计数时宜采</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用</a:t>
                </a:r>
                <a:r>
                  <a:rPr lang="en-US" altLang="zh-CN" sz="2000" i="0">
                    <a:solidFill>
                      <a:srgbClr val="000000"/>
                    </a:solidFill>
                    <a:latin typeface="宋体" panose="02010600030101010101" pitchFamily="2" charset="-122"/>
                    <a:ea typeface="宋体" panose="02010600030101010101" pitchFamily="2" charset="-122"/>
                    <a:cs typeface="宋体" panose="02010600030101010101" pitchFamily="34" charset="-120"/>
                  </a:rPr>
                  <a:t>______________</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法接种</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。经统计，图1中A、B、C三个平板上的菌落数分别为66个、68个</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、70</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4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个</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，故</a:t>
                </a:r>
                <a14:m>
                  <m:oMath xmlns:m="http://schemas.openxmlformats.org/officeDocument/2006/math">
                    <m:r>
                      <a:rPr lang="en-US" altLang="zh-CN" sz="2000" b="0" i="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1</m:t>
                    </m:r>
                    <m:r>
                      <m:rPr>
                        <m:nor/>
                      </m:rPr>
                      <a:rPr lang="en-US" altLang="zh-CN" sz="2000" b="0" i="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 </m:t>
                    </m:r>
                    <m:r>
                      <m:rPr>
                        <m:sty m:val="p"/>
                      </m:rPr>
                      <a:rPr lang="en-US" altLang="zh-CN" sz="2000" b="0" i="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g</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土样中的细菌数约为</a:t>
                </a:r>
                <a:r>
                  <a:rPr lang="en-US" altLang="zh-CN" sz="2000" i="0">
                    <a:solidFill>
                      <a:srgbClr val="000000"/>
                    </a:solidFill>
                    <a:latin typeface="宋体" panose="02010600030101010101" pitchFamily="2" charset="-122"/>
                    <a:ea typeface="宋体" panose="02010600030101010101" pitchFamily="2" charset="-122"/>
                    <a:cs typeface="宋体" panose="02010600030101010101" pitchFamily="34" charset="-120"/>
                  </a:rPr>
                  <a:t>__________</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个</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solidFill>
                    <a:srgbClr val="000000"/>
                  </a:solidFill>
                </a:endParaRPr>
              </a:p>
            </p:txBody>
          </p:sp>
        </mc:Choice>
        <mc:Fallback>
          <p:sp>
            <p:nvSpPr>
              <p:cNvPr id="2" name="QB_7_BD.106_1#69120f53e?pid=60a883c3a&amp;color=0,0,0&amp;vtp=1&amp;bt=1&amp;bbb=1&amp;hb=1"/>
              <p:cNvSpPr>
                <a:spLocks noRot="1" noChangeAspect="1" noMove="1" noResize="1" noEditPoints="1" noAdjustHandles="1" noChangeArrowheads="1" noChangeShapeType="1" noTextEdit="1"/>
              </p:cNvSpPr>
              <p:nvPr/>
            </p:nvSpPr>
            <p:spPr>
              <a:xfrm>
                <a:off x="722376" y="972000"/>
                <a:ext cx="10753344" cy="1300353"/>
              </a:xfrm>
              <a:prstGeom prst="rect">
                <a:avLst/>
              </a:prstGeom>
              <a:blipFill rotWithShape="1">
                <a:blip r:embed="rId1"/>
                <a:stretch>
                  <a:fillRect l="-4" t="-35" r="-667" b="-3491"/>
                </a:stretch>
              </a:blipFill>
            </p:spPr>
            <p:txBody>
              <a:bodyPr/>
              <a:lstStyle/>
              <a:p>
                <a:r>
                  <a:rPr lang="zh-CN" altLang="en-US">
                    <a:noFill/>
                  </a:rPr>
                  <a:t> </a:t>
                </a:r>
              </a:p>
            </p:txBody>
          </p:sp>
        </mc:Fallback>
      </mc:AlternateContent>
      <p:sp>
        <p:nvSpPr>
          <p:cNvPr id="3" name="QB_7_AN.107_1#69120f53e.blank?pid=60a883c3a&amp;color=0,0,0&amp;vpa=38&amp;vtp=1&amp;bbb=1"/>
          <p:cNvSpPr/>
          <p:nvPr/>
        </p:nvSpPr>
        <p:spPr>
          <a:xfrm>
            <a:off x="985901" y="1391100"/>
            <a:ext cx="1708150" cy="408559"/>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稀释涂布平板</a:t>
            </a:r>
            <a:endParaRPr lang="en-US" altLang="zh-CN" sz="2000" dirty="0">
              <a:solidFill>
                <a:srgbClr val="00B050"/>
              </a:solidFill>
            </a:endParaRPr>
          </a:p>
        </p:txBody>
      </p:sp>
      <mc:AlternateContent xmlns:mc="http://schemas.openxmlformats.org/markup-compatibility/2006">
        <mc:Choice xmlns:a14="http://schemas.microsoft.com/office/drawing/2010/main" Requires="a14">
          <p:sp>
            <p:nvSpPr>
              <p:cNvPr id="4" name="QB_7_AN.108_1#69120f53e.blank?pid=60a883c3a&amp;color=0,0,0&amp;vpa=39&amp;vtp=1&amp;bbb=1"/>
              <p:cNvSpPr/>
              <p:nvPr/>
            </p:nvSpPr>
            <p:spPr>
              <a:xfrm>
                <a:off x="4103751" y="1906401"/>
                <a:ext cx="1250061" cy="304102"/>
              </a:xfrm>
              <a:prstGeom prst="rect">
                <a:avLst/>
              </a:prstGeom>
              <a:noFill/>
            </p:spPr>
            <p:txBody>
              <a:bodyPr wrap="none" lIns="0" tIns="0" rIns="0" bIns="0" rtlCol="0" anchor="t"/>
              <a:lstStyle/>
              <a:p>
                <a:pPr algn="ctr" latinLnBrk="1">
                  <a:lnSpc>
                    <a:spcPts val="2600"/>
                  </a:lnSpc>
                </a:pPr>
                <a14:m>
                  <m:oMath xmlns:m="http://schemas.openxmlformats.org/officeDocument/2006/math">
                    <m:r>
                      <a:rPr lang="en-US" altLang="zh-CN" sz="2000" b="1" i="1" smtClean="0">
                        <a:solidFill>
                          <a:srgbClr val="00B050"/>
                        </a:solidFill>
                        <a:latin typeface="Cambria Math" panose="02040503050406030204" pitchFamily="34" charset="0"/>
                        <a:ea typeface="Cambria Math" panose="02040503050406030204" pitchFamily="34" charset="-122"/>
                        <a:cs typeface="Cambria Math" panose="02040503050406030204" pitchFamily="34" charset="-120"/>
                      </a:rPr>
                      <m:t>𝟔</m:t>
                    </m:r>
                    <m:r>
                      <a:rPr lang="en-US" altLang="zh-CN" sz="2000" b="1" i="1" smtClean="0">
                        <a:solidFill>
                          <a:srgbClr val="00B050"/>
                        </a:solidFill>
                        <a:latin typeface="Cambria Math" panose="02040503050406030204" pitchFamily="34" charset="0"/>
                        <a:ea typeface="Cambria Math" panose="02040503050406030204" pitchFamily="34" charset="-122"/>
                        <a:cs typeface="Cambria Math" panose="02040503050406030204" pitchFamily="34" charset="-120"/>
                      </a:rPr>
                      <m:t>.</m:t>
                    </m:r>
                    <m:r>
                      <a:rPr lang="en-US" altLang="zh-CN" sz="2000" b="1" i="1" smtClean="0">
                        <a:solidFill>
                          <a:srgbClr val="00B050"/>
                        </a:solidFill>
                        <a:latin typeface="Cambria Math" panose="02040503050406030204" pitchFamily="34" charset="0"/>
                        <a:ea typeface="Cambria Math" panose="02040503050406030204" pitchFamily="34" charset="-122"/>
                        <a:cs typeface="Cambria Math" panose="02040503050406030204" pitchFamily="34" charset="-120"/>
                      </a:rPr>
                      <m:t>𝟖</m:t>
                    </m:r>
                    <m:r>
                      <a:rPr lang="en-US" altLang="zh-CN" sz="2000" b="1" i="0" smtClean="0">
                        <a:solidFill>
                          <a:srgbClr val="00B050"/>
                        </a:solidFill>
                        <a:latin typeface="Cambria Math" panose="02040503050406030204" pitchFamily="34" charset="0"/>
                        <a:ea typeface="Cambria Math" panose="02040503050406030204" pitchFamily="34" charset="-122"/>
                        <a:cs typeface="Cambria Math" panose="02040503050406030204" pitchFamily="34" charset="-120"/>
                      </a:rPr>
                      <m:t>×</m:t>
                    </m:r>
                    <m:sSup>
                      <m:sSupPr>
                        <m:ctrlPr>
                          <a:rPr lang="en-US" altLang="zh-CN" sz="2000" b="1" i="1" dirty="0" smtClean="0">
                            <a:solidFill>
                              <a:srgbClr val="00B050"/>
                            </a:solidFill>
                            <a:latin typeface="Cambria Math" panose="02040503050406030204" pitchFamily="34" charset="0"/>
                            <a:ea typeface="微软雅黑" panose="020B0503020204020204" pitchFamily="34" charset="-122"/>
                            <a:cs typeface="微软雅黑" panose="020B0503020204020204" pitchFamily="34" charset="-120"/>
                          </a:rPr>
                        </m:ctrlPr>
                      </m:sSupPr>
                      <m:e>
                        <m:r>
                          <a:rPr lang="en-US" altLang="zh-CN" sz="2000" b="1" i="1">
                            <a:solidFill>
                              <a:srgbClr val="00B050"/>
                            </a:solidFill>
                            <a:latin typeface="Cambria Math" panose="02040503050406030204" pitchFamily="34" charset="0"/>
                            <a:ea typeface="Cambria Math" panose="02040503050406030204" pitchFamily="34" charset="-122"/>
                            <a:cs typeface="Cambria Math" panose="02040503050406030204" pitchFamily="34" charset="-120"/>
                          </a:rPr>
                          <m:t>𝟏𝟎</m:t>
                        </m:r>
                      </m:e>
                      <m:sup>
                        <m:r>
                          <a:rPr lang="en-US" altLang="zh-CN" sz="2000" b="1" i="1">
                            <a:solidFill>
                              <a:srgbClr val="00B050"/>
                            </a:solidFill>
                            <a:latin typeface="Cambria Math" panose="02040503050406030204" pitchFamily="34" charset="0"/>
                            <a:ea typeface="Cambria Math" panose="02040503050406030204" pitchFamily="34" charset="-122"/>
                            <a:cs typeface="Cambria Math" panose="02040503050406030204" pitchFamily="34" charset="-120"/>
                          </a:rPr>
                          <m:t>𝟖</m:t>
                        </m:r>
                      </m:sup>
                    </m:sSup>
                  </m:oMath>
                </a14:m>
                <a:r>
                  <a:rPr lang="en-US" altLang="zh-CN" sz="100" b="1"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00" dirty="0"/>
              </a:p>
            </p:txBody>
          </p:sp>
        </mc:Choice>
        <mc:Fallback>
          <p:sp>
            <p:nvSpPr>
              <p:cNvPr id="4" name="QB_7_AN.108_1#69120f53e.blank?pid=60a883c3a&amp;color=0,0,0&amp;vpa=39&amp;vtp=1&amp;bbb=1"/>
              <p:cNvSpPr>
                <a:spLocks noRot="1" noChangeAspect="1" noMove="1" noResize="1" noEditPoints="1" noAdjustHandles="1" noChangeArrowheads="1" noChangeShapeType="1" noTextEdit="1"/>
              </p:cNvSpPr>
              <p:nvPr/>
            </p:nvSpPr>
            <p:spPr>
              <a:xfrm>
                <a:off x="4103751" y="1906401"/>
                <a:ext cx="1250061" cy="304102"/>
              </a:xfrm>
              <a:prstGeom prst="rect">
                <a:avLst/>
              </a:prstGeom>
              <a:blipFill rotWithShape="1">
                <a:blip r:embed="rId2"/>
                <a:stretch>
                  <a:fillRect l="-30" t="-43" r="10" b="-8539"/>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5" name="QB_7_AS.109_1#69120f53e?vop=1&amp;pid=60a883c3a&amp;color=0,0,0&amp;vtp=1&amp;bbb=1&amp;hb=1"/>
              <p:cNvSpPr/>
              <p:nvPr/>
            </p:nvSpPr>
            <p:spPr>
              <a:xfrm>
                <a:off x="722376" y="2281877"/>
                <a:ext cx="10753344" cy="17833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平板划线法和稀释涂布平板法是常用的接种方法，两者的适用范围有所不同</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，计数时宜采</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用稀释涂布平板法进行接种</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。经统计，图1中A、B、C三个平板上的菌落数分别为66个、68</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个、</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70</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个，且稀释倍数为</a:t>
                </a:r>
                <a14:m>
                  <m:oMath xmlns:m="http://schemas.openxmlformats.org/officeDocument/2006/math">
                    <m:sSup>
                      <m:sSupPr>
                        <m:ctrlPr>
                          <a:rPr lang="en-US" altLang="zh-CN" sz="2000" b="0" i="1" dirty="0" smtClean="0">
                            <a:solidFill>
                              <a:srgbClr val="000000"/>
                            </a:solidFill>
                            <a:latin typeface="Cambria Math" panose="02040503050406030204" pitchFamily="34" charset="0"/>
                            <a:ea typeface="微软雅黑" panose="020B0503020204020204" pitchFamily="34" charset="-122"/>
                            <a:cs typeface="微软雅黑" panose="020B0503020204020204" pitchFamily="34" charset="-120"/>
                          </a:rPr>
                        </m:ctrlPr>
                      </m:sSupPr>
                      <m:e>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10</m:t>
                        </m:r>
                      </m:e>
                      <m:sup>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6</m:t>
                        </m:r>
                      </m:sup>
                    </m:sSup>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，故</a:t>
                </a:r>
                <a14:m>
                  <m:oMath xmlns:m="http://schemas.openxmlformats.org/officeDocument/2006/math">
                    <m:r>
                      <a:rPr lang="en-US" altLang="zh-CN" sz="2000" b="0" i="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1</m:t>
                    </m:r>
                    <m:r>
                      <m:rPr>
                        <m:nor/>
                      </m:rPr>
                      <a:rPr lang="en-US" altLang="zh-CN" sz="2000" b="0" i="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 </m:t>
                    </m:r>
                    <m:r>
                      <m:rPr>
                        <m:sty m:val="p"/>
                      </m:rPr>
                      <a:rPr lang="en-US" altLang="zh-CN" sz="2000" b="0" i="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g</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土样中的细菌数约为</a:t>
                </a:r>
                <a14:m>
                  <m:oMath xmlns:m="http://schemas.openxmlformats.org/officeDocument/2006/math">
                    <m:r>
                      <a:rPr lang="en-US" altLang="zh-CN" sz="2000" b="0" i="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r>
                      <a:rPr lang="en-US" altLang="zh-CN" sz="2000" b="0" i="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66</m:t>
                    </m:r>
                    <m:r>
                      <a:rPr lang="en-US" altLang="zh-CN" sz="2000" b="0" i="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r>
                      <a:rPr lang="en-US" altLang="zh-CN" sz="2000" b="0" i="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68</m:t>
                    </m:r>
                    <m:r>
                      <a:rPr lang="en-US" altLang="zh-CN" sz="2000" b="0" i="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r>
                      <a:rPr lang="en-US" altLang="zh-CN" sz="2000" b="0" i="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70</m:t>
                    </m:r>
                    <m:r>
                      <a:rPr lang="en-US" altLang="zh-CN" sz="2000" b="0" i="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r>
                      <a:rPr lang="en-US" altLang="zh-CN" sz="2000" b="0" i="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3</m:t>
                    </m:r>
                    <m:r>
                      <a:rPr lang="en-US" altLang="zh-CN" sz="2000" b="0" i="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r>
                      <a:rPr lang="en-US" altLang="zh-CN" sz="2000" b="0" i="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0</m:t>
                    </m:r>
                    <m:r>
                      <a:rPr lang="en-US" altLang="zh-CN" sz="2000" b="0" i="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r>
                      <a:rPr lang="en-US" altLang="zh-CN" sz="2000" b="0" i="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1</m:t>
                    </m:r>
                    <m:r>
                      <a:rPr lang="en-US" altLang="zh-CN" sz="2000" b="0" i="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sSup>
                      <m:sSupPr>
                        <m:ctrlPr>
                          <a:rPr lang="en-US" altLang="zh-CN" sz="2000" b="0" i="1" dirty="0" smtClean="0">
                            <a:solidFill>
                              <a:srgbClr val="000000"/>
                            </a:solidFill>
                            <a:latin typeface="Cambria Math" panose="02040503050406030204" pitchFamily="34" charset="0"/>
                            <a:ea typeface="微软雅黑" panose="020B0503020204020204" pitchFamily="34" charset="-122"/>
                            <a:cs typeface="微软雅黑" panose="020B0503020204020204" pitchFamily="34" charset="-120"/>
                          </a:rPr>
                        </m:ctrlPr>
                      </m:sSupPr>
                      <m:e>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10</m:t>
                        </m:r>
                      </m:e>
                      <m:sup>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6</m:t>
                        </m:r>
                      </m:sup>
                    </m:sSup>
                    <m:r>
                      <a:rPr lang="en-US" altLang="zh-CN" sz="2000" b="0" i="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r>
                      <a:rPr lang="en-US" altLang="zh-CN" sz="2000" b="0" i="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6</m:t>
                    </m:r>
                    <m:r>
                      <a:rPr lang="en-US" altLang="zh-CN" sz="2000" b="0" i="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r>
                      <a:rPr lang="en-US" altLang="zh-CN" sz="2000" b="0" i="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8</m:t>
                    </m:r>
                    <m:r>
                      <a:rPr lang="en-US" altLang="zh-CN" sz="2000" b="0" i="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sSup>
                      <m:sSupPr>
                        <m:ctrlPr>
                          <a:rPr lang="en-US" altLang="zh-CN" sz="2000" b="0" i="1" dirty="0" smtClean="0">
                            <a:solidFill>
                              <a:srgbClr val="000000"/>
                            </a:solidFill>
                            <a:latin typeface="Cambria Math" panose="02040503050406030204" pitchFamily="34" charset="0"/>
                            <a:ea typeface="微软雅黑" panose="020B0503020204020204" pitchFamily="34" charset="-122"/>
                            <a:cs typeface="微软雅黑" panose="020B0503020204020204" pitchFamily="34" charset="-120"/>
                          </a:rPr>
                        </m:ctrlPr>
                      </m:sSupPr>
                      <m:e>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10</m:t>
                        </m:r>
                      </m:e>
                      <m:sup>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8</m:t>
                        </m:r>
                      </m:sup>
                    </m:sSup>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00" b="0" i="0" kern="0" spc="-99900">
                  <a:solidFill>
                    <a:srgbClr val="FFFFFF"/>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个）。</a:t>
                </a:r>
                <a:endParaRPr lang="en-US" altLang="zh-CN" sz="2200" dirty="0">
                  <a:solidFill>
                    <a:srgbClr val="000000"/>
                  </a:solidFill>
                </a:endParaRPr>
              </a:p>
            </p:txBody>
          </p:sp>
        </mc:Choice>
        <mc:Fallback>
          <p:sp>
            <p:nvSpPr>
              <p:cNvPr id="5" name="QB_7_AS.109_1#69120f53e?vop=1&amp;pid=60a883c3a&amp;color=0,0,0&amp;vtp=1&amp;bbb=1&amp;hb=1"/>
              <p:cNvSpPr>
                <a:spLocks noRot="1" noChangeAspect="1" noMove="1" noResize="1" noEditPoints="1" noAdjustHandles="1" noChangeArrowheads="1" noChangeShapeType="1" noTextEdit="1"/>
              </p:cNvSpPr>
              <p:nvPr/>
            </p:nvSpPr>
            <p:spPr>
              <a:xfrm>
                <a:off x="722376" y="2281877"/>
                <a:ext cx="10753344" cy="1783334"/>
              </a:xfrm>
              <a:prstGeom prst="rect">
                <a:avLst/>
              </a:prstGeom>
              <a:blipFill rotWithShape="1">
                <a:blip r:embed="rId3"/>
                <a:stretch>
                  <a:fillRect l="-4" t="-18" r="-254" b="-2531"/>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4">
                                            <p:bg/>
                                          </p:spTgt>
                                        </p:tgtEl>
                                        <p:attrNameLst>
                                          <p:attrName>style.visibility</p:attrName>
                                        </p:attrNameLst>
                                      </p:cBhvr>
                                      <p:to>
                                        <p:strVal val="visible"/>
                                      </p:to>
                                    </p:set>
                                    <p:animEffect transition="in" filter="fade">
                                      <p:cBhvr>
                                        <p:cTn id="15" dur="500"/>
                                        <p:tgtEl>
                                          <p:spTgt spid="4">
                                            <p:bg/>
                                          </p:spTgt>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4">
                                            <p:txEl>
                                              <p:pRg st="0" end="0"/>
                                            </p:txEl>
                                          </p:spTgt>
                                        </p:tgtEl>
                                        <p:attrNameLst>
                                          <p:attrName>style.visibility</p:attrName>
                                        </p:attrNameLst>
                                      </p:cBhvr>
                                      <p:to>
                                        <p:strVal val="visible"/>
                                      </p:to>
                                    </p:set>
                                    <p:animEffect transition="in" filter="fade">
                                      <p:cBhvr>
                                        <p:cTn id="18" dur="500"/>
                                        <p:tgtEl>
                                          <p:spTgt spid="4">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5">
                                            <p:bg/>
                                          </p:spTgt>
                                        </p:tgtEl>
                                        <p:attrNameLst>
                                          <p:attrName>style.visibility</p:attrName>
                                        </p:attrNameLst>
                                      </p:cBhvr>
                                      <p:to>
                                        <p:strVal val="visible"/>
                                      </p:to>
                                    </p:set>
                                    <p:animEffect transition="in" filter="fade">
                                      <p:cBhvr>
                                        <p:cTn id="23" dur="500"/>
                                        <p:tgtEl>
                                          <p:spTgt spid="5">
                                            <p:bg/>
                                          </p:spTgt>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5">
                                            <p:txEl>
                                              <p:pRg st="0" end="0"/>
                                            </p:txEl>
                                          </p:spTgt>
                                        </p:tgtEl>
                                        <p:attrNameLst>
                                          <p:attrName>style.visibility</p:attrName>
                                        </p:attrNameLst>
                                      </p:cBhvr>
                                      <p:to>
                                        <p:strVal val="visible"/>
                                      </p:to>
                                    </p:set>
                                    <p:animEffect transition="in" filter="fade">
                                      <p:cBhvr>
                                        <p:cTn id="26" dur="500"/>
                                        <p:tgtEl>
                                          <p:spTgt spid="5">
                                            <p:txEl>
                                              <p:pRg st="0" end="0"/>
                                            </p:txEl>
                                          </p:spTgt>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5">
                                            <p:txEl>
                                              <p:pRg st="1" end="1"/>
                                            </p:txEl>
                                          </p:spTgt>
                                        </p:tgtEl>
                                        <p:attrNameLst>
                                          <p:attrName>style.visibility</p:attrName>
                                        </p:attrNameLst>
                                      </p:cBhvr>
                                      <p:to>
                                        <p:strVal val="visible"/>
                                      </p:to>
                                    </p:set>
                                    <p:animEffect transition="in" filter="fade">
                                      <p:cBhvr>
                                        <p:cTn id="29" dur="500"/>
                                        <p:tgtEl>
                                          <p:spTgt spid="5">
                                            <p:txEl>
                                              <p:pRg st="1" end="1"/>
                                            </p:txEl>
                                          </p:spTgt>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5">
                                            <p:txEl>
                                              <p:pRg st="2" end="2"/>
                                            </p:txEl>
                                          </p:spTgt>
                                        </p:tgtEl>
                                        <p:attrNameLst>
                                          <p:attrName>style.visibility</p:attrName>
                                        </p:attrNameLst>
                                      </p:cBhvr>
                                      <p:to>
                                        <p:strVal val="visible"/>
                                      </p:to>
                                    </p:set>
                                    <p:animEffect transition="in" filter="fade">
                                      <p:cBhvr>
                                        <p:cTn id="32" dur="500"/>
                                        <p:tgtEl>
                                          <p:spTgt spid="5">
                                            <p:txEl>
                                              <p:pRg st="2" end="2"/>
                                            </p:txEl>
                                          </p:spTgt>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5">
                                            <p:txEl>
                                              <p:pRg st="3" end="3"/>
                                            </p:txEl>
                                          </p:spTgt>
                                        </p:tgtEl>
                                        <p:attrNameLst>
                                          <p:attrName>style.visibility</p:attrName>
                                        </p:attrNameLst>
                                      </p:cBhvr>
                                      <p:to>
                                        <p:strVal val="visible"/>
                                      </p:to>
                                    </p:set>
                                    <p:animEffect transition="in" filter="fade">
                                      <p:cBhvr>
                                        <p:cTn id="35" dur="500"/>
                                        <p:tgtEl>
                                          <p:spTgt spid="5">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P spid="4" grpId="0" animBg="1" build="p"/>
      <p:bldP spid="5" grpId="0" animBg="1" build="p"/>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B_7_BD.110_1#5285aca49?pid=60a883c3a&amp;color=0,0,0&amp;vtp=1&amp;bt=1&amp;bbb=1&amp;hb=1"/>
              <p:cNvSpPr/>
              <p:nvPr/>
            </p:nvSpPr>
            <p:spPr>
              <a:xfrm>
                <a:off x="722376" y="972000"/>
                <a:ext cx="10753344" cy="2379853"/>
              </a:xfrm>
              <a:prstGeom prst="rect">
                <a:avLst/>
              </a:prstGeom>
              <a:noFill/>
            </p:spPr>
            <p:txBody>
              <a:bodyPr wrap="none" lIns="0" tIns="0" rIns="0" bIns="0" rtlCol="0" anchor="t"/>
              <a:lstStyle/>
              <a:p>
                <a:pPr algn="l" latinLnBrk="1">
                  <a:lnSpc>
                    <a:spcPts val="32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（3）研究小组发现：从土壤中分离柴油降解菌时，图</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2中所示的菌株对柴油的降解率均超过</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200"/>
                  </a:lnSpc>
                </a:pPr>
                <a14:m>
                  <m:oMath xmlns:m="http://schemas.openxmlformats.org/officeDocument/2006/math">
                    <m:r>
                      <a:rPr lang="en-US" altLang="zh-CN" sz="2000" b="0" i="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50</m:t>
                    </m:r>
                    <m:r>
                      <a:rPr lang="en-US" altLang="zh-CN" sz="2000" b="0" i="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a:rPr lang="en-US" altLang="zh-CN" sz="2000" b="0" i="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15</m:t>
                    </m:r>
                    <m:r>
                      <m:rPr>
                        <m:nor/>
                      </m:rPr>
                      <a:rPr lang="en-US" altLang="zh-CN" sz="2000" b="0" i="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 </m:t>
                    </m:r>
                    <m:r>
                      <a:rPr lang="en-US" altLang="zh-CN" sz="2000" b="0" i="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条件下，图2的</a:t>
                </a:r>
                <a14:m>
                  <m:oMath xmlns:m="http://schemas.openxmlformats.org/officeDocument/2006/math">
                    <m:r>
                      <m:rPr>
                        <m:sty m:val="p"/>
                      </m:rPr>
                      <a:rPr lang="en-US" altLang="zh-CN" sz="2000" b="0" i="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Q</m:t>
                    </m:r>
                    <m:r>
                      <a:rPr lang="en-US" altLang="zh-CN" sz="2000" b="0" i="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21</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菌株细菌数量及对柴油的降解率随时间的变化情况如图3</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。综合分</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2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析</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，实践中应选用图</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2中的</a:t>
                </a:r>
                <a:r>
                  <a:rPr lang="en-US" altLang="zh-CN" sz="2000" i="0">
                    <a:solidFill>
                      <a:srgbClr val="000000"/>
                    </a:solidFill>
                    <a:latin typeface="宋体" panose="02010600030101010101" pitchFamily="2" charset="-122"/>
                    <a:ea typeface="宋体" panose="02010600030101010101" pitchFamily="2" charset="-122"/>
                    <a:cs typeface="宋体" panose="02010600030101010101" pitchFamily="34" charset="-120"/>
                  </a:rPr>
                  <a:t>_____</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菌株降解柴油</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。由图3可知，在</a:t>
                </a:r>
                <a14:m>
                  <m:oMath xmlns:m="http://schemas.openxmlformats.org/officeDocument/2006/math">
                    <m:r>
                      <a:rPr lang="en-US" altLang="zh-CN" sz="2000" b="0" i="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72</m:t>
                    </m:r>
                    <m:r>
                      <a:rPr lang="en-US" altLang="zh-CN" sz="2000" b="0" i="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r>
                      <a:rPr lang="en-US" altLang="zh-CN" sz="2000" b="0" i="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84</m:t>
                    </m:r>
                    <m:r>
                      <m:rPr>
                        <m:nor/>
                      </m:rPr>
                      <a:rPr lang="en-US" altLang="zh-CN" sz="2000" b="0" i="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 </m:t>
                    </m:r>
                    <m:r>
                      <m:rPr>
                        <m:sty m:val="p"/>
                      </m:rPr>
                      <a:rPr lang="en-US" altLang="zh-CN" sz="2000" b="0" i="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h</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内</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，柴油的降解率基本</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2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不变但细菌数量有所下降</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，不考虑氧气影响且柴油降解菌不处于休眠期</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，发生这些变化的主要原</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2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因是</a:t>
                </a:r>
                <a:r>
                  <a:rPr lang="en-US" altLang="zh-CN" sz="2000" i="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________________________________________________________________________________</a:t>
                </a:r>
                <a:endParaRPr lang="en-US" altLang="zh-CN" sz="2000" i="0">
                  <a:solidFill>
                    <a:srgbClr val="000000"/>
                  </a:solidFill>
                  <a:latin typeface="宋体" panose="02010600030101010101" pitchFamily="2" charset="-122"/>
                  <a:ea typeface="宋体" panose="02010600030101010101" pitchFamily="2" charset="-122"/>
                  <a:cs typeface="宋体" panose="02010600030101010101" pitchFamily="34" charset="-120"/>
                </a:endParaRPr>
              </a:p>
              <a:p>
                <a:pPr latinLnBrk="1">
                  <a:lnSpc>
                    <a:spcPts val="3000"/>
                  </a:lnSpc>
                </a:pPr>
                <a:r>
                  <a:rPr lang="en-US" altLang="zh-CN" sz="2000" i="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回答一点）。</a:t>
                </a:r>
                <a:endParaRPr lang="en-US" altLang="zh-CN" sz="2000" dirty="0">
                  <a:solidFill>
                    <a:srgbClr val="000000"/>
                  </a:solidFill>
                </a:endParaRPr>
              </a:p>
            </p:txBody>
          </p:sp>
        </mc:Choice>
        <mc:Fallback>
          <p:sp>
            <p:nvSpPr>
              <p:cNvPr id="2" name="QB_7_BD.110_1#5285aca49?pid=60a883c3a&amp;color=0,0,0&amp;vtp=1&amp;bt=1&amp;bbb=1&amp;hb=1"/>
              <p:cNvSpPr>
                <a:spLocks noRot="1" noChangeAspect="1" noMove="1" noResize="1" noEditPoints="1" noAdjustHandles="1" noChangeArrowheads="1" noChangeShapeType="1" noTextEdit="1"/>
              </p:cNvSpPr>
              <p:nvPr/>
            </p:nvSpPr>
            <p:spPr>
              <a:xfrm>
                <a:off x="722376" y="972000"/>
                <a:ext cx="10753344" cy="2379853"/>
              </a:xfrm>
              <a:prstGeom prst="rect">
                <a:avLst/>
              </a:prstGeom>
              <a:blipFill rotWithShape="1">
                <a:blip r:embed="rId1"/>
                <a:stretch>
                  <a:fillRect l="-4" t="-19" r="-774" b="-1374"/>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3" name="QB_7_AN.111_1#5285aca49.blank?pid=60a883c3a&amp;color=0,0,0&amp;vpa=40&amp;vtp=1&amp;bbb=1"/>
              <p:cNvSpPr/>
              <p:nvPr/>
            </p:nvSpPr>
            <p:spPr>
              <a:xfrm>
                <a:off x="3676714" y="1805310"/>
                <a:ext cx="615950" cy="294577"/>
              </a:xfrm>
              <a:prstGeom prst="rect">
                <a:avLst/>
              </a:prstGeom>
              <a:noFill/>
            </p:spPr>
            <p:txBody>
              <a:bodyPr wrap="none" lIns="0" tIns="0" rIns="0" bIns="0" rtlCol="0" anchor="t"/>
              <a:lstStyle/>
              <a:p>
                <a:pPr algn="ctr" latinLnBrk="1">
                  <a:lnSpc>
                    <a:spcPts val="2500"/>
                  </a:lnSpc>
                </a:pPr>
                <a14:m>
                  <m:oMath xmlns:m="http://schemas.openxmlformats.org/officeDocument/2006/math">
                    <m:r>
                      <a:rPr lang="en-US" altLang="zh-CN" sz="2000" b="1" i="0" smtClean="0">
                        <a:solidFill>
                          <a:srgbClr val="00B050"/>
                        </a:solidFill>
                        <a:latin typeface="Cambria Math" panose="02040503050406030204" pitchFamily="34" charset="0"/>
                        <a:ea typeface="Cambria Math" panose="02040503050406030204" pitchFamily="34" charset="-122"/>
                        <a:cs typeface="Cambria Math" panose="02040503050406030204" pitchFamily="34" charset="-120"/>
                      </a:rPr>
                      <m:t>𝐐</m:t>
                    </m:r>
                    <m:r>
                      <a:rPr lang="en-US" altLang="zh-CN" sz="2000" b="1" i="1" smtClean="0">
                        <a:solidFill>
                          <a:srgbClr val="00B050"/>
                        </a:solidFill>
                        <a:latin typeface="Cambria Math" panose="02040503050406030204" pitchFamily="34" charset="0"/>
                        <a:ea typeface="Cambria Math" panose="02040503050406030204" pitchFamily="34" charset="-122"/>
                        <a:cs typeface="Cambria Math" panose="02040503050406030204" pitchFamily="34" charset="-120"/>
                      </a:rPr>
                      <m:t>𝟐𝟏</m:t>
                    </m:r>
                  </m:oMath>
                </a14:m>
                <a:r>
                  <a:rPr lang="en-US" altLang="zh-CN" sz="100" b="1"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00" dirty="0"/>
              </a:p>
            </p:txBody>
          </p:sp>
        </mc:Choice>
        <mc:Fallback>
          <p:sp>
            <p:nvSpPr>
              <p:cNvPr id="3" name="QB_7_AN.111_1#5285aca49.blank?pid=60a883c3a&amp;color=0,0,0&amp;vpa=40&amp;vtp=1&amp;bbb=1"/>
              <p:cNvSpPr>
                <a:spLocks noRot="1" noChangeAspect="1" noMove="1" noResize="1" noEditPoints="1" noAdjustHandles="1" noChangeArrowheads="1" noChangeShapeType="1" noTextEdit="1"/>
              </p:cNvSpPr>
              <p:nvPr/>
            </p:nvSpPr>
            <p:spPr>
              <a:xfrm>
                <a:off x="3676714" y="1805310"/>
                <a:ext cx="615950" cy="294577"/>
              </a:xfrm>
              <a:prstGeom prst="rect">
                <a:avLst/>
              </a:prstGeom>
              <a:blipFill rotWithShape="1">
                <a:blip r:embed="rId2"/>
                <a:stretch>
                  <a:fillRect l="-10" t="-2" r="10" b="-7780"/>
                </a:stretch>
              </a:blipFill>
            </p:spPr>
            <p:txBody>
              <a:bodyPr/>
              <a:lstStyle/>
              <a:p>
                <a:r>
                  <a:rPr lang="zh-CN" altLang="en-US">
                    <a:noFill/>
                  </a:rPr>
                  <a:t> </a:t>
                </a:r>
              </a:p>
            </p:txBody>
          </p:sp>
        </mc:Fallback>
      </mc:AlternateContent>
      <p:sp>
        <p:nvSpPr>
          <p:cNvPr id="4" name="QB_7_AN.113_1#5285aca49.blank?pid=60a883c3a&amp;color=0,0,0&amp;vpa=41&amp;vtp=1&amp;bbb=1&amp;hb=1"/>
          <p:cNvSpPr/>
          <p:nvPr/>
        </p:nvSpPr>
        <p:spPr>
          <a:xfrm>
            <a:off x="722377" y="2560516"/>
            <a:ext cx="10749631" cy="767334"/>
          </a:xfrm>
          <a:prstGeom prst="rect">
            <a:avLst/>
          </a:prstGeom>
          <a:noFill/>
        </p:spPr>
        <p:txBody>
          <a:bodyPr wrap="none" lIns="0" tIns="0" rIns="0" bIns="0" rtlCol="0" anchor="t"/>
          <a:lstStyle/>
          <a:p>
            <a:pPr latinLnBrk="1">
              <a:lnSpc>
                <a:spcPts val="3200"/>
              </a:lnSpc>
            </a:pPr>
            <a:r>
              <a:rPr lang="en-US" altLang="zh-CN" sz="2000" b="1" i="0">
                <a:solidFill>
                  <a:srgbClr val="00B050"/>
                </a:solidFill>
                <a:latin typeface="宋体" panose="02010600030101010101" pitchFamily="2" charset="-122"/>
                <a:ea typeface="微软雅黑" panose="020B0503020204020204" pitchFamily="34" charset="-122"/>
                <a:cs typeface="微软雅黑" panose="020B0503020204020204" pitchFamily="34" charset="-120"/>
              </a:rPr>
              <a:t>     </a:t>
            </a:r>
            <a:r>
              <a:rPr lang="en-US" altLang="zh-CN" sz="2000" b="1" i="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柴油降解的产物积累过多</a:t>
            </a: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，抑制细菌生长；底物和生存空间不足，细菌停止增殖</a:t>
            </a:r>
            <a:r>
              <a:rPr lang="en-US" altLang="zh-CN" sz="2000" b="1" i="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；代谢产</a:t>
            </a:r>
            <a:endParaRPr lang="en-US" altLang="zh-CN" sz="2000" b="1" i="0">
              <a:solidFill>
                <a:srgbClr val="00B05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100"/>
              </a:lnSpc>
            </a:pPr>
            <a:r>
              <a:rPr lang="en-US" altLang="zh-CN" sz="2000" b="1" i="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物积累致细菌死亡</a:t>
            </a:r>
            <a:endParaRPr lang="en-US" altLang="zh-CN" sz="2000" dirty="0">
              <a:solidFill>
                <a:srgbClr val="00B050"/>
              </a:solidFill>
            </a:endParaRPr>
          </a:p>
        </p:txBody>
      </p:sp>
      <p:pic>
        <p:nvPicPr>
          <p:cNvPr id="5" name="QB_7_BD.112_2#5285aca49?iti=6&amp;htil=1&amp;pid=60a883c3a&amp;color=0,0,0&amp;tib=255,255,255&amp;vtp=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2377440" y="3902144"/>
            <a:ext cx="2057400" cy="1883664"/>
          </a:xfrm>
          <a:prstGeom prst="rect">
            <a:avLst/>
          </a:prstGeom>
          <a:noFill/>
          <a:extLst>
            <a:ext uri="{909E8E84-426E-40DD-AFC4-6F175D3DCCD1}">
              <a14:hiddenFill xmlns:a14="http://schemas.microsoft.com/office/drawing/2010/main">
                <a:solidFill>
                  <a:schemeClr val="accent1">
                    <a:alpha val="0"/>
                  </a:schemeClr>
                </a:solidFill>
              </a14:hiddenFill>
            </a:ext>
          </a:extLst>
        </p:spPr>
      </p:pic>
      <p:pic>
        <p:nvPicPr>
          <p:cNvPr id="6" name="QB_7_BD.112_3#5285aca49?iti=7&amp;htil=1&amp;pid=60a883c3a&amp;color=0,0,0&amp;tib=255,255,255&amp;vtp=1" descr="preencoded.png"/>
          <p:cNvPicPr>
            <a:picLocks noChangeAspect="1"/>
          </p:cNvPicPr>
          <p:nvPr/>
        </p:nvPicPr>
        <p:blipFill>
          <a:blip r:embed="rId4">
            <a:clrChange>
              <a:clrFrom>
                <a:srgbClr val="FFFFFF"/>
              </a:clrFrom>
              <a:clrTo>
                <a:srgbClr val="FFFFFF">
                  <a:alpha val="0"/>
                </a:srgbClr>
              </a:clrTo>
            </a:clrChange>
          </a:blip>
          <a:stretch>
            <a:fillRect/>
          </a:stretch>
        </p:blipFill>
        <p:spPr>
          <a:xfrm>
            <a:off x="7242048" y="3481520"/>
            <a:ext cx="3090672" cy="2304288"/>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7" name="QB_7_BD.112_4#5285aca49?iti=6&amp;htil=1&amp;pid=60a883c3a&amp;color=0,0,0&amp;vtp=1&amp;bbb=1"/>
          <p:cNvSpPr/>
          <p:nvPr/>
        </p:nvSpPr>
        <p:spPr>
          <a:xfrm>
            <a:off x="3175952" y="5912808"/>
            <a:ext cx="460375" cy="369697"/>
          </a:xfrm>
          <a:prstGeom prst="rect">
            <a:avLst/>
          </a:prstGeom>
          <a:noFill/>
        </p:spPr>
        <p:txBody>
          <a:bodyPr wrap="none" lIns="0" tIns="0" rIns="0" bIns="0" rtlCol="0" anchor="t"/>
          <a:lstStyle/>
          <a:p>
            <a:pPr algn="ctr" latinLnBrk="1">
              <a:lnSpc>
                <a:spcPts val="31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图2</a:t>
            </a:r>
            <a:endParaRPr lang="en-US" altLang="zh-CN" sz="2000" dirty="0">
              <a:solidFill>
                <a:srgbClr val="000000"/>
              </a:solidFill>
            </a:endParaRPr>
          </a:p>
        </p:txBody>
      </p:sp>
      <p:sp>
        <p:nvSpPr>
          <p:cNvPr id="8" name="QB_7_BD.112_5#5285aca49?iti=7&amp;htil=1&amp;pid=60a883c3a&amp;color=0,0,0&amp;vtp=1&amp;bbb=1"/>
          <p:cNvSpPr/>
          <p:nvPr/>
        </p:nvSpPr>
        <p:spPr>
          <a:xfrm>
            <a:off x="8557196" y="5912808"/>
            <a:ext cx="460375" cy="369697"/>
          </a:xfrm>
          <a:prstGeom prst="rect">
            <a:avLst/>
          </a:prstGeom>
          <a:noFill/>
        </p:spPr>
        <p:txBody>
          <a:bodyPr wrap="none" lIns="0" tIns="0" rIns="0" bIns="0" rtlCol="0" anchor="t"/>
          <a:lstStyle/>
          <a:p>
            <a:pPr algn="ctr" latinLnBrk="1">
              <a:lnSpc>
                <a:spcPts val="31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图3</a:t>
            </a:r>
            <a:endParaRPr lang="en-US" altLang="zh-CN" sz="2000" dirty="0">
              <a:solidFill>
                <a:srgbClr val="000000"/>
              </a:solidFill>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4">
                                            <p:bg/>
                                          </p:spTgt>
                                        </p:tgtEl>
                                        <p:attrNameLst>
                                          <p:attrName>style.visibility</p:attrName>
                                        </p:attrNameLst>
                                      </p:cBhvr>
                                      <p:to>
                                        <p:strVal val="visible"/>
                                      </p:to>
                                    </p:set>
                                    <p:animEffect transition="in" filter="fade">
                                      <p:cBhvr>
                                        <p:cTn id="15" dur="500"/>
                                        <p:tgtEl>
                                          <p:spTgt spid="4">
                                            <p:bg/>
                                          </p:spTgt>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4">
                                            <p:txEl>
                                              <p:pRg st="0" end="0"/>
                                            </p:txEl>
                                          </p:spTgt>
                                        </p:tgtEl>
                                        <p:attrNameLst>
                                          <p:attrName>style.visibility</p:attrName>
                                        </p:attrNameLst>
                                      </p:cBhvr>
                                      <p:to>
                                        <p:strVal val="visible"/>
                                      </p:to>
                                    </p:set>
                                    <p:animEffect transition="in" filter="fade">
                                      <p:cBhvr>
                                        <p:cTn id="18" dur="500"/>
                                        <p:tgtEl>
                                          <p:spTgt spid="4">
                                            <p:txEl>
                                              <p:pRg st="0" end="0"/>
                                            </p:txEl>
                                          </p:spTgt>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4">
                                            <p:txEl>
                                              <p:pRg st="1" end="1"/>
                                            </p:txEl>
                                          </p:spTgt>
                                        </p:tgtEl>
                                        <p:attrNameLst>
                                          <p:attrName>style.visibility</p:attrName>
                                        </p:attrNameLst>
                                      </p:cBhvr>
                                      <p:to>
                                        <p:strVal val="visible"/>
                                      </p:to>
                                    </p:set>
                                    <p:animEffect transition="in" filter="fade">
                                      <p:cBhvr>
                                        <p:cTn id="21" dur="5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P spid="4" grpId="0" animBg="1" build="p"/>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B_7_AS.114_1#5285aca49?vop=1&amp;pid=60a883c3a&amp;color=0,0,0&amp;vtp=1&amp;bt=1&amp;bbb=1&amp;hb=1"/>
              <p:cNvSpPr/>
              <p:nvPr/>
            </p:nvSpPr>
            <p:spPr>
              <a:xfrm>
                <a:off x="722376" y="972000"/>
                <a:ext cx="10753344" cy="22532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研究小组发现：从土壤中分离柴油降解菌时，图</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2中所示的菌株对柴油的降解率均超过</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700"/>
                  </a:lnSpc>
                </a:pP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50</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oMath>
                </a14:m>
                <a:r>
                  <a:rPr lang="en-US" altLang="zh-CN" sz="22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15</m:t>
                    </m:r>
                    <m:r>
                      <m:rPr>
                        <m:nor/>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 </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条件下，图2的</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Q</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21</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菌株细菌数量及对柴油的降解率随时间的变化情况如图3所示</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。图</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示结果显示</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Q</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21</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菌株降解率最高，因此，实践中应选用图2中的</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Q</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21</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菌株降解柴油。由图3</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可知，</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在</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72</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84</m:t>
                    </m:r>
                    <m:r>
                      <m:rPr>
                        <m:nor/>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 </m:t>
                    </m:r>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h</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内，柴油的降解率基本不变但细菌数量有所下降</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，该现象的原因可能是柴油降解的产</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物积累过多</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，抑制细菌生长；底物和生存空间不足，细菌停止增殖；代谢产物积累致细菌死亡等。</a:t>
                </a:r>
                <a:endParaRPr lang="en-US" altLang="zh-CN" sz="2200" dirty="0"/>
              </a:p>
            </p:txBody>
          </p:sp>
        </mc:Choice>
        <mc:Fallback>
          <p:sp>
            <p:nvSpPr>
              <p:cNvPr id="2" name="QB_7_AS.114_1#5285aca49?vop=1&amp;pid=60a883c3a&amp;color=0,0,0&amp;vtp=1&amp;bt=1&amp;bbb=1&amp;hb=1"/>
              <p:cNvSpPr>
                <a:spLocks noRot="1" noChangeAspect="1" noMove="1" noResize="1" noEditPoints="1" noAdjustHandles="1" noChangeArrowheads="1" noChangeShapeType="1" noTextEdit="1"/>
              </p:cNvSpPr>
              <p:nvPr/>
            </p:nvSpPr>
            <p:spPr>
              <a:xfrm>
                <a:off x="722376" y="972000"/>
                <a:ext cx="10753344" cy="2253234"/>
              </a:xfrm>
              <a:prstGeom prst="rect">
                <a:avLst/>
              </a:prstGeom>
              <a:blipFill rotWithShape="1">
                <a:blip r:embed="rId1"/>
                <a:stretch>
                  <a:fillRect l="-4" t="-20" r="-2161" b="-1998"/>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O_6_EX.115_1#60a883c3a?vop=1&amp;pid=3f5c40a40&amp;color=0,0,0&amp;vtp=1&amp;bt=1&amp;bbb=1"/>
          <p:cNvSpPr/>
          <p:nvPr/>
        </p:nvSpPr>
        <p:spPr>
          <a:xfrm>
            <a:off x="722376" y="972000"/>
            <a:ext cx="10753344" cy="408559"/>
          </a:xfrm>
          <a:prstGeom prst="rect">
            <a:avLst/>
          </a:prstGeom>
          <a:noFill/>
        </p:spPr>
        <p:txBody>
          <a:bodyPr wrap="none" lIns="0" tIns="0" rIns="0" bIns="0" rtlCol="0" anchor="t"/>
          <a:lstStyle/>
          <a:p>
            <a:pPr algn="l" latinLnBrk="1">
              <a:lnSpc>
                <a:spcPts val="3600"/>
              </a:lnSpc>
            </a:pPr>
            <a:r>
              <a:rPr lang="en-US" altLang="zh-CN" sz="20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【题图解读】</a:t>
            </a:r>
            <a:endParaRPr lang="en-US" altLang="zh-CN" sz="2000" dirty="0"/>
          </a:p>
        </p:txBody>
      </p:sp>
      <p:pic>
        <p:nvPicPr>
          <p:cNvPr id="3" name="QO_6_EX.115_2#60a883c3a?vop=1&amp;pid=3f5c40a40&amp;color=0,0,0&amp;tib=255,255,255&amp;vtp=1" descr="preencoded.png"/>
          <p:cNvPicPr>
            <a:picLocks noChangeAspect="1"/>
          </p:cNvPicPr>
          <p:nvPr/>
        </p:nvPicPr>
        <p:blipFill>
          <a:blip r:embed="rId1">
            <a:clrChange>
              <a:clrFrom>
                <a:srgbClr val="FFFFFF"/>
              </a:clrFrom>
              <a:clrTo>
                <a:srgbClr val="FFFFFF">
                  <a:alpha val="0"/>
                </a:srgbClr>
              </a:clrTo>
            </a:clrChange>
          </a:blip>
          <a:stretch>
            <a:fillRect/>
          </a:stretch>
        </p:blipFill>
        <p:spPr>
          <a:xfrm>
            <a:off x="4407408" y="1513528"/>
            <a:ext cx="3374136" cy="3749040"/>
          </a:xfrm>
          <a:prstGeom prst="rect">
            <a:avLst/>
          </a:prstGeom>
          <a:noFill/>
          <a:extLst>
            <a:ext uri="{909E8E84-426E-40DD-AFC4-6F175D3DCCD1}">
              <a14:hiddenFill xmlns:a14="http://schemas.microsoft.com/office/drawing/2010/main">
                <a:solidFill>
                  <a:schemeClr val="accent1">
                    <a:alpha val="0"/>
                  </a:schemeClr>
                </a:solidFill>
              </a14:hiddenFill>
            </a:ext>
          </a:extLst>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transition>
    <p:fad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6_AS.6_1#2121f6682?vop=1&amp;pid=dd7fa4a8d&amp;color=0,0,0&amp;vtp=1&amp;bt=1&amp;bbb=1&amp;hb=1"/>
              <p:cNvSpPr/>
              <p:nvPr/>
            </p:nvSpPr>
            <p:spPr>
              <a:xfrm>
                <a:off x="722376" y="972000"/>
                <a:ext cx="10753344" cy="22405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湿热灭菌法是指利用沸水、流通蒸汽或高压蒸汽进行灭菌的方法</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，实验需要用到的培养基</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可以通过湿热灭菌法灭菌</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，A正确；实验室中检测培养基是否被污染</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，一般是在倒平板后对空白</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培养基进行培养</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，B正确；对耐高温的和需要保持干燥的物品，如玻璃器皿（吸管、</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培养皿等）、</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金属用具等</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，可以采用干热灭菌法灭菌，C正确；接种箱或超净工作台在使用前</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，可用紫外线照</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射</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30</m:t>
                    </m:r>
                    <m:r>
                      <m:rPr>
                        <m:nor/>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 </m:t>
                    </m:r>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min</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进行消毒，D错误。</a:t>
                </a:r>
                <a:endParaRPr lang="en-US" altLang="zh-CN" sz="2200" dirty="0"/>
              </a:p>
            </p:txBody>
          </p:sp>
        </mc:Choice>
        <mc:Fallback>
          <p:sp>
            <p:nvSpPr>
              <p:cNvPr id="2" name="QC_6_AS.6_1#2121f6682?vop=1&amp;pid=dd7fa4a8d&amp;color=0,0,0&amp;vtp=1&amp;bt=1&amp;bbb=1&amp;hb=1"/>
              <p:cNvSpPr>
                <a:spLocks noRot="1" noChangeAspect="1" noMove="1" noResize="1" noEditPoints="1" noAdjustHandles="1" noChangeArrowheads="1" noChangeShapeType="1" noTextEdit="1"/>
              </p:cNvSpPr>
              <p:nvPr/>
            </p:nvSpPr>
            <p:spPr>
              <a:xfrm>
                <a:off x="722376" y="972000"/>
                <a:ext cx="10753344" cy="2240534"/>
              </a:xfrm>
              <a:prstGeom prst="rect">
                <a:avLst/>
              </a:prstGeom>
              <a:blipFill rotWithShape="1">
                <a:blip r:embed="rId1"/>
                <a:stretch>
                  <a:fillRect l="-4" t="-20" r="-1884" b="-2009"/>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BD.7_1#3e564643a?pid=dd7fa4a8d&amp;color=0,0,0&amp;vtp=1&amp;bt=1&amp;bbb=1"/>
          <p:cNvSpPr/>
          <p:nvPr/>
        </p:nvSpPr>
        <p:spPr>
          <a:xfrm>
            <a:off x="722376" y="969265"/>
            <a:ext cx="10753344" cy="40500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3.在生产、生活和科研中，经常通过无菌技术避免杂菌的污染。</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下列叙述正确的是(</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3" name="QC_6_AN.8_1#3e564643a.bracket?pid=dd7fa4a8d&amp;color=0,0,0&amp;vpa=3&amp;vtp=1"/>
          <p:cNvSpPr/>
          <p:nvPr/>
        </p:nvSpPr>
        <p:spPr>
          <a:xfrm>
            <a:off x="10023539" y="969265"/>
            <a:ext cx="355600" cy="408559"/>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C</a:t>
            </a:r>
            <a:endParaRPr lang="en-US" altLang="zh-CN" sz="2000" dirty="0"/>
          </a:p>
        </p:txBody>
      </p:sp>
      <p:sp>
        <p:nvSpPr>
          <p:cNvPr id="4" name="QC_6_BD.7_2#3e564643a.choices?pid=dd7fa4a8d&amp;color=0,0,0&amp;vtp=1&amp;bbb=1"/>
          <p:cNvSpPr/>
          <p:nvPr/>
        </p:nvSpPr>
        <p:spPr>
          <a:xfrm>
            <a:off x="722376" y="1436497"/>
            <a:ext cx="10753344" cy="1796034"/>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A.通过消毒或灭菌，可杀死所有的微生物，包括孢子和芽孢</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.接种环、涂布器等接种用具的灭菌方式只有灼烧灭菌</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.为避免污染，接种等操作尽量在超净工作台上并在酒精灯火焰附近进行</a:t>
            </a:r>
            <a:endParaRPr lang="en-US" altLang="zh-CN" sz="2000" dirty="0"/>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.对于牛奶等不耐高温的液体，一般采用紫外线照射法进行消毒</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6_AS.9_1#3e564643a?vop=1&amp;pid=dd7fa4a8d&amp;color=0,0,0&amp;vtp=1&amp;bt=1&amp;bbb=1&amp;hb=1"/>
              <p:cNvSpPr/>
              <p:nvPr/>
            </p:nvSpPr>
            <p:spPr>
              <a:xfrm>
                <a:off x="722376" y="972000"/>
                <a:ext cx="10753344" cy="22405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通过灭菌可以将所有的微生物，包括孢子和芽孢都杀死</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，而消毒只能杀死物体表面或内部</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一部分微生物</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，A错误；接种环、涂布器等接种用具的灭菌方式除了灼烧灭菌外</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，也可用干热灭</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菌</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，B错误；为避免杂菌污染，接种等操作尽量在超净工作台上并在酒精灯火焰附近进行</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，超净</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工作台台面在使用前可以用紫外线消毒</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30</m:t>
                    </m:r>
                    <m:r>
                      <m:rPr>
                        <m:nor/>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 </m:t>
                    </m:r>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min</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，C正确；对于一些不耐高温的液体，如牛奶</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，一</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般采用巴氏消毒法进行消毒</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，D错误。</a:t>
                </a:r>
                <a:endParaRPr lang="en-US" altLang="zh-CN" sz="2200" dirty="0"/>
              </a:p>
            </p:txBody>
          </p:sp>
        </mc:Choice>
        <mc:Fallback>
          <p:sp>
            <p:nvSpPr>
              <p:cNvPr id="2" name="QC_6_AS.9_1#3e564643a?vop=1&amp;pid=dd7fa4a8d&amp;color=0,0,0&amp;vtp=1&amp;bt=1&amp;bbb=1&amp;hb=1"/>
              <p:cNvSpPr>
                <a:spLocks noRot="1" noChangeAspect="1" noMove="1" noResize="1" noEditPoints="1" noAdjustHandles="1" noChangeArrowheads="1" noChangeShapeType="1" noTextEdit="1"/>
              </p:cNvSpPr>
              <p:nvPr/>
            </p:nvSpPr>
            <p:spPr>
              <a:xfrm>
                <a:off x="722376" y="972000"/>
                <a:ext cx="10753344" cy="2240534"/>
              </a:xfrm>
              <a:prstGeom prst="rect">
                <a:avLst/>
              </a:prstGeom>
              <a:blipFill rotWithShape="1">
                <a:blip r:embed="rId1"/>
                <a:stretch>
                  <a:fillRect l="-4" t="-20" b="-2009"/>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theme/theme1.xml><?xml version="1.0" encoding="utf-8"?>
<a:theme xmlns:a="http://schemas.openxmlformats.org/drawingml/2006/mai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12076</Words>
  <Application>WPS 演示</Application>
  <PresentationFormat>宽屏</PresentationFormat>
  <Paragraphs>584</Paragraphs>
  <Slides>65</Slides>
  <Notes>65</Notes>
  <HiddenSlides>0</HiddenSlides>
  <MMClips>0</MMClips>
  <ScaleCrop>false</ScaleCrop>
  <HeadingPairs>
    <vt:vector size="6" baseType="variant">
      <vt:variant>
        <vt:lpstr>已用的字体</vt:lpstr>
      </vt:variant>
      <vt:variant>
        <vt:i4>23</vt:i4>
      </vt:variant>
      <vt:variant>
        <vt:lpstr>主题</vt:lpstr>
      </vt:variant>
      <vt:variant>
        <vt:i4>1</vt:i4>
      </vt:variant>
      <vt:variant>
        <vt:lpstr>幻灯片标题</vt:lpstr>
      </vt:variant>
      <vt:variant>
        <vt:i4>65</vt:i4>
      </vt:variant>
    </vt:vector>
  </HeadingPairs>
  <TitlesOfParts>
    <vt:vector size="89" baseType="lpstr">
      <vt:lpstr>Arial</vt:lpstr>
      <vt:lpstr>宋体</vt:lpstr>
      <vt:lpstr>Wingdings</vt:lpstr>
      <vt:lpstr>微软雅黑</vt:lpstr>
      <vt:lpstr>微软雅黑</vt:lpstr>
      <vt:lpstr>等线 (正文)</vt:lpstr>
      <vt:lpstr>等线</vt:lpstr>
      <vt:lpstr>等线 (正文)</vt:lpstr>
      <vt:lpstr>等线 (正文)</vt:lpstr>
      <vt:lpstr>汉仪舒圆黑简体</vt:lpstr>
      <vt:lpstr>黑体</vt:lpstr>
      <vt:lpstr>汉仪舒圆黑简体</vt:lpstr>
      <vt:lpstr>汉仪舒圆黑简体</vt:lpstr>
      <vt:lpstr>黑体</vt:lpstr>
      <vt:lpstr>宋体</vt:lpstr>
      <vt:lpstr>仿宋</vt:lpstr>
      <vt:lpstr>仿宋</vt:lpstr>
      <vt:lpstr>Cambria Math</vt:lpstr>
      <vt:lpstr>Cambria Math</vt:lpstr>
      <vt:lpstr>Cambria Math</vt:lpstr>
      <vt:lpstr>Calibri</vt:lpstr>
      <vt:lpstr>Arial Unicode MS</vt:lpstr>
      <vt:lpstr>华文细黑</vt:lpstr>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丁密</cp:lastModifiedBy>
  <cp:revision>4</cp:revision>
  <dcterms:created xsi:type="dcterms:W3CDTF">2025-10-21T11:59:00Z</dcterms:created>
  <dcterms:modified xsi:type="dcterms:W3CDTF">2025-10-22T08:38:50Z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0BD0000F45F3450D9B2C480F2ABB311A_12</vt:lpwstr>
  </property>
  <property fmtid="{D5CDD505-2E9C-101B-9397-08002B2CF9AE}" pid="3" name="KSOProductBuildVer">
    <vt:lpwstr>2052-12.1.0.23125</vt:lpwstr>
  </property>
</Properties>
</file>