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321"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8997" autoAdjust="0"/>
    <p:restoredTop sz="94610"/>
  </p:normalViewPr>
  <p:slideViewPr>
    <p:cSldViewPr snapToGrid="0" snapToObjects="1">
      <p:cViewPr varScale="1">
        <p:scale>
          <a:sx n="102" d="100"/>
          <a:sy n="102" d="100"/>
        </p:scale>
        <p:origin x="150" y="3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4.xml"/><Relationship Id="rId69" Type="http://schemas.openxmlformats.org/officeDocument/2006/relationships/presProps" Target="presProps.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4" Type="http://schemas.openxmlformats.org/officeDocument/2006/relationships/image" Target="../media/image9.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易错点#df=93c435c5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易错点</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混淆启动子、终止子与起始密码子、终止密码子</a:t>
            </a:r>
            <a:endParaRPr lang="en-US" sz="4400" dirty="0"/>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1#df=6c17ec8b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获取目的基因的方法</a:t>
            </a:r>
            <a:endParaRPr lang="en-US" sz="28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82975ac1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基因表达载体的构建</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61ee1227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题型3 目的基因导入受体细胞的方法</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dc81c179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题型4 目的基因的检测与鉴定</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f3ee8c9c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mc:AlternateContent xmlns:mc="http://schemas.openxmlformats.org/markup-compatibility/2006">
        <mc:Choice xmlns:a14="http://schemas.microsoft.com/office/drawing/2010/main" Requires="a14">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题型5 </a:t>
                </a:r>
                <a14:m>
                  <m:oMath xmlns:m="http://schemas.openxmlformats.org/officeDocument/2006/math">
                    <m:r>
                      <a:rPr lang="en-US" sz="2800" b="1"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𝐏𝐂𝐑</m:t>
                    </m:r>
                  </m:oMath>
                </a14:m>
                <a:r>
                  <a:rPr lang="en-US" sz="2800" b="1" i="0" dirty="0">
                    <a:solidFill>
                      <a:srgbClr val="000000"/>
                    </a:solidFill>
                    <a:latin typeface="汉仪舒圆黑简体" pitchFamily="34" charset="0"/>
                    <a:ea typeface="汉仪舒圆黑简体" pitchFamily="34" charset="-122"/>
                    <a:cs typeface="汉仪舒圆黑简体" pitchFamily="34" charset="-120"/>
                  </a:rPr>
                  <a:t>技术及电泳鉴定</a:t>
                </a:r>
                <a:endParaRPr lang="en-US" sz="2800" dirty="0"/>
              </a:p>
            </p:txBody>
          </p:sp>
        </mc:Choice>
        <mc:Fallback>
          <p:sp>
            <p:nvSpPr>
              <p:cNvPr id="4" name="MasterShapeName"/>
              <p:cNvSpPr>
                <a:spLocks noRot="1" noChangeAspect="1" noMove="1" noResize="1" noEditPoints="1" noAdjustHandles="1" noChangeArrowheads="1" noChangeShapeType="1" noTextEdit="1"/>
              </p:cNvSpPr>
              <p:nvPr/>
            </p:nvSpPr>
            <p:spPr>
              <a:xfrm>
                <a:off x="1289304" y="539496"/>
                <a:ext cx="8842248" cy="521208"/>
              </a:xfrm>
              <a:prstGeom prst="rect">
                <a:avLst/>
              </a:prstGeom>
              <a:blipFill rotWithShape="1">
                <a:blip r:embed="rId4"/>
                <a:stretch>
                  <a:fillRect l="-3" t="-73" r="1" b="49"/>
                </a:stretch>
              </a:blipFill>
            </p:spPr>
            <p:txBody>
              <a:bodyPr/>
              <a:lstStyle/>
              <a:p>
                <a:r>
                  <a:rPr lang="zh-CN" altLang="en-US">
                    <a:noFill/>
                  </a:rPr>
                  <a:t> </a:t>
                </a:r>
              </a:p>
            </p:txBody>
          </p:sp>
        </mc:Fallback>
      </mc:AlternateContent>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93c435c5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混淆启动子、终止子与起始密码子、终止密码子</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f09e13888ed3ec664a45a4#tid=68f7475cba80cb000ac8e291#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010144" y="4334256"/>
            <a:ext cx="3666744" cy="429768"/>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生物学  选择性必修3</a:t>
            </a:r>
            <a:endParaRPr lang="en-US" sz="2400" dirty="0"/>
          </a:p>
        </p:txBody>
      </p:sp>
      <p:sp>
        <p:nvSpPr>
          <p:cNvPr id="4" name="MasterShapeName"/>
          <p:cNvSpPr/>
          <p:nvPr/>
        </p:nvSpPr>
        <p:spPr>
          <a:xfrm>
            <a:off x="8010144" y="4791456"/>
            <a:ext cx="3666744" cy="429768"/>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生物技术与工程  RJ</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5.xml"/><Relationship Id="rId1"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5.xml"/><Relationship Id="rId1"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5.xml"/><Relationship Id="rId1"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5.xml"/><Relationship Id="rId1" Type="http://schemas.openxmlformats.org/officeDocument/2006/relationships/image" Target="../media/image24.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5.xml"/><Relationship Id="rId1" Type="http://schemas.openxmlformats.org/officeDocument/2006/relationships/image" Target="../media/image28.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5.xml"/><Relationship Id="rId4" Type="http://schemas.openxmlformats.org/officeDocument/2006/relationships/image" Target="../media/image32.png"/><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5.xml"/><Relationship Id="rId1"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5.xml"/><Relationship Id="rId1" Type="http://schemas.openxmlformats.org/officeDocument/2006/relationships/image" Target="../media/image3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6.xml"/><Relationship Id="rId1" Type="http://schemas.openxmlformats.org/officeDocument/2006/relationships/image" Target="../media/image35.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6.xml"/><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6.xml"/><Relationship Id="rId1" Type="http://schemas.openxmlformats.org/officeDocument/2006/relationships/image" Target="../media/image3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7.xml"/><Relationship Id="rId1" Type="http://schemas.openxmlformats.org/officeDocument/2006/relationships/image" Target="../media/image4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7.xml"/><Relationship Id="rId1" Type="http://schemas.openxmlformats.org/officeDocument/2006/relationships/image" Target="../media/image41.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17.xml"/><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7.xml"/><Relationship Id="rId1" Type="http://schemas.openxmlformats.org/officeDocument/2006/relationships/image" Target="../media/image45.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18.xml"/><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image" Target="../media/image46.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8.xml"/><Relationship Id="rId1" Type="http://schemas.openxmlformats.org/officeDocument/2006/relationships/image" Target="../media/image49.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8.xml"/><Relationship Id="rId1" Type="http://schemas.openxmlformats.org/officeDocument/2006/relationships/image" Target="../media/image50.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8.xml"/><Relationship Id="rId1" Type="http://schemas.openxmlformats.org/officeDocument/2006/relationships/image" Target="../media/image51.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18.xml"/><Relationship Id="rId2" Type="http://schemas.openxmlformats.org/officeDocument/2006/relationships/image" Target="../media/image53.png"/><Relationship Id="rId1" Type="http://schemas.openxmlformats.org/officeDocument/2006/relationships/image" Target="../media/image5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8.xml"/><Relationship Id="rId1" Type="http://schemas.openxmlformats.org/officeDocument/2006/relationships/image" Target="../media/image54.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19.xml"/><Relationship Id="rId2" Type="http://schemas.openxmlformats.org/officeDocument/2006/relationships/image" Target="../media/image56.png"/><Relationship Id="rId1" Type="http://schemas.openxmlformats.org/officeDocument/2006/relationships/image" Target="../media/image55.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9.xml"/><Relationship Id="rId1" Type="http://schemas.openxmlformats.org/officeDocument/2006/relationships/image" Target="../media/image57.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19.xml"/><Relationship Id="rId2" Type="http://schemas.openxmlformats.org/officeDocument/2006/relationships/image" Target="../media/image59.jpeg"/><Relationship Id="rId1" Type="http://schemas.openxmlformats.org/officeDocument/2006/relationships/image" Target="../media/image58.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10.xml"/><Relationship Id="rId2" Type="http://schemas.openxmlformats.org/officeDocument/2006/relationships/image" Target="../media/image61.png"/><Relationship Id="rId1" Type="http://schemas.openxmlformats.org/officeDocument/2006/relationships/image" Target="../media/image60.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0.xml"/><Relationship Id="rId1" Type="http://schemas.openxmlformats.org/officeDocument/2006/relationships/image" Target="../media/image62.png"/></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10.xml"/><Relationship Id="rId3" Type="http://schemas.openxmlformats.org/officeDocument/2006/relationships/image" Target="../media/image65.png"/><Relationship Id="rId2" Type="http://schemas.openxmlformats.org/officeDocument/2006/relationships/image" Target="../media/image64.jpeg"/><Relationship Id="rId1" Type="http://schemas.openxmlformats.org/officeDocument/2006/relationships/image" Target="../media/image6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0.xml"/><Relationship Id="rId1" Type="http://schemas.openxmlformats.org/officeDocument/2006/relationships/image" Target="../media/image66.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10.xml"/><Relationship Id="rId3" Type="http://schemas.openxmlformats.org/officeDocument/2006/relationships/image" Target="../media/image69.png"/><Relationship Id="rId2" Type="http://schemas.openxmlformats.org/officeDocument/2006/relationships/image" Target="../media/image68.jpeg"/><Relationship Id="rId1" Type="http://schemas.openxmlformats.org/officeDocument/2006/relationships/image" Target="../media/image67.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0.xml"/><Relationship Id="rId1" Type="http://schemas.openxmlformats.org/officeDocument/2006/relationships/image" Target="../media/image70.png"/></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42.xml"/><Relationship Id="rId4" Type="http://schemas.openxmlformats.org/officeDocument/2006/relationships/slideLayout" Target="../slideLayouts/slideLayout10.xml"/><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image" Target="../media/image71.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0.xml"/><Relationship Id="rId1" Type="http://schemas.openxmlformats.org/officeDocument/2006/relationships/image" Target="../media/image74.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10.xml"/><Relationship Id="rId2" Type="http://schemas.openxmlformats.org/officeDocument/2006/relationships/image" Target="../media/image76.jpeg"/><Relationship Id="rId1" Type="http://schemas.openxmlformats.org/officeDocument/2006/relationships/image" Target="../media/image75.pn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10.xml"/><Relationship Id="rId2" Type="http://schemas.openxmlformats.org/officeDocument/2006/relationships/image" Target="../media/image78.jpeg"/><Relationship Id="rId1" Type="http://schemas.openxmlformats.org/officeDocument/2006/relationships/image" Target="../media/image77.jpeg"/></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46.xml"/><Relationship Id="rId4" Type="http://schemas.openxmlformats.org/officeDocument/2006/relationships/slideLayout" Target="../slideLayouts/slideLayout10.xml"/><Relationship Id="rId3" Type="http://schemas.openxmlformats.org/officeDocument/2006/relationships/image" Target="../media/image81.png"/><Relationship Id="rId2" Type="http://schemas.openxmlformats.org/officeDocument/2006/relationships/image" Target="../media/image80.jpeg"/><Relationship Id="rId1" Type="http://schemas.openxmlformats.org/officeDocument/2006/relationships/image" Target="../media/image79.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0.xml"/><Relationship Id="rId1" Type="http://schemas.openxmlformats.org/officeDocument/2006/relationships/image" Target="../media/image82.png"/></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48.xml"/><Relationship Id="rId4" Type="http://schemas.openxmlformats.org/officeDocument/2006/relationships/slideLayout" Target="../slideLayouts/slideLayout10.xml"/><Relationship Id="rId3" Type="http://schemas.openxmlformats.org/officeDocument/2006/relationships/image" Target="../media/image85.png"/><Relationship Id="rId2" Type="http://schemas.openxmlformats.org/officeDocument/2006/relationships/image" Target="../media/image84.jpeg"/><Relationship Id="rId1" Type="http://schemas.openxmlformats.org/officeDocument/2006/relationships/image" Target="../media/image83.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4.xml"/><Relationship Id="rId2" Type="http://schemas.openxmlformats.org/officeDocument/2006/relationships/image" Target="../media/image13.png"/><Relationship Id="rId1" Type="http://schemas.openxmlformats.org/officeDocument/2006/relationships/image" Target="../media/image12.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0.xml"/><Relationship Id="rId1" Type="http://schemas.openxmlformats.org/officeDocument/2006/relationships/image" Target="../media/image86.png"/></Relationships>
</file>

<file path=ppt/slides/_rels/slide51.xml.rels><?xml version="1.0" encoding="UTF-8" standalone="yes"?>
<Relationships xmlns="http://schemas.openxmlformats.org/package/2006/relationships"><Relationship Id="rId5" Type="http://schemas.openxmlformats.org/officeDocument/2006/relationships/notesSlide" Target="../notesSlides/notesSlide50.xml"/><Relationship Id="rId4" Type="http://schemas.openxmlformats.org/officeDocument/2006/relationships/slideLayout" Target="../slideLayouts/slideLayout10.xml"/><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image" Target="../media/image87.jpe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0.xml"/><Relationship Id="rId1" Type="http://schemas.openxmlformats.org/officeDocument/2006/relationships/image" Target="../media/image90.png"/></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52.xml"/><Relationship Id="rId4" Type="http://schemas.openxmlformats.org/officeDocument/2006/relationships/slideLayout" Target="../slideLayouts/slideLayout10.xml"/><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image" Target="../media/image91.png"/></Relationships>
</file>

<file path=ppt/slides/_rels/slide54.xml.rels><?xml version="1.0" encoding="UTF-8" standalone="yes"?>
<Relationships xmlns="http://schemas.openxmlformats.org/package/2006/relationships"><Relationship Id="rId6" Type="http://schemas.openxmlformats.org/officeDocument/2006/relationships/notesSlide" Target="../notesSlides/notesSlide53.xml"/><Relationship Id="rId5" Type="http://schemas.openxmlformats.org/officeDocument/2006/relationships/slideLayout" Target="../slideLayouts/slideLayout10.xml"/><Relationship Id="rId4" Type="http://schemas.openxmlformats.org/officeDocument/2006/relationships/image" Target="../media/image97.png"/><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image" Target="../media/image94.png"/></Relationships>
</file>

<file path=ppt/slides/_rels/slide55.xml.rels><?xml version="1.0" encoding="UTF-8" standalone="yes"?>
<Relationships xmlns="http://schemas.openxmlformats.org/package/2006/relationships"><Relationship Id="rId6" Type="http://schemas.openxmlformats.org/officeDocument/2006/relationships/notesSlide" Target="../notesSlides/notesSlide54.xml"/><Relationship Id="rId5" Type="http://schemas.openxmlformats.org/officeDocument/2006/relationships/slideLayout" Target="../slideLayouts/slideLayout10.xml"/><Relationship Id="rId4" Type="http://schemas.openxmlformats.org/officeDocument/2006/relationships/image" Target="../media/image101.png"/><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image" Target="../media/image98.png"/></Relationships>
</file>

<file path=ppt/slides/_rels/slide56.xml.rels><?xml version="1.0" encoding="UTF-8" standalone="yes"?>
<Relationships xmlns="http://schemas.openxmlformats.org/package/2006/relationships"><Relationship Id="rId6" Type="http://schemas.openxmlformats.org/officeDocument/2006/relationships/notesSlide" Target="../notesSlides/notesSlide55.xml"/><Relationship Id="rId5" Type="http://schemas.openxmlformats.org/officeDocument/2006/relationships/slideLayout" Target="../slideLayouts/slideLayout10.xml"/><Relationship Id="rId4" Type="http://schemas.openxmlformats.org/officeDocument/2006/relationships/image" Target="../media/image105.png"/><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image" Target="../media/image102.png"/></Relationships>
</file>

<file path=ppt/slides/_rels/slide57.xml.rels><?xml version="1.0" encoding="UTF-8" standalone="yes"?>
<Relationships xmlns="http://schemas.openxmlformats.org/package/2006/relationships"><Relationship Id="rId5" Type="http://schemas.openxmlformats.org/officeDocument/2006/relationships/notesSlide" Target="../notesSlides/notesSlide56.xml"/><Relationship Id="rId4" Type="http://schemas.openxmlformats.org/officeDocument/2006/relationships/slideLayout" Target="../slideLayouts/slideLayout10.xml"/><Relationship Id="rId3" Type="http://schemas.openxmlformats.org/officeDocument/2006/relationships/image" Target="../media/image108.jpeg"/><Relationship Id="rId2" Type="http://schemas.openxmlformats.org/officeDocument/2006/relationships/image" Target="../media/image107.jpeg"/><Relationship Id="rId1" Type="http://schemas.openxmlformats.org/officeDocument/2006/relationships/image" Target="../media/image106.png"/></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57.xml"/><Relationship Id="rId4" Type="http://schemas.openxmlformats.org/officeDocument/2006/relationships/slideLayout" Target="../slideLayouts/slideLayout10.xml"/><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image" Target="../media/image109.png"/></Relationships>
</file>

<file path=ppt/slides/_rels/slide59.xml.rels><?xml version="1.0" encoding="UTF-8" standalone="yes"?>
<Relationships xmlns="http://schemas.openxmlformats.org/package/2006/relationships"><Relationship Id="rId6" Type="http://schemas.openxmlformats.org/officeDocument/2006/relationships/notesSlide" Target="../notesSlides/notesSlide58.xml"/><Relationship Id="rId5" Type="http://schemas.openxmlformats.org/officeDocument/2006/relationships/slideLayout" Target="../slideLayouts/slideLayout10.xml"/><Relationship Id="rId4" Type="http://schemas.openxmlformats.org/officeDocument/2006/relationships/image" Target="../media/image115.png"/><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image" Target="../media/image11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image" Target="../media/image14.png"/></Relationships>
</file>

<file path=ppt/slides/_rels/slide60.xml.rels><?xml version="1.0" encoding="UTF-8" standalone="yes"?>
<Relationships xmlns="http://schemas.openxmlformats.org/package/2006/relationships"><Relationship Id="rId6" Type="http://schemas.openxmlformats.org/officeDocument/2006/relationships/notesSlide" Target="../notesSlides/notesSlide59.xml"/><Relationship Id="rId5" Type="http://schemas.openxmlformats.org/officeDocument/2006/relationships/slideLayout" Target="../slideLayouts/slideLayout10.xml"/><Relationship Id="rId4" Type="http://schemas.openxmlformats.org/officeDocument/2006/relationships/image" Target="../media/image119.png"/><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image" Target="../media/image116.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10.xml"/><Relationship Id="rId2" Type="http://schemas.openxmlformats.org/officeDocument/2006/relationships/image" Target="../media/image121.png"/><Relationship Id="rId1" Type="http://schemas.openxmlformats.org/officeDocument/2006/relationships/image" Target="../media/image120.jpeg"/></Relationships>
</file>

<file path=ppt/slides/_rels/slide63.xml.rels><?xml version="1.0" encoding="UTF-8" standalone="yes"?>
<Relationships xmlns="http://schemas.openxmlformats.org/package/2006/relationships"><Relationship Id="rId6" Type="http://schemas.openxmlformats.org/officeDocument/2006/relationships/notesSlide" Target="../notesSlides/notesSlide62.xml"/><Relationship Id="rId5" Type="http://schemas.openxmlformats.org/officeDocument/2006/relationships/slideLayout" Target="../slideLayouts/slideLayout10.xml"/><Relationship Id="rId4" Type="http://schemas.openxmlformats.org/officeDocument/2006/relationships/image" Target="../media/image125.png"/><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image" Target="../media/image122.png"/></Relationships>
</file>

<file path=ppt/slides/_rels/slide64.xml.rels><?xml version="1.0" encoding="UTF-8" standalone="yes"?>
<Relationships xmlns="http://schemas.openxmlformats.org/package/2006/relationships"><Relationship Id="rId7" Type="http://schemas.openxmlformats.org/officeDocument/2006/relationships/notesSlide" Target="../notesSlides/notesSlide63.xml"/><Relationship Id="rId6" Type="http://schemas.openxmlformats.org/officeDocument/2006/relationships/slideLayout" Target="../slideLayouts/slideLayout10.xml"/><Relationship Id="rId5" Type="http://schemas.openxmlformats.org/officeDocument/2006/relationships/image" Target="../media/image130.png"/><Relationship Id="rId4" Type="http://schemas.openxmlformats.org/officeDocument/2006/relationships/image" Target="../media/image129.png"/><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image" Target="../media/image126.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4.xml"/><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4.xml"/><Relationship Id="rId1" Type="http://schemas.openxmlformats.org/officeDocument/2006/relationships/image" Target="../media/image18.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5.xml"/><Relationship Id="rId2" Type="http://schemas.openxmlformats.org/officeDocument/2006/relationships/image" Target="../media/image20.png"/><Relationship Id="rId1"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2_1#be77fda56?vop=1&amp;pid=82975ac1d&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启动子是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聚合酶识别和结合的部位，能启动转录过程，A正确。若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表示终止子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，其具</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有终止转录的作用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；终止密码子位于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上，作用是使翻译停止，B错误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。限制酶切割位点供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外源基因插入载体中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，便于构建基因表达载体，载体中可能含有多个限制酶切割位点，C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表示复制原点，则其能使载体在受体细胞中进行自我复制，D正确。</a:t>
                </a:r>
                <a:endParaRPr lang="en-US" altLang="zh-CN" sz="2200" dirty="0"/>
              </a:p>
            </p:txBody>
          </p:sp>
        </mc:Choice>
        <mc:Fallback>
          <p:sp>
            <p:nvSpPr>
              <p:cNvPr id="2" name="QC_5_AS.12_1#be77fda56?vop=1&amp;pid=82975ac1d&amp;color=0,0,0&amp;vtp=1&amp;bt=1&amp;bbb=1&amp;hb=1"/>
              <p:cNvSpPr>
                <a:spLocks noRot="1" noChangeAspect="1" noMove="1" noResize="1" noEditPoints="1" noAdjustHandles="1" noChangeArrowheads="1" noChangeShapeType="1" noTextEdit="1"/>
              </p:cNvSpPr>
              <p:nvPr/>
            </p:nvSpPr>
            <p:spPr>
              <a:xfrm>
                <a:off x="722376" y="972000"/>
                <a:ext cx="10753344" cy="1783334"/>
              </a:xfrm>
              <a:prstGeom prst="rect">
                <a:avLst/>
              </a:prstGeom>
              <a:blipFill rotWithShape="1">
                <a:blip r:embed="rId1"/>
                <a:stretch>
                  <a:fillRect l="-4" t="-25" r="-183"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3_1#99c534e58?pid=82975ac1d&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[山东日照2025高二期中]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下列关于基因表达载体构建及其组件的叙述正确的是(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14_1#99c534e58.bracket?pid=82975ac1d&amp;color=0,0,0&amp;vpa=5&amp;vtp=1"/>
          <p:cNvSpPr/>
          <p:nvPr/>
        </p:nvSpPr>
        <p:spPr>
          <a:xfrm>
            <a:off x="9896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mc:AlternateContent xmlns:mc="http://schemas.openxmlformats.org/markup-compatibility/2006">
        <mc:Choice xmlns:a14="http://schemas.microsoft.com/office/drawing/2010/main" Requires="a14">
          <p:sp>
            <p:nvSpPr>
              <p:cNvPr id="4" name="QC_5_BD.13_2#99c534e58.choices?pid=82975ac1d&amp;color=0,0,0&amp;vtp=1&amp;bbb=1&amp;hb=1"/>
              <p:cNvSpPr/>
              <p:nvPr/>
            </p:nvSpPr>
            <p:spPr>
              <a:xfrm>
                <a:off x="722376" y="1384300"/>
                <a:ext cx="10753344" cy="2253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A.启动子编码的起始密码子是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聚合酶识别和结合的部位，驱动基因转录</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.构建基因表达载体时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，可以用能产生相同黏性末端的不同种限制酶切割含有目的基因的片段和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载体</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.构建基因表达载体时，目的基因的转录模板链的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端应与启动子连接</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.基因表达载体上的抗生素合成基因常用于重组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分子的筛选</a:t>
                </a:r>
                <a:endParaRPr lang="en-US" altLang="zh-CN" sz="2000" dirty="0"/>
              </a:p>
            </p:txBody>
          </p:sp>
        </mc:Choice>
        <mc:Fallback>
          <p:sp>
            <p:nvSpPr>
              <p:cNvPr id="4" name="QC_5_BD.13_2#99c534e58.choices?pid=82975ac1d&amp;color=0,0,0&amp;vtp=1&amp;bbb=1&amp;hb=1"/>
              <p:cNvSpPr>
                <a:spLocks noRot="1" noChangeAspect="1" noMove="1" noResize="1" noEditPoints="1" noAdjustHandles="1" noChangeArrowheads="1" noChangeShapeType="1" noTextEdit="1"/>
              </p:cNvSpPr>
              <p:nvPr/>
            </p:nvSpPr>
            <p:spPr>
              <a:xfrm>
                <a:off x="722376" y="1384300"/>
                <a:ext cx="10753344" cy="2253234"/>
              </a:xfrm>
              <a:prstGeom prst="rect">
                <a:avLst/>
              </a:prstGeom>
              <a:blipFill rotWithShape="1">
                <a:blip r:embed="rId1"/>
                <a:stretch>
                  <a:fillRect l="-4" r="-89" b="-201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5_1#99c534e58?vop=1&amp;pid=82975ac1d&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启动子位于基因上游，是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聚合酶识别和结合的部位，能驱动基因转录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，而密码子位于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上，A错误；有些不同种限制酶切割后能产生相同的黏性末端，构建基因表达载体时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以用这些不同种限制酶切割含有目的基因的片段和载体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，B正确；转录时</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聚合酶沿着转录模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板链的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端向</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端移动，因此构建基因表达载体时，目的基因的转录模板链的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端应与启动子连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，C错误；基因表达载体上的抗生素抗性基因常用于重组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分子的筛选，D错误。</a:t>
                </a:r>
                <a:endParaRPr lang="en-US" altLang="zh-CN" sz="2200" dirty="0"/>
              </a:p>
            </p:txBody>
          </p:sp>
        </mc:Choice>
        <mc:Fallback>
          <p:sp>
            <p:nvSpPr>
              <p:cNvPr id="2" name="QC_5_AS.15_1#99c534e58?vop=1&amp;pid=82975ac1d&amp;color=0,0,0&amp;vtp=1&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6_1#b8925ad83?pid=82975ac1d&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6.如表所示为5种限制酶的识别序列及切割位点，图1为某种质粒，</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图中标出了限制酶的酶切位点，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2为某种目的基因及限制酶的酶切位点。现要将图中的目的基因定向插入质粒中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AlternateContent xmlns:mc="http://schemas.openxmlformats.org/markup-compatibility/2006" xmlns:a14="http://schemas.microsoft.com/office/drawing/2010/main">
        <mc:Choice Requires="a14">
          <p:graphicFrame>
            <p:nvGraphicFramePr>
              <p:cNvPr id="14" name="QC_5_BD.16_2#b8925ad83?colgroup=16,24&amp;pid=82975ac1d&amp;color=0,0,0&amp;vtp=1&amp;bbb=1"/>
              <p:cNvGraphicFramePr>
                <a:graphicFrameLocks noGrp="1"/>
              </p:cNvGraphicFramePr>
              <p:nvPr/>
            </p:nvGraphicFramePr>
            <p:xfrm>
              <a:off x="722376" y="2408877"/>
              <a:ext cx="10725912" cy="2504632"/>
            </p:xfrm>
            <a:graphic>
              <a:graphicData uri="http://schemas.openxmlformats.org/drawingml/2006/table">
                <a:tbl>
                  <a:tblPr/>
                  <a:tblGrid>
                    <a:gridCol w="4288536"/>
                    <a:gridCol w="6437376"/>
                  </a:tblGrid>
                  <a:tr h="421132">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识别序列和切割位点</a:t>
                          </a:r>
                          <a14:m>
                            <m:oMath xmlns:m="http://schemas.openxmlformats.org/officeDocument/2006/math">
                              <m:d>
                                <m:dPr>
                                  <m:begChr m:val=""/>
                                  <m:endChr m:val=""/>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10274">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d>
                                <m:dPr>
                                  <m:begChr m:val=""/>
                                  <m:endChr m:val=""/>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GATCC</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10274">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d>
                                <m:dPr>
                                  <m:begChr m:val=""/>
                                  <m:endChr m:val=""/>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AATTC</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10274">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𝐻𝑖𝑛</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m:t>
                              </m:r>
                              <m:r>
                                <m:rPr>
                                  <m:nor/>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Ⅲ</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d>
                                <m:dPr>
                                  <m:begChr m:val=""/>
                                  <m:endChr m:val=""/>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AGCTT</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𝑁ℎ𝑒</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d>
                                <m:dPr>
                                  <m:begChr m:val=""/>
                                  <m:endChr m:val=""/>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CTAGC</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𝑀𝑓𝑒</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d>
                                <m:dPr>
                                  <m:begChr m:val=""/>
                                  <m:endChr m:val=""/>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AATTG</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14" name="QC_5_BD.16_2#b8925ad83?colgroup=16,24&amp;pid=82975ac1d&amp;color=0,0,0&amp;vtp=1&amp;bbb=1"/>
              <p:cNvGraphicFramePr>
                <a:graphicFrameLocks noGrp="1"/>
              </p:cNvGraphicFramePr>
              <p:nvPr/>
            </p:nvGraphicFramePr>
            <p:xfrm>
              <a:off x="722376" y="2408877"/>
              <a:ext cx="10725912" cy="2504632"/>
            </p:xfrm>
            <a:graphic>
              <a:graphicData uri="http://schemas.openxmlformats.org/drawingml/2006/table">
                <a:tbl>
                  <a:tblPr/>
                  <a:tblGrid>
                    <a:gridCol w="4288536"/>
                    <a:gridCol w="6437376"/>
                  </a:tblGrid>
                  <a:tr h="421005">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41021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41021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41084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42608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42608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bl>
              </a:graphicData>
            </a:graphic>
          </p:graphicFrame>
        </mc:Fallback>
      </mc:AlternateContent>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16_4#b8925ad83?iti=1&amp;htil=1&amp;pid=82975ac1d&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2165022" y="1349644"/>
            <a:ext cx="2463538" cy="1692953"/>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3" name="QC_5_BD.16_5#b8925ad83?iti=2&amp;htil=1&amp;pid=82975ac1d&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563441" y="1397112"/>
            <a:ext cx="2463537" cy="1669219"/>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5_BD.16_6#b8925ad83?iti=1&amp;htil=1&amp;pid=82975ac1d&amp;color=0,0,0&amp;vtp=1&amp;bbb=1"/>
          <p:cNvSpPr/>
          <p:nvPr/>
        </p:nvSpPr>
        <p:spPr>
          <a:xfrm>
            <a:off x="3172905" y="3169597"/>
            <a:ext cx="460375" cy="408559"/>
          </a:xfrm>
          <a:prstGeom prst="rect">
            <a:avLst/>
          </a:prstGeom>
          <a:noFill/>
        </p:spPr>
        <p:txBody>
          <a:bodyPr wrap="none" lIns="0" tIns="0" rIns="0" bIns="0" rtlCol="0" anchor="t"/>
          <a:lstStyle/>
          <a:p>
            <a:pPr algn="ctr"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a:t>
            </a:r>
            <a:endParaRPr lang="en-US" altLang="zh-CN" sz="2000" dirty="0"/>
          </a:p>
        </p:txBody>
      </p:sp>
      <p:sp>
        <p:nvSpPr>
          <p:cNvPr id="5" name="QC_5_BD.16_7#b8925ad83?iti=2&amp;htil=1&amp;pid=82975ac1d&amp;color=0,0,0&amp;vtp=1&amp;bbb=1"/>
          <p:cNvSpPr/>
          <p:nvPr/>
        </p:nvSpPr>
        <p:spPr>
          <a:xfrm>
            <a:off x="8554148" y="3169597"/>
            <a:ext cx="460375" cy="408559"/>
          </a:xfrm>
          <a:prstGeom prst="rect">
            <a:avLst/>
          </a:prstGeom>
          <a:noFill/>
        </p:spPr>
        <p:txBody>
          <a:bodyPr wrap="none" lIns="0" tIns="0" rIns="0" bIns="0" rtlCol="0" anchor="t"/>
          <a:lstStyle/>
          <a:p>
            <a:pPr algn="ctr"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a:t>
            </a:r>
            <a:endParaRPr lang="en-US" altLang="zh-CN" sz="2000" dirty="0"/>
          </a:p>
        </p:txBody>
      </p:sp>
      <mc:AlternateContent xmlns:mc="http://schemas.openxmlformats.org/markup-compatibility/2006">
        <mc:Choice xmlns:a14="http://schemas.microsoft.com/office/drawing/2010/main" Requires="a14">
          <p:sp>
            <p:nvSpPr>
              <p:cNvPr id="6" name="QC_5_BD.18_1#b8925ad83.choices?pid=82975ac1d&amp;color=0,0,0&amp;vtp=1&amp;bt=1&amp;bbb=1"/>
              <p:cNvSpPr/>
              <p:nvPr/>
            </p:nvSpPr>
            <p:spPr>
              <a:xfrm>
                <a:off x="719328" y="3638158"/>
                <a:ext cx="10753344" cy="1781302"/>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A.目的基因必须插入启动子和终止子之间</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.构建基因表达载体时一定要用到</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.切割图中目的基因和质粒时必须选用相同的限制酶</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.切割目的基因和质粒时一定用到的酶是</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𝐻𝑖𝑛</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Ⅲ</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p:txBody>
          </p:sp>
        </mc:Choice>
        <mc:Fallback>
          <p:sp>
            <p:nvSpPr>
              <p:cNvPr id="6" name="QC_5_BD.18_1#b8925ad83.choices?pid=82975ac1d&amp;color=0,0,0&amp;vtp=1&amp;bt=1&amp;bbb=1"/>
              <p:cNvSpPr>
                <a:spLocks noRot="1" noChangeAspect="1" noMove="1" noResize="1" noEditPoints="1" noAdjustHandles="1" noChangeArrowheads="1" noChangeShapeType="1" noTextEdit="1"/>
              </p:cNvSpPr>
              <p:nvPr/>
            </p:nvSpPr>
            <p:spPr>
              <a:xfrm>
                <a:off x="719328" y="3638158"/>
                <a:ext cx="10753344" cy="1781302"/>
              </a:xfrm>
              <a:prstGeom prst="rect">
                <a:avLst/>
              </a:prstGeom>
              <a:blipFill rotWithShape="1">
                <a:blip r:embed="rId3"/>
                <a:stretch>
                  <a:fillRect l="-5" t="-14" r="1" b="-2653"/>
                </a:stretch>
              </a:blipFill>
            </p:spPr>
            <p:txBody>
              <a:bodyPr/>
              <a:lstStyle/>
              <a:p>
                <a:r>
                  <a:rPr lang="zh-CN" altLang="en-US">
                    <a:noFill/>
                  </a:rPr>
                  <a:t> </a:t>
                </a:r>
              </a:p>
            </p:txBody>
          </p:sp>
        </mc:Fallback>
      </mc:AlternateContent>
      <p:sp>
        <p:nvSpPr>
          <p:cNvPr id="7" name="QC_5_AN.17_1#b8925ad83.bracket?pid=82975ac1d&amp;color=0,0,0&amp;vpa=6&amp;vtp=1&amp;answeroption=C"/>
          <p:cNvSpPr txBox="1"/>
          <p:nvPr/>
        </p:nvSpPr>
        <p:spPr>
          <a:xfrm>
            <a:off x="592328" y="4651618"/>
            <a:ext cx="397545" cy="477054"/>
          </a:xfrm>
          <a:prstGeom prst="rect">
            <a:avLst/>
          </a:prstGeom>
          <a:noFill/>
        </p:spPr>
        <p:txBody>
          <a:bodyPr vert="horz" wrap="none" lIns="0" tIns="0" rIns="0" bIns="0" rtlCol="0">
            <a:spAutoFit/>
          </a:bodyPr>
          <a:lstStyle/>
          <a:p>
            <a:r>
              <a:rPr lang="zh-CN" altLang="en-US" sz="3100" b="1">
                <a:solidFill>
                  <a:srgbClr val="00B050"/>
                </a:solidFill>
                <a:latin typeface="华文细黑" panose="02010600040101010101" pitchFamily="2" charset="-122"/>
              </a:rPr>
              <a:t>√</a:t>
            </a:r>
            <a:endParaRPr lang="zh-CN" altLang="en-US" sz="3100" b="1">
              <a:solidFill>
                <a:srgbClr val="00B050"/>
              </a:solidFill>
              <a:latin typeface="华文细黑" panose="0201060004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9_1#b8925ad83?vop=1&amp;pid=82975ac1d&amp;color=0,0,0&amp;vtp=1&amp;bt=1&amp;bbb=1&amp;hb=1"/>
              <p:cNvSpPr/>
              <p:nvPr/>
            </p:nvSpPr>
            <p:spPr>
              <a:xfrm>
                <a:off x="722376" y="972000"/>
                <a:ext cx="10753344" cy="27104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目的基因必须插入启动子和终止子之间才能进行表达，A正确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。目的基因和质粒的连接要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用到</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连接酶，B正确。切割图中目的基因和质粒时只要形成的黏性末端相同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，就可以将二者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，不一定要选用相同的限制酶，C错误。结合图1、2和表格，图中</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a:rPr lang="en-US" altLang="zh-CN" sz="2000" b="1"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𝐑</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的酶切位点位于目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的基因内</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的酶切位点位于标记基因内</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𝑁ℎ𝑒</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在质粒上无相应识别序列</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，且其他酶与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𝑁ℎ𝑒</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Ⅰ产生的黏性末端不同，故切割目的基因应选</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𝑀𝑓𝑒</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𝐻𝑖𝑛</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Ⅲ</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；质粒上无</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𝑀𝑓𝑒</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的酶切位点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𝑀𝑓𝑒</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a:rPr lang="en-US" altLang="zh-CN" sz="2000" b="1"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𝐑</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切出的黏性末端相同，故可选</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a:rPr lang="en-US" altLang="zh-CN" sz="2000" b="1"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𝐑</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𝐻𝑖𝑛</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Ⅲ</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切割质粒，D正确。</a:t>
                </a:r>
                <a:endParaRPr lang="en-US" altLang="zh-CN" sz="2200" dirty="0"/>
              </a:p>
            </p:txBody>
          </p:sp>
        </mc:Choice>
        <mc:Fallback>
          <p:sp>
            <p:nvSpPr>
              <p:cNvPr id="2" name="QC_5_AS.19_1#b8925ad83?vop=1&amp;pid=82975ac1d&amp;color=0,0,0&amp;vtp=1&amp;bt=1&amp;bbb=1&amp;hb=1"/>
              <p:cNvSpPr>
                <a:spLocks noRot="1" noChangeAspect="1" noMove="1" noResize="1" noEditPoints="1" noAdjustHandles="1" noChangeArrowheads="1" noChangeShapeType="1" noTextEdit="1"/>
              </p:cNvSpPr>
              <p:nvPr/>
            </p:nvSpPr>
            <p:spPr>
              <a:xfrm>
                <a:off x="722376" y="972000"/>
                <a:ext cx="10753344" cy="2710434"/>
              </a:xfrm>
              <a:prstGeom prst="rect">
                <a:avLst/>
              </a:prstGeom>
              <a:blipFill rotWithShape="1">
                <a:blip r:embed="rId1"/>
                <a:stretch>
                  <a:fillRect l="-4" t="-17" r="-3165" b="-166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20_1#6363d8389?pid=82975ac1d&amp;color=0,0,0&amp;vtp=1&amp;bt=1&amp;bbb=1&amp;hb=1"/>
              <p:cNvSpPr/>
              <p:nvPr/>
            </p:nvSpPr>
            <p:spPr>
              <a:xfrm>
                <a:off x="722376" y="972000"/>
                <a:ext cx="10753344" cy="22147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[广东广州2025高二期中]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如图分别表示某种质粒和含目的基因的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，利用相关工具酶将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二者构建成基因表达载体并导入受体菌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。可供使用的限制酶识别序列及其切割位点为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AATTC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GATCC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𝐵𝑐𝑙</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GATCA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𝑆𝑎𝑢</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GATC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CCC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GGG</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。下列关于构建基因表达载体时限制酶的选择叙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20_1#6363d8389?pid=82975ac1d&amp;color=0,0,0&amp;vtp=1&amp;bt=1&amp;bbb=1&amp;hb=1"/>
              <p:cNvSpPr>
                <a:spLocks noRot="1" noChangeAspect="1" noMove="1" noResize="1" noEditPoints="1" noAdjustHandles="1" noChangeArrowheads="1" noChangeShapeType="1" noTextEdit="1"/>
              </p:cNvSpPr>
              <p:nvPr/>
            </p:nvSpPr>
            <p:spPr>
              <a:xfrm>
                <a:off x="722376" y="972000"/>
                <a:ext cx="10753344" cy="2214753"/>
              </a:xfrm>
              <a:prstGeom prst="rect">
                <a:avLst/>
              </a:prstGeom>
              <a:blipFill rotWithShape="1">
                <a:blip r:embed="rId1"/>
                <a:stretch>
                  <a:fillRect l="-4" t="-20" r="-1045" b="-2050"/>
                </a:stretch>
              </a:blipFill>
            </p:spPr>
            <p:txBody>
              <a:bodyPr/>
              <a:lstStyle/>
              <a:p>
                <a:r>
                  <a:rPr lang="zh-CN" altLang="en-US">
                    <a:noFill/>
                  </a:rPr>
                  <a:t> </a:t>
                </a:r>
              </a:p>
            </p:txBody>
          </p:sp>
        </mc:Fallback>
      </mc:AlternateContent>
      <p:pic>
        <p:nvPicPr>
          <p:cNvPr id="4" name="QC_5_BD.20_3#6363d8389?htil=1&amp;pid=82975ac1d&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1984248" y="3551877"/>
            <a:ext cx="2843784" cy="141732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C_5_BD.20_4#6363d8389?htil=1&amp;pid=82975ac1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583680" y="3323277"/>
            <a:ext cx="4407408" cy="164592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6" name="QC_5_BD.20_5#6363d8389?pid=82975ac1d&amp;color=0,0,0&amp;vtp=1&amp;bbb=1"/>
              <p:cNvSpPr/>
              <p:nvPr/>
            </p:nvSpPr>
            <p:spPr>
              <a:xfrm>
                <a:off x="722376" y="5101277"/>
                <a:ext cx="10753344" cy="4077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𝑇𝑒</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𝑡</m:t>
                        </m:r>
                      </m:e>
                      <m:sup>
                        <m:r>
                          <a:rPr lang="en-US" altLang="zh-CN" sz="2000" b="1"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𝐑</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表示四环素抗性基因；</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𝐴𝑚</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𝑝</m:t>
                        </m:r>
                      </m:e>
                      <m:sup>
                        <m:r>
                          <a:rPr lang="en-US" altLang="zh-CN" sz="2000" b="1"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𝐑</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表示氨苄青霉素抗性基因</a:t>
                </a:r>
                <a:endParaRPr lang="en-US" altLang="zh-CN" sz="2000" dirty="0"/>
              </a:p>
            </p:txBody>
          </p:sp>
        </mc:Choice>
        <mc:Fallback>
          <p:sp>
            <p:nvSpPr>
              <p:cNvPr id="6" name="QC_5_BD.20_5#6363d8389?pid=82975ac1d&amp;color=0,0,0&amp;vtp=1&amp;bbb=1"/>
              <p:cNvSpPr>
                <a:spLocks noRot="1" noChangeAspect="1" noMove="1" noResize="1" noEditPoints="1" noAdjustHandles="1" noChangeArrowheads="1" noChangeShapeType="1" noTextEdit="1"/>
              </p:cNvSpPr>
              <p:nvPr/>
            </p:nvSpPr>
            <p:spPr>
              <a:xfrm>
                <a:off x="722376" y="5101277"/>
                <a:ext cx="10753344" cy="407734"/>
              </a:xfrm>
              <a:prstGeom prst="rect">
                <a:avLst/>
              </a:prstGeom>
              <a:blipFill rotWithShape="1">
                <a:blip r:embed="rId4"/>
                <a:stretch>
                  <a:fillRect l="-4" t="-79" b="-12053"/>
                </a:stretch>
              </a:blipFill>
            </p:spPr>
            <p:txBody>
              <a:bodyPr/>
              <a:lstStyle/>
              <a:p>
                <a:r>
                  <a:rPr lang="zh-CN" altLang="en-US">
                    <a:noFill/>
                  </a:rPr>
                  <a:t> </a:t>
                </a:r>
              </a:p>
            </p:txBody>
          </p:sp>
        </mc:Fallback>
      </mc:AlternateContent>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22_1#6363d8389.choices?pid=82975ac1d&amp;color=0,0,0&amp;vtp=1&amp;bt=1&amp;bbb=1"/>
              <p:cNvSpPr/>
              <p:nvPr/>
            </p:nvSpPr>
            <p:spPr>
              <a:xfrm>
                <a:off x="722376" y="972000"/>
                <a:ext cx="10753344" cy="17829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A.若只使用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，则目的基因在不同受体菌中表达的产物一定相同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.若只使用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，则含有目的基因的受体菌能在含氨苄青霉素的培养基中生长</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.若选择</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，能在含四环素的培养基中生长的受体菌一定含有目的基因</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𝐵𝑐𝑙</m:t>
                    </m:r>
                  </m:oMath>
                </a14:m>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Ⅰ切割质粒，则需用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𝑆𝑎𝑢</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切割含目的基因的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a:t>
                </a:r>
                <a:endParaRPr lang="en-US" altLang="zh-CN" sz="2000" dirty="0"/>
              </a:p>
            </p:txBody>
          </p:sp>
        </mc:Choice>
        <mc:Fallback>
          <p:sp>
            <p:nvSpPr>
              <p:cNvPr id="2" name="QC_5_BD.22_1#6363d8389.choices?pid=82975ac1d&amp;color=0,0,0&amp;vtp=1&amp;bt=1&amp;bbb=1"/>
              <p:cNvSpPr>
                <a:spLocks noRot="1" noChangeAspect="1" noMove="1" noResize="1" noEditPoints="1" noAdjustHandles="1" noChangeArrowheads="1" noChangeShapeType="1" noTextEdit="1"/>
              </p:cNvSpPr>
              <p:nvPr/>
            </p:nvSpPr>
            <p:spPr>
              <a:xfrm>
                <a:off x="722376" y="972000"/>
                <a:ext cx="10753344" cy="1782953"/>
              </a:xfrm>
              <a:prstGeom prst="rect">
                <a:avLst/>
              </a:prstGeom>
              <a:blipFill rotWithShape="1">
                <a:blip r:embed="rId1"/>
                <a:stretch>
                  <a:fillRect l="-4" t="-25" b="-2546"/>
                </a:stretch>
              </a:blipFill>
            </p:spPr>
            <p:txBody>
              <a:bodyPr/>
              <a:lstStyle/>
              <a:p>
                <a:r>
                  <a:rPr lang="zh-CN" altLang="en-US">
                    <a:noFill/>
                  </a:rPr>
                  <a:t> </a:t>
                </a:r>
              </a:p>
            </p:txBody>
          </p:sp>
        </mc:Fallback>
      </mc:AlternateContent>
      <p:sp>
        <p:nvSpPr>
          <p:cNvPr id="3" name="QC_5_AN.21_1#6363d8389.bracket?pid=82975ac1d&amp;color=0,0,0&amp;vpa=7&amp;vtp=1&amp;answeroption=D"/>
          <p:cNvSpPr txBox="1"/>
          <p:nvPr/>
        </p:nvSpPr>
        <p:spPr>
          <a:xfrm>
            <a:off x="595376" y="2384113"/>
            <a:ext cx="397545" cy="477054"/>
          </a:xfrm>
          <a:prstGeom prst="rect">
            <a:avLst/>
          </a:prstGeom>
          <a:noFill/>
        </p:spPr>
        <p:txBody>
          <a:bodyPr vert="horz" wrap="none" lIns="0" tIns="0" rIns="0" bIns="0" rtlCol="0">
            <a:spAutoFit/>
          </a:bodyPr>
          <a:lstStyle/>
          <a:p>
            <a:r>
              <a:rPr lang="zh-CN" altLang="en-US" sz="3100" b="1">
                <a:solidFill>
                  <a:srgbClr val="00B050"/>
                </a:solidFill>
                <a:latin typeface="华文细黑" panose="02010600040101010101" pitchFamily="2" charset="-122"/>
              </a:rPr>
              <a:t>√</a:t>
            </a:r>
            <a:endParaRPr lang="zh-CN" altLang="en-US" sz="3100" b="1">
              <a:solidFill>
                <a:srgbClr val="00B050"/>
              </a:solidFill>
              <a:latin typeface="华文细黑" panose="0201060004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3_1#6363d8389?vop=1&amp;pid=82975ac1d&amp;color=0,0,0&amp;vtp=1&amp;bt=1&amp;bbb=1&amp;hb=1"/>
              <p:cNvSpPr/>
              <p:nvPr/>
            </p:nvSpPr>
            <p:spPr>
              <a:xfrm>
                <a:off x="722376" y="972000"/>
                <a:ext cx="10753344" cy="4069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用同一种限制酶切割质粒和含目的基因的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目的基因可能会反向连接到质粒上，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因此目的基因表达的产物可能不相同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，A错误；若只使用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切割质粒和含目的基因的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，会破坏质粒上的氨苄青霉素抗性基因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，使含有目的基因的受体菌不能在含氨苄青霉素的培养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基中生长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，B错误；若选择</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切割质粒和含目的基因的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，重组质粒上含有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正常的四环素抗性基因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，能在含四环素的培养基中生长的受体菌有可能导入了重组质粒</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，也有可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能导入了空质粒</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，C错误；含目的基因的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片段上有</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a:rPr lang="en-US" altLang="zh-CN" sz="2000" b="1"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𝐑</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的识别序列但没有</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𝐵𝑐𝑙</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的识别序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列</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，不能使用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𝐵𝑐𝑙</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切割含目的基因的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片段，因为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𝑆𝑎𝑢</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切割后产生的黏性末端与</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𝐵𝑐𝑙</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割后产生的黏性末端相同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，故若用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a:rPr lang="en-US" altLang="zh-CN" sz="2000" b="1"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𝐑</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𝐵𝑐𝑙</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切割质粒，则需用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a:rPr lang="en-US" altLang="zh-CN" sz="2000" b="1"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𝐑</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𝑆𝑎𝑢</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切割含目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片段，D正确。</a:t>
                </a:r>
                <a:endParaRPr lang="en-US" altLang="zh-CN" sz="2200" dirty="0"/>
              </a:p>
            </p:txBody>
          </p:sp>
        </mc:Choice>
        <mc:Fallback>
          <p:sp>
            <p:nvSpPr>
              <p:cNvPr id="2" name="QC_5_AS.23_1#6363d8389?vop=1&amp;pid=82975ac1d&amp;color=0,0,0&amp;vtp=1&amp;bt=1&amp;bbb=1&amp;hb=1"/>
              <p:cNvSpPr>
                <a:spLocks noRot="1" noChangeAspect="1" noMove="1" noResize="1" noEditPoints="1" noAdjustHandles="1" noChangeArrowheads="1" noChangeShapeType="1" noTextEdit="1"/>
              </p:cNvSpPr>
              <p:nvPr/>
            </p:nvSpPr>
            <p:spPr>
              <a:xfrm>
                <a:off x="722376" y="972000"/>
                <a:ext cx="10753344" cy="4069334"/>
              </a:xfrm>
              <a:prstGeom prst="rect">
                <a:avLst/>
              </a:prstGeom>
              <a:blipFill rotWithShape="1">
                <a:blip r:embed="rId1"/>
                <a:stretch>
                  <a:fillRect l="-4" t="-11" r="-2055" b="-110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4_1#c0c6df977?pid=61ee1227c&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[福建三明六校2025高二联考]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下列有关将目的基因导入受体细胞的叙述，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25_1#c0c6df977.bracket?pid=61ee1227c&amp;color=0,0,0&amp;vpa=8&amp;vtp=1"/>
          <p:cNvSpPr/>
          <p:nvPr/>
        </p:nvSpPr>
        <p:spPr>
          <a:xfrm>
            <a:off x="10404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5_BD.24_2#c0c6df977.choices?pid=61ee1227c&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A.将目的基因导入裸子植物细胞采用最多的方法是花粉管通道法</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.植物的受体细胞可以是受精卵，也可以是叶肉细胞等体细胞</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.将目的基因导入大肠杆菌可以直接操作，一般不需要预先处理大肠杆菌</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.将某种药用蛋白基因导入动物乳腺细胞中即可获得乳腺生物反应器</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e66e68c69.fixed?pid=fc473572a&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3#e66e68c69.fixed?pid=fc473572a&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第2节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基因工程的基本操作程序</a:t>
            </a:r>
            <a:endParaRPr lang="en-US" altLang="zh-CN" sz="4400" dirty="0"/>
          </a:p>
        </p:txBody>
      </p:sp>
      <p:pic>
        <p:nvPicPr>
          <p:cNvPr id="4" name="C_3#e66e68c69.fixed?pid=fc473572a&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3_BD#e66e68c69.fixed?pid=fc473572a&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6_1#c0c6df977?vop=1&amp;pid=61ee1227c&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将目的基因导入裸子植物细胞采用最多的方法是农杆菌转化法，A错误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；植物的受体细胞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可以是受精卵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，也可以是叶肉细胞等体细胞，B正确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；将目的基因导入大肠杆菌一般需要先用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处理大肠杆菌，使其处于感受态，C错误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；获得乳腺生物反应器需要将药用蛋白基因与乳腺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特异性启动子连接后导入哺乳动物受精卵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，而非直接导入乳腺细胞，D错误。</a:t>
                </a:r>
                <a:endParaRPr lang="en-US" altLang="zh-CN" sz="2200" dirty="0"/>
              </a:p>
            </p:txBody>
          </p:sp>
        </mc:Choice>
        <mc:Fallback>
          <p:sp>
            <p:nvSpPr>
              <p:cNvPr id="2" name="QC_5_AS.26_1#c0c6df977?vop=1&amp;pid=61ee1227c&amp;color=0,0,0&amp;vtp=1&amp;bt=1&amp;bbb=1&amp;hb=1"/>
              <p:cNvSpPr>
                <a:spLocks noRot="1" noChangeAspect="1" noMove="1" noResize="1" noEditPoints="1" noAdjustHandles="1" noChangeArrowheads="1" noChangeShapeType="1" noTextEdit="1"/>
              </p:cNvSpPr>
              <p:nvPr/>
            </p:nvSpPr>
            <p:spPr>
              <a:xfrm>
                <a:off x="722376" y="972000"/>
                <a:ext cx="10753344" cy="1783334"/>
              </a:xfrm>
              <a:prstGeom prst="rect">
                <a:avLst/>
              </a:prstGeom>
              <a:blipFill rotWithShape="1">
                <a:blip r:embed="rId1"/>
                <a:stretch>
                  <a:fillRect l="-4" t="-25"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27_1#31401b11d?pid=61ee1227c&amp;color=0,0,0&amp;vtp=1&amp;bt=1&amp;bbb=1&amp;hb=1"/>
              <p:cNvSpPr/>
              <p:nvPr/>
            </p:nvSpPr>
            <p:spPr>
              <a:xfrm>
                <a:off x="722376" y="972000"/>
                <a:ext cx="10753344" cy="855853"/>
              </a:xfrm>
              <a:prstGeom prst="rect">
                <a:avLst/>
              </a:prstGeom>
              <a:noFill/>
            </p:spPr>
            <p:txBody>
              <a:bodyPr wrap="none" lIns="0" tIns="0" rIns="0" bIns="0" rtlCol="0" anchor="t"/>
              <a:lstStyle/>
              <a:p>
                <a:pPr algn="l" latinLnBrk="1">
                  <a:lnSpc>
                    <a:spcPts val="37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9.如图为转基因抗冻番茄培育过程的示意图（其中</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𝐴𝑚</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𝑝</m:t>
                        </m:r>
                      </m:e>
                      <m:sup>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为氨苄青霉素抗性基因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27_1#31401b11d?pid=61ee1227c&amp;color=0,0,0&amp;vtp=1&amp;bt=1&amp;bbb=1&amp;hb=1"/>
              <p:cNvSpPr>
                <a:spLocks noRot="1" noChangeAspect="1" noMove="1" noResize="1" noEditPoints="1" noAdjustHandles="1" noChangeArrowheads="1" noChangeShapeType="1" noTextEdit="1"/>
              </p:cNvSpPr>
              <p:nvPr/>
            </p:nvSpPr>
            <p:spPr>
              <a:xfrm>
                <a:off x="722376" y="972000"/>
                <a:ext cx="10753344" cy="855853"/>
              </a:xfrm>
              <a:prstGeom prst="rect">
                <a:avLst/>
              </a:prstGeom>
              <a:blipFill rotWithShape="1">
                <a:blip r:embed="rId1"/>
                <a:stretch>
                  <a:fillRect l="-4" t="-53" b="-5304"/>
                </a:stretch>
              </a:blipFill>
            </p:spPr>
            <p:txBody>
              <a:bodyPr/>
              <a:lstStyle/>
              <a:p>
                <a:r>
                  <a:rPr lang="zh-CN" altLang="en-US">
                    <a:noFill/>
                  </a:rPr>
                  <a:t> </a:t>
                </a:r>
              </a:p>
            </p:txBody>
          </p:sp>
        </mc:Fallback>
      </mc:AlternateContent>
      <p:sp>
        <p:nvSpPr>
          <p:cNvPr id="3" name="QC_5_AN.28_1#31401b11d.bracket?pid=61ee1227c&amp;color=0,0,0&amp;vpa=9&amp;vtp=1"/>
          <p:cNvSpPr/>
          <p:nvPr/>
        </p:nvSpPr>
        <p:spPr>
          <a:xfrm>
            <a:off x="1684401" y="1422850"/>
            <a:ext cx="3746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pic>
        <p:nvPicPr>
          <p:cNvPr id="4" name="QC_5_BD.27_2#31401b11d?htil=5&amp;pid=61ee1227c&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173931" y="1956185"/>
            <a:ext cx="5239512" cy="230428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27_3#31401b11d.choices?htil=5&amp;pid=61ee1227c&amp;color=0,0,0&amp;vtp=1&amp;bbb=1&amp;hb=1"/>
              <p:cNvSpPr/>
              <p:nvPr/>
            </p:nvSpPr>
            <p:spPr>
              <a:xfrm>
                <a:off x="722376" y="1829185"/>
                <a:ext cx="5376672" cy="36375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A.可同时选用限制酶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𝑃𝑠𝑡</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对含目的基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进行切割</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.过程②中，通常直接将过程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①得到的产物注入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受体细胞</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.过程③需要用到纤维素酶和果胶酶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，以便获得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并培养活的原生质体</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.过程④中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，若利用探针在试管苗细胞内检测到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，则转基因成功</a:t>
                </a:r>
                <a:endParaRPr lang="en-US" altLang="zh-CN" sz="2000" dirty="0"/>
              </a:p>
            </p:txBody>
          </p:sp>
        </mc:Choice>
        <mc:Fallback>
          <p:sp>
            <p:nvSpPr>
              <p:cNvPr id="5" name="QC_5_BD.27_3#31401b11d.choices?htil=5&amp;pid=61ee1227c&amp;color=0,0,0&amp;vtp=1&amp;bbb=1&amp;hb=1"/>
              <p:cNvSpPr>
                <a:spLocks noRot="1" noChangeAspect="1" noMove="1" noResize="1" noEditPoints="1" noAdjustHandles="1" noChangeArrowheads="1" noChangeShapeType="1" noTextEdit="1"/>
              </p:cNvSpPr>
              <p:nvPr/>
            </p:nvSpPr>
            <p:spPr>
              <a:xfrm>
                <a:off x="722376" y="1829185"/>
                <a:ext cx="5376672" cy="3637534"/>
              </a:xfrm>
              <a:prstGeom prst="rect">
                <a:avLst/>
              </a:prstGeom>
              <a:blipFill rotWithShape="1">
                <a:blip r:embed="rId3"/>
                <a:stretch>
                  <a:fillRect l="-7" t="-11" r="-1609" b="-123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9_1#31401b11d?vop=1&amp;pid=61ee1227c&amp;color=0,0,0&amp;vtp=1&amp;bt=1&amp;bbb=1&amp;hb=1"/>
              <p:cNvSpPr/>
              <p:nvPr/>
            </p:nvSpPr>
            <p:spPr>
              <a:xfrm>
                <a:off x="722376" y="972000"/>
                <a:ext cx="10753344" cy="22532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目的基因两侧分别有限制酶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𝑃𝑠𝑡</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的识别序列</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，且质粒上也含有这两种限制酶的切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割位点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，所以可同时选用限制酶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𝑃𝑠𝑡</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对含目的基因的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进行切割，A正确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；将目的基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因导入植物细胞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，常用花粉管通道法或农杆菌转化法，B错误；过程③为植物组织培养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，不需要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用纤维素酶和果胶酶处理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，C错误；过程④中，若利用探针在试管苗细胞内检测到目的基因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能说明转基因成功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，转基因成功的标志是目的基因成功表达并出现相应性状，D错误。</a:t>
                </a:r>
                <a:endParaRPr lang="en-US" altLang="zh-CN" sz="2200" dirty="0"/>
              </a:p>
            </p:txBody>
          </p:sp>
        </mc:Choice>
        <mc:Fallback>
          <p:sp>
            <p:nvSpPr>
              <p:cNvPr id="2" name="QC_5_AS.29_1#31401b11d?vop=1&amp;pid=61ee1227c&amp;color=0,0,0&amp;vtp=1&amp;bt=1&amp;bbb=1&amp;hb=1"/>
              <p:cNvSpPr>
                <a:spLocks noRot="1" noChangeAspect="1" noMove="1" noResize="1" noEditPoints="1" noAdjustHandles="1" noChangeArrowheads="1" noChangeShapeType="1" noTextEdit="1"/>
              </p:cNvSpPr>
              <p:nvPr/>
            </p:nvSpPr>
            <p:spPr>
              <a:xfrm>
                <a:off x="722376" y="972000"/>
                <a:ext cx="10753344" cy="2253234"/>
              </a:xfrm>
              <a:prstGeom prst="rect">
                <a:avLst/>
              </a:prstGeom>
              <a:blipFill rotWithShape="1">
                <a:blip r:embed="rId1"/>
                <a:stretch>
                  <a:fillRect l="-4" t="-20" r="-774" b="-199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30_1#cc7083d98?pid=dc81c1796&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[湖北荆州沙市中学2025高二月考]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目的基因导入受体细胞后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，是否可以稳定维持和表达其遗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传特性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，只有通过检测与鉴定才能知道。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下列检测与鉴定方法中错误的是(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31_1#cc7083d98.bracket?pid=dc81c1796&amp;color=0,0,0&amp;vpa=10&amp;vtp=1"/>
          <p:cNvSpPr/>
          <p:nvPr/>
        </p:nvSpPr>
        <p:spPr>
          <a:xfrm>
            <a:off x="9050401" y="14101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mc:AlternateContent xmlns:mc="http://schemas.openxmlformats.org/markup-compatibility/2006">
        <mc:Choice xmlns:a14="http://schemas.microsoft.com/office/drawing/2010/main" Requires="a14">
          <p:sp>
            <p:nvSpPr>
              <p:cNvPr id="4" name="QC_5_BD.30_2#cc7083d98.choices?pid=dc81c1796&amp;color=0,0,0&amp;vtp=1&amp;bbb=1"/>
              <p:cNvSpPr/>
              <p:nvPr/>
            </p:nvSpPr>
            <p:spPr>
              <a:xfrm>
                <a:off x="722376" y="18246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A.可采用分子杂交技术检测目的基因是否转录出了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.用相应的抗体进行抗原—抗体杂交，检测目的基因是否翻译成蛋白质</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.用显微镜观察染色体的形态和结构检测受体细胞是否导入了目的基因</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.做抗虫或抗病的接种实验，检测转基因生物是否具有抗性以及抗性的程度</a:t>
                </a:r>
                <a:endParaRPr lang="en-US" altLang="zh-CN" sz="2000" dirty="0"/>
              </a:p>
            </p:txBody>
          </p:sp>
        </mc:Choice>
        <mc:Fallback>
          <p:sp>
            <p:nvSpPr>
              <p:cNvPr id="4" name="QC_5_BD.30_2#cc7083d98.choices?pid=dc81c1796&amp;color=0,0,0&amp;vtp=1&amp;bbb=1"/>
              <p:cNvSpPr>
                <a:spLocks noRot="1" noChangeAspect="1" noMove="1" noResize="1" noEditPoints="1" noAdjustHandles="1" noChangeArrowheads="1" noChangeShapeType="1" noTextEdit="1"/>
              </p:cNvSpPr>
              <p:nvPr/>
            </p:nvSpPr>
            <p:spPr>
              <a:xfrm>
                <a:off x="722376" y="1824677"/>
                <a:ext cx="10753344" cy="1796034"/>
              </a:xfrm>
              <a:prstGeom prst="rect">
                <a:avLst/>
              </a:prstGeom>
              <a:blipFill rotWithShape="1">
                <a:blip r:embed="rId1"/>
                <a:stretch>
                  <a:fillRect l="-4" t="-18" b="-25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32_1#cc7083d98?vop=1&amp;pid=dc81c1796&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可采用分子杂交技术检测目的基因是否转录出了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，若转录成功，则会出现杂交带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；用相应的抗体进行抗原—抗体杂交，可检测目的基因是否翻译成蛋白质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，若有相应蛋白质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，则会出现相应的条带，B正确；显微镜下无法看到基因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，检测受体细胞是否导入了目的基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因可以用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技术，C错误；从个体层面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，做抗虫或抗病的接种实验可检测转基因生物是否具有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抗性以及抗性的程度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5_AS.32_1#cc7083d98?vop=1&amp;pid=dc81c1796&amp;color=0,0,0&amp;vtp=1&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r="-856"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33_1#7708c341f?htil=6&amp;pid=dc81c1796&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964424" y="1054295"/>
            <a:ext cx="3483864" cy="9966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33_2#7708c341f?htil=6&amp;pid=dc81c1796&amp;color=0,0,0&amp;vtp=1&amp;bt=1&amp;bbb=1&amp;hb=1&amp;hs=1"/>
          <p:cNvSpPr/>
          <p:nvPr/>
        </p:nvSpPr>
        <p:spPr>
          <a:xfrm>
            <a:off x="722376" y="972000"/>
            <a:ext cx="7132320" cy="1199134"/>
          </a:xfrm>
          <a:prstGeom prst="rect">
            <a:avLst/>
          </a:prstGeom>
          <a:noFill/>
        </p:spPr>
        <p:txBody>
          <a:bodyPr wrap="none" lIns="0" tIns="0" rIns="0" bIns="0" rtlCol="0" anchor="t"/>
          <a:lstStyle/>
          <a:p>
            <a:pPr algn="l" latinLnBrk="1">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[天津部分区2024高二期中]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质粒是基因工程中最常用的载体，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它存在于许多细菌体内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，某细菌质粒上的标记基因如图所示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1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过标记基因可以推知外源基因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（目的基因）是否转入成功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。外源</a:t>
            </a:r>
            <a:endParaRPr lang="en-US" altLang="zh-CN" sz="2000" dirty="0"/>
          </a:p>
        </p:txBody>
      </p:sp>
      <p:sp>
        <p:nvSpPr>
          <p:cNvPr id="4" name="QC_5_AN.34_1#7708c341f.bracket?pid=dc81c1796&amp;color=0,0,0&amp;vpa=11&amp;vtp=1"/>
          <p:cNvSpPr/>
          <p:nvPr/>
        </p:nvSpPr>
        <p:spPr>
          <a:xfrm>
            <a:off x="2954401" y="3040321"/>
            <a:ext cx="357188" cy="370459"/>
          </a:xfrm>
          <a:prstGeom prst="rect">
            <a:avLst/>
          </a:prstGeom>
          <a:noFill/>
        </p:spPr>
        <p:txBody>
          <a:bodyPr wrap="none" lIns="0" tIns="0" rIns="0" bIns="0" rtlCol="0" anchor="t"/>
          <a:lstStyle/>
          <a:p>
            <a:pPr algn="ctr" latinLnBrk="1">
              <a:lnSpc>
                <a:spcPts val="32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mc:AlternateContent xmlns:mc="http://schemas.openxmlformats.org/markup-compatibility/2006" xmlns:a14="http://schemas.microsoft.com/office/drawing/2010/main">
        <mc:Choice Requires="a14">
          <p:graphicFrame>
            <p:nvGraphicFramePr>
              <p:cNvPr id="26" name="QC_5_BD.33_3#7708c341f?colgroup=5,14,11,8&amp;pid=dc81c1796&amp;color=0,0,0&amp;vtp=1&amp;bbb=1"/>
              <p:cNvGraphicFramePr>
                <a:graphicFrameLocks noGrp="1"/>
              </p:cNvGraphicFramePr>
              <p:nvPr/>
            </p:nvGraphicFramePr>
            <p:xfrm>
              <a:off x="722376" y="3550734"/>
              <a:ext cx="10725912" cy="2206498"/>
            </p:xfrm>
            <a:graphic>
              <a:graphicData uri="http://schemas.openxmlformats.org/drawingml/2006/table">
                <a:tbl>
                  <a:tblPr/>
                  <a:tblGrid>
                    <a:gridCol w="1490472"/>
                    <a:gridCol w="3867912"/>
                    <a:gridCol w="3118104"/>
                    <a:gridCol w="2249424"/>
                  </a:tblGrid>
                  <a:tr h="437134">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编号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在含氨苄青霉素的培养基上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在含四环素的培养基上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目的基因插入位置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2341">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14:m>
                            <m:oMath xmlns:m="http://schemas.openxmlformats.org/officeDocument/2006/math">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2341">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14:m>
                            <m:oMath xmlns:m="http://schemas.openxmlformats.org/officeDocument/2006/math">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2341">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14:m>
                            <m:oMath xmlns:m="http://schemas.openxmlformats.org/officeDocument/2006/math">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2341">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14:m>
                            <m:oMath xmlns:m="http://schemas.openxmlformats.org/officeDocument/2006/math">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26" name="QC_5_BD.33_3#7708c341f?colgroup=5,14,11,8&amp;pid=dc81c1796&amp;color=0,0,0&amp;vtp=1&amp;bbb=1"/>
              <p:cNvGraphicFramePr>
                <a:graphicFrameLocks noGrp="1"/>
              </p:cNvGraphicFramePr>
              <p:nvPr/>
            </p:nvGraphicFramePr>
            <p:xfrm>
              <a:off x="722376" y="3550734"/>
              <a:ext cx="10725912" cy="2206498"/>
            </p:xfrm>
            <a:graphic>
              <a:graphicData uri="http://schemas.openxmlformats.org/drawingml/2006/table">
                <a:tbl>
                  <a:tblPr/>
                  <a:tblGrid>
                    <a:gridCol w="1490472"/>
                    <a:gridCol w="3867912"/>
                    <a:gridCol w="3118104"/>
                    <a:gridCol w="2249424"/>
                  </a:tblGrid>
                  <a:tr h="437134">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编号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在含氨苄青霉素的培养基上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在含四环素的培养基上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目的基因插入位置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2595">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442595">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441960">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442595">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bl>
              </a:graphicData>
            </a:graphic>
          </p:graphicFrame>
        </mc:Fallback>
      </mc:AlternateContent>
      <p:sp>
        <p:nvSpPr>
          <p:cNvPr id="6" name="QC_5_BD.33_4#7708c341f.choices?pid=dc81c1796&amp;color=0,0,0&amp;vtp=1&amp;bbb=1"/>
          <p:cNvSpPr/>
          <p:nvPr/>
        </p:nvSpPr>
        <p:spPr>
          <a:xfrm>
            <a:off x="722376" y="5887534"/>
            <a:ext cx="10753344" cy="366903"/>
          </a:xfrm>
          <a:prstGeom prst="rect">
            <a:avLst/>
          </a:prstGeom>
          <a:noFill/>
        </p:spPr>
        <p:txBody>
          <a:bodyPr wrap="none" lIns="0" tIns="0" rIns="0" bIns="0" rtlCol="0" anchor="t"/>
          <a:lstStyle/>
          <a:p>
            <a:pPr latinLnBrk="1">
              <a:lnSpc>
                <a:spcPts val="32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endParaRPr lang="en-US" altLang="zh-CN" sz="2000" dirty="0"/>
          </a:p>
        </p:txBody>
      </p:sp>
      <mc:AlternateContent xmlns:mc="http://schemas.openxmlformats.org/markup-compatibility/2006">
        <mc:Choice xmlns:a14="http://schemas.microsoft.com/office/drawing/2010/main" Requires="a14">
          <p:sp>
            <p:nvSpPr>
              <p:cNvPr id="5" name="QC_5_BD.33_2#7708c341f?htil=6&amp;pid=dc81c1796&amp;color=0,0,0&amp;vtp=1&amp;bt=1&amp;bbb=1&amp;hb=1&amp;hs=1"/>
              <p:cNvSpPr/>
              <p:nvPr/>
            </p:nvSpPr>
            <p:spPr>
              <a:xfrm>
                <a:off x="722376" y="2210503"/>
                <a:ext cx="10752014" cy="1205103"/>
              </a:xfrm>
              <a:prstGeom prst="rect">
                <a:avLst/>
              </a:prstGeom>
              <a:noFill/>
            </p:spPr>
            <p:txBody>
              <a:bodyPr wrap="none" lIns="0" tIns="0" rIns="0" bIns="0" rtlCol="0" anchor="t"/>
              <a:lstStyle/>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基因插入的位置不同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，细菌在培养基上的生长情况也不同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。已知外源基因在该细菌质粒中可插入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的位置有</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。假设插入位点只有一个</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某同学根据实验现象对其插入的位点进行分析，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其中分析正确的是(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5" name="QC_5_BD.33_2#7708c341f?htil=6&amp;pid=dc81c1796&amp;color=0,0,0&amp;vtp=1&amp;bt=1&amp;bbb=1&amp;hb=1&amp;hs=1"/>
              <p:cNvSpPr>
                <a:spLocks noRot="1" noChangeAspect="1" noMove="1" noResize="1" noEditPoints="1" noAdjustHandles="1" noChangeArrowheads="1" noChangeShapeType="1" noTextEdit="1"/>
              </p:cNvSpPr>
              <p:nvPr/>
            </p:nvSpPr>
            <p:spPr>
              <a:xfrm>
                <a:off x="722376" y="2210503"/>
                <a:ext cx="10752014" cy="1205103"/>
              </a:xfrm>
              <a:prstGeom prst="rect">
                <a:avLst/>
              </a:prstGeom>
              <a:blipFill rotWithShape="1">
                <a:blip r:embed="rId3"/>
                <a:stretch>
                  <a:fillRect l="-4" t="-6" r="-414" b="-3272"/>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35_1#7708c341f?vop=1&amp;pid=dc81c1796&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插入外源基因的细菌能在含氨苄青霉素的培养基上生长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，说明抗氨苄青霉素基因没有被破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；能在含四环素的培养基上生长，说明抗四环素基因没有被破坏，故外源基因插入位置是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。插入外源基因的细菌能在含氨苄青霉素的培养基上生长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，说明抗氨苄青霉素基因没有被破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；不能在含四环素的培养基上生长，说明抗四环素基因被破坏，故外源基因插入位置是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，C错误。插入外源基因的细菌在含氨苄青霉素的培养基上不能生长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，说明抗氨苄青霉素基因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被破坏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，故外源基因插入位置是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5_AS.35_1#7708c341f?vop=1&amp;pid=dc81c1796&amp;color=0,0,0&amp;vtp=1&amp;bt=1&amp;bbb=1&amp;hb=1"/>
              <p:cNvSpPr>
                <a:spLocks noRot="1" noChangeAspect="1" noMove="1" noResize="1" noEditPoints="1" noAdjustHandles="1" noChangeArrowheads="1" noChangeShapeType="1" noTextEdit="1"/>
              </p:cNvSpPr>
              <p:nvPr/>
            </p:nvSpPr>
            <p:spPr>
              <a:xfrm>
                <a:off x="722376" y="972000"/>
                <a:ext cx="10753344" cy="2697734"/>
              </a:xfrm>
              <a:prstGeom prst="rect">
                <a:avLst/>
              </a:prstGeom>
              <a:blipFill rotWithShape="1">
                <a:blip r:embed="rId1"/>
                <a:stretch>
                  <a:fillRect l="-4" t="-17" r="-815" b="-166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36_1#2062c0bef?pid=f3ee8c9c8&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12.</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𝑃𝐴𝑐𝐴</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基因与龋齿的发生有关，</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𝑃𝐴𝑐𝐴</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基因的部分序列如图所示。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36_1#2062c0bef?pid=f3ee8c9c8&amp;color=0,0,0&amp;vtp=1&amp;bt=1&amp;bbb=1"/>
              <p:cNvSpPr>
                <a:spLocks noRot="1" noChangeAspect="1" noMove="1" noResize="1" noEditPoints="1" noAdjustHandles="1" noChangeArrowheads="1" noChangeShapeType="1" noTextEdit="1"/>
              </p:cNvSpPr>
              <p:nvPr/>
            </p:nvSpPr>
            <p:spPr>
              <a:xfrm>
                <a:off x="722376" y="969265"/>
                <a:ext cx="10753344" cy="405003"/>
              </a:xfrm>
              <a:prstGeom prst="rect">
                <a:avLst/>
              </a:prstGeom>
              <a:blipFill rotWithShape="1">
                <a:blip r:embed="rId1"/>
                <a:stretch>
                  <a:fillRect l="-4" t="-63" b="-12825"/>
                </a:stretch>
              </a:blipFill>
            </p:spPr>
            <p:txBody>
              <a:bodyPr/>
              <a:lstStyle/>
              <a:p>
                <a:r>
                  <a:rPr lang="zh-CN" altLang="en-US">
                    <a:noFill/>
                  </a:rPr>
                  <a:t> </a:t>
                </a:r>
              </a:p>
            </p:txBody>
          </p:sp>
        </mc:Fallback>
      </mc:AlternateContent>
      <p:sp>
        <p:nvSpPr>
          <p:cNvPr id="3" name="QC_5_AN.37_1#2062c0bef.bracket?pid=f3ee8c9c8&amp;color=0,0,0&amp;vpa=12&amp;vtp=1"/>
          <p:cNvSpPr/>
          <p:nvPr/>
        </p:nvSpPr>
        <p:spPr>
          <a:xfrm>
            <a:off x="10352342"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5_BD.36_2#2062c0bef?htil=7&amp;pid=f3ee8c9c8&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210852" y="1511300"/>
            <a:ext cx="2633472" cy="667512"/>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36_3#2062c0bef.choices?htil=7&amp;pid=f3ee8c9c8&amp;color=0,0,0&amp;vtp=1&amp;bbb=1&amp;hb=1"/>
              <p:cNvSpPr/>
              <p:nvPr/>
            </p:nvSpPr>
            <p:spPr>
              <a:xfrm>
                <a:off x="722376" y="1384300"/>
                <a:ext cx="7982712" cy="22278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𝑃𝐴𝑐𝐴</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基因时需要以4种脱氧核糖核苷酸为原料</a:t>
                </a:r>
                <a:endParaRPr lang="en-US" altLang="zh-CN" sz="2000" dirty="0"/>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扩增完成后，常用琼脂糖凝胶电泳来鉴定</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产物</a:t>
                </a:r>
                <a:endParaRPr lang="en-US" altLang="zh-CN" sz="2000" dirty="0"/>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𝑃𝐴𝑐𝐴</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基因时的引物组合是</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AGGCAT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CCGTGT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扩增过程中需要加入耐高温的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𝑃𝐴𝑐𝐴</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基因等</a:t>
                </a:r>
                <a:endParaRPr lang="en-US" altLang="zh-CN" sz="2000" dirty="0"/>
              </a:p>
            </p:txBody>
          </p:sp>
        </mc:Choice>
        <mc:Fallback>
          <p:sp>
            <p:nvSpPr>
              <p:cNvPr id="5" name="QC_5_BD.36_3#2062c0bef.choices?htil=7&amp;pid=f3ee8c9c8&amp;color=0,0,0&amp;vtp=1&amp;bbb=1&amp;hb=1"/>
              <p:cNvSpPr>
                <a:spLocks noRot="1" noChangeAspect="1" noMove="1" noResize="1" noEditPoints="1" noAdjustHandles="1" noChangeArrowheads="1" noChangeShapeType="1" noTextEdit="1"/>
              </p:cNvSpPr>
              <p:nvPr/>
            </p:nvSpPr>
            <p:spPr>
              <a:xfrm>
                <a:off x="722376" y="1384300"/>
                <a:ext cx="7982712" cy="2227834"/>
              </a:xfrm>
              <a:prstGeom prst="rect">
                <a:avLst/>
              </a:prstGeom>
              <a:blipFill rotWithShape="1">
                <a:blip r:embed="rId3"/>
                <a:stretch>
                  <a:fillRect l="-5" r="6" b="-204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EX.38_1#2062c0bef?vop=1&amp;pid=f3ee8c9c8&amp;color=0,0,0&amp;mp=1&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本题是教材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P83练习与应用“概念检测”</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的变式题。教材题目考查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过程中各个步骤的特点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及条件等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；本题以扩增具体的基因为目标对</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的过程和条件进行考查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，有利于对教材重点知识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的掌握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，同时培养知识迁移应用能力和辨析能力。</a:t>
                </a:r>
                <a:endParaRPr lang="en-US" altLang="zh-CN" sz="2000" dirty="0"/>
              </a:p>
            </p:txBody>
          </p:sp>
        </mc:Choice>
        <mc:Fallback>
          <p:sp>
            <p:nvSpPr>
              <p:cNvPr id="2" name="QC_5_EX.38_1#2062c0bef?vop=1&amp;pid=f3ee8c9c8&amp;color=0,0,0&amp;mp=1&amp;vtp=1&amp;bt=1&amp;bbb=1&amp;hb=1"/>
              <p:cNvSpPr>
                <a:spLocks noRot="1" noChangeAspect="1" noMove="1" noResize="1" noEditPoints="1" noAdjustHandles="1" noChangeArrowheads="1" noChangeShapeType="1" noTextEdit="1"/>
              </p:cNvSpPr>
              <p:nvPr/>
            </p:nvSpPr>
            <p:spPr>
              <a:xfrm>
                <a:off x="722376" y="972000"/>
                <a:ext cx="10753344" cy="1783334"/>
              </a:xfrm>
              <a:prstGeom prst="rect">
                <a:avLst/>
              </a:prstGeom>
              <a:blipFill rotWithShape="1">
                <a:blip r:embed="rId1"/>
                <a:stretch>
                  <a:fillRect l="-4" t="-25"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39_1#2062c0bef?vop=1&amp;pid=f3ee8c9c8&amp;color=0,0,0&amp;vtp=1&amp;bt=1&amp;bbb=1&amp;hb=1"/>
              <p:cNvSpPr/>
              <p:nvPr/>
            </p:nvSpPr>
            <p:spPr>
              <a:xfrm>
                <a:off x="722376" y="972000"/>
                <a:ext cx="10753344" cy="2722436"/>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𝑃𝐴𝑐𝐴</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基因时需要以4种脱氧核糖核苷酸为原料，A正确；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在琼脂糖凝胶电泳中</a:t>
                </a:r>
                <a:r>
                  <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分子的大小和构象不同，电泳迁移速率不同，因此</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扩增完成后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，常用琼脂糖凝胶电泳来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鉴定</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产物，B正确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复制时，子链是沿着引物的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端继续合成的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，且引物与母链结合遵循</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碱基互补配对原则</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𝑃𝐴𝑐𝐴</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基因时的引物组合是</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TACGGA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TGTGCC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zh-CN" altLang="en-US" sz="2200" b="0" i="0" kern="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扩增过程的基本条件包括</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𝑃𝐴𝑐𝐴</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基因（模板）、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4种脱氧核苷酸</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原料）、耐高温的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聚合酶、引物、缓冲液（含</a:t>
                </a:r>
                <a14:m>
                  <m:oMath xmlns:m="http://schemas.openxmlformats.org/officeDocument/2006/math">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Mg</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）等，D正确。</a:t>
                </a:r>
                <a:endParaRPr lang="en-US" altLang="zh-CN" sz="2200" dirty="0"/>
              </a:p>
            </p:txBody>
          </p:sp>
        </mc:Choice>
        <mc:Fallback>
          <p:sp>
            <p:nvSpPr>
              <p:cNvPr id="2" name="QC_5_AS.39_1#2062c0bef?vop=1&amp;pid=f3ee8c9c8&amp;color=0,0,0&amp;vtp=1&amp;bt=1&amp;bbb=1&amp;hb=1"/>
              <p:cNvSpPr>
                <a:spLocks noRot="1" noChangeAspect="1" noMove="1" noResize="1" noEditPoints="1" noAdjustHandles="1" noChangeArrowheads="1" noChangeShapeType="1" noTextEdit="1"/>
              </p:cNvSpPr>
              <p:nvPr/>
            </p:nvSpPr>
            <p:spPr>
              <a:xfrm>
                <a:off x="722376" y="972000"/>
                <a:ext cx="10753344" cy="2722436"/>
              </a:xfrm>
              <a:prstGeom prst="rect">
                <a:avLst/>
              </a:prstGeom>
              <a:blipFill rotWithShape="1">
                <a:blip r:embed="rId1"/>
                <a:stretch>
                  <a:fillRect l="-4" t="-17" r="-951" b="-167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_1#998e7e155?pid=6c17ec8bb&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[河南新乡一中2025高二月考]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下列关于目的基因的筛选与获取的叙述，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2_1#998e7e155.bracket?pid=6c17ec8bb&amp;color=0,0,0&amp;vpa=1&amp;vtp=1"/>
          <p:cNvSpPr/>
          <p:nvPr/>
        </p:nvSpPr>
        <p:spPr>
          <a:xfrm>
            <a:off x="10150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mc:AlternateContent xmlns:mc="http://schemas.openxmlformats.org/markup-compatibility/2006">
        <mc:Choice xmlns:a14="http://schemas.microsoft.com/office/drawing/2010/main" Requires="a14">
          <p:sp>
            <p:nvSpPr>
              <p:cNvPr id="4" name="QC_5_BD.1_2#998e7e155.choices?pid=6c17ec8bb&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A.目的基因是指用于改变受体细胞性状的基因，即编码蛋白质的基因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.从已知结构与功能清晰的基因中筛选，是筛选目的基因的有效方法</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.可以利用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获取和扩增目的基因，也可以从基因文库中获取目的基因</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仪中自动完成，通过琼脂糖凝胶电泳进行产物鉴定</a:t>
                </a:r>
                <a:endParaRPr lang="en-US" altLang="zh-CN" sz="2000" dirty="0"/>
              </a:p>
            </p:txBody>
          </p:sp>
        </mc:Choice>
        <mc:Fallback>
          <p:sp>
            <p:nvSpPr>
              <p:cNvPr id="4" name="QC_5_BD.1_2#998e7e155.choices?pid=6c17ec8bb&amp;color=0,0,0&amp;vtp=1&amp;bbb=1"/>
              <p:cNvSpPr>
                <a:spLocks noRot="1" noChangeAspect="1" noMove="1" noResize="1" noEditPoints="1" noAdjustHandles="1" noChangeArrowheads="1" noChangeShapeType="1" noTextEdit="1"/>
              </p:cNvSpPr>
              <p:nvPr/>
            </p:nvSpPr>
            <p:spPr>
              <a:xfrm>
                <a:off x="722376" y="1436497"/>
                <a:ext cx="10753344" cy="1796034"/>
              </a:xfrm>
              <a:prstGeom prst="rect">
                <a:avLst/>
              </a:prstGeom>
              <a:blipFill rotWithShape="1">
                <a:blip r:embed="rId1"/>
                <a:stretch>
                  <a:fillRect l="-4" t="-7"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EX.40_1#2062c0bef?vop=1&amp;pid=f3ee8c9c8&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【方法总结】</a:t>
                </a:r>
                <a:endParaRPr lang="en-US" altLang="zh-CN" sz="2000" dirty="0"/>
              </a:p>
              <a:p>
                <a:pPr latinLnBrk="1">
                  <a:lnSpc>
                    <a:spcPts val="37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是聚合酶链式反应的缩写，它是一项根据</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半保留复制的原理，在体外提供参与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的各种组分与反应条件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，对目的基因的核苷酸序列进行大量复制的技术。</a:t>
                </a:r>
                <a:endParaRPr lang="en-US" altLang="zh-CN" sz="2000" dirty="0"/>
              </a:p>
            </p:txBody>
          </p:sp>
        </mc:Choice>
        <mc:Fallback>
          <p:sp>
            <p:nvSpPr>
              <p:cNvPr id="2" name="QC_5_EX.40_1#2062c0bef?vop=1&amp;pid=f3ee8c9c8&amp;color=0,0,0&amp;vtp=1&amp;bt=1&amp;bbb=1&amp;hb=1"/>
              <p:cNvSpPr>
                <a:spLocks noRot="1" noChangeAspect="1" noMove="1" noResize="1" noEditPoints="1" noAdjustHandles="1" noChangeArrowheads="1" noChangeShapeType="1" noTextEdit="1"/>
              </p:cNvSpPr>
              <p:nvPr/>
            </p:nvSpPr>
            <p:spPr>
              <a:xfrm>
                <a:off x="722376" y="972000"/>
                <a:ext cx="10753344" cy="1326134"/>
              </a:xfrm>
              <a:prstGeom prst="rect">
                <a:avLst/>
              </a:prstGeom>
              <a:blipFill rotWithShape="1">
                <a:blip r:embed="rId1"/>
                <a:stretch>
                  <a:fillRect l="-4" t="-34" b="-339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41_1#7fd6148ac?pid=f3ee8c9c8&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[四川成都2025高二期中]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的产物一般通过琼脂糖凝胶电泳来鉴定。在凝胶中不同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子的迁移速率不同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，凝胶中的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分子通过染色，可以被检测出来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。下列相关叙述正确的是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41_1#7fd6148ac?pid=f3ee8c9c8&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b="-3491"/>
                </a:stretch>
              </a:blipFill>
            </p:spPr>
            <p:txBody>
              <a:bodyPr/>
              <a:lstStyle/>
              <a:p>
                <a:r>
                  <a:rPr lang="zh-CN" altLang="en-US">
                    <a:noFill/>
                  </a:rPr>
                  <a:t> </a:t>
                </a:r>
              </a:p>
            </p:txBody>
          </p:sp>
        </mc:Fallback>
      </mc:AlternateContent>
      <p:sp>
        <p:nvSpPr>
          <p:cNvPr id="3" name="QC_5_AN.42_1#7fd6148ac.bracket?pid=f3ee8c9c8&amp;color=0,0,0&amp;vpa=13&amp;vtp=1"/>
          <p:cNvSpPr/>
          <p:nvPr/>
        </p:nvSpPr>
        <p:spPr>
          <a:xfrm>
            <a:off x="909701" y="18673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4" name="QC_5_BD.41_2#7fd6148ac.choices?pid=f3ee8c9c8&amp;color=0,0,0&amp;vtp=1&amp;bbb=1"/>
              <p:cNvSpPr/>
              <p:nvPr/>
            </p:nvSpPr>
            <p:spPr>
              <a:xfrm>
                <a:off x="722376" y="2334075"/>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A.电泳缓冲液加入电泳槽不能没过凝胶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分子的迁移速率，只取决于其分子大小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.电泳时间越长，不同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之间的距离越大，分离效果越好</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得到的产物需要与凝胶载样缓冲液混合后方可用于电泳</a:t>
                </a:r>
                <a:endParaRPr lang="en-US" altLang="zh-CN" sz="2000" dirty="0"/>
              </a:p>
            </p:txBody>
          </p:sp>
        </mc:Choice>
        <mc:Fallback>
          <p:sp>
            <p:nvSpPr>
              <p:cNvPr id="4" name="QC_5_BD.41_2#7fd6148ac.choices?pid=f3ee8c9c8&amp;color=0,0,0&amp;vtp=1&amp;bbb=1"/>
              <p:cNvSpPr>
                <a:spLocks noRot="1" noChangeAspect="1" noMove="1" noResize="1" noEditPoints="1" noAdjustHandles="1" noChangeArrowheads="1" noChangeShapeType="1" noTextEdit="1"/>
              </p:cNvSpPr>
              <p:nvPr/>
            </p:nvSpPr>
            <p:spPr>
              <a:xfrm>
                <a:off x="722376" y="2334075"/>
                <a:ext cx="10753344" cy="1796034"/>
              </a:xfrm>
              <a:prstGeom prst="rect">
                <a:avLst/>
              </a:prstGeom>
              <a:blipFill rotWithShape="1">
                <a:blip r:embed="rId2"/>
                <a:stretch>
                  <a:fillRect l="-4" t="-25" b="-250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43_1#7fd6148ac?vop=1&amp;pid=f3ee8c9c8&amp;color=0,0,0&amp;vtp=1&amp;bt=1&amp;bbb=1&amp;hb=1"/>
              <p:cNvSpPr/>
              <p:nvPr/>
            </p:nvSpPr>
            <p:spPr>
              <a:xfrm>
                <a:off x="722376" y="972000"/>
                <a:ext cx="10753344" cy="1923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将电泳缓冲液加入电泳槽中，电泳缓冲液没过凝胶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为宜，A错误；在凝胶中</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的迁移速率与凝胶的浓度</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分子的大小和构象等有关，B错误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；电泳时间过长可能会导致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0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跑出凝胶或条带模糊等，反而会降低分离效果，C错误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得到的产物需要与凝胶载样缓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冲液混合后方可用于电泳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5_AS.43_1#7fd6148ac?vop=1&amp;pid=f3ee8c9c8&amp;color=0,0,0&amp;vtp=1&amp;bt=1&amp;bbb=1&amp;hb=1"/>
              <p:cNvSpPr>
                <a:spLocks noRot="1" noChangeAspect="1" noMove="1" noResize="1" noEditPoints="1" noAdjustHandles="1" noChangeArrowheads="1" noChangeShapeType="1" noTextEdit="1"/>
              </p:cNvSpPr>
              <p:nvPr/>
            </p:nvSpPr>
            <p:spPr>
              <a:xfrm>
                <a:off x="722376" y="972000"/>
                <a:ext cx="10753344" cy="1923034"/>
              </a:xfrm>
              <a:prstGeom prst="rect">
                <a:avLst/>
              </a:prstGeom>
              <a:blipFill rotWithShape="1">
                <a:blip r:embed="rId1"/>
                <a:stretch>
                  <a:fillRect l="-4" t="-23" r="-24" b="-234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4_1#cead89cfe?pid=93c435c55&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[山西太原2025高二期中]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如图表示某质粒的结构示意图。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45_1#cead89cfe.bracket?pid=93c435c55&amp;color=0,0,0&amp;vpa=14&amp;vtp=1"/>
          <p:cNvSpPr/>
          <p:nvPr/>
        </p:nvSpPr>
        <p:spPr>
          <a:xfrm>
            <a:off x="9791764"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6_BD.44_2#cead89cfe?htil=8&amp;pid=93c435c55&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483079" y="1511300"/>
            <a:ext cx="3886200" cy="267004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6_BD.44_3#cead89cfe.choices?htil=8&amp;pid=93c435c55&amp;color=0,0,0&amp;vtp=1&amp;bbb=1&amp;hb=1"/>
              <p:cNvSpPr/>
              <p:nvPr/>
            </p:nvSpPr>
            <p:spPr>
              <a:xfrm>
                <a:off x="722376" y="1384300"/>
                <a:ext cx="6729984" cy="31676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A.启动子和复制原点是相应的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，起始密码子是相应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.由该质粒的限制酶识别位点可知，可选择</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𝐻𝑖𝑛</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Ⅲ</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切割质粒</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聚合酶与起始密码子结合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，驱动相关基因转录出相应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.该质粒中标记基因的作用是便于重组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分子的筛选</a:t>
                </a:r>
                <a:endParaRPr lang="en-US" altLang="zh-CN" sz="2000" dirty="0"/>
              </a:p>
            </p:txBody>
          </p:sp>
        </mc:Choice>
        <mc:Fallback>
          <p:sp>
            <p:nvSpPr>
              <p:cNvPr id="5" name="QC_6_BD.44_3#cead89cfe.choices?htil=8&amp;pid=93c435c55&amp;color=0,0,0&amp;vtp=1&amp;bbb=1&amp;hb=1"/>
              <p:cNvSpPr>
                <a:spLocks noRot="1" noChangeAspect="1" noMove="1" noResize="1" noEditPoints="1" noAdjustHandles="1" noChangeArrowheads="1" noChangeShapeType="1" noTextEdit="1"/>
              </p:cNvSpPr>
              <p:nvPr/>
            </p:nvSpPr>
            <p:spPr>
              <a:xfrm>
                <a:off x="722376" y="1384300"/>
                <a:ext cx="6729984" cy="3167634"/>
              </a:xfrm>
              <a:prstGeom prst="rect">
                <a:avLst/>
              </a:prstGeom>
              <a:blipFill rotWithShape="1">
                <a:blip r:embed="rId2"/>
                <a:stretch>
                  <a:fillRect l="-6" b="-143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46_1#cead89cfe?vop=1&amp;pid=93c435c55&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启动子和复制原点均位于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分子上，是相应的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序列，起始密码子位于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相应的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序列，A正确；由该质粒的限制酶识别位点可知，用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切割质粒会破坏标记基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a:rPr lang="en-US" altLang="zh-CN" sz="2000" b="1"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𝐑</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切割质粒会破坏复制原点，因此应选择</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𝐻𝑖𝑛</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Ⅲ</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切割质粒，B正确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；启动子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聚合酶识别和结合的部位，驱动相关基因转录出相应的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；该质粒中标记基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因的作用是便于重组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分子的筛选，D正确。</a:t>
                </a:r>
                <a:endParaRPr lang="en-US" altLang="zh-CN" sz="2200" dirty="0"/>
              </a:p>
            </p:txBody>
          </p:sp>
        </mc:Choice>
        <mc:Fallback>
          <p:sp>
            <p:nvSpPr>
              <p:cNvPr id="2" name="QC_6_AS.46_1#cead89cfe?vop=1&amp;pid=93c435c55&amp;color=0,0,0&amp;vtp=1&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r="-455"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EX.47_1#cead89cfe?vop=1&amp;pid=93c435c55&amp;color=0,0,0&amp;vtp=1&amp;bt=1&amp;bbb=1&amp;hb=1"/>
              <p:cNvSpPr/>
              <p:nvPr/>
            </p:nvSpPr>
            <p:spPr>
              <a:xfrm>
                <a:off x="722376" y="972000"/>
                <a:ext cx="10753344" cy="40693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由于对启动子与终止子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、起始密码子与终止密码子及复制原点的本质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、作用理解不清楚而出现错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。启动子、终止子和复制原点的本质都是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序列，而起始密码子和终止密码子的本质是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。启动子是一段有特殊结构的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片段，位于基因的上游，它是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聚合酶识别和结合的部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，有了它才能驱动基因转录出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；终止子相当于一盏红色信号灯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，使转录在所需要的地方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停止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；复制原点要能与特定的受体细胞相匹配，使外源基因在受体细胞中稳定复制并遗传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。起始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密码子是位于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上的密码子，是翻译开始的地方；终止密码子也是位于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上的密码子，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是翻译结束的位置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。一个真核生物基因中编码区与非编码区、内含子与外显子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、启动子与终止子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的位置关系如下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EX.47_1#cead89cfe?vop=1&amp;pid=93c435c55&amp;color=0,0,0&amp;vtp=1&amp;bt=1&amp;bbb=1&amp;hb=1"/>
              <p:cNvSpPr>
                <a:spLocks noRot="1" noChangeAspect="1" noMove="1" noResize="1" noEditPoints="1" noAdjustHandles="1" noChangeArrowheads="1" noChangeShapeType="1" noTextEdit="1"/>
              </p:cNvSpPr>
              <p:nvPr/>
            </p:nvSpPr>
            <p:spPr>
              <a:xfrm>
                <a:off x="722376" y="972000"/>
                <a:ext cx="10753344" cy="4069334"/>
              </a:xfrm>
              <a:prstGeom prst="rect">
                <a:avLst/>
              </a:prstGeom>
              <a:blipFill rotWithShape="1">
                <a:blip r:embed="rId1"/>
                <a:stretch>
                  <a:fillRect l="-4" t="-11" r="-402" b="-1106"/>
                </a:stretch>
              </a:blipFill>
            </p:spPr>
            <p:txBody>
              <a:bodyPr/>
              <a:lstStyle/>
              <a:p>
                <a:r>
                  <a:rPr lang="zh-CN" altLang="en-US">
                    <a:noFill/>
                  </a:rPr>
                  <a:t> </a:t>
                </a:r>
              </a:p>
            </p:txBody>
          </p:sp>
        </mc:Fallback>
      </mc:AlternateContent>
      <p:pic>
        <p:nvPicPr>
          <p:cNvPr id="3" name="QC_6_EX.47_2#cead89cfe?vop=1&amp;pid=93c435c55&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456432" y="5171128"/>
            <a:ext cx="5285232" cy="106984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07241f8f2.fixed?pid=fc473572a&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3#07241f8f2.fixed?pid=fc473572a&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第2节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基因工程的基本操作程序</a:t>
            </a:r>
            <a:endParaRPr lang="en-US" altLang="zh-CN" sz="4400" dirty="0"/>
          </a:p>
        </p:txBody>
      </p:sp>
      <p:pic>
        <p:nvPicPr>
          <p:cNvPr id="4" name="C_3#07241f8f2.fixed?pid=fc473572a&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3_BD#07241f8f2.fixed?pid=fc473572a&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48_1#7bcce7ca2?pid=07241f8f2&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[河北衡水二中2024高二期末]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如图是利用基因工程培育抗虫植物的示意图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。下列相关叙述不正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4_AN.49_1#7bcce7ca2.bracket?pid=07241f8f2&amp;color=0,0,0&amp;vpa=15&amp;vtp=1"/>
          <p:cNvSpPr/>
          <p:nvPr/>
        </p:nvSpPr>
        <p:spPr>
          <a:xfrm>
            <a:off x="1684401" y="14101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4_BD.48_2#7bcce7ca2?pid=07241f8f2&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721608" y="1951677"/>
            <a:ext cx="4745736" cy="138988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4_BD.48_3#7bcce7ca2.choices?pid=07241f8f2&amp;color=0,0,0&amp;vtp=1&amp;bbb=1"/>
              <p:cNvSpPr/>
              <p:nvPr/>
            </p:nvSpPr>
            <p:spPr>
              <a:xfrm>
                <a:off x="722376" y="3475677"/>
                <a:ext cx="10753344" cy="1865122"/>
              </a:xfrm>
              <a:prstGeom prst="rect">
                <a:avLst/>
              </a:prstGeom>
              <a:noFill/>
            </p:spPr>
            <p:txBody>
              <a:bodyPr wrap="none" lIns="0" tIns="0" rIns="0" bIns="0" rtlCol="0" anchor="t"/>
              <a:lstStyle/>
              <a:p>
                <a:pPr algn="l" latinLnBrk="1">
                  <a:lnSpc>
                    <a:spcPts val="38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①→②</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利用两种不同限制酶处理，能避免含抗虫基因的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片段自身环化</a:t>
                </a:r>
                <a:endParaRPr lang="en-US" altLang="zh-CN" sz="2000" dirty="0"/>
              </a:p>
              <a:p>
                <a:pPr latinLnBrk="1">
                  <a:lnSpc>
                    <a:spcPts val="38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②→③</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可用氯化钙处理农杆菌，有助于促进重组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Ti</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质粒转入农杆菌细胞中</a:t>
                </a:r>
                <a:endParaRPr lang="en-US" altLang="zh-CN" sz="2000" dirty="0"/>
              </a:p>
              <a:p>
                <a:pPr latinLnBrk="1">
                  <a:lnSpc>
                    <a:spcPts val="38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③→④</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用农杆菌侵染植物细胞，重组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Ti</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质粒整合到植物细胞的染色体上</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④→⑤</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利用植物组织培养技术，原理是植物细胞的全能性</a:t>
                </a:r>
                <a:endParaRPr lang="en-US" altLang="zh-CN" sz="2000" dirty="0"/>
              </a:p>
            </p:txBody>
          </p:sp>
        </mc:Choice>
        <mc:Fallback>
          <p:sp>
            <p:nvSpPr>
              <p:cNvPr id="5" name="QC_4_BD.48_3#7bcce7ca2.choices?pid=07241f8f2&amp;color=0,0,0&amp;vtp=1&amp;bbb=1"/>
              <p:cNvSpPr>
                <a:spLocks noRot="1" noChangeAspect="1" noMove="1" noResize="1" noEditPoints="1" noAdjustHandles="1" noChangeArrowheads="1" noChangeShapeType="1" noTextEdit="1"/>
              </p:cNvSpPr>
              <p:nvPr/>
            </p:nvSpPr>
            <p:spPr>
              <a:xfrm>
                <a:off x="722376" y="3475677"/>
                <a:ext cx="10753344" cy="1865122"/>
              </a:xfrm>
              <a:prstGeom prst="rect">
                <a:avLst/>
              </a:prstGeom>
              <a:blipFill rotWithShape="1">
                <a:blip r:embed="rId2"/>
                <a:stretch>
                  <a:fillRect l="-4" t="-17" b="-2802"/>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AS.50_1#7bcce7ca2?vop=1&amp;pid=07241f8f2&amp;color=0,0,0&amp;vtp=1&amp;bt=1&amp;bbb=1&amp;hb=1"/>
              <p:cNvSpPr/>
              <p:nvPr/>
            </p:nvSpPr>
            <p:spPr>
              <a:xfrm>
                <a:off x="722376" y="972000"/>
                <a:ext cx="10753344" cy="2329434"/>
              </a:xfrm>
              <a:prstGeom prst="rect">
                <a:avLst/>
              </a:prstGeom>
              <a:noFill/>
            </p:spPr>
            <p:txBody>
              <a:bodyPr wrap="none" lIns="0" tIns="0" rIns="0" bIns="0" rtlCol="0" anchor="t"/>
              <a:lstStyle/>
              <a:p>
                <a:pPr algn="l" latinLnBrk="1">
                  <a:lnSpc>
                    <a:spcPts val="38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①→②</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利用两种不同限制酶处理，能避免含抗虫基因的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片段自身环化，A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800"/>
                  </a:lnSpc>
                </a:pP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②→③</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可用氯化钙处理农杆菌，使之处于易吸收周围环境中</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分子的生理状态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，这样有助于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8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Ti</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质粒转入农杆菌细胞中，B正确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③→④</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用农杆菌侵染植物细胞，重组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Ti</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质粒上的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8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片段整合到植物细胞的染色体</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上，C错误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④→⑤</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利用植物组织培养技术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，原理是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植物细胞的全能性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4_AS.50_1#7bcce7ca2?vop=1&amp;pid=07241f8f2&amp;color=0,0,0&amp;vtp=1&amp;bt=1&amp;bbb=1&amp;hb=1"/>
              <p:cNvSpPr>
                <a:spLocks noRot="1" noChangeAspect="1" noMove="1" noResize="1" noEditPoints="1" noAdjustHandles="1" noChangeArrowheads="1" noChangeShapeType="1" noTextEdit="1"/>
              </p:cNvSpPr>
              <p:nvPr/>
            </p:nvSpPr>
            <p:spPr>
              <a:xfrm>
                <a:off x="722376" y="972000"/>
                <a:ext cx="10753344" cy="2329434"/>
              </a:xfrm>
              <a:prstGeom prst="rect">
                <a:avLst/>
              </a:prstGeom>
              <a:blipFill rotWithShape="1">
                <a:blip r:embed="rId1"/>
                <a:stretch>
                  <a:fillRect l="-4" t="-19" r="-986" b="-1932"/>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51_1#12ac958ab?pid=07241f8f2&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[浙江五校联盟2024高二联考]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蜘蛛丝（丝蛋白）被称为“生物钢”，有着超强的抗张强度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图为蛛丝蛋白基因对应的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片段结构示意图，其中</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上引物可能结合的位置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有关叙述错误的是(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4_BD.51_1#12ac958ab?pid=07241f8f2&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1175" b="-3491"/>
                </a:stretch>
              </a:blipFill>
            </p:spPr>
            <p:txBody>
              <a:bodyPr/>
              <a:lstStyle/>
              <a:p>
                <a:r>
                  <a:rPr lang="zh-CN" altLang="en-US">
                    <a:noFill/>
                  </a:rPr>
                  <a:t> </a:t>
                </a:r>
              </a:p>
            </p:txBody>
          </p:sp>
        </mc:Fallback>
      </mc:AlternateContent>
      <p:pic>
        <p:nvPicPr>
          <p:cNvPr id="3" name="QC_4_BD.51_2#12ac958ab?pid=07241f8f2&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383280" y="2408877"/>
            <a:ext cx="5431536" cy="9509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4_AN.52_1#12ac958ab.bracket?pid=07241f8f2&amp;color=0,0,0&amp;vpa=16&amp;vtp=1"/>
          <p:cNvSpPr/>
          <p:nvPr/>
        </p:nvSpPr>
        <p:spPr>
          <a:xfrm>
            <a:off x="2954401" y="186735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mc:AlternateContent xmlns:mc="http://schemas.openxmlformats.org/markup-compatibility/2006">
        <mc:Choice xmlns:a14="http://schemas.microsoft.com/office/drawing/2010/main" Requires="a14">
          <p:sp>
            <p:nvSpPr>
              <p:cNvPr id="5" name="QC_4_BD.51_3#12ac958ab.choices?pid=07241f8f2&amp;color=0,0,0&amp;vtp=1&amp;bbb=1"/>
              <p:cNvSpPr/>
              <p:nvPr/>
            </p:nvSpPr>
            <p:spPr>
              <a:xfrm>
                <a:off x="722376" y="34883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A.若从该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片段中直接获取蛛丝蛋白基因，会破坏4个磷酸二酯键</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技术获取目的基因，则图中的1、4分别是2种引物结合的位置</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.若受体细胞为大肠杆菌，则需先将其处理为感受态，更利于实现转化</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过程中退火温度过低，可能会导致电泳结果出现不止一条条带</a:t>
                </a:r>
                <a:endParaRPr lang="en-US" altLang="zh-CN" sz="2000" dirty="0"/>
              </a:p>
            </p:txBody>
          </p:sp>
        </mc:Choice>
        <mc:Fallback>
          <p:sp>
            <p:nvSpPr>
              <p:cNvPr id="5" name="QC_4_BD.51_3#12ac958ab.choices?pid=07241f8f2&amp;color=0,0,0&amp;vtp=1&amp;bbb=1"/>
              <p:cNvSpPr>
                <a:spLocks noRot="1" noChangeAspect="1" noMove="1" noResize="1" noEditPoints="1" noAdjustHandles="1" noChangeArrowheads="1" noChangeShapeType="1" noTextEdit="1"/>
              </p:cNvSpPr>
              <p:nvPr/>
            </p:nvSpPr>
            <p:spPr>
              <a:xfrm>
                <a:off x="722376" y="3488377"/>
                <a:ext cx="10753344" cy="1796034"/>
              </a:xfrm>
              <a:prstGeom prst="rect">
                <a:avLst/>
              </a:prstGeom>
              <a:blipFill rotWithShape="1">
                <a:blip r:embed="rId3"/>
                <a:stretch>
                  <a:fillRect l="-4" t="-18" b="-25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3_1#998e7e155?vop=1&amp;pid=6c17ec8bb&amp;color=0,0,0&amp;vtp=1&amp;bt=1&amp;bbb=1&amp;hb=1"/>
          <p:cNvSpPr/>
          <p:nvPr/>
        </p:nvSpPr>
        <p:spPr>
          <a:xfrm>
            <a:off x="722376" y="972000"/>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目的基因是指用于改变受体细胞性状或获得预期表达产物等的基因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，主要是指编码蛋白质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的基因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，也可以是编码具有调控作用的因子的基因等，A错误。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AS.53_1#12ac958ab?vop=1&amp;pid=07241f8f2&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若从该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片段中直接获取蛛丝蛋白基因</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每条链上会破坏2个磷酸二酯键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，共会破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4个磷酸二酯键，A正确；由于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聚合酶只能从引物的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端延伸子链，图中的磷酸基团端为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，羟基端为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端，子链和模板链反向平行，因此根据子链的延伸方向可知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，图中与引物结合的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部位是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2、3，B错误；若受体细胞为大肠杆菌，先用</a:t>
                </a:r>
                <a14:m>
                  <m:oMath xmlns:m="http://schemas.openxmlformats.org/officeDocument/2006/math">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处理使其成为感受态细胞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，容易从周围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环境吸收</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分子，C正确；复性温度过低可能造成引物与模板错配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，引物与模板的结合位点增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，可能会导致</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扩增产物不止一种，电泳结果出现不止一条条带，D正确。</a:t>
                </a:r>
                <a:endParaRPr lang="en-US" altLang="zh-CN" sz="2200" dirty="0"/>
              </a:p>
            </p:txBody>
          </p:sp>
        </mc:Choice>
        <mc:Fallback>
          <p:sp>
            <p:nvSpPr>
              <p:cNvPr id="2" name="QC_4_AS.53_1#12ac958ab?vop=1&amp;pid=07241f8f2&amp;color=0,0,0&amp;vtp=1&amp;bt=1&amp;bbb=1&amp;hb=1"/>
              <p:cNvSpPr>
                <a:spLocks noRot="1" noChangeAspect="1" noMove="1" noResize="1" noEditPoints="1" noAdjustHandles="1" noChangeArrowheads="1" noChangeShapeType="1" noTextEdit="1"/>
              </p:cNvSpPr>
              <p:nvPr/>
            </p:nvSpPr>
            <p:spPr>
              <a:xfrm>
                <a:off x="722376" y="972000"/>
                <a:ext cx="10753344" cy="2697734"/>
              </a:xfrm>
              <a:prstGeom prst="rect">
                <a:avLst/>
              </a:prstGeom>
              <a:blipFill rotWithShape="1">
                <a:blip r:embed="rId1"/>
                <a:stretch>
                  <a:fillRect l="-4" t="-17" r="-18" b="-166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54_1#974c29a04?pid=07241f8f2&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[江西宜春一中2025高二期中]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目的基因和载体如果用同一种限制酶处理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，连接时会出现正向连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接和反向连接两种情况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，为鉴定筛选出的表达载体中是否含有正确插入目的基因的重组质粒</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设计引物进行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后，结合电泳技术鉴定。图示为甲、乙、丙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3条引物在正确重组质粒中的相应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，其中目的基因为长度</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的片段。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4_BD.54_1#974c29a04?pid=07241f8f2&amp;color=0,0,0&amp;vtp=1&amp;bt=1&amp;bbb=1&amp;hb=1"/>
              <p:cNvSpPr>
                <a:spLocks noRot="1" noChangeAspect="1" noMove="1" noResize="1" noEditPoints="1" noAdjustHandles="1" noChangeArrowheads="1" noChangeShapeType="1" noTextEdit="1"/>
              </p:cNvSpPr>
              <p:nvPr/>
            </p:nvSpPr>
            <p:spPr>
              <a:xfrm>
                <a:off x="722376" y="972000"/>
                <a:ext cx="10753344" cy="1757553"/>
              </a:xfrm>
              <a:prstGeom prst="rect">
                <a:avLst/>
              </a:prstGeom>
              <a:blipFill rotWithShape="1">
                <a:blip r:embed="rId1"/>
                <a:stretch>
                  <a:fillRect l="-4" t="-26" r="-1175" b="-2583"/>
                </a:stretch>
              </a:blipFill>
            </p:spPr>
            <p:txBody>
              <a:bodyPr/>
              <a:lstStyle/>
              <a:p>
                <a:r>
                  <a:rPr lang="zh-CN" altLang="en-US">
                    <a:noFill/>
                  </a:rPr>
                  <a:t> </a:t>
                </a:r>
              </a:p>
            </p:txBody>
          </p:sp>
        </mc:Fallback>
      </mc:AlternateContent>
      <p:sp>
        <p:nvSpPr>
          <p:cNvPr id="3" name="QC_4_AN.55_1#974c29a04.bracket?pid=07241f8f2&amp;color=0,0,0&amp;vpa=17&amp;vtp=1"/>
          <p:cNvSpPr/>
          <p:nvPr/>
        </p:nvSpPr>
        <p:spPr>
          <a:xfrm>
            <a:off x="8286814" y="23245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4_BD.54_2#974c29a04?htil=9&amp;pid=07241f8f2&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542703" y="2866077"/>
            <a:ext cx="2779776" cy="2551176"/>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4_BD.54_3#974c29a04.choices?htil=9&amp;pid=07241f8f2&amp;color=0,0,0&amp;vtp=1&amp;bbb=1&amp;hb=1"/>
              <p:cNvSpPr/>
              <p:nvPr/>
            </p:nvSpPr>
            <p:spPr>
              <a:xfrm>
                <a:off x="722376" y="2739077"/>
                <a:ext cx="7836408" cy="2253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复性温度不宜太低，避免引物和模板链错配形成双链</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.电泳条带迁移的速率与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分子的大小和构象等有关</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.选取引物甲、丙，扩增出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450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的片段时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，可以说明目的基因正向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.选取引物乙、丙，可以判断目的基因是否反向连接</a:t>
                </a:r>
                <a:endParaRPr lang="en-US" altLang="zh-CN" sz="2000" dirty="0"/>
              </a:p>
            </p:txBody>
          </p:sp>
        </mc:Choice>
        <mc:Fallback>
          <p:sp>
            <p:nvSpPr>
              <p:cNvPr id="5" name="QC_4_BD.54_3#974c29a04.choices?htil=9&amp;pid=07241f8f2&amp;color=0,0,0&amp;vtp=1&amp;bbb=1&amp;hb=1"/>
              <p:cNvSpPr>
                <a:spLocks noRot="1" noChangeAspect="1" noMove="1" noResize="1" noEditPoints="1" noAdjustHandles="1" noChangeArrowheads="1" noChangeShapeType="1" noTextEdit="1"/>
              </p:cNvSpPr>
              <p:nvPr/>
            </p:nvSpPr>
            <p:spPr>
              <a:xfrm>
                <a:off x="722376" y="2739077"/>
                <a:ext cx="7836408" cy="2253234"/>
              </a:xfrm>
              <a:prstGeom prst="rect">
                <a:avLst/>
              </a:prstGeom>
              <a:blipFill rotWithShape="1">
                <a:blip r:embed="rId3"/>
                <a:stretch>
                  <a:fillRect l="-5" t="-14" r="3" b="-200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AS.56_1#974c29a04?vop=1&amp;pid=07241f8f2&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复性是在高温解旋后降低温度让引物与模板链结合，复性温度不宜太低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，避免引物和模板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链错配形成双链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，A正确;电泳时</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分子迁移的速率与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分子的大小和构象等有关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，如电泳一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段时间后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，较大的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分子迁移距离小，离加样孔近，而较小的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分子迁移距离大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，离加样孔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，B正确；由于使用的引物是甲和丙，没有与目的基因相应位置配对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，因此不管目的基因正向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连接还是反向连接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，均会扩增出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450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的片段，C错误；选取引物乙、丙，扩增出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350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的片段</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，可以说明目的基因正向连接，若反向连接，则不能扩增出有效片段，D正确。</a:t>
                </a:r>
                <a:endParaRPr lang="en-US" altLang="zh-CN" sz="2200" dirty="0"/>
              </a:p>
            </p:txBody>
          </p:sp>
        </mc:Choice>
        <mc:Fallback>
          <p:sp>
            <p:nvSpPr>
              <p:cNvPr id="2" name="QC_4_AS.56_1#974c29a04?vop=1&amp;pid=07241f8f2&amp;color=0,0,0&amp;vtp=1&amp;bt=1&amp;bbb=1&amp;hb=1"/>
              <p:cNvSpPr>
                <a:spLocks noRot="1" noChangeAspect="1" noMove="1" noResize="1" noEditPoints="1" noAdjustHandles="1" noChangeArrowheads="1" noChangeShapeType="1" noTextEdit="1"/>
              </p:cNvSpPr>
              <p:nvPr/>
            </p:nvSpPr>
            <p:spPr>
              <a:xfrm>
                <a:off x="722376" y="972000"/>
                <a:ext cx="10753344" cy="2697734"/>
              </a:xfrm>
              <a:prstGeom prst="rect">
                <a:avLst/>
              </a:prstGeom>
              <a:blipFill rotWithShape="1">
                <a:blip r:embed="rId1"/>
                <a:stretch>
                  <a:fillRect l="-4" t="-17" r="-142" b="-166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BD.57_1#e2612eb30?htil=10&amp;pid=07241f8f2&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729524" y="1054295"/>
            <a:ext cx="4672584" cy="97840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3" name="QC_4_BD.57_2#e2612eb30?htil=10&amp;pid=07241f8f2&amp;color=0,0,0&amp;vtp=1&amp;bt=1&amp;bbb=1&amp;hb=1&amp;hs=1"/>
              <p:cNvSpPr/>
              <p:nvPr/>
            </p:nvSpPr>
            <p:spPr>
              <a:xfrm>
                <a:off x="722376" y="972000"/>
                <a:ext cx="59527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[江苏盐城2025高二期中]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如图表示通过</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获取目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的基因的过程中某个阶段反应体系的情况，①②③④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表示相关物质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表示方向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3" name="QC_4_BD.57_2#e2612eb30?htil=10&amp;pid=07241f8f2&amp;color=0,0,0&amp;vtp=1&amp;bt=1&amp;bbb=1&amp;hb=1&amp;hs=1"/>
              <p:cNvSpPr>
                <a:spLocks noRot="1" noChangeAspect="1" noMove="1" noResize="1" noEditPoints="1" noAdjustHandles="1" noChangeArrowheads="1" noChangeShapeType="1" noTextEdit="1"/>
              </p:cNvSpPr>
              <p:nvPr/>
            </p:nvSpPr>
            <p:spPr>
              <a:xfrm>
                <a:off x="722376" y="972000"/>
                <a:ext cx="5952744" cy="1757553"/>
              </a:xfrm>
              <a:prstGeom prst="rect">
                <a:avLst/>
              </a:prstGeom>
              <a:blipFill rotWithShape="1">
                <a:blip r:embed="rId2"/>
                <a:stretch>
                  <a:fillRect l="-6" t="-26" r="-629" b="-2583"/>
                </a:stretch>
              </a:blipFill>
            </p:spPr>
            <p:txBody>
              <a:bodyPr/>
              <a:lstStyle/>
              <a:p>
                <a:r>
                  <a:rPr lang="zh-CN" altLang="en-US">
                    <a:noFill/>
                  </a:rPr>
                  <a:t> </a:t>
                </a:r>
              </a:p>
            </p:txBody>
          </p:sp>
        </mc:Fallback>
      </mc:AlternateContent>
      <p:sp>
        <p:nvSpPr>
          <p:cNvPr id="4" name="QC_4_AN.58_1#e2612eb30.bracket?pid=07241f8f2&amp;color=0,0,0&amp;vpa=18&amp;vtp=1"/>
          <p:cNvSpPr/>
          <p:nvPr/>
        </p:nvSpPr>
        <p:spPr>
          <a:xfrm>
            <a:off x="909701" y="23245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5" name="QC_4_BD.57_3#e2612eb30.choices?pid=07241f8f2&amp;color=0,0,0&amp;vtp=1&amp;bbb=1&amp;hs=1"/>
              <p:cNvSpPr/>
              <p:nvPr/>
            </p:nvSpPr>
            <p:spPr>
              <a:xfrm>
                <a:off x="722376" y="2739077"/>
                <a:ext cx="10753344" cy="1808734"/>
              </a:xfrm>
              <a:prstGeom prst="rect">
                <a:avLst/>
              </a:prstGeom>
              <a:noFill/>
            </p:spPr>
            <p:txBody>
              <a:bodyPr wrap="none" lIns="0" tIns="0" rIns="0" bIns="0" rtlCol="0" anchor="t"/>
              <a:lstStyle/>
              <a:p>
                <a:pPr algn="l" latinLnBrk="1">
                  <a:lnSpc>
                    <a:spcPts val="37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A.②链从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的方向为</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①②</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链均可作为子链合成的模板</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过程需要通过解旋酶断开氢键，且为边解旋边复制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.以1个</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为模板经3次循环需消耗8个引物③</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.物质③的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端添加了某序列，至少需经2次循环才可获得含该序列的双链产物</a:t>
                </a:r>
                <a:endParaRPr lang="en-US" altLang="zh-CN" sz="2000" dirty="0"/>
              </a:p>
            </p:txBody>
          </p:sp>
        </mc:Choice>
        <mc:Fallback>
          <p:sp>
            <p:nvSpPr>
              <p:cNvPr id="5" name="QC_4_BD.57_3#e2612eb30.choices?pid=07241f8f2&amp;color=0,0,0&amp;vtp=1&amp;bbb=1&amp;hs=1"/>
              <p:cNvSpPr>
                <a:spLocks noRot="1" noChangeAspect="1" noMove="1" noResize="1" noEditPoints="1" noAdjustHandles="1" noChangeArrowheads="1" noChangeShapeType="1" noTextEdit="1"/>
              </p:cNvSpPr>
              <p:nvPr/>
            </p:nvSpPr>
            <p:spPr>
              <a:xfrm>
                <a:off x="722376" y="2739077"/>
                <a:ext cx="10753344" cy="1808734"/>
              </a:xfrm>
              <a:prstGeom prst="rect">
                <a:avLst/>
              </a:prstGeom>
              <a:blipFill rotWithShape="1">
                <a:blip r:embed="rId3"/>
                <a:stretch>
                  <a:fillRect l="-4" t="-18" b="-249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AS.59_1#e2612eb30?vop=1&amp;pid=07241f8f2&amp;color=0,0,0&amp;vtp=1&amp;bt=1&amp;bbb=1&amp;hb=1"/>
              <p:cNvSpPr/>
              <p:nvPr/>
            </p:nvSpPr>
            <p:spPr>
              <a:xfrm>
                <a:off x="722376" y="972000"/>
                <a:ext cx="10753344" cy="22532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分子中两条链的反向平行关系可判断，②链从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的方向为</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均可作为子链合成的模板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过程通过高温处理使双链中氢键断裂解聚成为单链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需要解旋酶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，B错误；以1个</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为模板经3次循环产生的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分子数目为</a:t>
                </a:r>
                <a14:m>
                  <m:oMath xmlns:m="http://schemas.openxmlformats.org/officeDocument/2006/math">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sup>
                    </m:s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8</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需消耗引物③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的数目为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8</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7</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，C错误；引物③（</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端添加了某序列）与模板</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分子内部碱基互</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补配对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，至少需经2次循环才可获得含该序列的双链</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产物，D正确。</a:t>
                </a:r>
                <a:endParaRPr lang="en-US" altLang="zh-CN" sz="2200" dirty="0"/>
              </a:p>
            </p:txBody>
          </p:sp>
        </mc:Choice>
        <mc:Fallback>
          <p:sp>
            <p:nvSpPr>
              <p:cNvPr id="2" name="QC_4_AS.59_1#e2612eb30?vop=1&amp;pid=07241f8f2&amp;color=0,0,0&amp;vtp=1&amp;bt=1&amp;bbb=1&amp;hb=1"/>
              <p:cNvSpPr>
                <a:spLocks noRot="1" noChangeAspect="1" noMove="1" noResize="1" noEditPoints="1" noAdjustHandles="1" noChangeArrowheads="1" noChangeShapeType="1" noTextEdit="1"/>
              </p:cNvSpPr>
              <p:nvPr/>
            </p:nvSpPr>
            <p:spPr>
              <a:xfrm>
                <a:off x="722376" y="972000"/>
                <a:ext cx="10753344" cy="2253234"/>
              </a:xfrm>
              <a:prstGeom prst="rect">
                <a:avLst/>
              </a:prstGeom>
              <a:blipFill rotWithShape="1">
                <a:blip r:embed="rId1"/>
                <a:stretch>
                  <a:fillRect l="-4" t="-20" r="-130" b="-199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EX.60_1#e2612eb30?vop=1&amp;pid=07241f8f2&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【方法总结】</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根据引物结合的位置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，常见</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可分三类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，扩增出目的基因所需的最少循环数可按照下述公式进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行计算</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4_EX.60_1#e2612eb30?vop=1&amp;pid=07241f8f2&amp;color=0,0,0&amp;vtp=1&amp;bt=1&amp;bbb=1&amp;hb=1"/>
              <p:cNvSpPr>
                <a:spLocks noRot="1" noChangeAspect="1" noMove="1" noResize="1" noEditPoints="1" noAdjustHandles="1" noChangeArrowheads="1" noChangeShapeType="1" noTextEdit="1"/>
              </p:cNvSpPr>
              <p:nvPr/>
            </p:nvSpPr>
            <p:spPr>
              <a:xfrm>
                <a:off x="722376" y="972000"/>
                <a:ext cx="10753344" cy="1326134"/>
              </a:xfrm>
              <a:prstGeom prst="rect">
                <a:avLst/>
              </a:prstGeom>
              <a:blipFill rotWithShape="1">
                <a:blip r:embed="rId1"/>
                <a:stretch>
                  <a:fillRect l="-4" t="-34" b="-3395"/>
                </a:stretch>
              </a:blipFill>
            </p:spPr>
            <p:txBody>
              <a:bodyPr/>
              <a:lstStyle/>
              <a:p>
                <a:r>
                  <a:rPr lang="zh-CN" altLang="en-US">
                    <a:noFill/>
                  </a:rPr>
                  <a:t> </a:t>
                </a:r>
              </a:p>
            </p:txBody>
          </p:sp>
        </mc:Fallback>
      </mc:AlternateContent>
      <p:pic>
        <p:nvPicPr>
          <p:cNvPr id="3" name="QC_4_EX.60_2#e2612eb30?vop=1&amp;pid=07241f8f2&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566160" y="2427928"/>
            <a:ext cx="5056632" cy="136245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EX.60_3#e2612eb30?vop=1&amp;pid=07241f8f2&amp;color=0,0,0&amp;mp=1&amp;tib=255,255,255&amp;vtp=1&amp;bt=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566160" y="972000"/>
            <a:ext cx="5056632" cy="257860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3" name="QC_4_EX.60_4#e2612eb30?vop=1&amp;pid=07241f8f2&amp;color=0,0,0&amp;mp=1&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566160" y="3679132"/>
            <a:ext cx="5056632" cy="135331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61_1#6caa87046?pid=07241f8f2&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[山东青岛2025高二月考]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基因编辑是指实现目标</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片段敲除、</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置换和插入等操作的技术方法。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如图是对某生物</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基因进行编辑的过程，该过程中用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sgRNA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指引</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Cas</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酶（一种能切割</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结合到特定的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4_BD.61_1#6caa87046?pid=07241f8f2&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3407" b="-3491"/>
                </a:stretch>
              </a:blipFill>
            </p:spPr>
            <p:txBody>
              <a:bodyPr/>
              <a:lstStyle/>
              <a:p>
                <a:r>
                  <a:rPr lang="zh-CN" altLang="en-US">
                    <a:noFill/>
                  </a:rPr>
                  <a:t> </a:t>
                </a:r>
              </a:p>
            </p:txBody>
          </p:sp>
        </mc:Fallback>
      </mc:AlternateContent>
      <p:sp>
        <p:nvSpPr>
          <p:cNvPr id="3" name="QC_4_AN.62_1#6caa87046.bracket?pid=07241f8f2&amp;color=0,0,0&amp;vpa=19&amp;vtp=1"/>
          <p:cNvSpPr/>
          <p:nvPr/>
        </p:nvSpPr>
        <p:spPr>
          <a:xfrm>
            <a:off x="6248464" y="18673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4_BD.61_2#6caa87046?htil=11&amp;pid=07241f8f2&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166660" y="2408877"/>
            <a:ext cx="5239512" cy="183794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4_BD.61_3#6caa87046.choices?htil=11&amp;pid=07241f8f2&amp;color=0,0,0&amp;vtp=1&amp;bbb=1&amp;hb=1"/>
              <p:cNvSpPr/>
              <p:nvPr/>
            </p:nvSpPr>
            <p:spPr>
              <a:xfrm>
                <a:off x="722376" y="2281877"/>
                <a:ext cx="5376672" cy="27231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sgRNA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是合成</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Cas</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酶的模板</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sgRNA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的碱基序列与靶基因碱基序列能够全部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互补</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Cas</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酶可在特定位点断裂核苷酸之间的连接键</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基因被编辑后因不能转录而无法表达相关蛋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白质</a:t>
                </a:r>
                <a:endParaRPr lang="en-US" altLang="zh-CN" sz="2000" dirty="0"/>
              </a:p>
            </p:txBody>
          </p:sp>
        </mc:Choice>
        <mc:Fallback>
          <p:sp>
            <p:nvSpPr>
              <p:cNvPr id="5" name="QC_4_BD.61_3#6caa87046.choices?htil=11&amp;pid=07241f8f2&amp;color=0,0,0&amp;vtp=1&amp;bbb=1&amp;hb=1"/>
              <p:cNvSpPr>
                <a:spLocks noRot="1" noChangeAspect="1" noMove="1" noResize="1" noEditPoints="1" noAdjustHandles="1" noChangeArrowheads="1" noChangeShapeType="1" noTextEdit="1"/>
              </p:cNvSpPr>
              <p:nvPr/>
            </p:nvSpPr>
            <p:spPr>
              <a:xfrm>
                <a:off x="722376" y="2281877"/>
                <a:ext cx="5376672" cy="2723134"/>
              </a:xfrm>
              <a:prstGeom prst="rect">
                <a:avLst/>
              </a:prstGeom>
              <a:blipFill rotWithShape="1">
                <a:blip r:embed="rId3"/>
                <a:stretch>
                  <a:fillRect l="-7" t="-12" r="-156" b="-165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AS.63_1#6caa87046?vop=1&amp;pid=07241f8f2&amp;color=0,0,0&amp;vtp=1&amp;bt=1&amp;bbb=1&amp;hb=1"/>
              <p:cNvSpPr/>
              <p:nvPr/>
            </p:nvSpPr>
            <p:spPr>
              <a:xfrm>
                <a:off x="722376" y="972000"/>
                <a:ext cx="10753344" cy="22532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sgRNA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可指引</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Cas</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酶结合到特定的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序列，它不是合成</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Cas</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酶的模板，该过程中</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sgRNA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的部分碱基序列可与靶基因特定部位的碱基序列互补配对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，A、B错误；由题意可知</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Cas</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作用与限制酶类似</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，可在特定位点切割</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，使相应部位的核苷酸之间的磷酸二酯键断裂，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；基因编辑可能造成表达的蛋白质功能丧失，但不一定不能转录，故</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基因被编辑后可能依然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可以转录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，只是表达的蛋白质会改变，D错误。</a:t>
                </a:r>
                <a:endParaRPr lang="en-US" altLang="zh-CN" sz="2200" dirty="0"/>
              </a:p>
            </p:txBody>
          </p:sp>
        </mc:Choice>
        <mc:Fallback>
          <p:sp>
            <p:nvSpPr>
              <p:cNvPr id="2" name="QC_4_AS.63_1#6caa87046?vop=1&amp;pid=07241f8f2&amp;color=0,0,0&amp;vtp=1&amp;bt=1&amp;bbb=1&amp;hb=1"/>
              <p:cNvSpPr>
                <a:spLocks noRot="1" noChangeAspect="1" noMove="1" noResize="1" noEditPoints="1" noAdjustHandles="1" noChangeArrowheads="1" noChangeShapeType="1" noTextEdit="1"/>
              </p:cNvSpPr>
              <p:nvPr/>
            </p:nvSpPr>
            <p:spPr>
              <a:xfrm>
                <a:off x="722376" y="972000"/>
                <a:ext cx="10753344" cy="2253234"/>
              </a:xfrm>
              <a:prstGeom prst="rect">
                <a:avLst/>
              </a:prstGeom>
              <a:blipFill rotWithShape="1">
                <a:blip r:embed="rId1"/>
                <a:stretch>
                  <a:fillRect l="-4" t="-20" b="-199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64_1#56e565753?pid=07241f8f2&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[山西吕梁2024高二质检]</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研究人员将目的基因插入质粒，构建重组质粒的过程如图所示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该重组质粒导入大肠杆菌中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𝛽</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半乳糖苷酶基因编码产生的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𝛽</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半乳糖苷酶可分解</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蓝色物质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，使菌落呈蓝色，否则菌落为白色。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4_BD.64_1#56e565753?pid=07241f8f2&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1175" b="-3491"/>
                </a:stretch>
              </a:blipFill>
            </p:spPr>
            <p:txBody>
              <a:bodyPr/>
              <a:lstStyle/>
              <a:p>
                <a:r>
                  <a:rPr lang="zh-CN" altLang="en-US">
                    <a:noFill/>
                  </a:rPr>
                  <a:t> </a:t>
                </a:r>
              </a:p>
            </p:txBody>
          </p:sp>
        </mc:Fallback>
      </mc:AlternateContent>
      <p:sp>
        <p:nvSpPr>
          <p:cNvPr id="3" name="QC_4_AN.65_1#56e565753.bracket?pid=07241f8f2&amp;color=0,0,0&amp;vpa=20&amp;vtp=1"/>
          <p:cNvSpPr/>
          <p:nvPr/>
        </p:nvSpPr>
        <p:spPr>
          <a:xfrm>
            <a:off x="8034401" y="18673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4_BD.64_2#56e565753?htil=12&amp;pid=07241f8f2&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685646" y="2408877"/>
            <a:ext cx="4727448" cy="289864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4_BD.64_3#56e565753.choices?htil=12&amp;pid=07241f8f2&amp;color=0,0,0&amp;vtp=1&amp;bbb=1&amp;hb=1"/>
              <p:cNvSpPr/>
              <p:nvPr/>
            </p:nvSpPr>
            <p:spPr>
              <a:xfrm>
                <a:off x="722376" y="2281877"/>
                <a:ext cx="5897880" cy="36375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A.将目的基因插入质粒中时，可能用到的酶有</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𝑋ℎ𝑜</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𝑁ℎ𝑒</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.需要用</a:t>
                </a:r>
                <a14:m>
                  <m:oMath xmlns:m="http://schemas.openxmlformats.org/officeDocument/2006/math">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处理大肠杆菌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，使其处于易于吸收周围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环境中</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分子的状态</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.按图示构建的重组质粒导入大肠杆菌后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，大肠杆菌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可正常表达该目的基因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.在含</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的培养基上培养导入了重组质粒的大肠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杆菌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，可出现蓝色菌落</a:t>
                </a:r>
                <a:endParaRPr lang="en-US" altLang="zh-CN" sz="2000" dirty="0"/>
              </a:p>
            </p:txBody>
          </p:sp>
        </mc:Choice>
        <mc:Fallback>
          <p:sp>
            <p:nvSpPr>
              <p:cNvPr id="5" name="QC_4_BD.64_3#56e565753.choices?htil=12&amp;pid=07241f8f2&amp;color=0,0,0&amp;vtp=1&amp;bbb=1&amp;hb=1"/>
              <p:cNvSpPr>
                <a:spLocks noRot="1" noChangeAspect="1" noMove="1" noResize="1" noEditPoints="1" noAdjustHandles="1" noChangeArrowheads="1" noChangeShapeType="1" noTextEdit="1"/>
              </p:cNvSpPr>
              <p:nvPr/>
            </p:nvSpPr>
            <p:spPr>
              <a:xfrm>
                <a:off x="722376" y="2281877"/>
                <a:ext cx="5897880" cy="3637534"/>
              </a:xfrm>
              <a:prstGeom prst="rect">
                <a:avLst/>
              </a:prstGeom>
              <a:blipFill rotWithShape="1">
                <a:blip r:embed="rId3"/>
                <a:stretch>
                  <a:fillRect l="-6" t="-9" r="-1307" b="-124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4_1#9ac1f2190?pid=6c17ec8bb&amp;color=0,0,0&amp;vtp=1&amp;bt=1&amp;bbb=1&amp;hb=1"/>
              <p:cNvSpPr/>
              <p:nvPr/>
            </p:nvSpPr>
            <p:spPr>
              <a:xfrm>
                <a:off x="722376" y="969264"/>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是获取目的基因的一种方式，能特异性地快速扩增目的基因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。下列相关叙述正确的是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4_1#9ac1f2190?pid=6c17ec8bb&amp;color=0,0,0&amp;vtp=1&amp;bt=1&amp;bbb=1&amp;hb=1"/>
              <p:cNvSpPr>
                <a:spLocks noRot="1" noChangeAspect="1" noMove="1" noResize="1" noEditPoints="1" noAdjustHandles="1" noChangeArrowheads="1" noChangeShapeType="1" noTextEdit="1"/>
              </p:cNvSpPr>
              <p:nvPr/>
            </p:nvSpPr>
            <p:spPr>
              <a:xfrm>
                <a:off x="722376" y="969264"/>
                <a:ext cx="10753344" cy="843153"/>
              </a:xfrm>
              <a:prstGeom prst="rect">
                <a:avLst/>
              </a:prstGeom>
              <a:blipFill rotWithShape="1">
                <a:blip r:embed="rId1"/>
                <a:stretch>
                  <a:fillRect l="-4" t="-30" b="-5407"/>
                </a:stretch>
              </a:blipFill>
            </p:spPr>
            <p:txBody>
              <a:bodyPr/>
              <a:lstStyle/>
              <a:p>
                <a:r>
                  <a:rPr lang="zh-CN" altLang="en-US">
                    <a:noFill/>
                  </a:rPr>
                  <a:t> </a:t>
                </a:r>
              </a:p>
            </p:txBody>
          </p:sp>
        </mc:Fallback>
      </mc:AlternateContent>
      <p:sp>
        <p:nvSpPr>
          <p:cNvPr id="3" name="QC_5_AN.5_1#9ac1f2190.bracket?pid=6c17ec8bb&amp;color=0,0,0&amp;vpa=2&amp;vtp=1"/>
          <p:cNvSpPr/>
          <p:nvPr/>
        </p:nvSpPr>
        <p:spPr>
          <a:xfrm>
            <a:off x="922401" y="1407414"/>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mc:AlternateContent xmlns:mc="http://schemas.openxmlformats.org/markup-compatibility/2006">
        <mc:Choice xmlns:a14="http://schemas.microsoft.com/office/drawing/2010/main" Requires="a14">
          <p:sp>
            <p:nvSpPr>
              <p:cNvPr id="4" name="QC_5_BD.4_2#9ac1f2190.choices?pid=6c17ec8bb&amp;color=0,0,0&amp;vtp=1&amp;bbb=1"/>
              <p:cNvSpPr/>
              <p:nvPr/>
            </p:nvSpPr>
            <p:spPr>
              <a:xfrm>
                <a:off x="722376" y="1822450"/>
                <a:ext cx="10753344" cy="1781302"/>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𝑇𝑎𝑞</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聚合酶与普通</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聚合酶的作用不同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.一般向反应体系加入4种脱氧核苷酸的等量混合液</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.温度下降到</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72</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左右时引物与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单链结合</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中实现特异性扩增的关键物质是模板</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p:txBody>
          </p:sp>
        </mc:Choice>
        <mc:Fallback>
          <p:sp>
            <p:nvSpPr>
              <p:cNvPr id="4" name="QC_5_BD.4_2#9ac1f2190.choices?pid=6c17ec8bb&amp;color=0,0,0&amp;vtp=1&amp;bbb=1"/>
              <p:cNvSpPr>
                <a:spLocks noRot="1" noChangeAspect="1" noMove="1" noResize="1" noEditPoints="1" noAdjustHandles="1" noChangeArrowheads="1" noChangeShapeType="1" noTextEdit="1"/>
              </p:cNvSpPr>
              <p:nvPr/>
            </p:nvSpPr>
            <p:spPr>
              <a:xfrm>
                <a:off x="722376" y="1822450"/>
                <a:ext cx="10753344" cy="1781302"/>
              </a:xfrm>
              <a:prstGeom prst="rect">
                <a:avLst/>
              </a:prstGeom>
              <a:blipFill rotWithShape="1">
                <a:blip r:embed="rId2"/>
                <a:stretch>
                  <a:fillRect l="-4" b="-266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AS.66_1#56e565753?vop=1&amp;pid=07241f8f2&amp;color=0,0,0&amp;vtp=1&amp;bt=1&amp;bbb=1&amp;hb=1"/>
              <p:cNvSpPr/>
              <p:nvPr/>
            </p:nvSpPr>
            <p:spPr>
              <a:xfrm>
                <a:off x="722376" y="972000"/>
                <a:ext cx="10753344" cy="3180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目的基因两侧和质粒中均含有限制酶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𝑋ℎ𝑜</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𝑁ℎ𝑒</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的识别序列</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，将目的基因插入质粒中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，可能用到限制酶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𝑋ℎ𝑜</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𝑁ℎ𝑒</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切割目的基因和质粒，再用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连接酶将目的基因和质粒连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接在一起</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，A正确；将目的基因导入受体细胞时，需要用</a:t>
                </a:r>
                <a14:m>
                  <m:oMath xmlns:m="http://schemas.openxmlformats.org/officeDocument/2006/math">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处理大肠杆菌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，使其处于易吸收周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围环境中</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分子的状态，B正确；按图示构建的重组质粒导入大肠杆菌后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，由于目的基因的转</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录方向和启动子启动转录的方向相反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，大肠杆菌不能正常表达该目的基因，C错误；在含</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的培养基上培养导入了重组质粒的大肠杆菌</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𝛽</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半乳糖苷酶基因编码产生的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𝛽</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半乳糖苷酶可分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产生蓝色物质，使菌落呈蓝色，D正确。</a:t>
                </a:r>
                <a:endParaRPr lang="en-US" altLang="zh-CN" sz="2200" dirty="0"/>
              </a:p>
            </p:txBody>
          </p:sp>
        </mc:Choice>
        <mc:Fallback>
          <p:sp>
            <p:nvSpPr>
              <p:cNvPr id="2" name="QC_4_AS.66_1#56e565753?vop=1&amp;pid=07241f8f2&amp;color=0,0,0&amp;vtp=1&amp;bt=1&amp;bbb=1&amp;hb=1"/>
              <p:cNvSpPr>
                <a:spLocks noRot="1" noChangeAspect="1" noMove="1" noResize="1" noEditPoints="1" noAdjustHandles="1" noChangeArrowheads="1" noChangeShapeType="1" noTextEdit="1"/>
              </p:cNvSpPr>
              <p:nvPr/>
            </p:nvSpPr>
            <p:spPr>
              <a:xfrm>
                <a:off x="722376" y="972000"/>
                <a:ext cx="10753344" cy="3180334"/>
              </a:xfrm>
              <a:prstGeom prst="rect">
                <a:avLst/>
              </a:prstGeom>
              <a:blipFill rotWithShape="1">
                <a:blip r:embed="rId1"/>
                <a:stretch>
                  <a:fillRect l="-4" t="-14" r="-1004" b="-141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BD.67_1#dae9a1fb8?htil=13&amp;pid=07241f8f2&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596678" y="1054295"/>
            <a:ext cx="2779776" cy="246888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3" name="QC_4_BD.67_2#dae9a1fb8?htil=13&amp;pid=07241f8f2&amp;color=0,0,0&amp;vtp=1&amp;bt=1&amp;bbb=1&amp;hb=1"/>
              <p:cNvSpPr/>
              <p:nvPr/>
            </p:nvSpPr>
            <p:spPr>
              <a:xfrm>
                <a:off x="722376" y="972000"/>
                <a:ext cx="7836408"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[天津南开大学附属中学2025高二期中]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在基因工程操作中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员利用两种限制酶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处理基因载体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，进行聚丙烯酰胺凝胶电泳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检测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3" name="QC_4_BD.67_2#dae9a1fb8?htil=13&amp;pid=07241f8f2&amp;color=0,0,0&amp;vtp=1&amp;bt=1&amp;bbb=1&amp;hb=1"/>
              <p:cNvSpPr>
                <a:spLocks noRot="1" noChangeAspect="1" noMove="1" noResize="1" noEditPoints="1" noAdjustHandles="1" noChangeArrowheads="1" noChangeShapeType="1" noTextEdit="1"/>
              </p:cNvSpPr>
              <p:nvPr/>
            </p:nvSpPr>
            <p:spPr>
              <a:xfrm>
                <a:off x="722376" y="972000"/>
                <a:ext cx="7836408" cy="1300353"/>
              </a:xfrm>
              <a:prstGeom prst="rect">
                <a:avLst/>
              </a:prstGeom>
              <a:blipFill rotWithShape="1">
                <a:blip r:embed="rId2"/>
                <a:stretch>
                  <a:fillRect l="-5" t="-35" r="3" b="-3491"/>
                </a:stretch>
              </a:blipFill>
            </p:spPr>
            <p:txBody>
              <a:bodyPr/>
              <a:lstStyle/>
              <a:p>
                <a:r>
                  <a:rPr lang="zh-CN" altLang="en-US">
                    <a:noFill/>
                  </a:rPr>
                  <a:t> </a:t>
                </a:r>
              </a:p>
            </p:txBody>
          </p:sp>
        </mc:Fallback>
      </mc:AlternateContent>
      <p:sp>
        <p:nvSpPr>
          <p:cNvPr id="4" name="QC_4_AN.68_1#dae9a1fb8.bracket?pid=07241f8f2&amp;color=0,0,0&amp;vpa=21&amp;vtp=1"/>
          <p:cNvSpPr/>
          <p:nvPr/>
        </p:nvSpPr>
        <p:spPr>
          <a:xfrm>
            <a:off x="5481701" y="18673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5" name="QC_4_BD.67_3#dae9a1fb8.choices?htil=13&amp;pid=07241f8f2&amp;color=0,0,0&amp;vtp=1&amp;bbb=1"/>
              <p:cNvSpPr/>
              <p:nvPr/>
            </p:nvSpPr>
            <p:spPr>
              <a:xfrm>
                <a:off x="722376" y="2334074"/>
                <a:ext cx="7836408"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A.两种限制酶在载体上识别的序列不相同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.两种限制酶在载体上可能各有一个酶切位点</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.限制酶</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的切割位点最短相距约为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在凝胶中迁移的速率与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构象无关</a:t>
                </a:r>
                <a:endParaRPr lang="en-US" altLang="zh-CN" sz="2000" dirty="0"/>
              </a:p>
            </p:txBody>
          </p:sp>
        </mc:Choice>
        <mc:Fallback>
          <p:sp>
            <p:nvSpPr>
              <p:cNvPr id="5" name="QC_4_BD.67_3#dae9a1fb8.choices?htil=13&amp;pid=07241f8f2&amp;color=0,0,0&amp;vtp=1&amp;bbb=1"/>
              <p:cNvSpPr>
                <a:spLocks noRot="1" noChangeAspect="1" noMove="1" noResize="1" noEditPoints="1" noAdjustHandles="1" noChangeArrowheads="1" noChangeShapeType="1" noTextEdit="1"/>
              </p:cNvSpPr>
              <p:nvPr/>
            </p:nvSpPr>
            <p:spPr>
              <a:xfrm>
                <a:off x="722376" y="2334074"/>
                <a:ext cx="7836408" cy="1796034"/>
              </a:xfrm>
              <a:prstGeom prst="rect">
                <a:avLst/>
              </a:prstGeom>
              <a:blipFill rotWithShape="1">
                <a:blip r:embed="rId3"/>
                <a:stretch>
                  <a:fillRect l="-5" t="-25" r="3" b="-250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AS.69_1#dae9a1fb8?vop=1&amp;pid=07241f8f2&amp;color=0,0,0&amp;vtp=1&amp;bt=1&amp;bbb=1&amp;hb=1"/>
              <p:cNvSpPr/>
              <p:nvPr/>
            </p:nvSpPr>
            <p:spPr>
              <a:xfrm>
                <a:off x="722376" y="972000"/>
                <a:ext cx="10753344" cy="3184779"/>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如果两种限制酶在载体上识别序列相同，则用两种酶切割与用一种酶切割产生的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应该相同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，与图示结果不符，因而可推测两种限制酶识别的序列不相同，A正确。当仅用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一种限制酶切割载体时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，仅产生一种长度的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片段，因此该载体最有可能为环状</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用两种限制酶同时切割时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，则产生两种不同长度的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，推测两种限制酶在载体上可能各有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一个酶切位点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，B正确。该载体可能为环状</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分子，且长度为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800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,两种限制酶同时切割时产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两种长度的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片段，所以两种限制酶的切割位点最短相距约为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8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分子在凝胶中的迁移速率与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分子大小、构象、凝胶的浓度等有关，D错误。</a:t>
                </a:r>
                <a:endParaRPr lang="en-US" altLang="zh-CN" sz="2200" dirty="0"/>
              </a:p>
            </p:txBody>
          </p:sp>
        </mc:Choice>
        <mc:Fallback>
          <p:sp>
            <p:nvSpPr>
              <p:cNvPr id="2" name="QC_4_AS.69_1#dae9a1fb8?vop=1&amp;pid=07241f8f2&amp;color=0,0,0&amp;vtp=1&amp;bt=1&amp;bbb=1&amp;hb=1"/>
              <p:cNvSpPr>
                <a:spLocks noRot="1" noChangeAspect="1" noMove="1" noResize="1" noEditPoints="1" noAdjustHandles="1" noChangeArrowheads="1" noChangeShapeType="1" noTextEdit="1"/>
              </p:cNvSpPr>
              <p:nvPr/>
            </p:nvSpPr>
            <p:spPr>
              <a:xfrm>
                <a:off x="722376" y="972000"/>
                <a:ext cx="10753344" cy="3184779"/>
              </a:xfrm>
              <a:prstGeom prst="rect">
                <a:avLst/>
              </a:prstGeom>
              <a:blipFill rotWithShape="1">
                <a:blip r:embed="rId1"/>
                <a:stretch>
                  <a:fillRect l="-4" t="-14" r="-272" b="-167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70_1#d37fb845b?pid=07241f8f2&amp;color=0,0,0&amp;vtp=1&amp;bt=1&amp;bbb=1&amp;hb=1"/>
              <p:cNvSpPr/>
              <p:nvPr/>
            </p:nvSpPr>
            <p:spPr>
              <a:xfrm>
                <a:off x="722376" y="972000"/>
                <a:ext cx="10753344" cy="1298702"/>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[江西南昌二中2025高二期末]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大刍草具有较强的耐盐碱能力，该性状与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蛋白有关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。科学家通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技术获取和扩增</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蛋白基因，如图1所示。将获得的大量</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蛋白基因与质粒构建基因表达载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，各部分结构如图2所示。</a:t>
                </a:r>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2000" dirty="0"/>
              </a:p>
            </p:txBody>
          </p:sp>
        </mc:Choice>
        <mc:Fallback>
          <p:sp>
            <p:nvSpPr>
              <p:cNvPr id="2" name="QO_4_BD.70_1#d37fb845b?pid=07241f8f2&amp;color=0,0,0&amp;vtp=1&amp;bt=1&amp;bbb=1&amp;hb=1"/>
              <p:cNvSpPr>
                <a:spLocks noRot="1" noChangeAspect="1" noMove="1" noResize="1" noEditPoints="1" noAdjustHandles="1" noChangeArrowheads="1" noChangeShapeType="1" noTextEdit="1"/>
              </p:cNvSpPr>
              <p:nvPr/>
            </p:nvSpPr>
            <p:spPr>
              <a:xfrm>
                <a:off x="722376" y="972000"/>
                <a:ext cx="10753344" cy="1298702"/>
              </a:xfrm>
              <a:prstGeom prst="rect">
                <a:avLst/>
              </a:prstGeom>
              <a:blipFill rotWithShape="1">
                <a:blip r:embed="rId1"/>
                <a:stretch>
                  <a:fillRect l="-4" t="-35" r="-738" b="-3623"/>
                </a:stretch>
              </a:blipFill>
            </p:spPr>
            <p:txBody>
              <a:bodyPr/>
              <a:lstStyle/>
              <a:p>
                <a:r>
                  <a:rPr lang="zh-CN" altLang="en-US">
                    <a:noFill/>
                  </a:rPr>
                  <a:t> </a:t>
                </a:r>
              </a:p>
            </p:txBody>
          </p:sp>
        </mc:Fallback>
      </mc:AlternateContent>
      <p:pic>
        <p:nvPicPr>
          <p:cNvPr id="3" name="QO_4_BD.70_3#d37fb845b?iti=3&amp;htil=1&amp;pid=07241f8f2&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1773936" y="4484566"/>
            <a:ext cx="3264408" cy="83210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4_BD.70_4#d37fb845b?iti=4&amp;htil=1&amp;pid=07241f8f2&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510528" y="2408878"/>
            <a:ext cx="4544568" cy="290779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4_BD.70_5#d37fb845b?iti=3&amp;htil=1&amp;pid=07241f8f2&amp;color=0,0,0&amp;vtp=1&amp;bbb=1"/>
          <p:cNvSpPr/>
          <p:nvPr/>
        </p:nvSpPr>
        <p:spPr>
          <a:xfrm>
            <a:off x="3175952" y="5443670"/>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a:t>
            </a:r>
            <a:endParaRPr lang="en-US" altLang="zh-CN" sz="2000" dirty="0"/>
          </a:p>
        </p:txBody>
      </p:sp>
      <p:sp>
        <p:nvSpPr>
          <p:cNvPr id="6" name="QO_4_BD.70_6#d37fb845b?iti=4&amp;htil=1&amp;pid=07241f8f2&amp;color=0,0,0&amp;vtp=1&amp;bbb=1"/>
          <p:cNvSpPr/>
          <p:nvPr/>
        </p:nvSpPr>
        <p:spPr>
          <a:xfrm>
            <a:off x="8552624" y="5443670"/>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a:t>
            </a:r>
            <a:endParaRPr lang="en-US" altLang="zh-CN" sz="2000" dirty="0"/>
          </a:p>
        </p:txBody>
      </p:sp>
    </p:spTree>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71_1#64e05bb64?pid=d37fb845b&amp;color=0,0,0&amp;vtp=1&amp;bt=1&amp;bbb=1&amp;hb=1"/>
              <p:cNvSpPr/>
              <p:nvPr/>
            </p:nvSpPr>
            <p:spPr>
              <a:xfrm>
                <a:off x="722376" y="969264"/>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一般可分为</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。据图1分析，</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过程应选择的引物是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，引物的作用是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2" name="QB_5_BD.71_1#64e05bb64?pid=d37fb845b&amp;color=0,0,0&amp;vtp=1&amp;bt=1&amp;bbb=1&amp;hb=1"/>
              <p:cNvSpPr>
                <a:spLocks noRot="1" noChangeAspect="1" noMove="1" noResize="1" noEditPoints="1" noAdjustHandles="1" noChangeArrowheads="1" noChangeShapeType="1" noTextEdit="1"/>
              </p:cNvSpPr>
              <p:nvPr/>
            </p:nvSpPr>
            <p:spPr>
              <a:xfrm>
                <a:off x="722376" y="969264"/>
                <a:ext cx="10753344" cy="843153"/>
              </a:xfrm>
              <a:prstGeom prst="rect">
                <a:avLst/>
              </a:prstGeom>
              <a:blipFill rotWithShape="1">
                <a:blip r:embed="rId1"/>
                <a:stretch>
                  <a:fillRect l="-4" t="-30" r="-797" b="-5407"/>
                </a:stretch>
              </a:blipFill>
            </p:spPr>
            <p:txBody>
              <a:bodyPr/>
              <a:lstStyle/>
              <a:p>
                <a:r>
                  <a:rPr lang="zh-CN" altLang="en-US">
                    <a:noFill/>
                  </a:rPr>
                  <a:t> </a:t>
                </a:r>
              </a:p>
            </p:txBody>
          </p:sp>
        </mc:Fallback>
      </mc:AlternateContent>
      <p:sp>
        <p:nvSpPr>
          <p:cNvPr id="3" name="QB_5_AN.72_1#64e05bb64.blank?pid=d37fb845b&amp;color=0,0,0&amp;vpa=22&amp;vtp=1&amp;bbb=1"/>
          <p:cNvSpPr/>
          <p:nvPr/>
        </p:nvSpPr>
        <p:spPr>
          <a:xfrm>
            <a:off x="3103626" y="931164"/>
            <a:ext cx="2216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变性、复性、延伸</a:t>
            </a:r>
            <a:endParaRPr lang="en-US" altLang="zh-CN" sz="2000" dirty="0">
              <a:solidFill>
                <a:srgbClr val="00B050"/>
              </a:solidFill>
            </a:endParaRPr>
          </a:p>
        </p:txBody>
      </p:sp>
      <mc:AlternateContent xmlns:mc="http://schemas.openxmlformats.org/markup-compatibility/2006">
        <mc:Choice xmlns:a14="http://schemas.microsoft.com/office/drawing/2010/main" Requires="a14">
          <p:sp>
            <p:nvSpPr>
              <p:cNvPr id="4" name="QB_5_AN.73_1#64e05bb64.blank?pid=d37fb845b&amp;color=0,0,0&amp;vpa=23&amp;vtp=1&amp;bbb=1&amp;hb=1"/>
              <p:cNvSpPr/>
              <p:nvPr/>
            </p:nvSpPr>
            <p:spPr>
              <a:xfrm>
                <a:off x="722377" y="931164"/>
                <a:ext cx="10749631" cy="856552"/>
              </a:xfrm>
              <a:prstGeom prst="rect">
                <a:avLst/>
              </a:prstGeom>
              <a:noFill/>
            </p:spPr>
            <p:txBody>
              <a:bodyPr wrap="square" lIns="0" tIns="0" rIns="0" bIns="0" rtlCol="0" anchor="t"/>
              <a:lstStyle/>
              <a:p>
                <a:pPr latinLnBrk="1">
                  <a:lnSpc>
                    <a:spcPts val="3565"/>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引物</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Ⅱ</m:t>
                    </m:r>
                  </m:oMath>
                </a14:m>
                <a:r>
                  <a:rPr lang="zh-CN" altLang="en-US" sz="2000" b="1" i="0" kern="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Ⅲ</m:t>
                    </m:r>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p:txBody>
          </p:sp>
        </mc:Choice>
        <mc:Fallback>
          <p:sp>
            <p:nvSpPr>
              <p:cNvPr id="4" name="QB_5_AN.73_1#64e05bb64.blank?pid=d37fb845b&amp;color=0,0,0&amp;vpa=23&amp;vtp=1&amp;bbb=1&amp;hb=1"/>
              <p:cNvSpPr>
                <a:spLocks noRot="1" noChangeAspect="1" noMove="1" noResize="1" noEditPoints="1" noAdjustHandles="1" noChangeArrowheads="1" noChangeShapeType="1" noTextEdit="1"/>
              </p:cNvSpPr>
              <p:nvPr/>
            </p:nvSpPr>
            <p:spPr>
              <a:xfrm>
                <a:off x="722377" y="931164"/>
                <a:ext cx="10749631" cy="856552"/>
              </a:xfrm>
              <a:prstGeom prst="rect">
                <a:avLst/>
              </a:prstGeom>
              <a:blipFill rotWithShape="1">
                <a:blip r:embed="rId2"/>
                <a:stretch>
                  <a:fillRect l="-4" t="-30" r="-135" b="-568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5_AN.74_1#64e05bb64.blank?pid=d37fb845b&amp;color=0,0,0&amp;vpa=24&amp;vtp=1&amp;bbb=1"/>
              <p:cNvSpPr/>
              <p:nvPr/>
            </p:nvSpPr>
            <p:spPr>
              <a:xfrm>
                <a:off x="3411601" y="1453388"/>
                <a:ext cx="6013450" cy="303784"/>
              </a:xfrm>
              <a:prstGeom prst="rect">
                <a:avLst/>
              </a:prstGeom>
              <a:noFill/>
            </p:spPr>
            <p:txBody>
              <a:bodyPr wrap="none" lIns="0" tIns="0" rIns="0" bIns="0" rtlCol="0" anchor="t"/>
              <a:lstStyle/>
              <a:p>
                <a:pPr algn="ctr" latinLnBrk="1">
                  <a:lnSpc>
                    <a:spcPts val="25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使</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聚合酶能够从引物的</a:t>
                </a:r>
                <a14:m>
                  <m:oMath xmlns:m="http://schemas.openxmlformats.org/officeDocument/2006/math">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𝟑</m:t>
                    </m:r>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端开始连接脱氧核苷酸</a:t>
                </a:r>
                <a:endParaRPr lang="en-US" altLang="zh-CN" sz="2000" dirty="0">
                  <a:solidFill>
                    <a:srgbClr val="00B050"/>
                  </a:solidFill>
                </a:endParaRPr>
              </a:p>
            </p:txBody>
          </p:sp>
        </mc:Choice>
        <mc:Fallback>
          <p:sp>
            <p:nvSpPr>
              <p:cNvPr id="5" name="QB_5_AN.74_1#64e05bb64.blank?pid=d37fb845b&amp;color=0,0,0&amp;vpa=24&amp;vtp=1&amp;bbb=1"/>
              <p:cNvSpPr>
                <a:spLocks noRot="1" noChangeAspect="1" noMove="1" noResize="1" noEditPoints="1" noAdjustHandles="1" noChangeArrowheads="1" noChangeShapeType="1" noTextEdit="1"/>
              </p:cNvSpPr>
              <p:nvPr/>
            </p:nvSpPr>
            <p:spPr>
              <a:xfrm>
                <a:off x="3411601" y="1453388"/>
                <a:ext cx="6013450" cy="303784"/>
              </a:xfrm>
              <a:prstGeom prst="rect">
                <a:avLst/>
              </a:prstGeom>
              <a:blipFill rotWithShape="1">
                <a:blip r:embed="rId3"/>
                <a:stretch>
                  <a:fillRect l="-6" t="-3930" r="6" b="-434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5_AS.75_1#64e05bb64?vop=1&amp;pid=d37fb845b&amp;color=0,0,0&amp;vtp=1&amp;bbb=1&amp;hb=1"/>
              <p:cNvSpPr/>
              <p:nvPr/>
            </p:nvSpPr>
            <p:spPr>
              <a:xfrm>
                <a:off x="722376" y="1822450"/>
                <a:ext cx="10753344" cy="2875534"/>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是一项根据</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半保留复制的原理，在体外提供参与</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复制的各种组分与反应条件，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9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对目的基因的核苷酸序列进行大量复制的技术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，其过程一般可分为变性、复性、延伸三步</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9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分子是由两条链按反向平行方式盘旋成的双螺旋结构</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的每条单链都具有两个末端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，有一个</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9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游离的磷酸基团的一端为</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端，另一端有一个羟基</a:t>
                </a:r>
                <a14:m>
                  <m:oMath xmlns:m="http://schemas.openxmlformats.org/officeDocument/2006/math">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OH</m:t>
                    </m:r>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，称作</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端，而且</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聚合酶只能将脱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9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氧核苷酸加到引物的</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端。据此分析并据图1可知</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过程应选择的引物是</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Ⅱ</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Ⅲ</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，引物的作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用是使</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聚合酶能够从引物的</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端开始连接脱氧核苷酸。</a:t>
                </a:r>
                <a:endParaRPr lang="en-US" altLang="zh-CN" sz="2200" dirty="0">
                  <a:solidFill>
                    <a:srgbClr val="000000"/>
                  </a:solidFill>
                </a:endParaRPr>
              </a:p>
            </p:txBody>
          </p:sp>
        </mc:Choice>
        <mc:Fallback>
          <p:sp>
            <p:nvSpPr>
              <p:cNvPr id="6" name="QB_5_AS.75_1#64e05bb64?vop=1&amp;pid=d37fb845b&amp;color=0,0,0&amp;vtp=1&amp;bbb=1&amp;hb=1"/>
              <p:cNvSpPr>
                <a:spLocks noRot="1" noChangeAspect="1" noMove="1" noResize="1" noEditPoints="1" noAdjustHandles="1" noChangeArrowheads="1" noChangeShapeType="1" noTextEdit="1"/>
              </p:cNvSpPr>
              <p:nvPr/>
            </p:nvSpPr>
            <p:spPr>
              <a:xfrm>
                <a:off x="722376" y="1822450"/>
                <a:ext cx="10753344" cy="2875534"/>
              </a:xfrm>
              <a:prstGeom prst="rect">
                <a:avLst/>
              </a:prstGeom>
              <a:blipFill rotWithShape="1">
                <a:blip r:embed="rId4"/>
                <a:stretch>
                  <a:fillRect l="-4" r="-1335" b="-158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fade">
                                      <p:cBhvr>
                                        <p:cTn id="31" dur="500"/>
                                        <p:tgtEl>
                                          <p:spTgt spid="6">
                                            <p:bg/>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fade">
                                      <p:cBhvr>
                                        <p:cTn id="34" dur="500"/>
                                        <p:tgtEl>
                                          <p:spTgt spid="6">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500"/>
                                        <p:tgtEl>
                                          <p:spTgt spid="6">
                                            <p:txEl>
                                              <p:pRg st="1" end="1"/>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xEl>
                                              <p:pRg st="2" end="2"/>
                                            </p:txEl>
                                          </p:spTgt>
                                        </p:tgtEl>
                                        <p:attrNameLst>
                                          <p:attrName>style.visibility</p:attrName>
                                        </p:attrNameLst>
                                      </p:cBhvr>
                                      <p:to>
                                        <p:strVal val="visible"/>
                                      </p:to>
                                    </p:set>
                                    <p:animEffect transition="in" filter="fade">
                                      <p:cBhvr>
                                        <p:cTn id="40" dur="500"/>
                                        <p:tgtEl>
                                          <p:spTgt spid="6">
                                            <p:txEl>
                                              <p:pRg st="2" end="2"/>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xEl>
                                              <p:pRg st="3" end="3"/>
                                            </p:txEl>
                                          </p:spTgt>
                                        </p:tgtEl>
                                        <p:attrNameLst>
                                          <p:attrName>style.visibility</p:attrName>
                                        </p:attrNameLst>
                                      </p:cBhvr>
                                      <p:to>
                                        <p:strVal val="visible"/>
                                      </p:to>
                                    </p:set>
                                    <p:animEffect transition="in" filter="fade">
                                      <p:cBhvr>
                                        <p:cTn id="43" dur="500"/>
                                        <p:tgtEl>
                                          <p:spTgt spid="6">
                                            <p:txEl>
                                              <p:pRg st="3" end="3"/>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
                                            <p:txEl>
                                              <p:pRg st="4" end="4"/>
                                            </p:txEl>
                                          </p:spTgt>
                                        </p:tgtEl>
                                        <p:attrNameLst>
                                          <p:attrName>style.visibility</p:attrName>
                                        </p:attrNameLst>
                                      </p:cBhvr>
                                      <p:to>
                                        <p:strVal val="visible"/>
                                      </p:to>
                                    </p:set>
                                    <p:animEffect transition="in" filter="fade">
                                      <p:cBhvr>
                                        <p:cTn id="46" dur="500"/>
                                        <p:tgtEl>
                                          <p:spTgt spid="6">
                                            <p:txEl>
                                              <p:pRg st="4" end="4"/>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
                                            <p:txEl>
                                              <p:pRg st="5" end="5"/>
                                            </p:txEl>
                                          </p:spTgt>
                                        </p:tgtEl>
                                        <p:attrNameLst>
                                          <p:attrName>style.visibility</p:attrName>
                                        </p:attrNameLst>
                                      </p:cBhvr>
                                      <p:to>
                                        <p:strVal val="visible"/>
                                      </p:to>
                                    </p:set>
                                    <p:animEffect transition="in" filter="fade">
                                      <p:cBhvr>
                                        <p:cTn id="49"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6" grpId="0" animBg="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76_1#6898b7f09?pid=d37fb845b&amp;color=0,0,0&amp;vtp=1&amp;bt=1&amp;bbb=1&amp;hb=1"/>
              <p:cNvSpPr/>
              <p:nvPr/>
            </p:nvSpPr>
            <p:spPr>
              <a:xfrm>
                <a:off x="722376" y="969264"/>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（2）在</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蛋白基因两端设计不同黏性末端的目的是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。质粒中氨苄青霉素抗性基因的作用是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2" name="QB_5_BD.76_1#6898b7f09?pid=d37fb845b&amp;color=0,0,0&amp;vtp=1&amp;bt=1&amp;bbb=1&amp;hb=1"/>
              <p:cNvSpPr>
                <a:spLocks noRot="1" noChangeAspect="1" noMove="1" noResize="1" noEditPoints="1" noAdjustHandles="1" noChangeArrowheads="1" noChangeShapeType="1" noTextEdit="1"/>
              </p:cNvSpPr>
              <p:nvPr/>
            </p:nvSpPr>
            <p:spPr>
              <a:xfrm>
                <a:off x="722376" y="969264"/>
                <a:ext cx="10753344" cy="843153"/>
              </a:xfrm>
              <a:prstGeom prst="rect">
                <a:avLst/>
              </a:prstGeom>
              <a:blipFill rotWithShape="1">
                <a:blip r:embed="rId1"/>
                <a:stretch>
                  <a:fillRect l="-4" t="-30" r="-154" b="-540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5_AN.77_1#6898b7f09.blank?pid=d37fb845b&amp;color=0,0,0&amp;vpa=25&amp;vtp=1&amp;bbb=1&amp;hb=1"/>
              <p:cNvSpPr/>
              <p:nvPr/>
            </p:nvSpPr>
            <p:spPr>
              <a:xfrm>
                <a:off x="722377" y="931164"/>
                <a:ext cx="10749631" cy="865759"/>
              </a:xfrm>
              <a:prstGeom prst="rect">
                <a:avLst/>
              </a:prstGeom>
              <a:noFill/>
            </p:spPr>
            <p:txBody>
              <a:bodyPr wrap="none" lIns="0" tIns="0" rIns="0" bIns="0" rtlCol="0" anchor="t"/>
              <a:lstStyle/>
              <a:p>
                <a:pPr latinLnBrk="1">
                  <a:lnSpc>
                    <a:spcPts val="3565"/>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防止</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𝐌</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蛋白基因自身环化，保证</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𝐌</m:t>
                    </m:r>
                  </m:oMath>
                </a14:m>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蛋白基因</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65"/>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与质粒正向连接</a:t>
                </a:r>
                <a:endParaRPr lang="en-US" altLang="zh-CN" sz="2000" dirty="0">
                  <a:solidFill>
                    <a:srgbClr val="00B050"/>
                  </a:solidFill>
                </a:endParaRPr>
              </a:p>
            </p:txBody>
          </p:sp>
        </mc:Choice>
        <mc:Fallback>
          <p:sp>
            <p:nvSpPr>
              <p:cNvPr id="3" name="QB_5_AN.77_1#6898b7f09.blank?pid=d37fb845b&amp;color=0,0,0&amp;vpa=25&amp;vtp=1&amp;bbb=1&amp;hb=1"/>
              <p:cNvSpPr>
                <a:spLocks noRot="1" noChangeAspect="1" noMove="1" noResize="1" noEditPoints="1" noAdjustHandles="1" noChangeArrowheads="1" noChangeShapeType="1" noTextEdit="1"/>
              </p:cNvSpPr>
              <p:nvPr/>
            </p:nvSpPr>
            <p:spPr>
              <a:xfrm>
                <a:off x="722377" y="931164"/>
                <a:ext cx="10749631" cy="865759"/>
              </a:xfrm>
              <a:prstGeom prst="rect">
                <a:avLst/>
              </a:prstGeom>
              <a:blipFill rotWithShape="1">
                <a:blip r:embed="rId2"/>
                <a:stretch>
                  <a:fillRect l="-4" t="-29" r="-501" b="-45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5_AN.78_1#6898b7f09.blank?pid=d37fb845b&amp;color=0,0,0&amp;vpa=26&amp;vtp=1&amp;bbb=1"/>
              <p:cNvSpPr/>
              <p:nvPr/>
            </p:nvSpPr>
            <p:spPr>
              <a:xfrm>
                <a:off x="6942201" y="1453388"/>
                <a:ext cx="3001963" cy="303784"/>
              </a:xfrm>
              <a:prstGeom prst="rect">
                <a:avLst/>
              </a:prstGeom>
              <a:noFill/>
            </p:spPr>
            <p:txBody>
              <a:bodyPr wrap="none" lIns="0" tIns="0" rIns="0" bIns="0" rtlCol="0" anchor="t"/>
              <a:lstStyle/>
              <a:p>
                <a:pPr algn="ctr" latinLnBrk="1">
                  <a:lnSpc>
                    <a:spcPts val="25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便于重组</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分子的筛选</a:t>
                </a:r>
                <a:endParaRPr lang="en-US" altLang="zh-CN" sz="2000" dirty="0">
                  <a:solidFill>
                    <a:srgbClr val="00B050"/>
                  </a:solidFill>
                </a:endParaRPr>
              </a:p>
            </p:txBody>
          </p:sp>
        </mc:Choice>
        <mc:Fallback>
          <p:sp>
            <p:nvSpPr>
              <p:cNvPr id="4" name="QB_5_AN.78_1#6898b7f09.blank?pid=d37fb845b&amp;color=0,0,0&amp;vpa=26&amp;vtp=1&amp;bbb=1"/>
              <p:cNvSpPr>
                <a:spLocks noRot="1" noChangeAspect="1" noMove="1" noResize="1" noEditPoints="1" noAdjustHandles="1" noChangeArrowheads="1" noChangeShapeType="1" noTextEdit="1"/>
              </p:cNvSpPr>
              <p:nvPr/>
            </p:nvSpPr>
            <p:spPr>
              <a:xfrm>
                <a:off x="6942201" y="1453388"/>
                <a:ext cx="3001963" cy="303784"/>
              </a:xfrm>
              <a:prstGeom prst="rect">
                <a:avLst/>
              </a:prstGeom>
              <a:blipFill rotWithShape="1">
                <a:blip r:embed="rId3"/>
                <a:stretch>
                  <a:fillRect l="-13" t="-3930" r="2" b="-434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5_AS.79_1#6898b7f09?vop=1&amp;pid=d37fb845b&amp;color=0,0,0&amp;vtp=1&amp;bbb=1&amp;hb=1"/>
              <p:cNvSpPr/>
              <p:nvPr/>
            </p:nvSpPr>
            <p:spPr>
              <a:xfrm>
                <a:off x="722376" y="182245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蛋白基因两端设计不同黏性末端，其目的是在构建基因表达载体时，防止</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自身环化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，保证</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蛋白基因与质粒正向连接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。质粒中氨苄青霉素抗性基因属于基因工程中的标记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，标记基因的作用是便于重组</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分子的筛选。</a:t>
                </a:r>
                <a:endParaRPr lang="en-US" altLang="zh-CN" sz="2200" dirty="0">
                  <a:solidFill>
                    <a:srgbClr val="000000"/>
                  </a:solidFill>
                </a:endParaRPr>
              </a:p>
            </p:txBody>
          </p:sp>
        </mc:Choice>
        <mc:Fallback>
          <p:sp>
            <p:nvSpPr>
              <p:cNvPr id="5" name="QB_5_AS.79_1#6898b7f09?vop=1&amp;pid=d37fb845b&amp;color=0,0,0&amp;vtp=1&amp;bbb=1&amp;hb=1"/>
              <p:cNvSpPr>
                <a:spLocks noRot="1" noChangeAspect="1" noMove="1" noResize="1" noEditPoints="1" noAdjustHandles="1" noChangeArrowheads="1" noChangeShapeType="1" noTextEdit="1"/>
              </p:cNvSpPr>
              <p:nvPr/>
            </p:nvSpPr>
            <p:spPr>
              <a:xfrm>
                <a:off x="722376" y="1822450"/>
                <a:ext cx="10753344" cy="1326134"/>
              </a:xfrm>
              <a:prstGeom prst="rect">
                <a:avLst/>
              </a:prstGeom>
              <a:blipFill rotWithShape="1">
                <a:blip r:embed="rId4"/>
                <a:stretch>
                  <a:fillRect l="-4" b="-342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bg/>
                                          </p:spTgt>
                                        </p:tgtEl>
                                        <p:attrNameLst>
                                          <p:attrName>style.visibility</p:attrName>
                                        </p:attrNameLst>
                                      </p:cBhvr>
                                      <p:to>
                                        <p:strVal val="visible"/>
                                      </p:to>
                                    </p:set>
                                    <p:animEffect transition="in" filter="fade">
                                      <p:cBhvr>
                                        <p:cTn id="26" dur="500"/>
                                        <p:tgtEl>
                                          <p:spTgt spid="5">
                                            <p:bg/>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Effect transition="in" filter="fade">
                                      <p:cBhvr>
                                        <p:cTn id="29" dur="500"/>
                                        <p:tgtEl>
                                          <p:spTgt spid="5">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1" end="1"/>
                                            </p:txEl>
                                          </p:spTgt>
                                        </p:tgtEl>
                                        <p:attrNameLst>
                                          <p:attrName>style.visibility</p:attrName>
                                        </p:attrNameLst>
                                      </p:cBhvr>
                                      <p:to>
                                        <p:strVal val="visible"/>
                                      </p:to>
                                    </p:set>
                                    <p:animEffect transition="in" filter="fade">
                                      <p:cBhvr>
                                        <p:cTn id="32" dur="500"/>
                                        <p:tgtEl>
                                          <p:spTgt spid="5">
                                            <p:txEl>
                                              <p:pRg st="1" end="1"/>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xEl>
                                              <p:pRg st="2" end="2"/>
                                            </p:txEl>
                                          </p:spTgt>
                                        </p:tgtEl>
                                        <p:attrNameLst>
                                          <p:attrName>style.visibility</p:attrName>
                                        </p:attrNameLst>
                                      </p:cBhvr>
                                      <p:to>
                                        <p:strVal val="visible"/>
                                      </p:to>
                                    </p:set>
                                    <p:animEffect transition="in" filter="fade">
                                      <p:cBhvr>
                                        <p:cTn id="35"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80_1#0b2cc8a92?pid=d37fb845b&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（3）为实现质粒和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蛋白基因的连接，切割质粒时选用限制酶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𝑋𝑚𝑎</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而不选用限制酶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蛋白基因连接到质粒上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，还需要</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B_5_BD.80_1#0b2cc8a92?pid=d37fb845b&amp;color=0,0,0&amp;vtp=1&amp;bt=1&amp;bbb=1&amp;hb=1"/>
              <p:cNvSpPr>
                <a:spLocks noRot="1" noChangeAspect="1" noMove="1" noResize="1" noEditPoints="1" noAdjustHandles="1" noChangeArrowheads="1" noChangeShapeType="1" noTextEdit="1"/>
              </p:cNvSpPr>
              <p:nvPr/>
            </p:nvSpPr>
            <p:spPr>
              <a:xfrm>
                <a:off x="722376" y="972000"/>
                <a:ext cx="10753344" cy="1757553"/>
              </a:xfrm>
              <a:prstGeom prst="rect">
                <a:avLst/>
              </a:prstGeom>
              <a:blipFill rotWithShape="1">
                <a:blip r:embed="rId1"/>
                <a:stretch>
                  <a:fillRect l="-4" t="-26" r="-1128" b="-258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5_AN.81_1#0b2cc8a92.blank?pid=d37fb845b&amp;color=0,0,0&amp;vpa=27&amp;vtp=1&amp;bbb=1&amp;hb=1"/>
              <p:cNvSpPr/>
              <p:nvPr/>
            </p:nvSpPr>
            <p:spPr>
              <a:xfrm>
                <a:off x="722377" y="1391100"/>
                <a:ext cx="10749631" cy="865759"/>
              </a:xfrm>
              <a:prstGeom prst="rect">
                <a:avLst/>
              </a:prstGeom>
              <a:noFill/>
            </p:spPr>
            <p:txBody>
              <a:bodyPr wrap="none" lIns="0" tIns="0" rIns="0" bIns="0" rtlCol="0" anchor="t"/>
              <a:lstStyle/>
              <a:p>
                <a:pPr latinLnBrk="1">
                  <a:lnSpc>
                    <a:spcPts val="3590"/>
                  </a:lnSpc>
                </a:pPr>
                <a:r>
                  <a:rPr lang="en-US" altLang="zh-CN" sz="2000" b="1"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r>
                      <a:rPr lang="en-US" altLang="zh-CN" sz="2000" b="1" i="1">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𝑿𝒎𝒂</m:t>
                    </m:r>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酶切出的黏性末端与</a:t>
                </a:r>
                <a14:m>
                  <m:oMath xmlns:m="http://schemas.openxmlformats.org/officeDocument/2006/math">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𝐌</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蛋白基因一端的黏性末端相同，</a:t>
                </a:r>
                <a14:m>
                  <m:oMath xmlns:m="http://schemas.openxmlformats.org/officeDocument/2006/math">
                    <m:r>
                      <a:rPr lang="en-US" altLang="zh-CN" sz="2000" b="1" i="1">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𝑺𝒎𝒂</m:t>
                    </m:r>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酶切出的末端为平</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9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末端</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，无法与</a:t>
                </a:r>
                <a14:m>
                  <m:oMath xmlns:m="http://schemas.openxmlformats.org/officeDocument/2006/math">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𝐌</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蛋白基因的黏性末端连接</a:t>
                </a:r>
                <a:endParaRPr lang="en-US" altLang="zh-CN" sz="100" dirty="0"/>
              </a:p>
            </p:txBody>
          </p:sp>
        </mc:Choice>
        <mc:Fallback>
          <p:sp>
            <p:nvSpPr>
              <p:cNvPr id="3" name="QB_5_AN.81_1#0b2cc8a92.blank?pid=d37fb845b&amp;color=0,0,0&amp;vpa=27&amp;vtp=1&amp;bbb=1&amp;hb=1"/>
              <p:cNvSpPr>
                <a:spLocks noRot="1" noChangeAspect="1" noMove="1" noResize="1" noEditPoints="1" noAdjustHandles="1" noChangeArrowheads="1" noChangeShapeType="1" noTextEdit="1"/>
              </p:cNvSpPr>
              <p:nvPr/>
            </p:nvSpPr>
            <p:spPr>
              <a:xfrm>
                <a:off x="722377" y="1391100"/>
                <a:ext cx="10749631" cy="865759"/>
              </a:xfrm>
              <a:prstGeom prst="rect">
                <a:avLst/>
              </a:prstGeom>
              <a:blipFill rotWithShape="1">
                <a:blip r:embed="rId2"/>
                <a:stretch>
                  <a:fillRect l="-4" t="-52" r="-29" b="-527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5_AN.82_1#0b2cc8a92.blank?pid=d37fb845b&amp;color=0,0,0&amp;vpa=28&amp;vtp=1&amp;bbb=1&amp;hb=1"/>
              <p:cNvSpPr/>
              <p:nvPr/>
            </p:nvSpPr>
            <p:spPr>
              <a:xfrm>
                <a:off x="722377" y="1848300"/>
                <a:ext cx="10749631" cy="865759"/>
              </a:xfrm>
              <a:prstGeom prst="rect">
                <a:avLst/>
              </a:prstGeom>
              <a:noFill/>
            </p:spPr>
            <p:txBody>
              <a:bodyPr wrap="square" lIns="0" tIns="0" rIns="0" bIns="0" rtlCol="0" anchor="t"/>
              <a:lstStyle/>
              <a:p>
                <a:pPr latinLnBrk="1">
                  <a:lnSpc>
                    <a:spcPts val="3565"/>
                  </a:lnSpc>
                </a:pPr>
                <a:r>
                  <a:rPr lang="en-US" altLang="zh-CN" sz="2000" b="1"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r>
                      <a:rPr lang="en-US" altLang="zh-CN" sz="2000" b="1" i="1">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𝑩𝒈𝒍</m:t>
                    </m:r>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Ⅱ</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连接</a:t>
                </a:r>
                <a:endParaRPr lang="en-US" altLang="zh-CN" sz="100" dirty="0"/>
              </a:p>
            </p:txBody>
          </p:sp>
        </mc:Choice>
        <mc:Fallback>
          <p:sp>
            <p:nvSpPr>
              <p:cNvPr id="4" name="QB_5_AN.82_1#0b2cc8a92.blank?pid=d37fb845b&amp;color=0,0,0&amp;vpa=28&amp;vtp=1&amp;bbb=1&amp;hb=1"/>
              <p:cNvSpPr>
                <a:spLocks noRot="1" noChangeAspect="1" noMove="1" noResize="1" noEditPoints="1" noAdjustHandles="1" noChangeArrowheads="1" noChangeShapeType="1" noTextEdit="1"/>
              </p:cNvSpPr>
              <p:nvPr/>
            </p:nvSpPr>
            <p:spPr>
              <a:xfrm>
                <a:off x="722377" y="1848300"/>
                <a:ext cx="10749631" cy="865759"/>
              </a:xfrm>
              <a:prstGeom prst="rect">
                <a:avLst/>
              </a:prstGeom>
              <a:blipFill rotWithShape="1">
                <a:blip r:embed="rId3"/>
                <a:stretch>
                  <a:fillRect l="-4" t="-52" r="1" b="-453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5_AS.83_1#0b2cc8a92?vop=1&amp;pid=d37fb845b&amp;color=0,0,0&amp;vtp=1&amp;bbb=1&amp;hb=1"/>
              <p:cNvSpPr/>
              <p:nvPr/>
            </p:nvSpPr>
            <p:spPr>
              <a:xfrm>
                <a:off x="722376" y="2739078"/>
                <a:ext cx="10753344" cy="2723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分析图2可知</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𝐵𝑔𝑙</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Ⅱ</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酶切出的黏性末端的碱基序列能够与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蛋白基因右侧的黏性末端的碱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基序列互补配对</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𝑋𝑚𝑎</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酶切出的黏性末端与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蛋白基因左侧的黏性末端相同，而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酶切出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的末端为平末端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，无法与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蛋白基因的黏性末端连接</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𝑁ℎ𝑒</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酶切出的黏性末端无法与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因的黏性末端互补配对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。综上分析，为实现质粒和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蛋白基因的高效连接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，切割质粒时选用限制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𝑋𝑚𝑎</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而不选用限制酶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蛋白基因连接到质粒上，还需要用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𝐵𝑔𝑙</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Ⅱ</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切割质粒</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连接酶将切割后的质粒与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蛋白基因连接。</a:t>
                </a:r>
                <a:endParaRPr lang="en-US" altLang="zh-CN" sz="2200" dirty="0"/>
              </a:p>
            </p:txBody>
          </p:sp>
        </mc:Choice>
        <mc:Fallback>
          <p:sp>
            <p:nvSpPr>
              <p:cNvPr id="5" name="QB_5_AS.83_1#0b2cc8a92?vop=1&amp;pid=d37fb845b&amp;color=0,0,0&amp;vtp=1&amp;bbb=1&amp;hb=1"/>
              <p:cNvSpPr>
                <a:spLocks noRot="1" noChangeAspect="1" noMove="1" noResize="1" noEditPoints="1" noAdjustHandles="1" noChangeArrowheads="1" noChangeShapeType="1" noTextEdit="1"/>
              </p:cNvSpPr>
              <p:nvPr/>
            </p:nvSpPr>
            <p:spPr>
              <a:xfrm>
                <a:off x="722376" y="2739078"/>
                <a:ext cx="10753344" cy="2723134"/>
              </a:xfrm>
              <a:prstGeom prst="rect">
                <a:avLst/>
              </a:prstGeom>
              <a:blipFill rotWithShape="1">
                <a:blip r:embed="rId4"/>
                <a:stretch>
                  <a:fillRect l="-4" t="-12" r="-118" b="-165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bg/>
                                          </p:spTgt>
                                        </p:tgtEl>
                                        <p:attrNameLst>
                                          <p:attrName>style.visibility</p:attrName>
                                        </p:attrNameLst>
                                      </p:cBhvr>
                                      <p:to>
                                        <p:strVal val="visible"/>
                                      </p:to>
                                    </p:set>
                                    <p:animEffect transition="in" filter="fade">
                                      <p:cBhvr>
                                        <p:cTn id="26" dur="500"/>
                                        <p:tgtEl>
                                          <p:spTgt spid="5">
                                            <p:bg/>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Effect transition="in" filter="fade">
                                      <p:cBhvr>
                                        <p:cTn id="29" dur="500"/>
                                        <p:tgtEl>
                                          <p:spTgt spid="5">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1" end="1"/>
                                            </p:txEl>
                                          </p:spTgt>
                                        </p:tgtEl>
                                        <p:attrNameLst>
                                          <p:attrName>style.visibility</p:attrName>
                                        </p:attrNameLst>
                                      </p:cBhvr>
                                      <p:to>
                                        <p:strVal val="visible"/>
                                      </p:to>
                                    </p:set>
                                    <p:animEffect transition="in" filter="fade">
                                      <p:cBhvr>
                                        <p:cTn id="32" dur="500"/>
                                        <p:tgtEl>
                                          <p:spTgt spid="5">
                                            <p:txEl>
                                              <p:pRg st="1" end="1"/>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xEl>
                                              <p:pRg st="2" end="2"/>
                                            </p:txEl>
                                          </p:spTgt>
                                        </p:tgtEl>
                                        <p:attrNameLst>
                                          <p:attrName>style.visibility</p:attrName>
                                        </p:attrNameLst>
                                      </p:cBhvr>
                                      <p:to>
                                        <p:strVal val="visible"/>
                                      </p:to>
                                    </p:set>
                                    <p:animEffect transition="in" filter="fade">
                                      <p:cBhvr>
                                        <p:cTn id="35" dur="500"/>
                                        <p:tgtEl>
                                          <p:spTgt spid="5">
                                            <p:txEl>
                                              <p:pRg st="2" end="2"/>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
                                            <p:txEl>
                                              <p:pRg st="3" end="3"/>
                                            </p:txEl>
                                          </p:spTgt>
                                        </p:tgtEl>
                                        <p:attrNameLst>
                                          <p:attrName>style.visibility</p:attrName>
                                        </p:attrNameLst>
                                      </p:cBhvr>
                                      <p:to>
                                        <p:strVal val="visible"/>
                                      </p:to>
                                    </p:set>
                                    <p:animEffect transition="in" filter="fade">
                                      <p:cBhvr>
                                        <p:cTn id="38" dur="500"/>
                                        <p:tgtEl>
                                          <p:spTgt spid="5">
                                            <p:txEl>
                                              <p:pRg st="3" end="3"/>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
                                            <p:txEl>
                                              <p:pRg st="4" end="4"/>
                                            </p:txEl>
                                          </p:spTgt>
                                        </p:tgtEl>
                                        <p:attrNameLst>
                                          <p:attrName>style.visibility</p:attrName>
                                        </p:attrNameLst>
                                      </p:cBhvr>
                                      <p:to>
                                        <p:strVal val="visible"/>
                                      </p:to>
                                    </p:set>
                                    <p:animEffect transition="in" filter="fade">
                                      <p:cBhvr>
                                        <p:cTn id="41" dur="500"/>
                                        <p:tgtEl>
                                          <p:spTgt spid="5">
                                            <p:txEl>
                                              <p:pRg st="4" end="4"/>
                                            </p:tx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
                                            <p:txEl>
                                              <p:pRg st="5" end="5"/>
                                            </p:txEl>
                                          </p:spTgt>
                                        </p:tgtEl>
                                        <p:attrNameLst>
                                          <p:attrName>style.visibility</p:attrName>
                                        </p:attrNameLst>
                                      </p:cBhvr>
                                      <p:to>
                                        <p:strVal val="visible"/>
                                      </p:to>
                                    </p:set>
                                    <p:animEffect transition="in" filter="fade">
                                      <p:cBhvr>
                                        <p:cTn id="44"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84_1#cd685861d?pid=07241f8f2&amp;color=0,0,0&amp;vtp=1&amp;bt=1&amp;bbb=1&amp;hb=1"/>
              <p:cNvSpPr/>
              <p:nvPr/>
            </p:nvSpPr>
            <p:spPr>
              <a:xfrm>
                <a:off x="722376" y="972000"/>
                <a:ext cx="10753344" cy="17706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[湖南常德汉寿一中2025高二期中]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有研究发现花生细胞中的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基因在抗真菌类病害中发挥着重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要作用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。科研人员提取花生细胞中</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，通过基因重组技术，以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Ti</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质粒为表达载体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入水稻叶片外植体细胞中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，使水稻获得了对稻瘟病（由真菌感染引起，导致水稻减产）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的抗性。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据图示信息回答下列问题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O_4_BD.84_1#cd685861d?pid=07241f8f2&amp;color=0,0,0&amp;vtp=1&amp;bt=1&amp;bbb=1&amp;hb=1"/>
              <p:cNvSpPr>
                <a:spLocks noRot="1" noChangeAspect="1" noMove="1" noResize="1" noEditPoints="1" noAdjustHandles="1" noChangeArrowheads="1" noChangeShapeType="1" noTextEdit="1"/>
              </p:cNvSpPr>
              <p:nvPr/>
            </p:nvSpPr>
            <p:spPr>
              <a:xfrm>
                <a:off x="722376" y="972000"/>
                <a:ext cx="10753344" cy="1770634"/>
              </a:xfrm>
              <a:prstGeom prst="rect">
                <a:avLst/>
              </a:prstGeom>
              <a:blipFill rotWithShape="1">
                <a:blip r:embed="rId1"/>
                <a:stretch>
                  <a:fillRect l="-4" t="-25" r="-720" b="-2542"/>
                </a:stretch>
              </a:blipFill>
            </p:spPr>
            <p:txBody>
              <a:bodyPr/>
              <a:lstStyle/>
              <a:p>
                <a:r>
                  <a:rPr lang="zh-CN" altLang="en-US">
                    <a:noFill/>
                  </a:rPr>
                  <a:t> </a:t>
                </a:r>
              </a:p>
            </p:txBody>
          </p:sp>
        </mc:Fallback>
      </mc:AlternateContent>
      <p:pic>
        <p:nvPicPr>
          <p:cNvPr id="3" name="QO_4_BD.84_3#cd685861d?htil=1&amp;pid=07241f8f2&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2112264" y="3735139"/>
            <a:ext cx="2596896" cy="148132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4_BD.84_4#cd685861d?htil=1&amp;pid=07241f8f2&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62088" y="2875603"/>
            <a:ext cx="2432304" cy="234086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85_1#988e567fb?pid=cd685861d&amp;color=0,0,0&amp;vtp=1&amp;bt=1&amp;bbb=1&amp;hb=1"/>
              <p:cNvSpPr/>
              <p:nvPr/>
            </p:nvSpPr>
            <p:spPr>
              <a:xfrm>
                <a:off x="722376" y="969264"/>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（1）科学家提取花生细胞的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后通过</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过程获得其</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技术扩增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过该方法获得的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基因与花生细胞中的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填“完全一致”或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全一致”），原因是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B_5_BD.85_1#988e567fb?pid=cd685861d&amp;color=0,0,0&amp;vtp=1&amp;bt=1&amp;bbb=1&amp;hb=1"/>
              <p:cNvSpPr>
                <a:spLocks noRot="1" noChangeAspect="1" noMove="1" noResize="1" noEditPoints="1" noAdjustHandles="1" noChangeArrowheads="1" noChangeShapeType="1" noTextEdit="1"/>
              </p:cNvSpPr>
              <p:nvPr/>
            </p:nvSpPr>
            <p:spPr>
              <a:xfrm>
                <a:off x="722376" y="969264"/>
                <a:ext cx="10753344" cy="1757553"/>
              </a:xfrm>
              <a:prstGeom prst="rect">
                <a:avLst/>
              </a:prstGeom>
              <a:blipFill rotWithShape="1">
                <a:blip r:embed="rId1"/>
                <a:stretch>
                  <a:fillRect l="-4" t="-14" r="-413" b="-2594"/>
                </a:stretch>
              </a:blipFill>
            </p:spPr>
            <p:txBody>
              <a:bodyPr/>
              <a:lstStyle/>
              <a:p>
                <a:r>
                  <a:rPr lang="zh-CN" altLang="en-US">
                    <a:noFill/>
                  </a:rPr>
                  <a:t> </a:t>
                </a:r>
              </a:p>
            </p:txBody>
          </p:sp>
        </mc:Fallback>
      </mc:AlternateContent>
      <p:sp>
        <p:nvSpPr>
          <p:cNvPr id="3" name="QB_5_AN.86_1#988e567fb.blank?pid=cd685861d&amp;color=0,0,0&amp;vpa=29&amp;vtp=1&amp;bbb=1"/>
          <p:cNvSpPr/>
          <p:nvPr/>
        </p:nvSpPr>
        <p:spPr>
          <a:xfrm>
            <a:off x="5391214" y="931164"/>
            <a:ext cx="946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逆转录</a:t>
            </a:r>
            <a:endParaRPr lang="en-US" altLang="zh-CN" sz="2000" dirty="0"/>
          </a:p>
        </p:txBody>
      </p:sp>
      <p:sp>
        <p:nvSpPr>
          <p:cNvPr id="4" name="QB_5_AN.87_1#988e567fb.blank?pid=cd685861d&amp;color=0,0,0&amp;vpa=30&amp;vtp=1&amp;bbb=1"/>
          <p:cNvSpPr/>
          <p:nvPr/>
        </p:nvSpPr>
        <p:spPr>
          <a:xfrm>
            <a:off x="6845745" y="1388364"/>
            <a:ext cx="1454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不完全一致</a:t>
            </a:r>
            <a:endParaRPr lang="en-US" altLang="zh-CN" sz="2000" dirty="0"/>
          </a:p>
        </p:txBody>
      </p:sp>
      <mc:AlternateContent xmlns:mc="http://schemas.openxmlformats.org/markup-compatibility/2006">
        <mc:Choice xmlns:a14="http://schemas.microsoft.com/office/drawing/2010/main" Requires="a14">
          <p:sp>
            <p:nvSpPr>
              <p:cNvPr id="5" name="QB_5_AN.88_1#988e567fb.blank?pid=cd685861d&amp;color=0,0,0&amp;vpa=31&amp;vtp=1&amp;bbb=1&amp;hb=1"/>
              <p:cNvSpPr/>
              <p:nvPr/>
            </p:nvSpPr>
            <p:spPr>
              <a:xfrm>
                <a:off x="722377" y="1845564"/>
                <a:ext cx="10749631" cy="865759"/>
              </a:xfrm>
              <a:prstGeom prst="rect">
                <a:avLst/>
              </a:prstGeom>
              <a:noFill/>
            </p:spPr>
            <p:txBody>
              <a:bodyPr wrap="none" lIns="0" tIns="0" rIns="0" bIns="0" rtlCol="0" anchor="t"/>
              <a:lstStyle/>
              <a:p>
                <a:pPr latinLnBrk="1">
                  <a:lnSpc>
                    <a:spcPts val="3565"/>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以花生细胞的</a:t>
                </a:r>
                <a14:m>
                  <m:oMath xmlns:m="http://schemas.openxmlformats.org/officeDocument/2006/math">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𝐦𝐑𝐍𝐀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通过逆转录过程获得的</a:t>
                </a:r>
                <a14:m>
                  <m:oMath xmlns:m="http://schemas.openxmlformats.org/officeDocument/2006/math">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𝐜𝐃𝐍𝐀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不含内含子</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、启动子和终</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65"/>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止子等非编码序列</a:t>
                </a:r>
                <a:endParaRPr lang="en-US" altLang="zh-CN" sz="2000" dirty="0"/>
              </a:p>
            </p:txBody>
          </p:sp>
        </mc:Choice>
        <mc:Fallback>
          <p:sp>
            <p:nvSpPr>
              <p:cNvPr id="5" name="QB_5_AN.88_1#988e567fb.blank?pid=cd685861d&amp;color=0,0,0&amp;vpa=31&amp;vtp=1&amp;bbb=1&amp;hb=1"/>
              <p:cNvSpPr>
                <a:spLocks noRot="1" noChangeAspect="1" noMove="1" noResize="1" noEditPoints="1" noAdjustHandles="1" noChangeArrowheads="1" noChangeShapeType="1" noTextEdit="1"/>
              </p:cNvSpPr>
              <p:nvPr/>
            </p:nvSpPr>
            <p:spPr>
              <a:xfrm>
                <a:off x="722377" y="1845564"/>
                <a:ext cx="10749631" cy="865759"/>
              </a:xfrm>
              <a:prstGeom prst="rect">
                <a:avLst/>
              </a:prstGeom>
              <a:blipFill rotWithShape="1">
                <a:blip r:embed="rId2"/>
                <a:stretch>
                  <a:fillRect l="-4" t="-29" r="-921" b="-45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5_AS.89_1#988e567fb?vop=1&amp;pid=cd685861d&amp;color=0,0,0&amp;vtp=1&amp;bbb=1&amp;hb=1"/>
              <p:cNvSpPr/>
              <p:nvPr/>
            </p:nvSpPr>
            <p:spPr>
              <a:xfrm>
                <a:off x="722376" y="273685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获得</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的过程为逆转录，此过程需要逆转录酶的催化</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转录为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基因中内含子相对应的序列会被剪切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，启动子和终止子等非编码序列没有被转录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。以花生细胞的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通过逆转录过程获得的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，不含内含子、启动子和终止子等非编码序列，因此</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转录获得的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基因与花生细胞中的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序列不完全一致。</a:t>
                </a:r>
                <a:endParaRPr lang="en-US" altLang="zh-CN" sz="2200" dirty="0"/>
              </a:p>
            </p:txBody>
          </p:sp>
        </mc:Choice>
        <mc:Fallback>
          <p:sp>
            <p:nvSpPr>
              <p:cNvPr id="6" name="QB_5_AS.89_1#988e567fb?vop=1&amp;pid=cd685861d&amp;color=0,0,0&amp;vtp=1&amp;bbb=1&amp;hb=1"/>
              <p:cNvSpPr>
                <a:spLocks noRot="1" noChangeAspect="1" noMove="1" noResize="1" noEditPoints="1" noAdjustHandles="1" noChangeArrowheads="1" noChangeShapeType="1" noTextEdit="1"/>
              </p:cNvSpPr>
              <p:nvPr/>
            </p:nvSpPr>
            <p:spPr>
              <a:xfrm>
                <a:off x="722376" y="2736850"/>
                <a:ext cx="10753344" cy="1783334"/>
              </a:xfrm>
              <a:prstGeom prst="rect">
                <a:avLst/>
              </a:prstGeom>
              <a:blipFill rotWithShape="1">
                <a:blip r:embed="rId3"/>
                <a:stretch>
                  <a:fillRect l="-4" r="-685" b="-254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bg/>
                                          </p:spTgt>
                                        </p:tgtEl>
                                        <p:attrNameLst>
                                          <p:attrName>style.visibility</p:attrName>
                                        </p:attrNameLst>
                                      </p:cBhvr>
                                      <p:to>
                                        <p:strVal val="visible"/>
                                      </p:to>
                                    </p:set>
                                    <p:animEffect transition="in" filter="fade">
                                      <p:cBhvr>
                                        <p:cTn id="34" dur="500"/>
                                        <p:tgtEl>
                                          <p:spTgt spid="6">
                                            <p:bg/>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Effect transition="in" filter="fade">
                                      <p:cBhvr>
                                        <p:cTn id="37" dur="500"/>
                                        <p:tgtEl>
                                          <p:spTgt spid="6">
                                            <p:txEl>
                                              <p:pRg st="0" end="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xEl>
                                              <p:pRg st="1" end="1"/>
                                            </p:txEl>
                                          </p:spTgt>
                                        </p:tgtEl>
                                        <p:attrNameLst>
                                          <p:attrName>style.visibility</p:attrName>
                                        </p:attrNameLst>
                                      </p:cBhvr>
                                      <p:to>
                                        <p:strVal val="visible"/>
                                      </p:to>
                                    </p:set>
                                    <p:animEffect transition="in" filter="fade">
                                      <p:cBhvr>
                                        <p:cTn id="40" dur="500"/>
                                        <p:tgtEl>
                                          <p:spTgt spid="6">
                                            <p:txEl>
                                              <p:pRg st="1" end="1"/>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xEl>
                                              <p:pRg st="2" end="2"/>
                                            </p:txEl>
                                          </p:spTgt>
                                        </p:tgtEl>
                                        <p:attrNameLst>
                                          <p:attrName>style.visibility</p:attrName>
                                        </p:attrNameLst>
                                      </p:cBhvr>
                                      <p:to>
                                        <p:strVal val="visible"/>
                                      </p:to>
                                    </p:set>
                                    <p:animEffect transition="in" filter="fade">
                                      <p:cBhvr>
                                        <p:cTn id="43" dur="500"/>
                                        <p:tgtEl>
                                          <p:spTgt spid="6">
                                            <p:txEl>
                                              <p:pRg st="2" end="2"/>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
                                            <p:txEl>
                                              <p:pRg st="3" end="3"/>
                                            </p:txEl>
                                          </p:spTgt>
                                        </p:tgtEl>
                                        <p:attrNameLst>
                                          <p:attrName>style.visibility</p:attrName>
                                        </p:attrNameLst>
                                      </p:cBhvr>
                                      <p:to>
                                        <p:strVal val="visible"/>
                                      </p:to>
                                    </p:set>
                                    <p:animEffect transition="in" filter="fade">
                                      <p:cBhvr>
                                        <p:cTn id="46"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6" grpId="0" animBg="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90_1#5b4144f6b?pid=cd685861d&amp;color=0,0,0&amp;vtp=1&amp;bt=1&amp;bbb=1&amp;hb=1"/>
              <p:cNvSpPr/>
              <p:nvPr/>
            </p:nvSpPr>
            <p:spPr>
              <a:xfrm>
                <a:off x="722376" y="969265"/>
                <a:ext cx="10753344" cy="13134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（2）用</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技术扩增</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基因时，需要设计引物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，引物的作用是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为了使目的基因能够被限制酶切割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，需要在引物的</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端”）添加限制酶识别序列。</a:t>
                </a:r>
                <a:endParaRPr lang="en-US" altLang="zh-CN" sz="2000" dirty="0">
                  <a:solidFill>
                    <a:srgbClr val="000000"/>
                  </a:solidFill>
                </a:endParaRPr>
              </a:p>
            </p:txBody>
          </p:sp>
        </mc:Choice>
        <mc:Fallback>
          <p:sp>
            <p:nvSpPr>
              <p:cNvPr id="2" name="QB_5_BD.90_1#5b4144f6b?pid=cd685861d&amp;color=0,0,0&amp;vtp=1&amp;bt=1&amp;bbb=1&amp;hb=1"/>
              <p:cNvSpPr>
                <a:spLocks noRot="1" noChangeAspect="1" noMove="1" noResize="1" noEditPoints="1" noAdjustHandles="1" noChangeArrowheads="1" noChangeShapeType="1" noTextEdit="1"/>
              </p:cNvSpPr>
              <p:nvPr/>
            </p:nvSpPr>
            <p:spPr>
              <a:xfrm>
                <a:off x="722376" y="969265"/>
                <a:ext cx="10753344" cy="1313434"/>
              </a:xfrm>
              <a:prstGeom prst="rect">
                <a:avLst/>
              </a:prstGeom>
              <a:blipFill rotWithShape="1">
                <a:blip r:embed="rId1"/>
                <a:stretch>
                  <a:fillRect l="-4" t="-19" r="-71" b="-344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5_AN.91_1#5b4144f6b.blank?pid=cd685861d&amp;color=0,0,0&amp;vpa=32&amp;vtp=1&amp;bbb=1&amp;hb=1"/>
              <p:cNvSpPr/>
              <p:nvPr/>
            </p:nvSpPr>
            <p:spPr>
              <a:xfrm>
                <a:off x="722377" y="931165"/>
                <a:ext cx="10749631" cy="865759"/>
              </a:xfrm>
              <a:prstGeom prst="rect">
                <a:avLst/>
              </a:prstGeom>
              <a:noFill/>
            </p:spPr>
            <p:txBody>
              <a:bodyPr wrap="none" lIns="0" tIns="0" rIns="0" bIns="0" rtlCol="0" anchor="t"/>
              <a:lstStyle/>
              <a:p>
                <a:pPr latinLnBrk="1">
                  <a:lnSpc>
                    <a:spcPts val="359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使</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聚合酶能够从引物的</a:t>
                </a:r>
                <a14:m>
                  <m:oMath xmlns:m="http://schemas.openxmlformats.org/officeDocument/2006/math">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𝟑</m:t>
                    </m:r>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端</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9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开始连接脱氧核苷酸</a:t>
                </a:r>
                <a:endParaRPr lang="en-US" altLang="zh-CN" sz="2000" dirty="0">
                  <a:solidFill>
                    <a:srgbClr val="00B050"/>
                  </a:solidFill>
                </a:endParaRPr>
              </a:p>
            </p:txBody>
          </p:sp>
        </mc:Choice>
        <mc:Fallback>
          <p:sp>
            <p:nvSpPr>
              <p:cNvPr id="3" name="QB_5_AN.91_1#5b4144f6b.blank?pid=cd685861d&amp;color=0,0,0&amp;vpa=32&amp;vtp=1&amp;bbb=1&amp;hb=1"/>
              <p:cNvSpPr>
                <a:spLocks noRot="1" noChangeAspect="1" noMove="1" noResize="1" noEditPoints="1" noAdjustHandles="1" noChangeArrowheads="1" noChangeShapeType="1" noTextEdit="1"/>
              </p:cNvSpPr>
              <p:nvPr/>
            </p:nvSpPr>
            <p:spPr>
              <a:xfrm>
                <a:off x="722377" y="931165"/>
                <a:ext cx="10749631" cy="865759"/>
              </a:xfrm>
              <a:prstGeom prst="rect">
                <a:avLst/>
              </a:prstGeom>
              <a:blipFill rotWithShape="1">
                <a:blip r:embed="rId2"/>
                <a:stretch>
                  <a:fillRect l="-4" t="-29" r="1" b="-529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5_AN.92_1#5b4144f6b.blank?pid=cd685861d&amp;color=0,0,0&amp;vpa=33&amp;vtp=1&amp;bbb=1"/>
              <p:cNvSpPr/>
              <p:nvPr/>
            </p:nvSpPr>
            <p:spPr>
              <a:xfrm>
                <a:off x="8948801" y="1472438"/>
                <a:ext cx="655638" cy="303784"/>
              </a:xfrm>
              <a:prstGeom prst="rect">
                <a:avLst/>
              </a:prstGeom>
              <a:noFill/>
            </p:spPr>
            <p:txBody>
              <a:bodyPr wrap="none" lIns="0" tIns="0" rIns="0" bIns="0" rtlCol="0" anchor="t"/>
              <a:lstStyle/>
              <a:p>
                <a:pPr algn="ctr" latinLnBrk="1">
                  <a:lnSpc>
                    <a:spcPts val="2500"/>
                  </a:lnSpc>
                </a:pPr>
                <a14:m>
                  <m:oMath xmlns:m="http://schemas.openxmlformats.org/officeDocument/2006/math">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𝟓</m:t>
                    </m:r>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端</a:t>
                </a:r>
                <a:endParaRPr lang="en-US" altLang="zh-CN" sz="100" dirty="0">
                  <a:solidFill>
                    <a:srgbClr val="00B050"/>
                  </a:solidFill>
                </a:endParaRPr>
              </a:p>
            </p:txBody>
          </p:sp>
        </mc:Choice>
        <mc:Fallback>
          <p:sp>
            <p:nvSpPr>
              <p:cNvPr id="4" name="QB_5_AN.92_1#5b4144f6b.blank?pid=cd685861d&amp;color=0,0,0&amp;vpa=33&amp;vtp=1&amp;bbb=1"/>
              <p:cNvSpPr>
                <a:spLocks noRot="1" noChangeAspect="1" noMove="1" noResize="1" noEditPoints="1" noAdjustHandles="1" noChangeArrowheads="1" noChangeShapeType="1" noTextEdit="1"/>
              </p:cNvSpPr>
              <p:nvPr/>
            </p:nvSpPr>
            <p:spPr>
              <a:xfrm>
                <a:off x="8948801" y="1472438"/>
                <a:ext cx="655638" cy="303784"/>
              </a:xfrm>
              <a:prstGeom prst="rect">
                <a:avLst/>
              </a:prstGeom>
              <a:blipFill rotWithShape="1">
                <a:blip r:embed="rId3"/>
                <a:stretch>
                  <a:fillRect l="-58" t="-3930" r="10" b="-434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5_AS.93_1#5b4144f6b?vop=1&amp;pid=cd685861d&amp;color=0,0,0&amp;vtp=1&amp;bbb=1&amp;hb=1"/>
              <p:cNvSpPr/>
              <p:nvPr/>
            </p:nvSpPr>
            <p:spPr>
              <a:xfrm>
                <a:off x="722376" y="2289175"/>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技术扩增</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基因时，需要设计引物，引物的作用是使</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聚合酶能够从引物的</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始连接脱氧核苷酸</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。为了使目的基因能够被限制酶切割，扩增目的基因时，需要在引物的</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加限制酶的识别序列</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solidFill>
                    <a:srgbClr val="000000"/>
                  </a:solidFill>
                </a:endParaRPr>
              </a:p>
            </p:txBody>
          </p:sp>
        </mc:Choice>
        <mc:Fallback>
          <p:sp>
            <p:nvSpPr>
              <p:cNvPr id="5" name="QB_5_AS.93_1#5b4144f6b?vop=1&amp;pid=cd685861d&amp;color=0,0,0&amp;vtp=1&amp;bbb=1&amp;hb=1"/>
              <p:cNvSpPr>
                <a:spLocks noRot="1" noChangeAspect="1" noMove="1" noResize="1" noEditPoints="1" noAdjustHandles="1" noChangeArrowheads="1" noChangeShapeType="1" noTextEdit="1"/>
              </p:cNvSpPr>
              <p:nvPr/>
            </p:nvSpPr>
            <p:spPr>
              <a:xfrm>
                <a:off x="722376" y="2289175"/>
                <a:ext cx="10753344" cy="1326134"/>
              </a:xfrm>
              <a:prstGeom prst="rect">
                <a:avLst/>
              </a:prstGeom>
              <a:blipFill rotWithShape="1">
                <a:blip r:embed="rId4"/>
                <a:stretch>
                  <a:fillRect l="-4" b="-342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bg/>
                                          </p:spTgt>
                                        </p:tgtEl>
                                        <p:attrNameLst>
                                          <p:attrName>style.visibility</p:attrName>
                                        </p:attrNameLst>
                                      </p:cBhvr>
                                      <p:to>
                                        <p:strVal val="visible"/>
                                      </p:to>
                                    </p:set>
                                    <p:animEffect transition="in" filter="fade">
                                      <p:cBhvr>
                                        <p:cTn id="26" dur="500"/>
                                        <p:tgtEl>
                                          <p:spTgt spid="5">
                                            <p:bg/>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Effect transition="in" filter="fade">
                                      <p:cBhvr>
                                        <p:cTn id="29" dur="500"/>
                                        <p:tgtEl>
                                          <p:spTgt spid="5">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1" end="1"/>
                                            </p:txEl>
                                          </p:spTgt>
                                        </p:tgtEl>
                                        <p:attrNameLst>
                                          <p:attrName>style.visibility</p:attrName>
                                        </p:attrNameLst>
                                      </p:cBhvr>
                                      <p:to>
                                        <p:strVal val="visible"/>
                                      </p:to>
                                    </p:set>
                                    <p:animEffect transition="in" filter="fade">
                                      <p:cBhvr>
                                        <p:cTn id="32" dur="500"/>
                                        <p:tgtEl>
                                          <p:spTgt spid="5">
                                            <p:txEl>
                                              <p:pRg st="1" end="1"/>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xEl>
                                              <p:pRg st="2" end="2"/>
                                            </p:txEl>
                                          </p:spTgt>
                                        </p:tgtEl>
                                        <p:attrNameLst>
                                          <p:attrName>style.visibility</p:attrName>
                                        </p:attrNameLst>
                                      </p:cBhvr>
                                      <p:to>
                                        <p:strVal val="visible"/>
                                      </p:to>
                                    </p:set>
                                    <p:animEffect transition="in" filter="fade">
                                      <p:cBhvr>
                                        <p:cTn id="35"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6_1#9ac1f2190?vop=1&amp;pid=6c17ec8bb&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𝑇𝑎𝑞</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聚合酶与普通</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聚合酶的作用相同，都是催化子链延伸，A错误；根据</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体系的配方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，一般是加入4种脱氧核苷酸的等量混合液，B正确；引物与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单链结合是在复性时，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温度是</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左右，C错误；引物的碱基序列特异性决定了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过程中扩增的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序列区间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物决定了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过程的特异性扩增，D错误。</a:t>
                </a:r>
                <a:endParaRPr lang="en-US" altLang="zh-CN" sz="2200" dirty="0"/>
              </a:p>
            </p:txBody>
          </p:sp>
        </mc:Choice>
        <mc:Fallback>
          <p:sp>
            <p:nvSpPr>
              <p:cNvPr id="2" name="QC_5_AS.6_1#9ac1f2190?vop=1&amp;pid=6c17ec8bb&amp;color=0,0,0&amp;vtp=1&amp;bt=1&amp;bbb=1&amp;hb=1"/>
              <p:cNvSpPr>
                <a:spLocks noRot="1" noChangeAspect="1" noMove="1" noResize="1" noEditPoints="1" noAdjustHandles="1" noChangeArrowheads="1" noChangeShapeType="1" noTextEdit="1"/>
              </p:cNvSpPr>
              <p:nvPr/>
            </p:nvSpPr>
            <p:spPr>
              <a:xfrm>
                <a:off x="722376" y="972000"/>
                <a:ext cx="10753344" cy="1783334"/>
              </a:xfrm>
              <a:prstGeom prst="rect">
                <a:avLst/>
              </a:prstGeom>
              <a:blipFill rotWithShape="1">
                <a:blip r:embed="rId1"/>
                <a:stretch>
                  <a:fillRect l="-4" t="-25" r="-3142"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94_1#181ed3101?pid=cd685861d&amp;color=0,0,0&amp;vtp=1&amp;bt=1&amp;bbb=1&amp;hb=1"/>
              <p:cNvSpPr/>
              <p:nvPr/>
            </p:nvSpPr>
            <p:spPr>
              <a:xfrm>
                <a:off x="722376" y="969264"/>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（3）为了成功构建重组表达载体，确保目的基因插入载体中方向正确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，最好选用</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填图中限制酶）切割</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和载体。用农杆菌侵染水稻叶片外植体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，其目的是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2" name="QB_5_BD.94_1#181ed3101?pid=cd685861d&amp;color=0,0,0&amp;vtp=1&amp;bt=1&amp;bbb=1&amp;hb=1"/>
              <p:cNvSpPr>
                <a:spLocks noRot="1" noChangeAspect="1" noMove="1" noResize="1" noEditPoints="1" noAdjustHandles="1" noChangeArrowheads="1" noChangeShapeType="1" noTextEdit="1"/>
              </p:cNvSpPr>
              <p:nvPr/>
            </p:nvSpPr>
            <p:spPr>
              <a:xfrm>
                <a:off x="722376" y="969264"/>
                <a:ext cx="10753344" cy="1300353"/>
              </a:xfrm>
              <a:prstGeom prst="rect">
                <a:avLst/>
              </a:prstGeom>
              <a:blipFill rotWithShape="1">
                <a:blip r:embed="rId1"/>
                <a:stretch>
                  <a:fillRect l="-4" t="-20" r="-591" b="-350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5_AN.95_1#181ed3101.blank?pid=cd685861d&amp;color=0,0,0&amp;vpa=34&amp;vtp=1&amp;bbb=1&amp;hb=1"/>
              <p:cNvSpPr/>
              <p:nvPr/>
            </p:nvSpPr>
            <p:spPr>
              <a:xfrm>
                <a:off x="722377" y="931164"/>
                <a:ext cx="10749631" cy="856552"/>
              </a:xfrm>
              <a:prstGeom prst="rect">
                <a:avLst/>
              </a:prstGeom>
              <a:noFill/>
            </p:spPr>
            <p:txBody>
              <a:bodyPr wrap="square" lIns="0" tIns="0" rIns="0" bIns="0" rtlCol="0" anchor="t"/>
              <a:lstStyle/>
              <a:p>
                <a:pPr latinLnBrk="1">
                  <a:lnSpc>
                    <a:spcPts val="3555"/>
                  </a:lnSpc>
                </a:pPr>
                <a:r>
                  <a:rPr lang="en-US" altLang="zh-CN" sz="2000" b="1"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𝑿𝒃𝒂</m:t>
                    </m:r>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𝑯𝒊𝒏</m:t>
                    </m:r>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𝐝</m:t>
                    </m:r>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Ⅲ</m:t>
                    </m:r>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3" name="QB_5_AN.95_1#181ed3101.blank?pid=cd685861d&amp;color=0,0,0&amp;vpa=34&amp;vtp=1&amp;bbb=1&amp;hb=1"/>
              <p:cNvSpPr>
                <a:spLocks noRot="1" noChangeAspect="1" noMove="1" noResize="1" noEditPoints="1" noAdjustHandles="1" noChangeArrowheads="1" noChangeShapeType="1" noTextEdit="1"/>
              </p:cNvSpPr>
              <p:nvPr/>
            </p:nvSpPr>
            <p:spPr>
              <a:xfrm>
                <a:off x="722377" y="931164"/>
                <a:ext cx="10749631" cy="856552"/>
              </a:xfrm>
              <a:prstGeom prst="rect">
                <a:avLst/>
              </a:prstGeom>
              <a:blipFill rotWithShape="1">
                <a:blip r:embed="rId2"/>
                <a:stretch>
                  <a:fillRect l="-4" t="-30" r="1" b="-539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5_AN.96_1#181ed3101.blank?pid=cd685861d&amp;color=0,0,0&amp;vpa=35&amp;vtp=1&amp;bbb=1"/>
              <p:cNvSpPr/>
              <p:nvPr/>
            </p:nvSpPr>
            <p:spPr>
              <a:xfrm>
                <a:off x="719201" y="1912874"/>
                <a:ext cx="8589963" cy="303784"/>
              </a:xfrm>
              <a:prstGeom prst="rect">
                <a:avLst/>
              </a:prstGeom>
              <a:noFill/>
            </p:spPr>
            <p:txBody>
              <a:bodyPr wrap="none" lIns="0" tIns="0" rIns="0" bIns="0" rtlCol="0" anchor="t"/>
              <a:lstStyle/>
              <a:p>
                <a:pPr algn="ctr" latinLnBrk="1">
                  <a:lnSpc>
                    <a:spcPts val="2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通过农杆菌的转化作用</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，使目的基因进入水稻细胞并整合到其染色体</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上</a:t>
                </a:r>
                <a:endParaRPr lang="en-US" altLang="zh-CN" sz="2000" dirty="0">
                  <a:solidFill>
                    <a:srgbClr val="00B050"/>
                  </a:solidFill>
                </a:endParaRPr>
              </a:p>
            </p:txBody>
          </p:sp>
        </mc:Choice>
        <mc:Fallback>
          <p:sp>
            <p:nvSpPr>
              <p:cNvPr id="4" name="QB_5_AN.96_1#181ed3101.blank?pid=cd685861d&amp;color=0,0,0&amp;vpa=35&amp;vtp=1&amp;bbb=1"/>
              <p:cNvSpPr>
                <a:spLocks noRot="1" noChangeAspect="1" noMove="1" noResize="1" noEditPoints="1" noAdjustHandles="1" noChangeArrowheads="1" noChangeShapeType="1" noTextEdit="1"/>
              </p:cNvSpPr>
              <p:nvPr/>
            </p:nvSpPr>
            <p:spPr>
              <a:xfrm>
                <a:off x="719201" y="1912874"/>
                <a:ext cx="8589963" cy="303784"/>
              </a:xfrm>
              <a:prstGeom prst="rect">
                <a:avLst/>
              </a:prstGeom>
              <a:blipFill rotWithShape="1">
                <a:blip r:embed="rId3"/>
                <a:stretch>
                  <a:fillRect l="-4" t="-3846" r="1" b="-443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5_AS.97_1#181ed3101?vop=1&amp;pid=cd685861d&amp;color=0,0,0&amp;vtp=1&amp;bbb=1&amp;hb=1"/>
              <p:cNvSpPr/>
              <p:nvPr/>
            </p:nvSpPr>
            <p:spPr>
              <a:xfrm>
                <a:off x="722376" y="227965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依据图示可知，选用</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会破坏目的基因，而</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𝑆𝑎𝑙</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的酶切位点不在</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a:rPr lang="en-US" altLang="zh-CN" sz="2000" b="1"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𝐑</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基因的左右两侧均有酶切位点）可能导致错误连接，再根据</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基因的转录方向可知，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只有选用</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𝑋𝑏𝑎</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𝐻𝑖𝑛</m:t>
                    </m:r>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Ⅲ</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和载体，才能确保目的基因插入载体中方向正确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农杆菌侵染水稻叶片外植体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，是利用了农杆菌的侵染特性，通过农杆菌的转化作用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，使目的基因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能进入水稻细胞并整合到其染色体</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a:t>
                </a:r>
                <a:endParaRPr lang="en-US" altLang="zh-CN" sz="2200" dirty="0">
                  <a:solidFill>
                    <a:srgbClr val="000000"/>
                  </a:solidFill>
                </a:endParaRPr>
              </a:p>
            </p:txBody>
          </p:sp>
        </mc:Choice>
        <mc:Fallback>
          <p:sp>
            <p:nvSpPr>
              <p:cNvPr id="5" name="QB_5_AS.97_1#181ed3101?vop=1&amp;pid=cd685861d&amp;color=0,0,0&amp;vtp=1&amp;bbb=1&amp;hb=1"/>
              <p:cNvSpPr>
                <a:spLocks noRot="1" noChangeAspect="1" noMove="1" noResize="1" noEditPoints="1" noAdjustHandles="1" noChangeArrowheads="1" noChangeShapeType="1" noTextEdit="1"/>
              </p:cNvSpPr>
              <p:nvPr/>
            </p:nvSpPr>
            <p:spPr>
              <a:xfrm>
                <a:off x="722376" y="2279650"/>
                <a:ext cx="10753344" cy="2240534"/>
              </a:xfrm>
              <a:prstGeom prst="rect">
                <a:avLst/>
              </a:prstGeom>
              <a:blipFill rotWithShape="1">
                <a:blip r:embed="rId4"/>
                <a:stretch>
                  <a:fillRect l="-4" r="-1246" b="-202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fade">
                                      <p:cBhvr>
                                        <p:cTn id="32" dur="500"/>
                                        <p:tgtEl>
                                          <p:spTgt spid="5">
                                            <p:txEl>
                                              <p:pRg st="2" end="2"/>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Effect transition="in" filter="fade">
                                      <p:cBhvr>
                                        <p:cTn id="35" dur="500"/>
                                        <p:tgtEl>
                                          <p:spTgt spid="5">
                                            <p:txEl>
                                              <p:pRg st="3" end="3"/>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
                                            <p:txEl>
                                              <p:pRg st="4" end="4"/>
                                            </p:txEl>
                                          </p:spTgt>
                                        </p:tgtEl>
                                        <p:attrNameLst>
                                          <p:attrName>style.visibility</p:attrName>
                                        </p:attrNameLst>
                                      </p:cBhvr>
                                      <p:to>
                                        <p:strVal val="visible"/>
                                      </p:to>
                                    </p:set>
                                    <p:animEffect transition="in" filter="fade">
                                      <p:cBhvr>
                                        <p:cTn id="38"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98_1#8f9c659e8?pid=cd685861d&amp;color=0,0,0&amp;vtp=1&amp;bt=1&amp;bbb=1&amp;hb=1"/>
          <p:cNvSpPr/>
          <p:nvPr/>
        </p:nvSpPr>
        <p:spPr>
          <a:xfrm>
            <a:off x="722376" y="969264"/>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（4）转基因水稻是否表现出了抗性，需要进行个体生物学水平的鉴定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，鉴定的方法是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B_5_AN.99_1#8f9c659e8.blank?pid=cd685861d&amp;color=0,0,0&amp;vpa=36&amp;vtp=1&amp;bbb=1&amp;hb=1"/>
          <p:cNvSpPr/>
          <p:nvPr/>
        </p:nvSpPr>
        <p:spPr>
          <a:xfrm>
            <a:off x="722377" y="931164"/>
            <a:ext cx="10749631" cy="856234"/>
          </a:xfrm>
          <a:prstGeom prst="rect">
            <a:avLst/>
          </a:prstGeom>
          <a:noFill/>
        </p:spPr>
        <p:txBody>
          <a:bodyPr wrap="non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对转基</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因水稻植株接种相应的真菌</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，观察其是否患稻瘟病</a:t>
            </a:r>
            <a:endParaRPr lang="en-US" altLang="zh-CN" sz="2000" dirty="0"/>
          </a:p>
        </p:txBody>
      </p:sp>
      <p:sp>
        <p:nvSpPr>
          <p:cNvPr id="4" name="QB_5_AS.100_1#8f9c659e8?vop=1&amp;pid=cd685861d&amp;color=0,0,0&amp;vtp=1&amp;bbb=1&amp;hb=1"/>
          <p:cNvSpPr/>
          <p:nvPr/>
        </p:nvSpPr>
        <p:spPr>
          <a:xfrm>
            <a:off x="722376" y="1920367"/>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转基因水稻是否表现出抗性，需要进行个体生物学水平的鉴定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，鉴定的方法是对转基因水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稻植株接种相应的真菌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，观察其是否患稻瘟病。</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101_1#1f0343019?htil=16&amp;pid=25b4dc2ce&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750808" y="1054296"/>
            <a:ext cx="2706624" cy="372160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3" name="QO_5_BD.101_2#1f0343019?htil=16&amp;pid=25b4dc2ce&amp;color=0,0,0&amp;vtp=1&amp;bt=1&amp;bbb=1&amp;hb=1"/>
              <p:cNvSpPr/>
              <p:nvPr/>
            </p:nvSpPr>
            <p:spPr>
              <a:xfrm>
                <a:off x="722376" y="972000"/>
                <a:ext cx="7909560" cy="3142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10.人体内的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蛋白能高效降解血栓，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是心梗和脑血栓的急救药。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，为心梗患者注射大剂量的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蛋白会诱发颅内出血。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研究证实，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蛋白第84位的半胱氨酸换成丝氨酸，</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能显著降低出血副作用。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据此</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，先对天然的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𝑡</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基因进行序列改造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，然后再采取传统的基因工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程方法表达该改良基因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，可制造出性能优异的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改良蛋白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通过两次</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操作（一次</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操作可进行多轮循环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），运用大引物进行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定点突变获取</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𝑡</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改良基因的示意图。</a:t>
                </a:r>
                <a:endParaRPr lang="en-US" altLang="zh-CN" sz="2000" dirty="0"/>
              </a:p>
            </p:txBody>
          </p:sp>
        </mc:Choice>
        <mc:Fallback>
          <p:sp>
            <p:nvSpPr>
              <p:cNvPr id="3" name="QO_5_BD.101_2#1f0343019?htil=16&amp;pid=25b4dc2ce&amp;color=0,0,0&amp;vtp=1&amp;bt=1&amp;bbb=1&amp;hb=1"/>
              <p:cNvSpPr>
                <a:spLocks noRot="1" noChangeAspect="1" noMove="1" noResize="1" noEditPoints="1" noAdjustHandles="1" noChangeArrowheads="1" noChangeShapeType="1" noTextEdit="1"/>
              </p:cNvSpPr>
              <p:nvPr/>
            </p:nvSpPr>
            <p:spPr>
              <a:xfrm>
                <a:off x="722376" y="972000"/>
                <a:ext cx="7909560" cy="3142234"/>
              </a:xfrm>
              <a:prstGeom prst="rect">
                <a:avLst/>
              </a:prstGeom>
              <a:blipFill rotWithShape="1">
                <a:blip r:embed="rId2"/>
                <a:stretch>
                  <a:fillRect l="-5" t="-14" r="-3279" b="-1433"/>
                </a:stretch>
              </a:blipFill>
            </p:spPr>
            <p:txBody>
              <a:bodyPr/>
              <a:lstStyle/>
              <a:p>
                <a:r>
                  <a:rPr lang="zh-CN" altLang="en-US">
                    <a:noFill/>
                  </a:rPr>
                  <a:t> </a:t>
                </a:r>
              </a:p>
            </p:txBody>
          </p:sp>
        </mc:Fallback>
      </mc:AlternateContent>
    </p:spTree>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102_1#2f2d16037?pid=1f0343019&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扩增的第一步是使双链模板</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变性。</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的含量与变性要求的温度有关，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的含量越多，要求的变性温度越高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，其原因是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扩增技术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所需的基本条件是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种引物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模板、</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2" name="QB_6_BD.102_1#2f2d16037?pid=1f0343019&amp;color=0,0,0&amp;vtp=1&amp;bt=1&amp;bbb=1&amp;hb=1"/>
              <p:cNvSpPr>
                <a:spLocks noRot="1" noChangeAspect="1" noMove="1" noResize="1" noEditPoints="1" noAdjustHandles="1" noChangeArrowheads="1" noChangeShapeType="1" noTextEdit="1"/>
              </p:cNvSpPr>
              <p:nvPr/>
            </p:nvSpPr>
            <p:spPr>
              <a:xfrm>
                <a:off x="722376" y="972000"/>
                <a:ext cx="10753344" cy="1757553"/>
              </a:xfrm>
              <a:prstGeom prst="rect">
                <a:avLst/>
              </a:prstGeom>
              <a:blipFill rotWithShape="1">
                <a:blip r:embed="rId1"/>
                <a:stretch>
                  <a:fillRect l="-4" t="-26" r="-661" b="-258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6_AN.103_1#2f2d16037.blank?pid=1f0343019&amp;color=0,0,0&amp;vpa=37&amp;vtp=1&amp;bbb=1&amp;hb=1"/>
              <p:cNvSpPr/>
              <p:nvPr/>
            </p:nvSpPr>
            <p:spPr>
              <a:xfrm>
                <a:off x="722377" y="1391100"/>
                <a:ext cx="10749631" cy="865759"/>
              </a:xfrm>
              <a:prstGeom prst="rect">
                <a:avLst/>
              </a:prstGeom>
              <a:noFill/>
            </p:spPr>
            <p:txBody>
              <a:bodyPr wrap="none" lIns="0" tIns="0" rIns="0" bIns="0" rtlCol="0" anchor="t"/>
              <a:lstStyle/>
              <a:p>
                <a:pPr latinLnBrk="1">
                  <a:lnSpc>
                    <a:spcPts val="3590"/>
                  </a:lnSpc>
                </a:pPr>
                <a:r>
                  <a:rPr lang="en-US" altLang="zh-CN" sz="2000" b="1"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中</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𝐆</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和C之间有三个氢键，A和</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𝐓</m:t>
                    </m:r>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1"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9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之间只有两个氢键</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𝐆</m:t>
                    </m:r>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𝐂</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碱基对含量越多，</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越稳定，变性时所需温度越高</a:t>
                </a:r>
                <a:endParaRPr lang="en-US" altLang="zh-CN" sz="100" dirty="0">
                  <a:solidFill>
                    <a:srgbClr val="00B050"/>
                  </a:solidFill>
                </a:endParaRPr>
              </a:p>
            </p:txBody>
          </p:sp>
        </mc:Choice>
        <mc:Fallback>
          <p:sp>
            <p:nvSpPr>
              <p:cNvPr id="3" name="QB_6_AN.103_1#2f2d16037.blank?pid=1f0343019&amp;color=0,0,0&amp;vpa=37&amp;vtp=1&amp;bbb=1&amp;hb=1"/>
              <p:cNvSpPr>
                <a:spLocks noRot="1" noChangeAspect="1" noMove="1" noResize="1" noEditPoints="1" noAdjustHandles="1" noChangeArrowheads="1" noChangeShapeType="1" noTextEdit="1"/>
              </p:cNvSpPr>
              <p:nvPr/>
            </p:nvSpPr>
            <p:spPr>
              <a:xfrm>
                <a:off x="722377" y="1391100"/>
                <a:ext cx="10749631" cy="865759"/>
              </a:xfrm>
              <a:prstGeom prst="rect">
                <a:avLst/>
              </a:prstGeom>
              <a:blipFill rotWithShape="1">
                <a:blip r:embed="rId2"/>
                <a:stretch>
                  <a:fillRect l="-4" t="-52" r="1" b="-5273"/>
                </a:stretch>
              </a:blipFill>
            </p:spPr>
            <p:txBody>
              <a:bodyPr/>
              <a:lstStyle/>
              <a:p>
                <a:r>
                  <a:rPr lang="zh-CN" altLang="en-US">
                    <a:noFill/>
                  </a:rPr>
                  <a:t> </a:t>
                </a:r>
              </a:p>
            </p:txBody>
          </p:sp>
        </mc:Fallback>
      </mc:AlternateContent>
      <p:sp>
        <p:nvSpPr>
          <p:cNvPr id="4" name="QB_6_AN.104_1#2f2d16037.blank?pid=1f0343019&amp;color=0,0,0&amp;vpa=38&amp;vtp=1"/>
          <p:cNvSpPr/>
          <p:nvPr/>
        </p:nvSpPr>
        <p:spPr>
          <a:xfrm>
            <a:off x="2751201" y="2286450"/>
            <a:ext cx="34131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2000" dirty="0">
              <a:solidFill>
                <a:srgbClr val="00B050"/>
              </a:solidFill>
            </a:endParaRPr>
          </a:p>
        </p:txBody>
      </p:sp>
      <mc:AlternateContent xmlns:mc="http://schemas.openxmlformats.org/markup-compatibility/2006">
        <mc:Choice xmlns:a14="http://schemas.microsoft.com/office/drawing/2010/main" Requires="a14">
          <p:sp>
            <p:nvSpPr>
              <p:cNvPr id="5" name="QB_6_AN.105_1#2f2d16037.blank?pid=1f0343019&amp;color=0,0,0&amp;vpa=39&amp;vtp=1&amp;bbb=1"/>
              <p:cNvSpPr/>
              <p:nvPr/>
            </p:nvSpPr>
            <p:spPr>
              <a:xfrm>
                <a:off x="5672201" y="2372810"/>
                <a:ext cx="2239963" cy="303784"/>
              </a:xfrm>
              <a:prstGeom prst="rect">
                <a:avLst/>
              </a:prstGeom>
              <a:noFill/>
            </p:spPr>
            <p:txBody>
              <a:bodyPr wrap="none" lIns="0" tIns="0" rIns="0" bIns="0" rtlCol="0" anchor="t"/>
              <a:lstStyle/>
              <a:p>
                <a:pPr algn="ctr" latinLnBrk="1">
                  <a:lnSpc>
                    <a:spcPts val="25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耐高温的</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聚合</a:t>
                </a:r>
                <a:endParaRPr lang="en-US" altLang="zh-CN" sz="2000" dirty="0">
                  <a:solidFill>
                    <a:srgbClr val="00B050"/>
                  </a:solidFill>
                </a:endParaRPr>
              </a:p>
            </p:txBody>
          </p:sp>
        </mc:Choice>
        <mc:Fallback>
          <p:sp>
            <p:nvSpPr>
              <p:cNvPr id="5" name="QB_6_AN.105_1#2f2d16037.blank?pid=1f0343019&amp;color=0,0,0&amp;vpa=39&amp;vtp=1&amp;bbb=1"/>
              <p:cNvSpPr>
                <a:spLocks noRot="1" noChangeAspect="1" noMove="1" noResize="1" noEditPoints="1" noAdjustHandles="1" noChangeArrowheads="1" noChangeShapeType="1" noTextEdit="1"/>
              </p:cNvSpPr>
              <p:nvPr/>
            </p:nvSpPr>
            <p:spPr>
              <a:xfrm>
                <a:off x="5672201" y="2372810"/>
                <a:ext cx="2239963" cy="303784"/>
              </a:xfrm>
              <a:prstGeom prst="rect">
                <a:avLst/>
              </a:prstGeom>
              <a:blipFill rotWithShape="1">
                <a:blip r:embed="rId3"/>
                <a:stretch>
                  <a:fillRect l="-17" t="-3911" r="3" b="-436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6_AS.106_1#2f2d16037?vop=1&amp;pid=1f0343019&amp;color=0,0,0&amp;vtp=1&amp;bbb=1&amp;hb=1"/>
              <p:cNvSpPr/>
              <p:nvPr/>
            </p:nvSpPr>
            <p:spPr>
              <a:xfrm>
                <a:off x="722376" y="2739078"/>
                <a:ext cx="10753344" cy="17960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分子的热稳定性与碱基对中的氢键数量有关</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和C之间有三个氢键，A和</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间只有两个氢键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碱基对含量越多</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越稳定，变性时所需温度越高</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扩增需要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引物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的两条单链为模板，利用四种脱氧核苷酸为原料，在耐高温的</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聚合酶的作用下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合成子链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solidFill>
                    <a:srgbClr val="000000"/>
                  </a:solidFill>
                </a:endParaRPr>
              </a:p>
            </p:txBody>
          </p:sp>
        </mc:Choice>
        <mc:Fallback>
          <p:sp>
            <p:nvSpPr>
              <p:cNvPr id="6" name="QB_6_AS.106_1#2f2d16037?vop=1&amp;pid=1f0343019&amp;color=0,0,0&amp;vtp=1&amp;bbb=1&amp;hb=1"/>
              <p:cNvSpPr>
                <a:spLocks noRot="1" noChangeAspect="1" noMove="1" noResize="1" noEditPoints="1" noAdjustHandles="1" noChangeArrowheads="1" noChangeShapeType="1" noTextEdit="1"/>
              </p:cNvSpPr>
              <p:nvPr/>
            </p:nvSpPr>
            <p:spPr>
              <a:xfrm>
                <a:off x="722376" y="2739078"/>
                <a:ext cx="10753344" cy="1796034"/>
              </a:xfrm>
              <a:prstGeom prst="rect">
                <a:avLst/>
              </a:prstGeom>
              <a:blipFill rotWithShape="1">
                <a:blip r:embed="rId4"/>
                <a:stretch>
                  <a:fillRect l="-4" t="-18" r="-142" b="-251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bg/>
                                          </p:spTgt>
                                        </p:tgtEl>
                                        <p:attrNameLst>
                                          <p:attrName>style.visibility</p:attrName>
                                        </p:attrNameLst>
                                      </p:cBhvr>
                                      <p:to>
                                        <p:strVal val="visible"/>
                                      </p:to>
                                    </p:set>
                                    <p:animEffect transition="in" filter="fade">
                                      <p:cBhvr>
                                        <p:cTn id="26" dur="500"/>
                                        <p:tgtEl>
                                          <p:spTgt spid="5">
                                            <p:bg/>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Effect transition="in" filter="fade">
                                      <p:cBhvr>
                                        <p:cTn id="29" dur="500"/>
                                        <p:tgtEl>
                                          <p:spTgt spid="5">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bg/>
                                          </p:spTgt>
                                        </p:tgtEl>
                                        <p:attrNameLst>
                                          <p:attrName>style.visibility</p:attrName>
                                        </p:attrNameLst>
                                      </p:cBhvr>
                                      <p:to>
                                        <p:strVal val="visible"/>
                                      </p:to>
                                    </p:set>
                                    <p:animEffect transition="in" filter="fade">
                                      <p:cBhvr>
                                        <p:cTn id="34" dur="500"/>
                                        <p:tgtEl>
                                          <p:spTgt spid="6">
                                            <p:bg/>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Effect transition="in" filter="fade">
                                      <p:cBhvr>
                                        <p:cTn id="37" dur="500"/>
                                        <p:tgtEl>
                                          <p:spTgt spid="6">
                                            <p:txEl>
                                              <p:pRg st="0" end="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xEl>
                                              <p:pRg st="1" end="1"/>
                                            </p:txEl>
                                          </p:spTgt>
                                        </p:tgtEl>
                                        <p:attrNameLst>
                                          <p:attrName>style.visibility</p:attrName>
                                        </p:attrNameLst>
                                      </p:cBhvr>
                                      <p:to>
                                        <p:strVal val="visible"/>
                                      </p:to>
                                    </p:set>
                                    <p:animEffect transition="in" filter="fade">
                                      <p:cBhvr>
                                        <p:cTn id="40" dur="500"/>
                                        <p:tgtEl>
                                          <p:spTgt spid="6">
                                            <p:txEl>
                                              <p:pRg st="1" end="1"/>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xEl>
                                              <p:pRg st="2" end="2"/>
                                            </p:txEl>
                                          </p:spTgt>
                                        </p:tgtEl>
                                        <p:attrNameLst>
                                          <p:attrName>style.visibility</p:attrName>
                                        </p:attrNameLst>
                                      </p:cBhvr>
                                      <p:to>
                                        <p:strVal val="visible"/>
                                      </p:to>
                                    </p:set>
                                    <p:animEffect transition="in" filter="fade">
                                      <p:cBhvr>
                                        <p:cTn id="43" dur="500"/>
                                        <p:tgtEl>
                                          <p:spTgt spid="6">
                                            <p:txEl>
                                              <p:pRg st="2" end="2"/>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
                                            <p:txEl>
                                              <p:pRg st="3" end="3"/>
                                            </p:txEl>
                                          </p:spTgt>
                                        </p:tgtEl>
                                        <p:attrNameLst>
                                          <p:attrName>style.visibility</p:attrName>
                                        </p:attrNameLst>
                                      </p:cBhvr>
                                      <p:to>
                                        <p:strVal val="visible"/>
                                      </p:to>
                                    </p:set>
                                    <p:animEffect transition="in" filter="fade">
                                      <p:cBhvr>
                                        <p:cTn id="46"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6" grpId="0" animBg="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107_1#fdf9a6a08?pid=1f0343019&amp;color=0,0,0&amp;vtp=1&amp;bt=1&amp;bbb=1&amp;hb=1"/>
              <p:cNvSpPr/>
              <p:nvPr/>
            </p:nvSpPr>
            <p:spPr>
              <a:xfrm>
                <a:off x="722376" y="969265"/>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（2）在第一次</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，至少需要经过</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个循环才形成图示大引物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。第一次</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的产物</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条链作为第二次</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所用的引物。与</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射线诱变相比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，该突变技术的优点是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2" name="QB_6_BD.107_1#fdf9a6a08?pid=1f0343019&amp;color=0,0,0&amp;vtp=1&amp;bt=1&amp;bbb=1&amp;hb=1"/>
              <p:cNvSpPr>
                <a:spLocks noRot="1" noChangeAspect="1" noMove="1" noResize="1" noEditPoints="1" noAdjustHandles="1" noChangeArrowheads="1" noChangeShapeType="1" noTextEdit="1"/>
              </p:cNvSpPr>
              <p:nvPr/>
            </p:nvSpPr>
            <p:spPr>
              <a:xfrm>
                <a:off x="722376" y="969265"/>
                <a:ext cx="10753344" cy="1300353"/>
              </a:xfrm>
              <a:prstGeom prst="rect">
                <a:avLst/>
              </a:prstGeom>
              <a:blipFill rotWithShape="1">
                <a:blip r:embed="rId1"/>
                <a:stretch>
                  <a:fillRect l="-4" t="-20" r="-1146" b="-3506"/>
                </a:stretch>
              </a:blipFill>
            </p:spPr>
            <p:txBody>
              <a:bodyPr/>
              <a:lstStyle/>
              <a:p>
                <a:r>
                  <a:rPr lang="zh-CN" altLang="en-US">
                    <a:noFill/>
                  </a:rPr>
                  <a:t> </a:t>
                </a:r>
              </a:p>
            </p:txBody>
          </p:sp>
        </mc:Fallback>
      </mc:AlternateContent>
      <p:sp>
        <p:nvSpPr>
          <p:cNvPr id="3" name="QB_6_AN.108_1#fdf9a6a08.blank?pid=1f0343019&amp;color=0,0,0&amp;vpa=40&amp;vtp=1"/>
          <p:cNvSpPr/>
          <p:nvPr/>
        </p:nvSpPr>
        <p:spPr>
          <a:xfrm>
            <a:off x="5376926" y="931165"/>
            <a:ext cx="34131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2000" dirty="0">
              <a:solidFill>
                <a:srgbClr val="00B050"/>
              </a:solidFill>
            </a:endParaRPr>
          </a:p>
        </p:txBody>
      </p:sp>
      <p:sp>
        <p:nvSpPr>
          <p:cNvPr id="4" name="QB_6_AN.109_1#fdf9a6a08.blank?pid=1f0343019&amp;color=0,0,0&amp;vpa=41&amp;vtp=1"/>
          <p:cNvSpPr/>
          <p:nvPr/>
        </p:nvSpPr>
        <p:spPr>
          <a:xfrm>
            <a:off x="985901" y="1388365"/>
            <a:ext cx="438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一</a:t>
            </a:r>
            <a:endParaRPr lang="en-US" altLang="zh-CN" sz="2000" dirty="0">
              <a:solidFill>
                <a:srgbClr val="00B050"/>
              </a:solidFill>
            </a:endParaRPr>
          </a:p>
        </p:txBody>
      </p:sp>
      <p:sp>
        <p:nvSpPr>
          <p:cNvPr id="5" name="QB_6_AN.110_1#fdf9a6a08.blank?pid=1f0343019&amp;color=0,0,0&amp;vpa=42&amp;vtp=1&amp;bbb=1&amp;hb=1"/>
          <p:cNvSpPr/>
          <p:nvPr/>
        </p:nvSpPr>
        <p:spPr>
          <a:xfrm>
            <a:off x="722377" y="1388365"/>
            <a:ext cx="10749631" cy="856234"/>
          </a:xfrm>
          <a:prstGeom prst="rect">
            <a:avLst/>
          </a:prstGeom>
          <a:noFill/>
        </p:spPr>
        <p:txBody>
          <a:bodyPr wrap="non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目的性强、突</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变概率高</a:t>
            </a:r>
            <a:endParaRPr lang="en-US" altLang="zh-CN" sz="2000" dirty="0">
              <a:solidFill>
                <a:srgbClr val="00B050"/>
              </a:solidFill>
            </a:endParaRPr>
          </a:p>
        </p:txBody>
      </p:sp>
      <mc:AlternateContent xmlns:mc="http://schemas.openxmlformats.org/markup-compatibility/2006">
        <mc:Choice xmlns:a14="http://schemas.microsoft.com/office/drawing/2010/main" Requires="a14">
          <p:sp>
            <p:nvSpPr>
              <p:cNvPr id="6" name="QB_6_AS.111_1#fdf9a6a08?vop=1&amp;pid=1f0343019&amp;color=0,0,0&amp;vtp=1&amp;bbb=1&amp;hb=1"/>
              <p:cNvSpPr/>
              <p:nvPr/>
            </p:nvSpPr>
            <p:spPr>
              <a:xfrm>
                <a:off x="722376" y="2279650"/>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在第一次</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反应中，至少需要经过2个循环才形成图示大引物。第一次</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的产物</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一条链作为第二次</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所用的引物。与</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射线诱变相比，该突变技术的优点是目的性强、突变概率高。</a:t>
                </a:r>
                <a:endParaRPr lang="en-US" altLang="zh-CN" sz="2200" dirty="0">
                  <a:solidFill>
                    <a:srgbClr val="000000"/>
                  </a:solidFill>
                </a:endParaRPr>
              </a:p>
            </p:txBody>
          </p:sp>
        </mc:Choice>
        <mc:Fallback>
          <p:sp>
            <p:nvSpPr>
              <p:cNvPr id="6" name="QB_6_AS.111_1#fdf9a6a08?vop=1&amp;pid=1f0343019&amp;color=0,0,0&amp;vtp=1&amp;bbb=1&amp;hb=1"/>
              <p:cNvSpPr>
                <a:spLocks noRot="1" noChangeAspect="1" noMove="1" noResize="1" noEditPoints="1" noAdjustHandles="1" noChangeArrowheads="1" noChangeShapeType="1" noTextEdit="1"/>
              </p:cNvSpPr>
              <p:nvPr/>
            </p:nvSpPr>
            <p:spPr>
              <a:xfrm>
                <a:off x="722376" y="2279650"/>
                <a:ext cx="10753344" cy="907034"/>
              </a:xfrm>
              <a:prstGeom prst="rect">
                <a:avLst/>
              </a:prstGeom>
              <a:blipFill rotWithShape="1">
                <a:blip r:embed="rId2"/>
                <a:stretch>
                  <a:fillRect l="-4" r="-5285" b="-501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6_BD.112_1#3913395ad?pid=1f0343019&amp;color=0,0,0&amp;vtp=1&amp;bbb=1&amp;hb=1"/>
              <p:cNvSpPr/>
              <p:nvPr/>
            </p:nvSpPr>
            <p:spPr>
              <a:xfrm>
                <a:off x="722376" y="3189605"/>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（3）如果要利用微生物进一步克隆</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定点诱变产物，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其步骤包括：</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微生物的筛选和培养，从菌群中获取更多目的基因。</a:t>
                </a:r>
                <a:endParaRPr lang="en-US" altLang="zh-CN" sz="2000" dirty="0">
                  <a:solidFill>
                    <a:srgbClr val="000000"/>
                  </a:solidFill>
                </a:endParaRPr>
              </a:p>
            </p:txBody>
          </p:sp>
        </mc:Choice>
        <mc:Fallback>
          <p:sp>
            <p:nvSpPr>
              <p:cNvPr id="7" name="QB_6_BD.112_1#3913395ad?pid=1f0343019&amp;color=0,0,0&amp;vtp=1&amp;bbb=1&amp;hb=1"/>
              <p:cNvSpPr>
                <a:spLocks noRot="1" noChangeAspect="1" noMove="1" noResize="1" noEditPoints="1" noAdjustHandles="1" noChangeArrowheads="1" noChangeShapeType="1" noTextEdit="1"/>
              </p:cNvSpPr>
              <p:nvPr/>
            </p:nvSpPr>
            <p:spPr>
              <a:xfrm>
                <a:off x="722376" y="3189605"/>
                <a:ext cx="10753344" cy="843153"/>
              </a:xfrm>
              <a:prstGeom prst="rect">
                <a:avLst/>
              </a:prstGeom>
              <a:blipFill rotWithShape="1">
                <a:blip r:embed="rId3"/>
                <a:stretch>
                  <a:fillRect l="-4" b="-5438"/>
                </a:stretch>
              </a:blipFill>
            </p:spPr>
            <p:txBody>
              <a:bodyPr/>
              <a:lstStyle/>
              <a:p>
                <a:r>
                  <a:rPr lang="zh-CN" altLang="en-US">
                    <a:noFill/>
                  </a:rPr>
                  <a:t> </a:t>
                </a:r>
              </a:p>
            </p:txBody>
          </p:sp>
        </mc:Fallback>
      </mc:AlternateContent>
      <p:sp>
        <p:nvSpPr>
          <p:cNvPr id="8" name="QB_6_AN.113_1#3913395ad.blank?pid=1f0343019&amp;color=0,0,0&amp;vpa=43&amp;vtp=1&amp;bbb=1"/>
          <p:cNvSpPr/>
          <p:nvPr/>
        </p:nvSpPr>
        <p:spPr>
          <a:xfrm>
            <a:off x="8437626" y="3151505"/>
            <a:ext cx="2470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目的基因与载体结合</a:t>
            </a:r>
            <a:endParaRPr lang="en-US" altLang="zh-CN" sz="2000" dirty="0">
              <a:solidFill>
                <a:srgbClr val="00B050"/>
              </a:solidFill>
            </a:endParaRPr>
          </a:p>
        </p:txBody>
      </p:sp>
      <mc:AlternateContent xmlns:mc="http://schemas.openxmlformats.org/markup-compatibility/2006">
        <mc:Choice xmlns:a14="http://schemas.microsoft.com/office/drawing/2010/main" Requires="a14">
          <p:sp>
            <p:nvSpPr>
              <p:cNvPr id="9" name="QB_6_AN.114_1#3913395ad.blank?pid=1f0343019&amp;color=0,0,0&amp;vpa=44&amp;vtp=1&amp;bbb=1"/>
              <p:cNvSpPr/>
              <p:nvPr/>
            </p:nvSpPr>
            <p:spPr>
              <a:xfrm>
                <a:off x="719201" y="3679317"/>
                <a:ext cx="3001963" cy="303784"/>
              </a:xfrm>
              <a:prstGeom prst="rect">
                <a:avLst/>
              </a:prstGeom>
              <a:noFill/>
            </p:spPr>
            <p:txBody>
              <a:bodyPr wrap="none" lIns="0" tIns="0" rIns="0" bIns="0" rtlCol="0" anchor="t"/>
              <a:lstStyle/>
              <a:p>
                <a:pPr algn="ctr" latinLnBrk="1">
                  <a:lnSpc>
                    <a:spcPts val="2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将重组</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导入受体细胞</a:t>
                </a:r>
                <a:endParaRPr lang="en-US" altLang="zh-CN" sz="2000" dirty="0">
                  <a:solidFill>
                    <a:srgbClr val="00B050"/>
                  </a:solidFill>
                </a:endParaRPr>
              </a:p>
            </p:txBody>
          </p:sp>
        </mc:Choice>
        <mc:Fallback>
          <p:sp>
            <p:nvSpPr>
              <p:cNvPr id="9" name="QB_6_AN.114_1#3913395ad.blank?pid=1f0343019&amp;color=0,0,0&amp;vpa=44&amp;vtp=1&amp;bbb=1"/>
              <p:cNvSpPr>
                <a:spLocks noRot="1" noChangeAspect="1" noMove="1" noResize="1" noEditPoints="1" noAdjustHandles="1" noChangeArrowheads="1" noChangeShapeType="1" noTextEdit="1"/>
              </p:cNvSpPr>
              <p:nvPr/>
            </p:nvSpPr>
            <p:spPr>
              <a:xfrm>
                <a:off x="719201" y="3679317"/>
                <a:ext cx="3001963" cy="303784"/>
              </a:xfrm>
              <a:prstGeom prst="rect">
                <a:avLst/>
              </a:prstGeom>
              <a:blipFill rotWithShape="1">
                <a:blip r:embed="rId4"/>
                <a:stretch>
                  <a:fillRect l="-13" t="-3804" r="2" b="-447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QB_6_AS.115_1#3913395ad?vop=1&amp;pid=1f0343019&amp;color=0,0,0&amp;vtp=1&amp;bbb=1&amp;hb=1"/>
              <p:cNvSpPr/>
              <p:nvPr/>
            </p:nvSpPr>
            <p:spPr>
              <a:xfrm>
                <a:off x="722376" y="4034155"/>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如果要利用微生物进一步克隆</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定点诱变产物，其步骤包括：目的基因与载体结合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重组</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导入受体细胞、微生物的筛选和培养，从菌群中获取更多目的基因。</a:t>
                </a:r>
                <a:endParaRPr lang="en-US" altLang="zh-CN" sz="2200" dirty="0">
                  <a:solidFill>
                    <a:srgbClr val="000000"/>
                  </a:solidFill>
                </a:endParaRPr>
              </a:p>
            </p:txBody>
          </p:sp>
        </mc:Choice>
        <mc:Fallback>
          <p:sp>
            <p:nvSpPr>
              <p:cNvPr id="10" name="QB_6_AS.115_1#3913395ad?vop=1&amp;pid=1f0343019&amp;color=0,0,0&amp;vtp=1&amp;bbb=1&amp;hb=1"/>
              <p:cNvSpPr>
                <a:spLocks noRot="1" noChangeAspect="1" noMove="1" noResize="1" noEditPoints="1" noAdjustHandles="1" noChangeArrowheads="1" noChangeShapeType="1" noTextEdit="1"/>
              </p:cNvSpPr>
              <p:nvPr/>
            </p:nvSpPr>
            <p:spPr>
              <a:xfrm>
                <a:off x="722376" y="4034155"/>
                <a:ext cx="10753344" cy="907034"/>
              </a:xfrm>
              <a:prstGeom prst="rect">
                <a:avLst/>
              </a:prstGeom>
              <a:blipFill rotWithShape="1">
                <a:blip r:embed="rId5"/>
                <a:stretch>
                  <a:fillRect l="-4" b="-501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bg/>
                                          </p:spTgt>
                                        </p:tgtEl>
                                        <p:attrNameLst>
                                          <p:attrName>style.visibility</p:attrName>
                                        </p:attrNameLst>
                                      </p:cBhvr>
                                      <p:to>
                                        <p:strVal val="visible"/>
                                      </p:to>
                                    </p:set>
                                    <p:animEffect transition="in" filter="fade">
                                      <p:cBhvr>
                                        <p:cTn id="34" dur="500"/>
                                        <p:tgtEl>
                                          <p:spTgt spid="6">
                                            <p:bg/>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Effect transition="in" filter="fade">
                                      <p:cBhvr>
                                        <p:cTn id="37" dur="500"/>
                                        <p:tgtEl>
                                          <p:spTgt spid="6">
                                            <p:txEl>
                                              <p:pRg st="0" end="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xEl>
                                              <p:pRg st="1" end="1"/>
                                            </p:txEl>
                                          </p:spTgt>
                                        </p:tgtEl>
                                        <p:attrNameLst>
                                          <p:attrName>style.visibility</p:attrName>
                                        </p:attrNameLst>
                                      </p:cBhvr>
                                      <p:to>
                                        <p:strVal val="visible"/>
                                      </p:to>
                                    </p:set>
                                    <p:animEffect transition="in" filter="fade">
                                      <p:cBhvr>
                                        <p:cTn id="40" dur="500"/>
                                        <p:tgtEl>
                                          <p:spTgt spid="6">
                                            <p:txEl>
                                              <p:pRg st="1" end="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8">
                                            <p:bg/>
                                          </p:spTgt>
                                        </p:tgtEl>
                                        <p:attrNameLst>
                                          <p:attrName>style.visibility</p:attrName>
                                        </p:attrNameLst>
                                      </p:cBhvr>
                                      <p:to>
                                        <p:strVal val="visible"/>
                                      </p:to>
                                    </p:set>
                                    <p:animEffect transition="in" filter="fade">
                                      <p:cBhvr>
                                        <p:cTn id="45" dur="500"/>
                                        <p:tgtEl>
                                          <p:spTgt spid="8">
                                            <p:bg/>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
                                            <p:txEl>
                                              <p:pRg st="0" end="0"/>
                                            </p:txEl>
                                          </p:spTgt>
                                        </p:tgtEl>
                                        <p:attrNameLst>
                                          <p:attrName>style.visibility</p:attrName>
                                        </p:attrNameLst>
                                      </p:cBhvr>
                                      <p:to>
                                        <p:strVal val="visible"/>
                                      </p:to>
                                    </p:set>
                                    <p:animEffect transition="in" filter="fade">
                                      <p:cBhvr>
                                        <p:cTn id="48" dur="500"/>
                                        <p:tgtEl>
                                          <p:spTgt spid="8">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9">
                                            <p:bg/>
                                          </p:spTgt>
                                        </p:tgtEl>
                                        <p:attrNameLst>
                                          <p:attrName>style.visibility</p:attrName>
                                        </p:attrNameLst>
                                      </p:cBhvr>
                                      <p:to>
                                        <p:strVal val="visible"/>
                                      </p:to>
                                    </p:set>
                                    <p:animEffect transition="in" filter="fade">
                                      <p:cBhvr>
                                        <p:cTn id="53" dur="500"/>
                                        <p:tgtEl>
                                          <p:spTgt spid="9">
                                            <p:bg/>
                                          </p:spTgt>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9">
                                            <p:txEl>
                                              <p:pRg st="0" end="0"/>
                                            </p:txEl>
                                          </p:spTgt>
                                        </p:tgtEl>
                                        <p:attrNameLst>
                                          <p:attrName>style.visibility</p:attrName>
                                        </p:attrNameLst>
                                      </p:cBhvr>
                                      <p:to>
                                        <p:strVal val="visible"/>
                                      </p:to>
                                    </p:set>
                                    <p:animEffect transition="in" filter="fade">
                                      <p:cBhvr>
                                        <p:cTn id="56" dur="500"/>
                                        <p:tgtEl>
                                          <p:spTgt spid="9">
                                            <p:txEl>
                                              <p:pRg st="0" end="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0">
                                            <p:bg/>
                                          </p:spTgt>
                                        </p:tgtEl>
                                        <p:attrNameLst>
                                          <p:attrName>style.visibility</p:attrName>
                                        </p:attrNameLst>
                                      </p:cBhvr>
                                      <p:to>
                                        <p:strVal val="visible"/>
                                      </p:to>
                                    </p:set>
                                    <p:animEffect transition="in" filter="fade">
                                      <p:cBhvr>
                                        <p:cTn id="61" dur="500"/>
                                        <p:tgtEl>
                                          <p:spTgt spid="10">
                                            <p:bg/>
                                          </p:spTgt>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0">
                                            <p:txEl>
                                              <p:pRg st="0" end="0"/>
                                            </p:txEl>
                                          </p:spTgt>
                                        </p:tgtEl>
                                        <p:attrNameLst>
                                          <p:attrName>style.visibility</p:attrName>
                                        </p:attrNameLst>
                                      </p:cBhvr>
                                      <p:to>
                                        <p:strVal val="visible"/>
                                      </p:to>
                                    </p:set>
                                    <p:animEffect transition="in" filter="fade">
                                      <p:cBhvr>
                                        <p:cTn id="64" dur="500"/>
                                        <p:tgtEl>
                                          <p:spTgt spid="10">
                                            <p:txEl>
                                              <p:pRg st="0" end="0"/>
                                            </p:txEl>
                                          </p:spTgt>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0">
                                            <p:txEl>
                                              <p:pRg st="1" end="1"/>
                                            </p:txEl>
                                          </p:spTgt>
                                        </p:tgtEl>
                                        <p:attrNameLst>
                                          <p:attrName>style.visibility</p:attrName>
                                        </p:attrNameLst>
                                      </p:cBhvr>
                                      <p:to>
                                        <p:strVal val="visible"/>
                                      </p:to>
                                    </p:set>
                                    <p:animEffect transition="in" filter="fade">
                                      <p:cBhvr>
                                        <p:cTn id="67"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6" grpId="0" animBg="1" build="p"/>
      <p:bldP spid="8" grpId="0" animBg="1" build="p"/>
      <p:bldP spid="9" grpId="0" animBg="1" build="p"/>
      <p:bldP spid="10" grpId="0" animBg="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7_1#08554364b?pid=6c17ec8bb&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[内蒙古包头2025高二期中]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技术扩增目的基因，其原理与细胞内</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复制类似</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7_1#08554364b?pid=6c17ec8bb&amp;color=0,0,0&amp;vtp=1&amp;bt=1&amp;bbb=1&amp;hb=1"/>
              <p:cNvSpPr>
                <a:spLocks noRot="1" noChangeAspect="1" noMove="1" noResize="1" noEditPoints="1" noAdjustHandles="1" noChangeArrowheads="1" noChangeShapeType="1" noTextEdit="1"/>
              </p:cNvSpPr>
              <p:nvPr/>
            </p:nvSpPr>
            <p:spPr>
              <a:xfrm>
                <a:off x="722376" y="972000"/>
                <a:ext cx="10753344" cy="843153"/>
              </a:xfrm>
              <a:prstGeom prst="rect">
                <a:avLst/>
              </a:prstGeom>
              <a:blipFill rotWithShape="1">
                <a:blip r:embed="rId1"/>
                <a:stretch>
                  <a:fillRect l="-4" t="-53" r="-455" b="-5384"/>
                </a:stretch>
              </a:blipFill>
            </p:spPr>
            <p:txBody>
              <a:bodyPr/>
              <a:lstStyle/>
              <a:p>
                <a:r>
                  <a:rPr lang="zh-CN" altLang="en-US">
                    <a:noFill/>
                  </a:rPr>
                  <a:t> </a:t>
                </a:r>
              </a:p>
            </p:txBody>
          </p:sp>
        </mc:Fallback>
      </mc:AlternateContent>
      <p:sp>
        <p:nvSpPr>
          <p:cNvPr id="3" name="QC_5_AN.8_1#08554364b.bracket?pid=6c17ec8bb&amp;color=0,0,0&amp;vpa=3&amp;vtp=1"/>
          <p:cNvSpPr/>
          <p:nvPr/>
        </p:nvSpPr>
        <p:spPr>
          <a:xfrm>
            <a:off x="4211701" y="14101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5_BD.7_2#08554364b?htil=1&amp;pid=6c17ec8bb&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991145" y="1951677"/>
            <a:ext cx="4352544" cy="2231136"/>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7_3#08554364b.choices?htil=1&amp;pid=6c17ec8bb&amp;color=0,0,0&amp;vtp=1&amp;bbb=1&amp;hb=1"/>
              <p:cNvSpPr/>
              <p:nvPr/>
            </p:nvSpPr>
            <p:spPr>
              <a:xfrm>
                <a:off x="722376" y="1876874"/>
                <a:ext cx="6263640" cy="2253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A.引物A与引物B之间不能发生碱基互补配对</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.复性的目的是让两种引物与单链</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相结合</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.第二轮循环产生的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，有的含有两种引物序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列</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.第二轮循环产物中会出现两条链长度相等的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a:t>
                </a:r>
                <a:endParaRPr lang="en-US" altLang="zh-CN" sz="2000" dirty="0"/>
              </a:p>
            </p:txBody>
          </p:sp>
        </mc:Choice>
        <mc:Fallback>
          <p:sp>
            <p:nvSpPr>
              <p:cNvPr id="5" name="QC_5_BD.7_3#08554364b.choices?htil=1&amp;pid=6c17ec8bb&amp;color=0,0,0&amp;vtp=1&amp;bbb=1&amp;hb=1"/>
              <p:cNvSpPr>
                <a:spLocks noRot="1" noChangeAspect="1" noMove="1" noResize="1" noEditPoints="1" noAdjustHandles="1" noChangeArrowheads="1" noChangeShapeType="1" noTextEdit="1"/>
              </p:cNvSpPr>
              <p:nvPr/>
            </p:nvSpPr>
            <p:spPr>
              <a:xfrm>
                <a:off x="722376" y="1876874"/>
                <a:ext cx="6263640" cy="2253234"/>
              </a:xfrm>
              <a:prstGeom prst="rect">
                <a:avLst/>
              </a:prstGeom>
              <a:blipFill rotWithShape="1">
                <a:blip r:embed="rId3"/>
                <a:stretch>
                  <a:fillRect l="-6" t="-20" r="6" b="-199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9_1#08554364b?vop=1&amp;pid=6c17ec8bb&amp;color=0,0,0&amp;vtp=1&amp;bt=1&amp;bbb=1&amp;hb=1"/>
              <p:cNvSpPr/>
              <p:nvPr/>
            </p:nvSpPr>
            <p:spPr>
              <a:xfrm>
                <a:off x="722376" y="972000"/>
                <a:ext cx="10753344" cy="31676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如果引物A和引物B发生碱基互补配对则不能与相应模板链结合，无法完成子链的延伸</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引物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A与引物B之间不能发生碱基互补配对，A正确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。复性的目的是让两种引物通过碱基互补配对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与两条单链</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结合，B正确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复制为半保留复制，第二轮循环即</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复制2次，共形成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4个</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分子，其中含有最初模板链的2个</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分子含有引物A或引物B的序列，其余2个</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含有引物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A和引物B，C正确。引物A和引物B的结合序列均不在该片段的端点，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因此第一轮循环后，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得到的两</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片段中两条脱氧核苷酸链都不等长，可推知第二轮中也不会出现等长的引物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在第二轮循环产物中不会出现两条脱氧核苷酸链等长的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片段，D错误。</a:t>
                </a:r>
                <a:endParaRPr lang="en-US" altLang="zh-CN" sz="2200" dirty="0"/>
              </a:p>
            </p:txBody>
          </p:sp>
        </mc:Choice>
        <mc:Fallback>
          <p:sp>
            <p:nvSpPr>
              <p:cNvPr id="2" name="QC_5_AS.9_1#08554364b?vop=1&amp;pid=6c17ec8bb&amp;color=0,0,0&amp;vtp=1&amp;bt=1&amp;bbb=1&amp;hb=1"/>
              <p:cNvSpPr>
                <a:spLocks noRot="1" noChangeAspect="1" noMove="1" noResize="1" noEditPoints="1" noAdjustHandles="1" noChangeArrowheads="1" noChangeShapeType="1" noTextEdit="1"/>
              </p:cNvSpPr>
              <p:nvPr/>
            </p:nvSpPr>
            <p:spPr>
              <a:xfrm>
                <a:off x="722376" y="972000"/>
                <a:ext cx="10753344" cy="3167634"/>
              </a:xfrm>
              <a:prstGeom prst="rect">
                <a:avLst/>
              </a:prstGeom>
              <a:blipFill rotWithShape="1">
                <a:blip r:embed="rId1"/>
                <a:stretch>
                  <a:fillRect l="-4" t="-14" r="-3543" b="-142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10_1#be77fda56?htil=2&amp;pid=82975ac1d&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662462" y="1054295"/>
            <a:ext cx="1907634" cy="216967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10_2#be77fda56?htil=2&amp;pid=82975ac1d&amp;color=0,0,0&amp;vtp=1&amp;bt=1&amp;bbb=1&amp;hb=1"/>
          <p:cNvSpPr/>
          <p:nvPr/>
        </p:nvSpPr>
        <p:spPr>
          <a:xfrm>
            <a:off x="722376" y="972000"/>
            <a:ext cx="8951976"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[河北沧州五校2025高二联考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如图为科研人员运用基因工程技术进行研究时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构建的一个基因表达载体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5_AN.11_1#be77fda56.bracket?pid=82975ac1d&amp;color=0,0,0&amp;vpa=4&amp;vtp=1"/>
          <p:cNvSpPr/>
          <p:nvPr/>
        </p:nvSpPr>
        <p:spPr>
          <a:xfrm>
            <a:off x="6510401" y="141015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mc:AlternateContent xmlns:mc="http://schemas.openxmlformats.org/markup-compatibility/2006">
        <mc:Choice xmlns:a14="http://schemas.microsoft.com/office/drawing/2010/main" Requires="a14">
          <p:sp>
            <p:nvSpPr>
              <p:cNvPr id="5" name="QC_5_BD.10_3#be77fda56.choices?htil=2&amp;pid=82975ac1d&amp;color=0,0,0&amp;vtp=1&amp;bbb=1"/>
              <p:cNvSpPr/>
              <p:nvPr/>
            </p:nvSpPr>
            <p:spPr>
              <a:xfrm>
                <a:off x="722376" y="1824677"/>
                <a:ext cx="8951976"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聚合酶识别和结合的部位，则</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为启动子</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表示终止子，则其上的终止密码子能使翻译停止</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.载体中可能含有多个限制酶切割位点</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表示复制原点，则其能使载体在受体细胞中进行自我复制</a:t>
                </a:r>
                <a:endParaRPr lang="en-US" altLang="zh-CN" sz="2000" dirty="0"/>
              </a:p>
            </p:txBody>
          </p:sp>
        </mc:Choice>
        <mc:Fallback>
          <p:sp>
            <p:nvSpPr>
              <p:cNvPr id="5" name="QC_5_BD.10_3#be77fda56.choices?htil=2&amp;pid=82975ac1d&amp;color=0,0,0&amp;vtp=1&amp;bbb=1"/>
              <p:cNvSpPr>
                <a:spLocks noRot="1" noChangeAspect="1" noMove="1" noResize="1" noEditPoints="1" noAdjustHandles="1" noChangeArrowheads="1" noChangeShapeType="1" noTextEdit="1"/>
              </p:cNvSpPr>
              <p:nvPr/>
            </p:nvSpPr>
            <p:spPr>
              <a:xfrm>
                <a:off x="722376" y="1824677"/>
                <a:ext cx="8951976" cy="1796034"/>
              </a:xfrm>
              <a:prstGeom prst="rect">
                <a:avLst/>
              </a:prstGeom>
              <a:blipFill rotWithShape="1">
                <a:blip r:embed="rId2"/>
                <a:stretch>
                  <a:fillRect l="-4" t="-18" r="1" b="-25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14764</Words>
  <Application>WPS 演示</Application>
  <PresentationFormat>宽屏</PresentationFormat>
  <Paragraphs>636</Paragraphs>
  <Slides>65</Slides>
  <Notes>64</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65</vt:i4>
      </vt:variant>
    </vt:vector>
  </HeadingPairs>
  <TitlesOfParts>
    <vt:vector size="89" baseType="lpstr">
      <vt:lpstr>Arial</vt:lpstr>
      <vt:lpstr>宋体</vt:lpstr>
      <vt:lpstr>Wingdings</vt:lpstr>
      <vt:lpstr>微软雅黑</vt:lpstr>
      <vt:lpstr>微软雅黑</vt:lpstr>
      <vt:lpstr>等线 (正文)</vt:lpstr>
      <vt:lpstr>等线</vt:lpstr>
      <vt:lpstr>等线 (正文)</vt:lpstr>
      <vt:lpstr>等线 (正文)</vt:lpstr>
      <vt:lpstr>汉仪舒圆黑简体</vt:lpstr>
      <vt:lpstr>黑体</vt:lpstr>
      <vt:lpstr>汉仪舒圆黑简体</vt:lpstr>
      <vt:lpstr>汉仪舒圆黑简体</vt:lpstr>
      <vt:lpstr>Cambria Math</vt:lpstr>
      <vt:lpstr>Cambria Math</vt:lpstr>
      <vt:lpstr>Cambria Math</vt:lpstr>
      <vt:lpstr>黑体</vt:lpstr>
      <vt:lpstr>宋体</vt:lpstr>
      <vt:lpstr>仿宋</vt:lpstr>
      <vt:lpstr>仿宋</vt:lpstr>
      <vt:lpstr>Calibri</vt:lpstr>
      <vt:lpstr>Arial Unicode MS</vt:lpstr>
      <vt:lpstr>华文细黑</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丁密</cp:lastModifiedBy>
  <cp:revision>4</cp:revision>
  <dcterms:created xsi:type="dcterms:W3CDTF">2025-10-21T13:01:00Z</dcterms:created>
  <dcterms:modified xsi:type="dcterms:W3CDTF">2025-10-22T08:44:52Z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7AA8D16A9E8F441DB5E8FB82EA45DD00_12</vt:lpwstr>
  </property>
  <property fmtid="{D5CDD505-2E9C-101B-9397-08002B2CF9AE}" pid="3" name="KSOProductBuildVer">
    <vt:lpwstr>2052-12.1.0.23125</vt:lpwstr>
  </property>
</Properties>
</file>