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321" r:id="rId17"/>
    <p:sldId id="271" r:id="rId18"/>
    <p:sldId id="272" r:id="rId19"/>
    <p:sldId id="273" r:id="rId20"/>
    <p:sldId id="274" r:id="rId21"/>
    <p:sldId id="275" r:id="rId22"/>
    <p:sldId id="276" r:id="rId23"/>
    <p:sldId id="277" r:id="rId24"/>
    <p:sldId id="278" r:id="rId25"/>
    <p:sldId id="279" r:id="rId26"/>
    <p:sldId id="322" r:id="rId27"/>
    <p:sldId id="280" r:id="rId28"/>
    <p:sldId id="281" r:id="rId29"/>
    <p:sldId id="282" r:id="rId30"/>
    <p:sldId id="283" r:id="rId31"/>
    <p:sldId id="284" r:id="rId32"/>
    <p:sldId id="323" r:id="rId33"/>
    <p:sldId id="285" r:id="rId34"/>
    <p:sldId id="286" r:id="rId35"/>
    <p:sldId id="287" r:id="rId36"/>
    <p:sldId id="288" r:id="rId37"/>
    <p:sldId id="289" r:id="rId38"/>
    <p:sldId id="324" r:id="rId39"/>
    <p:sldId id="290" r:id="rId40"/>
    <p:sldId id="291" r:id="rId41"/>
    <p:sldId id="292" r:id="rId42"/>
    <p:sldId id="293" r:id="rId43"/>
    <p:sldId id="294" r:id="rId44"/>
    <p:sldId id="325" r:id="rId45"/>
    <p:sldId id="295" r:id="rId46"/>
    <p:sldId id="296" r:id="rId47"/>
    <p:sldId id="297" r:id="rId48"/>
    <p:sldId id="298" r:id="rId49"/>
    <p:sldId id="299" r:id="rId50"/>
    <p:sldId id="326" r:id="rId51"/>
    <p:sldId id="300" r:id="rId52"/>
    <p:sldId id="301" r:id="rId53"/>
    <p:sldId id="302" r:id="rId54"/>
    <p:sldId id="303" r:id="rId55"/>
    <p:sldId id="304" r:id="rId56"/>
    <p:sldId id="305" r:id="rId57"/>
    <p:sldId id="306" r:id="rId58"/>
    <p:sldId id="327" r:id="rId59"/>
    <p:sldId id="307" r:id="rId60"/>
    <p:sldId id="308" r:id="rId61"/>
    <p:sldId id="309" r:id="rId62"/>
    <p:sldId id="310" r:id="rId63"/>
    <p:sldId id="311" r:id="rId64"/>
    <p:sldId id="313" r:id="rId65"/>
    <p:sldId id="312" r:id="rId66"/>
    <p:sldId id="314" r:id="rId67"/>
    <p:sldId id="328" r:id="rId68"/>
    <p:sldId id="315" r:id="rId69"/>
    <p:sldId id="317" r:id="rId70"/>
    <p:sldId id="318" r:id="rId71"/>
    <p:sldId id="319" r:id="rId72"/>
    <p:sldId id="316" r:id="rId73"/>
    <p:sldId id="320"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sorterViewPr>
    <p:cViewPr>
      <p:scale>
        <a:sx n="100" d="100"/>
        <a:sy n="100" d="100"/>
      </p:scale>
      <p:origin x="0" y="-1599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0401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bba80cb000ac8dc8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85048" y="4315968"/>
            <a:ext cx="2788920"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第三册+第四册  BS</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2b22b1e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综合测试卷</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4_BD.22_1#78ffa1453?vja=1&amp;pid=a8df96372&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听第7段材料，回答第8至10题。</a:t>
            </a:r>
            <a:endParaRPr lang="en-US" altLang="zh-CN" sz="2000" dirty="0"/>
          </a:p>
        </p:txBody>
      </p:sp>
      <p:sp>
        <p:nvSpPr>
          <p:cNvPr id="3" name="QC_5_BD.23_1#a95d003fc?vja=1&amp;pid=78ffa1453&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speakers?(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24_1#a95d003fc.bracket?vja=1&amp;pid=78ffa1453&amp;color=0,0,0&amp;vpa=8&amp;vtp=1"/>
          <p:cNvSpPr/>
          <p:nvPr/>
        </p:nvSpPr>
        <p:spPr>
          <a:xfrm>
            <a:off x="3838639"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5" name="QC_5_BD.23_2#a95d003fc.choices?vja=1&amp;pid=78ffa1453&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laundry.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tailor’s.</a:t>
            </a:r>
            <a:endParaRPr lang="en-US" altLang="zh-CN" sz="2000" dirty="0"/>
          </a:p>
        </p:txBody>
      </p:sp>
      <p:sp>
        <p:nvSpPr>
          <p:cNvPr id="6" name="QC_5_BD.25_1#625235926?vja=1&amp;pid=78ffa1453&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26_1#625235926.bracket?vja=1&amp;pid=78ffa1453&amp;color=0,0,0&amp;vpa=9&amp;vtp=1"/>
          <p:cNvSpPr/>
          <p:nvPr/>
        </p:nvSpPr>
        <p:spPr>
          <a:xfrm>
            <a:off x="3584639"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25_2#625235926.choices?vja=1&amp;pid=78ffa1453&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Wednesday.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.Thursday.</a:t>
            </a:r>
            <a:endParaRPr lang="en-US" altLang="zh-CN" sz="2000" dirty="0"/>
          </a:p>
        </p:txBody>
      </p:sp>
      <p:sp>
        <p:nvSpPr>
          <p:cNvPr id="9" name="QC_5_BD.27_1#c773ef6cb?vja=1&amp;pid=78ffa1453&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28_1#c773ef6cb.bracket?vja=1&amp;pid=78ffa1453&amp;color=0,0,0&amp;vpa=10&amp;vtp=1"/>
          <p:cNvSpPr/>
          <p:nvPr/>
        </p:nvSpPr>
        <p:spPr>
          <a:xfrm>
            <a:off x="5618226"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27_2#c773ef6cb.choices?vja=1&amp;pid=78ffa1453&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pounds.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29_1#c773ef6cb?vja=1&amp;pid=78ffa1453&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7</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washed—three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faded.Please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Thursday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Wednesday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evening.</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weekends.Please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4_BD.30_1#32009a004?vja=1&amp;pid=a8df96372&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听第8段材料，回答第11至13题。</a:t>
            </a:r>
            <a:endParaRPr lang="en-US" altLang="zh-CN" sz="2000" dirty="0"/>
          </a:p>
        </p:txBody>
      </p:sp>
      <p:sp>
        <p:nvSpPr>
          <p:cNvPr id="3" name="QC_5_BD.31_1#112558359?vja=1&amp;pid=32009a004&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lockers?(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32_1#112558359.bracket?vja=1&amp;pid=32009a004&amp;color=0,0,0&amp;vpa=11&amp;vtp=1"/>
          <p:cNvSpPr/>
          <p:nvPr/>
        </p:nvSpPr>
        <p:spPr>
          <a:xfrm>
            <a:off x="5999353"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31_2#112558359.choices?vja=1&amp;pid=32009a004&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cupboards.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6" name="QC_5_BD.33_1#3b48026fb?vja=1&amp;pid=32009a004&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12.What’s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hangers?(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34_1#3b48026fb.bracket?vja=1&amp;pid=32009a004&amp;color=0,0,0&amp;vpa=12&amp;vtp=1"/>
          <p:cNvSpPr/>
          <p:nvPr/>
        </p:nvSpPr>
        <p:spPr>
          <a:xfrm>
            <a:off x="5685155" y="2821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8" name="QC_5_BD.33_2#3b48026fb.choices?vja=1&amp;pid=32009a004&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endParaRPr lang="en-US" altLang="zh-CN" sz="2000" dirty="0"/>
          </a:p>
        </p:txBody>
      </p:sp>
      <p:sp>
        <p:nvSpPr>
          <p:cNvPr id="9" name="QC_5_BD.35_1#d4317c18b?vja=1&amp;pid=32009a004&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suggestions?(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36_1#d4317c18b.bracket?vja=1&amp;pid=32009a004&amp;color=0,0,0&amp;vpa=13&amp;vtp=1"/>
          <p:cNvSpPr/>
          <p:nvPr/>
        </p:nvSpPr>
        <p:spPr>
          <a:xfrm>
            <a:off x="7428484" y="4345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35_2#d4317c18b.choices?vja=1&amp;pid=32009a004&amp;color=0,0,0&amp;vtp=1"/>
          <p:cNvSpPr/>
          <p:nvPr/>
        </p:nvSpPr>
        <p:spPr>
          <a:xfrm>
            <a:off x="722376" y="4726559"/>
            <a:ext cx="10753344" cy="347853"/>
          </a:xfrm>
          <a:prstGeom prst="rect">
            <a:avLst/>
          </a:prstGeom>
          <a:noFill/>
          <a:ln/>
        </p:spPr>
        <p:txBody>
          <a:bodyPr wrap="square" lIns="0" tIns="0" rIns="0" bIns="0" rtlCol="0" anchor="t"/>
          <a:lstStyle/>
          <a:p>
            <a:pPr>
              <a:lnSpc>
                <a:spcPct val="125000"/>
              </a:lnSpc>
              <a:tabLst>
                <a:tab pos="3660205" algn="l"/>
                <a:tab pos="73712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Agreeable.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.Doubtful.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37_1#d4317c18b?vja=1&amp;pid=32009a004&amp;color=0,0,0&amp;vtp=1&amp;bt=1"/>
          <p:cNvSpPr/>
          <p:nvPr/>
        </p:nvSpPr>
        <p:spPr>
          <a:xfrm>
            <a:off x="722376" y="900000"/>
            <a:ext cx="10753344" cy="5212334"/>
          </a:xfrm>
          <a:prstGeom prst="rect">
            <a:avLst/>
          </a:prstGeom>
          <a:noFill/>
          <a:ln/>
        </p:spPr>
        <p:txBody>
          <a:bodyPr wrap="square" lIns="0" tIns="0" rIns="0" bIns="0" rtlCol="0" anchor="t"/>
          <a:lstStyle/>
          <a:p>
            <a:pPr algn="l">
              <a:lnSpc>
                <a:spcPct val="122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8</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Cathy.Look!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noticed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occupied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used.Obviously,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cupboards.I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OK.Wait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seasons.</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38_1#7250e85a8?vja=1&amp;pid=a8df96372&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听第9段材料，回答第14至16题。</a:t>
            </a:r>
            <a:endParaRPr lang="en-US" altLang="zh-CN" sz="2000" dirty="0"/>
          </a:p>
        </p:txBody>
      </p:sp>
      <p:sp>
        <p:nvSpPr>
          <p:cNvPr id="3" name="QC_5_BD.39_1#90aaff2ff?vja=1&amp;pid=7250e85a8&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0_1#90aaff2ff.bracket?vja=1&amp;pid=7250e85a8&amp;color=0,0,0&amp;vpa=14&amp;vtp=1"/>
          <p:cNvSpPr/>
          <p:nvPr/>
        </p:nvSpPr>
        <p:spPr>
          <a:xfrm>
            <a:off x="4826064"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C_5_BD.39_2#90aaff2ff.choices?vja=1&amp;pid=7250e85a8&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endParaRPr lang="en-US" altLang="zh-CN" sz="2000" dirty="0"/>
          </a:p>
        </p:txBody>
      </p:sp>
      <p:sp>
        <p:nvSpPr>
          <p:cNvPr id="6" name="QC_5_BD.41_1#f11617ca7?vja=1&amp;pid=7250e85a8&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42_1#f11617ca7.bracket?vja=1&amp;pid=7250e85a8&amp;color=0,0,0&amp;vpa=15&amp;vtp=1"/>
          <p:cNvSpPr/>
          <p:nvPr/>
        </p:nvSpPr>
        <p:spPr>
          <a:xfrm>
            <a:off x="7958201" y="2821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1_2#f11617ca7.choices?vja=1&amp;pid=7250e85a8&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athletic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endParaRPr lang="en-US" altLang="zh-CN" sz="2000" dirty="0"/>
          </a:p>
        </p:txBody>
      </p:sp>
      <p:sp>
        <p:nvSpPr>
          <p:cNvPr id="9" name="QC_5_BD.43_1#6a284f2d2?vja=1&amp;pid=7250e85a8&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44_1#6a284f2d2.bracket?vja=1&amp;pid=7250e85a8&amp;color=0,0,0&amp;vpa=16&amp;vtp=1"/>
          <p:cNvSpPr/>
          <p:nvPr/>
        </p:nvSpPr>
        <p:spPr>
          <a:xfrm>
            <a:off x="5503926" y="4345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1" name="QC_5_BD.43_2#6a284f2d2.choices?vja=1&amp;pid=7250e85a8&amp;color=0,0,0&amp;vtp=1"/>
          <p:cNvSpPr/>
          <p:nvPr/>
        </p:nvSpPr>
        <p:spPr>
          <a:xfrm>
            <a:off x="722376" y="4732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45_1#6a284f2d2?vja=1&amp;pid=7250e85a8&amp;color=0,0,0&amp;vtp=1&amp;bt=1"/>
          <p:cNvSpPr/>
          <p:nvPr/>
        </p:nvSpPr>
        <p:spPr>
          <a:xfrm>
            <a:off x="722376" y="900000"/>
            <a:ext cx="10753344" cy="4991100"/>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9</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Pacific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senior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volunteer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homework.</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scores.If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seriously.</a:t>
            </a:r>
            <a:endParaRPr lang="en-US" altLang="zh-CN" sz="2200" dirty="0"/>
          </a:p>
          <a:p>
            <a:pPr algn="l">
              <a:lnSpc>
                <a:spcPct val="125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6a284f2d2?vja=1&amp;pid=7250e85a8&amp;color=0,0,0&amp;vtp=1&amp;bt=1">
            <a:extLst>
              <a:ext uri="{FF2B5EF4-FFF2-40B4-BE49-F238E27FC236}">
                <a16:creationId xmlns:a16="http://schemas.microsoft.com/office/drawing/2014/main" id="{CEA49F86-9A94-9BB7-6952-A2BE5BA9DD20}"/>
              </a:ext>
            </a:extLst>
          </p:cNvPr>
          <p:cNvSpPr/>
          <p:nvPr/>
        </p:nvSpPr>
        <p:spPr>
          <a:xfrm>
            <a:off x="722376" y="900000"/>
            <a:ext cx="10753344" cy="1871853"/>
          </a:xfrm>
          <a:prstGeom prst="rect">
            <a:avLst/>
          </a:prstGeom>
          <a:noFill/>
          <a:ln/>
        </p:spPr>
        <p:txBody>
          <a:bodyPr wrap="square" lIns="0" tIns="0" rIns="0" bIns="0" rtlCol="0" anchor="t"/>
          <a:lstStyle/>
          <a:p>
            <a:pPr>
              <a:lnSpc>
                <a:spcPct val="125000"/>
              </a:lnSpc>
            </a:pPr>
            <a:endParaRPr lang="en-US" altLang="zh-CN" sz="2000" b="0" i="0">
              <a:solidFill>
                <a:srgbClr val="385723"/>
              </a:solidFill>
              <a:latin typeface="Times New Roman" pitchFamily="34" charset="0"/>
              <a:ea typeface="微软雅黑" pitchFamily="34" charset="-122"/>
              <a:cs typeface="Times New Roman" pitchFamily="34" charset="-120"/>
            </a:endParaRPr>
          </a:p>
          <a:p>
            <a:pPr>
              <a:lnSpc>
                <a:spcPct val="125000"/>
              </a:lnSpc>
            </a:pPr>
            <a:r>
              <a:rPr lang="en-US" altLang="zh-CN" sz="2000" b="0" i="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studying?</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endParaRPr lang="en-US" altLang="zh-CN" sz="2200" dirty="0"/>
          </a:p>
          <a:p>
            <a:pPr>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endParaRPr lang="en-US" altLang="zh-CN" sz="2200" dirty="0"/>
          </a:p>
        </p:txBody>
      </p:sp>
    </p:spTree>
    <p:extLst>
      <p:ext uri="{BB962C8B-B14F-4D97-AF65-F5344CB8AC3E}">
        <p14:creationId xmlns:p14="http://schemas.microsoft.com/office/powerpoint/2010/main" val="20669933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4_BD.46_1#b37da6859?vja=1&amp;pid=a8df96372&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听第10段材料，回答第17至20题。</a:t>
            </a:r>
            <a:endParaRPr lang="en-US" altLang="zh-CN" sz="2000" dirty="0"/>
          </a:p>
        </p:txBody>
      </p:sp>
      <p:sp>
        <p:nvSpPr>
          <p:cNvPr id="3" name="QC_5_BD.47_1#157653789?vja=1&amp;pid=b37da6859&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17.Which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8_1#157653789.bracket?vja=1&amp;pid=b37da6859&amp;color=0,0,0&amp;vpa=17&amp;vtp=1"/>
          <p:cNvSpPr/>
          <p:nvPr/>
        </p:nvSpPr>
        <p:spPr>
          <a:xfrm>
            <a:off x="4022789"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47_2#157653789.choices?vja=1&amp;pid=b37da6859&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Fall.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.Winter.</a:t>
            </a:r>
            <a:endParaRPr lang="en-US" altLang="zh-CN" sz="2000" dirty="0"/>
          </a:p>
        </p:txBody>
      </p:sp>
      <p:sp>
        <p:nvSpPr>
          <p:cNvPr id="6" name="QC_5_BD.49_1#9dac8309f?vja=1&amp;pid=b37da6859&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18.What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50_1#9dac8309f.bracket?vja=1&amp;pid=b37da6859&amp;color=0,0,0&amp;vpa=18&amp;vtp=1"/>
          <p:cNvSpPr/>
          <p:nvPr/>
        </p:nvSpPr>
        <p:spPr>
          <a:xfrm>
            <a:off x="6897751"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9_2#9dac8309f.choices?vja=1&amp;pid=b37da6859&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Warm.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.Cloudy.</a:t>
            </a:r>
            <a:endParaRPr lang="en-US" altLang="zh-CN" sz="2000" dirty="0"/>
          </a:p>
        </p:txBody>
      </p:sp>
      <p:sp>
        <p:nvSpPr>
          <p:cNvPr id="9" name="QC_5_BD.51_1#12464e291?vja=1&amp;pid=b37da6859&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19.When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52_1#12464e291.bracket?vja=1&amp;pid=b37da6859&amp;color=0,0,0&amp;vpa=19&amp;vtp=1"/>
          <p:cNvSpPr/>
          <p:nvPr/>
        </p:nvSpPr>
        <p:spPr>
          <a:xfrm>
            <a:off x="5543614"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1" name="QC_5_BD.51_2#12464e291.choices?vja=1&amp;pid=b37da6859&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Tonight.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afternoon.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.Tomorrow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endParaRPr lang="en-US" altLang="zh-CN" sz="2000" dirty="0"/>
          </a:p>
        </p:txBody>
      </p:sp>
      <p:sp>
        <p:nvSpPr>
          <p:cNvPr id="12" name="QC_5_BD.53_1#6561b62c1?vja=1&amp;pid=b37da6859&amp;color=0,0,0&amp;vtp=1"/>
          <p:cNvSpPr/>
          <p:nvPr/>
        </p:nvSpPr>
        <p:spPr>
          <a:xfrm>
            <a:off x="722376" y="3570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3" name="QC_5_AN.54_1#6561b62c1.bracket?vja=1&amp;pid=b37da6859&amp;color=0,0,0&amp;vpa=20&amp;vtp=1"/>
          <p:cNvSpPr/>
          <p:nvPr/>
        </p:nvSpPr>
        <p:spPr>
          <a:xfrm>
            <a:off x="7658164" y="3570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4" name="QC_5_BD.53_2#6561b62c1.choices?vja=1&amp;pid=b37da6859&amp;color=0,0,0&amp;vtp=1"/>
          <p:cNvSpPr/>
          <p:nvPr/>
        </p:nvSpPr>
        <p:spPr>
          <a:xfrm>
            <a:off x="722376" y="3957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P spid="1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55_1#6561b62c1?vja=1&amp;pid=b37da6859&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10</a:t>
            </a:r>
            <a:endParaRPr lang="en-US" altLang="zh-CN" sz="2200" dirty="0"/>
          </a:p>
          <a:p>
            <a:pPr algn="just">
              <a:lnSpc>
                <a:spcPct val="125000"/>
              </a:lnSpc>
            </a:pP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citizens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28th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March.Let’s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jackets.It’s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northeast.That’s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2_BD#0dfac6c2b?vja=1&amp;pid=2b22b1e56&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第二部分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阅读</a:t>
            </a:r>
            <a:endParaRPr lang="en-US" altLang="zh-CN" sz="2400" dirty="0"/>
          </a:p>
        </p:txBody>
      </p:sp>
      <p:sp>
        <p:nvSpPr>
          <p:cNvPr id="3" name="C_3_BD#9d7ef511a?vja=1&amp;pid=0dfac6c2b&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（共15小题；每小题2.5分，满分37.5分）</a:t>
            </a:r>
            <a:endParaRPr lang="en-US" altLang="zh-CN" sz="2200" dirty="0"/>
          </a:p>
        </p:txBody>
      </p:sp>
      <p:sp>
        <p:nvSpPr>
          <p:cNvPr id="4" name="QM_4_BD.56_1#538a54bdf?vja=1&amp;pid=9d7ef511a&amp;color=0,0,0&amp;vtp=1"/>
          <p:cNvSpPr/>
          <p:nvPr/>
        </p:nvSpPr>
        <p:spPr>
          <a:xfrm>
            <a:off x="722376" y="1767583"/>
            <a:ext cx="10753344" cy="3395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[安徽合肥八中2025高二期末]</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VOLUNTEERS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MUSEUM</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CLASSICAL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ARCHAEOLOGY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2b22b1e56.fixed?vja=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1_BD#2b22b1e56.fixed?vja=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综合测试卷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56_2#538a54bdf?sp=1&amp;vja=1&amp;pid=9d7ef511a&amp;color=0,0,0&amp;vtp=1&amp;bt=1"/>
          <p:cNvSpPr/>
          <p:nvPr/>
        </p:nvSpPr>
        <p:spPr>
          <a:xfrm>
            <a:off x="722376" y="90000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VOLUNTEER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posters</a:t>
            </a:r>
            <a:endParaRPr lang="en-US" altLang="zh-CN" sz="2000" dirty="0"/>
          </a:p>
        </p:txBody>
      </p:sp>
      <p:sp>
        <p:nvSpPr>
          <p:cNvPr id="3" name="QM_4_BD.56_3#538a54bdf?sp=1&amp;vja=1&amp;pid=9d7ef511a&amp;color=0,0,0&amp;vtp=1"/>
          <p:cNvSpPr/>
          <p:nvPr/>
        </p:nvSpPr>
        <p:spPr>
          <a:xfrm>
            <a:off x="722376" y="2814271"/>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WHAT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WILL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GAIN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outreach</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（简历）</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4_BD.56_4#538a54bdf?sp=1&amp;vja=1&amp;pid=9d7ef511a&amp;color=0,0,0&amp;mp=1&amp;vtp=1&amp;bt=1"/>
          <p:cNvSpPr/>
          <p:nvPr/>
        </p:nvSpPr>
        <p:spPr>
          <a:xfrm>
            <a:off x="722376" y="900000"/>
            <a:ext cx="10753344" cy="3014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SKILLS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REQUIRED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●Reliability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endParaRPr lang="en-US" altLang="zh-CN" sz="2000" dirty="0"/>
          </a:p>
        </p:txBody>
      </p:sp>
      <p:sp>
        <p:nvSpPr>
          <p:cNvPr id="3" name="QM_4_EX.57_1#538a54bdf?vja=1&amp;pid=9d7ef511a&amp;color=0,0,0&amp;vtp=1"/>
          <p:cNvSpPr/>
          <p:nvPr/>
        </p:nvSpPr>
        <p:spPr>
          <a:xfrm>
            <a:off x="722376" y="3957271"/>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本文是一篇应用文，主要介绍古典考古博物馆活动志愿者的招募信息，包括志愿者的任务、可以获得的收获、所需的技能以及申请要求等。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58_1#2425b29a3?vja=1&amp;pid=538a54bd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59_1#2425b29a3.bracket?vja=1&amp;pid=538a54bdf&amp;color=0,0,0&amp;vpa=21&amp;vtp=1"/>
          <p:cNvSpPr/>
          <p:nvPr/>
        </p:nvSpPr>
        <p:spPr>
          <a:xfrm>
            <a:off x="7769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58_2#2425b29a3.choices?vja=1&amp;pid=538a54bd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40379" algn="l"/>
                <a:tab pos="5433157" algn="l"/>
                <a:tab pos="8391036" algn="l"/>
              </a:tabLst>
            </a:pPr>
            <a:r>
              <a:rPr lang="en-US" altLang="zh-CN" sz="2000" b="0" i="0" dirty="0">
                <a:solidFill>
                  <a:srgbClr val="000000"/>
                </a:solidFill>
                <a:latin typeface="Times New Roman" pitchFamily="34" charset="0"/>
                <a:ea typeface="微软雅黑" pitchFamily="34" charset="-122"/>
                <a:cs typeface="Times New Roman" pitchFamily="34" charset="-120"/>
              </a:rPr>
              <a:t>A.Promote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posters.</a:t>
            </a:r>
            <a:endParaRPr lang="en-US" altLang="zh-CN" sz="2000" dirty="0"/>
          </a:p>
        </p:txBody>
      </p:sp>
      <p:sp>
        <p:nvSpPr>
          <p:cNvPr id="5" name="QC_5_AS.60_1#2425b29a3?vja=1&amp;pid=538a54bdf&amp;color=0,0,0&amp;vtp=1"/>
          <p:cNvSpPr/>
          <p:nvPr/>
        </p:nvSpPr>
        <p:spPr>
          <a:xfrm>
            <a:off x="722376" y="1696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细节理解题。根据第一段中的“Tasks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advertising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events.”可知，志愿者被期望做准备工作。故选C项。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61_1#b5155d5e8?vja=1&amp;pid=538a54bdf&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2_1#b5155d5e8.bracket?vja=1&amp;pid=538a54bdf&amp;color=0,0,0&amp;mp=1&amp;vpa=22&amp;vtp=1"/>
          <p:cNvSpPr/>
          <p:nvPr/>
        </p:nvSpPr>
        <p:spPr>
          <a:xfrm>
            <a:off x="63167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61_2#b5155d5e8.choices?vja=1&amp;pid=538a54bd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letter.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endParaRPr lang="en-US" altLang="zh-CN" sz="2000" dirty="0"/>
          </a:p>
        </p:txBody>
      </p:sp>
      <p:sp>
        <p:nvSpPr>
          <p:cNvPr id="5" name="QC_5_AS.63_1#b5155d5e8?vja=1&amp;pid=538a54bdf&amp;color=0,0,0&amp;vtp=1"/>
          <p:cNvSpPr/>
          <p:nvPr/>
        </p:nvSpPr>
        <p:spPr>
          <a:xfrm>
            <a:off x="722376" y="2077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GAIN部分中的Engagement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cooperative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enthusiastic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group可知，每个志愿者都能从这个角色中获得团队合作经验。故选D项。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64_1#d2b935631?vja=1&amp;pid=538a54bd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5_1#d2b935631.bracket?vja=1&amp;pid=538a54bdf&amp;color=0,0,0&amp;vpa=23&amp;vtp=1"/>
          <p:cNvSpPr/>
          <p:nvPr/>
        </p:nvSpPr>
        <p:spPr>
          <a:xfrm>
            <a:off x="7161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64_2#d2b935631.choices?vja=1&amp;pid=538a54bd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.Attendance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p:txBody>
      </p:sp>
      <p:sp>
        <p:nvSpPr>
          <p:cNvPr id="5" name="QC_5_AS.66_1#d2b935631?vja=1&amp;pid=538a54bdf&amp;color=0,0,0&amp;vtp=1"/>
          <p:cNvSpPr/>
          <p:nvPr/>
        </p:nvSpPr>
        <p:spPr>
          <a:xfrm>
            <a:off x="722376" y="2077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18</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above可知，申请人必须年满18岁。故选B项。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67_1#4641efacb?vja=1&amp;pid=9d7ef511a&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two-storey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roadside.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DVDs,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jigsaw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passers-by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chocolates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（素描）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1#4641efacb?vja=1&amp;pid=9d7ef511a&amp;color=0,0,0&amp;vtp=1&amp;bt=1">
            <a:extLst>
              <a:ext uri="{FF2B5EF4-FFF2-40B4-BE49-F238E27FC236}">
                <a16:creationId xmlns:a16="http://schemas.microsoft.com/office/drawing/2014/main" id="{649F8608-F167-73E4-3DCC-274490AA0574}"/>
              </a:ext>
            </a:extLst>
          </p:cNvPr>
          <p:cNvSpPr/>
          <p:nvPr/>
        </p:nvSpPr>
        <p:spPr>
          <a:xfrm>
            <a:off x="722376" y="900000"/>
            <a:ext cx="10753344" cy="412838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Arabic,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endParaRPr lang="en-US" altLang="zh-CN" sz="2000" dirty="0"/>
          </a:p>
        </p:txBody>
      </p:sp>
      <p:sp>
        <p:nvSpPr>
          <p:cNvPr id="3" name="QM_4_EX.68_1#4641efacb?vja=1&amp;pid=9d7ef511a&amp;color=0,0,0&amp;vtp=1">
            <a:extLst>
              <a:ext uri="{FF2B5EF4-FFF2-40B4-BE49-F238E27FC236}">
                <a16:creationId xmlns:a16="http://schemas.microsoft.com/office/drawing/2014/main" id="{DCBE99B6-8AAB-B83B-5C8D-FF3EA45B9758}"/>
              </a:ext>
            </a:extLst>
          </p:cNvPr>
          <p:cNvSpPr/>
          <p:nvPr/>
        </p:nvSpPr>
        <p:spPr>
          <a:xfrm>
            <a:off x="722376" y="5058283"/>
            <a:ext cx="10753344" cy="1105027"/>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本文是一篇记叙文。文章通过叙述作者和她丈夫建立小型免费图书馆的经历，以及这个图书馆如何成为社区中人们分享图书、增强邻里联系的平台，展现了社区文化生活和人际互动的一个温馨场景。</a:t>
            </a:r>
            <a:endParaRPr lang="en-US" altLang="zh-CN" sz="2000" dirty="0"/>
          </a:p>
        </p:txBody>
      </p:sp>
    </p:spTree>
    <p:extLst>
      <p:ext uri="{BB962C8B-B14F-4D97-AF65-F5344CB8AC3E}">
        <p14:creationId xmlns:p14="http://schemas.microsoft.com/office/powerpoint/2010/main" val="23998711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69_1#60faa4b8b?vja=1&amp;pid=4641efac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Library?(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0_1#60faa4b8b.bracket?vja=1&amp;pid=4641efacb&amp;color=0,0,0&amp;vpa=24&amp;vtp=1"/>
          <p:cNvSpPr/>
          <p:nvPr/>
        </p:nvSpPr>
        <p:spPr>
          <a:xfrm>
            <a:off x="8713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69_2#60faa4b8b.choices?vja=1&amp;pid=4641efac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1_1#60faa4b8b?vja=1&amp;pid=4641efacb&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细节理解题。根据第一段内容“My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husband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roadside.”可知，作者和丈夫正在整理家中的旧书，这时他们突然想到了与其把这些旧书卖掉，不如直接把它们送到路边。由此可知，作者和丈夫建立这个小型免费图书馆是为了处理他们不再需要的书籍。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72_1#6cd7947b2?vja=1&amp;pid=4641efac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3_1#6cd7947b2.bracket?vja=1&amp;pid=4641efacb&amp;color=0,0,0&amp;vpa=25&amp;vtp=1"/>
          <p:cNvSpPr/>
          <p:nvPr/>
        </p:nvSpPr>
        <p:spPr>
          <a:xfrm>
            <a:off x="5176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72_2#6cd7947b2.choices?vja=1&amp;pid=4641efac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4_1#6cd7947b2?vja=1&amp;pid=4641efacb&amp;color=0,0,0&amp;vtp=1"/>
          <p:cNvSpPr/>
          <p:nvPr/>
        </p:nvSpPr>
        <p:spPr>
          <a:xfrm>
            <a:off x="722376" y="2839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由第三段内容可知，第三段主要讲了很多人都非常喜欢这个免费图书馆，有人定期来取书，也有人会给作者和丈夫送礼物。由此可知，第三段主要描述了人们对于这个小型免费图书馆的喜爱之情，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love为关键信息。故选C项。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75_1#7d8953248?vja=1&amp;pid=4641efac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neighbourhood?(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6_1#7d8953248.bracket?vja=1&amp;pid=4641efacb&amp;color=0,0,0&amp;vpa=26&amp;vtp=1"/>
          <p:cNvSpPr/>
          <p:nvPr/>
        </p:nvSpPr>
        <p:spPr>
          <a:xfrm>
            <a:off x="86979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5_2#7d8953248.choices?vja=1&amp;pid=4641efac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diversity.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preferences.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endParaRPr lang="en-US" altLang="zh-CN" sz="2000" dirty="0"/>
          </a:p>
        </p:txBody>
      </p:sp>
      <p:sp>
        <p:nvSpPr>
          <p:cNvPr id="5" name="QC_5_AS.77_1#7d8953248?vja=1&amp;pid=4641efacb&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细节理解题。由第四段中的“Like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city.Arabic,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French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Russian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dominant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books.”可知，这个小型免费图书馆反映了社区的文化多样性。故选A项。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44d8c97ae?vja=1&amp;pid=2b22b1e56&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第一部分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听力</a:t>
            </a:r>
            <a:endParaRPr lang="en-US" altLang="zh-CN" sz="2400" dirty="0"/>
          </a:p>
        </p:txBody>
      </p:sp>
      <p:sp>
        <p:nvSpPr>
          <p:cNvPr id="3" name="C_3_BD#c548ea848?vja=1&amp;pid=44d8c97ae&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（共5小题；每小题1.5分，满分7.5分）</a:t>
            </a:r>
            <a:endParaRPr lang="en-US" altLang="zh-CN" sz="2200" dirty="0"/>
          </a:p>
        </p:txBody>
      </p:sp>
      <p:sp>
        <p:nvSpPr>
          <p:cNvPr id="4" name="P_4_BD#aca10bd11?vja=1&amp;pid=c548ea848&amp;color=0,0,0&amp;vtp=1"/>
          <p:cNvSpPr/>
          <p:nvPr/>
        </p:nvSpPr>
        <p:spPr>
          <a:xfrm>
            <a:off x="722376" y="1767583"/>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听下面5段对话。每段对话后有一个小题，从题中所给的A、B、C三个选项中选出最佳选项。听完每段对话后，你都有10秒钟的时间来回答有关小题和阅读下一小题。每段对话仅读一遍。</a:t>
            </a:r>
            <a:endParaRPr lang="en-US" altLang="zh-CN" sz="2000" dirty="0"/>
          </a:p>
        </p:txBody>
      </p:sp>
      <p:sp>
        <p:nvSpPr>
          <p:cNvPr id="5" name="QC_4_BD.1_1#a36c35d29?vja=1&amp;pid=c548ea848&amp;color=0,0,0&amp;vtp=1"/>
          <p:cNvSpPr/>
          <p:nvPr/>
        </p:nvSpPr>
        <p:spPr>
          <a:xfrm>
            <a:off x="722376" y="25294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4_AN.2_1#a36c35d29.bracket?vja=1&amp;pid=c548ea848&amp;color=0,0,0&amp;vpa=1&amp;vtp=1"/>
          <p:cNvSpPr/>
          <p:nvPr/>
        </p:nvSpPr>
        <p:spPr>
          <a:xfrm>
            <a:off x="4543489" y="25294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4_BD.1_2#a36c35d29.choices?vja=1&amp;pid=c548ea848&amp;color=0,0,0&amp;vtp=1"/>
          <p:cNvSpPr/>
          <p:nvPr/>
        </p:nvSpPr>
        <p:spPr>
          <a:xfrm>
            <a:off x="722376" y="2910459"/>
            <a:ext cx="10753344" cy="347853"/>
          </a:xfrm>
          <a:prstGeom prst="rect">
            <a:avLst/>
          </a:prstGeom>
          <a:noFill/>
          <a:ln/>
        </p:spPr>
        <p:txBody>
          <a:bodyPr wrap="square" lIns="0" tIns="0" rIns="0" bIns="0" rtlCol="0" anchor="t"/>
          <a:lstStyle/>
          <a:p>
            <a:pPr>
              <a:lnSpc>
                <a:spcPct val="125000"/>
              </a:lnSpc>
              <a:tabLst>
                <a:tab pos="3537438" algn="l"/>
                <a:tab pos="7341576"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customer.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cleaner.</a:t>
            </a:r>
            <a:endParaRPr lang="en-US" altLang="zh-CN" sz="2000" dirty="0"/>
          </a:p>
        </p:txBody>
      </p:sp>
      <p:sp>
        <p:nvSpPr>
          <p:cNvPr id="8" name="QC_4_AS.3_1#a36c35d29?vja=1&amp;pid=c548ea848&amp;color=0,0,0&amp;vtp=1"/>
          <p:cNvSpPr/>
          <p:nvPr/>
        </p:nvSpPr>
        <p:spPr>
          <a:xfrm>
            <a:off x="722376" y="33351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madam.But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78_1#dd6c1e820?vja=1&amp;pid=4641efac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9_1#dd6c1e820.bracket?vja=1&amp;pid=4641efacb&amp;color=0,0,0&amp;vpa=27&amp;vtp=1"/>
          <p:cNvSpPr/>
          <p:nvPr/>
        </p:nvSpPr>
        <p:spPr>
          <a:xfrm>
            <a:off x="77264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8_2#dd6c1e820.choices?vja=1&amp;pid=4641efac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a:t>
            </a:r>
            <a:endParaRPr lang="en-US" altLang="zh-CN" sz="2000" dirty="0"/>
          </a:p>
        </p:txBody>
      </p:sp>
      <p:sp>
        <p:nvSpPr>
          <p:cNvPr id="5" name="QC_5_AS.80_1#dd6c1e820?vja=1&amp;pid=4641efacb&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细节理解题。由最后一段中的“Our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neighbourhood.”可知，这个小型免费图书馆增强了作者和丈夫对阅读的热爱，让两人与社区中的书友联系在一起，即增强了社区联系。故选A项。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4_BD.81_1#60a2ab24d?vja=1&amp;pid=9d7ef511a&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C</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[河南部分学校2025高二期末联考]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Tastes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Journey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Through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Menu</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banquet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（盛宴）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buffet—by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（晚出现的）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transcend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ephemeral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1_1#60a2ab24d?vja=1&amp;pid=9d7ef511a&amp;color=0,0,0&amp;vtp=1&amp;bt=1">
            <a:extLst>
              <a:ext uri="{FF2B5EF4-FFF2-40B4-BE49-F238E27FC236}">
                <a16:creationId xmlns:a16="http://schemas.microsoft.com/office/drawing/2014/main" id="{B0EE8277-A5D5-A67A-6A2F-A05A43F1D587}"/>
              </a:ext>
            </a:extLst>
          </p:cNvPr>
          <p:cNvSpPr/>
          <p:nvPr/>
        </p:nvSpPr>
        <p:spPr>
          <a:xfrm>
            <a:off x="722376" y="900000"/>
            <a:ext cx="10753344" cy="412838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Cooke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early-19th-century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mementos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（纪念品）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appetites”.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（体裁）.</a:t>
            </a:r>
            <a:endParaRPr lang="en-US" altLang="zh-CN" sz="2000" dirty="0"/>
          </a:p>
        </p:txBody>
      </p:sp>
      <p:sp>
        <p:nvSpPr>
          <p:cNvPr id="3" name="QM_4_EX.82_1#60a2ab24d?vja=1&amp;pid=9d7ef511a&amp;color=0,0,0&amp;vtp=1">
            <a:extLst>
              <a:ext uri="{FF2B5EF4-FFF2-40B4-BE49-F238E27FC236}">
                <a16:creationId xmlns:a16="http://schemas.microsoft.com/office/drawing/2014/main" id="{27BDDB9E-2EB7-C9A8-C0F6-90D86D4C1436}"/>
              </a:ext>
            </a:extLst>
          </p:cNvPr>
          <p:cNvSpPr/>
          <p:nvPr/>
        </p:nvSpPr>
        <p:spPr>
          <a:xfrm>
            <a:off x="722376" y="5058283"/>
            <a:ext cx="10753344" cy="1105027"/>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本文是一篇书评。文章介绍了麦吉尔大学库克教授的著作《美味与传统：一部餐单史》，该书通过对菜单的深入探索，揭示了其作为一种被忽视的体裁所蕴含的丰富的艺术价值、历史信息和文化意义。</a:t>
            </a:r>
            <a:endParaRPr lang="en-US" altLang="zh-CN" sz="2000" dirty="0"/>
          </a:p>
        </p:txBody>
      </p:sp>
    </p:spTree>
    <p:extLst>
      <p:ext uri="{BB962C8B-B14F-4D97-AF65-F5344CB8AC3E}">
        <p14:creationId xmlns:p14="http://schemas.microsoft.com/office/powerpoint/2010/main" val="41029807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83_1#7a229479d?vja=1&amp;pid=60a2ab24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28.Why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4_1#7a229479d.bracket?vja=1&amp;pid=60a2ab24d&amp;color=0,0,0&amp;vpa=28&amp;vtp=1"/>
          <p:cNvSpPr/>
          <p:nvPr/>
        </p:nvSpPr>
        <p:spPr>
          <a:xfrm>
            <a:off x="982643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83_2#7a229479d.choices?vja=1&amp;pid=60a2ab24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p:txBody>
      </p:sp>
      <p:sp>
        <p:nvSpPr>
          <p:cNvPr id="5" name="QC_5_AS.85_1#7a229479d?vja=1&amp;pid=60a2ab24d&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represent.”可知，库克之所以关注毕加索等著名艺术家，是因为他们创作的有插图的菜单能够展现出菜单本身所承载的精心构思的艺术和设计选择，即突出了菜单的艺术特征。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86_1#a9b69a1f5?vja=1&amp;pid=60a2ab24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7_1#a9b69a1f5.bracket?vja=1&amp;pid=60a2ab24d&amp;color=0,0,0&amp;vpa=29&amp;vtp=1"/>
          <p:cNvSpPr/>
          <p:nvPr/>
        </p:nvSpPr>
        <p:spPr>
          <a:xfrm>
            <a:off x="83852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86_2#a9b69a1f5.choices?vja=1&amp;pid=60a2ab24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conflicts.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endParaRPr lang="en-US" altLang="zh-CN" sz="2000" dirty="0"/>
          </a:p>
        </p:txBody>
      </p:sp>
      <p:sp>
        <p:nvSpPr>
          <p:cNvPr id="5" name="QC_5_AS.88_1#a9b69a1f5?vja=1&amp;pid=60a2ab24d&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transcend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ephemeral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values.”可知，菜单在其未来的岁月里揭示了前辈们的品味和传统。故选D项。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89_1#61d32e559?vja=1&amp;pid=60a2ab24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30.What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0_1#61d32e559.bracket?vja=1&amp;pid=60a2ab24d&amp;color=0,0,0&amp;mp=1&amp;vpa=30&amp;vtp=1"/>
          <p:cNvSpPr/>
          <p:nvPr/>
        </p:nvSpPr>
        <p:spPr>
          <a:xfrm>
            <a:off x="86598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89_2#61d32e559.choices?vja=1&amp;pid=60a2ab24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1954" algn="l"/>
                <a:tab pos="5439507" algn="l"/>
                <a:tab pos="81211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Determined.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5" name="QC_5_AS.91_1#61d32e559?vja=1&amp;pid=60a2ab24d&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adventurous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eater和画线词后的explorer可知，作者称库克是一位敢于大胆创新的美食探索者，紧接着用一个定语从句“who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discouraged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”解释。“不因困难而气馁”正是她顽强和坚定的表现，因此B项与画线词含义最为接近。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92_1#73fc8d6e1?vja=1&amp;pid=60a2ab24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3_1#73fc8d6e1.bracket?vja=1&amp;pid=60a2ab24d&amp;color=0,0,0&amp;vpa=31&amp;vtp=1"/>
          <p:cNvSpPr/>
          <p:nvPr/>
        </p:nvSpPr>
        <p:spPr>
          <a:xfrm>
            <a:off x="670579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92_2#73fc8d6e1.choices?vja=1&amp;pid=60a2ab24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imperfections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endParaRPr lang="en-US" altLang="zh-CN" sz="2000" dirty="0"/>
          </a:p>
        </p:txBody>
      </p:sp>
      <p:sp>
        <p:nvSpPr>
          <p:cNvPr id="5" name="QC_5_AS.94_1#73fc8d6e1?vja=1&amp;pid=60a2ab24d&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推理判断题。文章开篇即介绍库克教授和她的著作《美味与传统：一部餐单史》，全文都在围绕这本书的内容、视角和价值展开，并在结尾处以“This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entertaining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”这样的赞美之词作总结。由此可推断，作者写这篇文章的目的是向读者介绍并推荐这本书。故选B项。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4_BD.95_1#97c4e06f5?vja=1&amp;pid=9d7ef511a&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[湖北武汉重点中学五校2024高二期末联考]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just-good-at-hiding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labour-intensive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methods—quantitative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barcodes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5_1#97c4e06f5?vja=1&amp;pid=9d7ef511a&amp;color=0,0,0&amp;vtp=1&amp;bt=1">
            <a:extLst>
              <a:ext uri="{FF2B5EF4-FFF2-40B4-BE49-F238E27FC236}">
                <a16:creationId xmlns:a16="http://schemas.microsoft.com/office/drawing/2014/main" id="{5043CE8D-955C-0B62-4A95-ECBAC9C4FA4A}"/>
              </a:ext>
            </a:extLst>
          </p:cNvPr>
          <p:cNvSpPr/>
          <p:nvPr/>
        </p:nvSpPr>
        <p:spPr>
          <a:xfrm>
            <a:off x="722376" y="900000"/>
            <a:ext cx="10753344" cy="450303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Although</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autonomous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vehicles,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（无人机）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vessel,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near-real-time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endParaRPr lang="en-US" altLang="zh-CN" sz="2000" dirty="0"/>
          </a:p>
        </p:txBody>
      </p:sp>
      <p:sp>
        <p:nvSpPr>
          <p:cNvPr id="3" name="QM_4_EX.96_1#97c4e06f5?vja=1&amp;pid=9d7ef511a&amp;color=0,0,0&amp;vtp=1">
            <a:extLst>
              <a:ext uri="{FF2B5EF4-FFF2-40B4-BE49-F238E27FC236}">
                <a16:creationId xmlns:a16="http://schemas.microsoft.com/office/drawing/2014/main" id="{CBEAC967-46E1-69BC-E98B-828B2541EE2C}"/>
              </a:ext>
            </a:extLst>
          </p:cNvPr>
          <p:cNvSpPr/>
          <p:nvPr/>
        </p:nvSpPr>
        <p:spPr>
          <a:xfrm>
            <a:off x="722376" y="5442585"/>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本文是一篇说明文。新的生物多样性监测技术——环境DNA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（eDNA）技术即将问世，文章对其进行了介绍。</a:t>
            </a:r>
            <a:endParaRPr lang="en-US" altLang="zh-CN" sz="2000" dirty="0"/>
          </a:p>
        </p:txBody>
      </p:sp>
    </p:spTree>
    <p:extLst>
      <p:ext uri="{BB962C8B-B14F-4D97-AF65-F5344CB8AC3E}">
        <p14:creationId xmlns:p14="http://schemas.microsoft.com/office/powerpoint/2010/main" val="3488158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97_1#84ff8ebfa?vja=1&amp;pid=97c4e06f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8_1#84ff8ebfa.bracket?vja=1&amp;pid=97c4e06f5&amp;color=0,0,0&amp;vpa=32&amp;vtp=1"/>
          <p:cNvSpPr/>
          <p:nvPr/>
        </p:nvSpPr>
        <p:spPr>
          <a:xfrm>
            <a:off x="54880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97_2#84ff8ebfa.choices?vja=1&amp;pid=97c4e06f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substituted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5" name="QC_5_AS.99_1#84ff8ebfa?vja=1&amp;pid=97c4e06f5&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methods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labour-intensive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possibilities.”可知，该段明确提到传统调查方法存在局限性（劳动强度大和覆盖区域有限），而新兴的eDNA技术开辟了新的可能性。这表明eDNA技术可以弥补传统方法存在的一些局限性。故选C项。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BD.4_1#dab208759?vja=1&amp;pid=c548ea8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5_1#dab208759.bracket?vja=1&amp;pid=c548ea848&amp;color=0,0,0&amp;vpa=2&amp;vtp=1"/>
          <p:cNvSpPr/>
          <p:nvPr/>
        </p:nvSpPr>
        <p:spPr>
          <a:xfrm>
            <a:off x="45022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4_2#dab208759.choices?vja=1&amp;pid=c548ea848&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469705" algn="l"/>
                <a:tab pos="7193410"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Barcelona.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endParaRPr lang="en-US" altLang="zh-CN" sz="2000" dirty="0"/>
          </a:p>
        </p:txBody>
      </p:sp>
      <p:sp>
        <p:nvSpPr>
          <p:cNvPr id="5" name="QC_4_AS.6_1#dab208759?vja=1&amp;pid=c548ea848&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2</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Spain.</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flights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Barcelona.I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100_1#e2f9e7ee0?vja=1&amp;pid=97c4e06f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33.What’s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1_1#e2f9e7ee0.bracket?vja=1&amp;pid=97c4e06f5&amp;color=0,0,0&amp;vpa=33&amp;vtp=1"/>
          <p:cNvSpPr/>
          <p:nvPr/>
        </p:nvSpPr>
        <p:spPr>
          <a:xfrm>
            <a:off x="591216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100_2#e2f9e7ee0.choices?vja=1&amp;pid=97c4e06f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5" name="QC_5_AS.102_1#e2f9e7ee0?vja=1&amp;pid=97c4e06f5&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内容可知，eDNA的优势在于，只需要有一个样本，科学家就可以探测环境中的生物，即使是非常微小的生物或是在难以探测的环境中，都可以采用这种方法。由此可知，eDNA采样的优势在于它能提高对不同研究环境的适应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103_1#82f7011bf?vja=1&amp;pid=97c4e06f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4_1#82f7011bf.bracket?vja=1&amp;pid=97c4e06f5&amp;color=0,0,0&amp;vpa=34&amp;vtp=1"/>
          <p:cNvSpPr/>
          <p:nvPr/>
        </p:nvSpPr>
        <p:spPr>
          <a:xfrm>
            <a:off x="70533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103_2#82f7011bf.choices?vja=1&amp;pid=97c4e06f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microbial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supervision.</a:t>
            </a:r>
            <a:endParaRPr lang="en-US" altLang="zh-CN" sz="2000" dirty="0"/>
          </a:p>
        </p:txBody>
      </p:sp>
      <p:sp>
        <p:nvSpPr>
          <p:cNvPr id="5" name="QC_5_AS.105_1#82f7011bf?vja=1&amp;pid=97c4e06f5&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near-real-time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ocean.”可知，eDNA数据在未来有可能被应用于海洋探测，为海洋监管提供统计数据。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BD.106_1#aa5c7ec86?vja=1&amp;pid=97c4e06f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35.What’s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7_1#aa5c7ec86.bracket?vja=1&amp;pid=97c4e06f5&amp;color=0,0,0&amp;vpa=35&amp;vtp=1"/>
          <p:cNvSpPr/>
          <p:nvPr/>
        </p:nvSpPr>
        <p:spPr>
          <a:xfrm>
            <a:off x="5034280"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106_2#aa5c7ec86.choices?vja=1&amp;pid=97c4e06f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shortcomings.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p:txBody>
      </p:sp>
      <p:sp>
        <p:nvSpPr>
          <p:cNvPr id="5" name="QC_5_AS.108_1#aa5c7ec86?vja=1&amp;pid=97c4e06f5&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第一段提到用于统计生物多样性的传统方法有局限性，一种新的eDNA技术可以弥补传统方法存在的问题；下文则详细介绍了eDNA技术在生物多样性监测中的优势和可应用领域。由此可知，本文主要介绍了eDNA这一新的生物多样性监测技术即将问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C_3_BD#0e7e00b7c?vja=1&amp;pid=0dfac6c2b&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（共5小题；每小题2.5分，满分12.5分）</a:t>
            </a:r>
            <a:endParaRPr lang="en-US" altLang="zh-CN" sz="2200" dirty="0"/>
          </a:p>
        </p:txBody>
      </p:sp>
      <p:sp>
        <p:nvSpPr>
          <p:cNvPr id="3" name="QM_4_BD.109_1#6d0a3670e?vja=1&amp;pid=0e7e00b7c&amp;color=0,0,0&amp;vtp=1"/>
          <p:cNvSpPr/>
          <p:nvPr/>
        </p:nvSpPr>
        <p:spPr>
          <a:xfrm>
            <a:off x="722376" y="1310383"/>
            <a:ext cx="10753344" cy="453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阅读下面短文，从短文后的选项中选出可以填入空白处的最佳选项。选项中有两项为多余选项。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（可信性）,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（刺猬）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Isaiah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yes.36.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at.37.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wrong</a:t>
            </a:r>
            <a:endParaRPr lang="en-US" altLang="zh-CN" sz="2000" dirty="0"/>
          </a:p>
        </p:txBody>
      </p:sp>
      <p:sp>
        <p:nvSpPr>
          <p:cNvPr id="4" name="QM_4_AN.110_1#6d0a3670e.blank?vja=1&amp;pid=0e7e00b7c&amp;color=0,0,0&amp;vpa=36&amp;vtp=1"/>
          <p:cNvSpPr/>
          <p:nvPr/>
        </p:nvSpPr>
        <p:spPr>
          <a:xfrm>
            <a:off x="1489139" y="355828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4_AN.111_1#6d0a3670e.blank?vja=1&amp;pid=0e7e00b7c&amp;color=0,0,0&amp;vpa=37&amp;vtp=1"/>
          <p:cNvSpPr/>
          <p:nvPr/>
        </p:nvSpPr>
        <p:spPr>
          <a:xfrm>
            <a:off x="8592312" y="432028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M_4_AN.112_1#6d0a3670e.blank?vja=1&amp;pid=0e7e00b7c&amp;color=0,0,0&amp;vpa=38&amp;vtp=1"/>
          <p:cNvSpPr/>
          <p:nvPr/>
        </p:nvSpPr>
        <p:spPr>
          <a:xfrm>
            <a:off x="1595501" y="508228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9_1#6d0a3670e?vja=1&amp;pid=0e7e00b7c&amp;color=0,0,0&amp;vtp=1">
            <a:extLst>
              <a:ext uri="{FF2B5EF4-FFF2-40B4-BE49-F238E27FC236}">
                <a16:creationId xmlns:a16="http://schemas.microsoft.com/office/drawing/2014/main" id="{573CAB2A-42C9-AB7E-6C1C-70FA93BBB36A}"/>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information.39.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style.40.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endParaRPr lang="en-US" altLang="zh-CN" sz="2000" dirty="0"/>
          </a:p>
        </p:txBody>
      </p:sp>
      <p:sp>
        <p:nvSpPr>
          <p:cNvPr id="3" name="QM_4_AN.113_1#6d0a3670e.blank?vja=1&amp;pid=0e7e00b7c&amp;color=0,0,0&amp;vpa=39&amp;vtp=1">
            <a:extLst>
              <a:ext uri="{FF2B5EF4-FFF2-40B4-BE49-F238E27FC236}">
                <a16:creationId xmlns:a16="http://schemas.microsoft.com/office/drawing/2014/main" id="{A8157522-7479-C18E-E60C-3579EC095D65}"/>
              </a:ext>
            </a:extLst>
          </p:cNvPr>
          <p:cNvSpPr/>
          <p:nvPr/>
        </p:nvSpPr>
        <p:spPr>
          <a:xfrm>
            <a:off x="2371789" y="2385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4_AN.114_1#6d0a3670e.blank?vja=1&amp;pid=0e7e00b7c&amp;color=0,0,0&amp;vpa=40&amp;vtp=1">
            <a:extLst>
              <a:ext uri="{FF2B5EF4-FFF2-40B4-BE49-F238E27FC236}">
                <a16:creationId xmlns:a16="http://schemas.microsoft.com/office/drawing/2014/main" id="{454FAACE-2C32-1366-55EC-F66582AD2899}"/>
              </a:ext>
            </a:extLst>
          </p:cNvPr>
          <p:cNvSpPr/>
          <p:nvPr/>
        </p:nvSpPr>
        <p:spPr>
          <a:xfrm>
            <a:off x="10586466"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41084319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4_BD.115_1#6d0a3670e?vja=1&amp;pid=0e7e00b7c&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inputs.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contradictory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exceptional.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endParaRPr lang="en-US" altLang="zh-CN" sz="2000" dirty="0"/>
          </a:p>
        </p:txBody>
      </p:sp>
      <p:sp>
        <p:nvSpPr>
          <p:cNvPr id="3" name="QM_4_EX.116_1#6d0a3670e?vja=1&amp;pid=0e7e00b7c&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文章主要介绍了拥有“刺猬”型思维方式和“狐狸”型思维方式的两类人对于个人和企业建立信誉度的优势和劣势。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5_BD.117_1#75c72565c?vja=1&amp;pid=6d0a3670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18_1#75c72565c.blank?vja=1&amp;pid=6d0a3670e&amp;color=0,0,0&amp;vpa=41&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5_AS.119_1#75c72565c?vja=1&amp;pid=6d0a3670e&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yes.”可知，拥有“刺猬”型思维方式的人倾向于给出肯定的答案，G项（他们直接站在一边或另一边，并全力支持自己的立场）说明拥有“刺猬”型思维方式的人往往有明确的立场，承接上文，G项中的They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指代上一句中的Hedgehog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thinkers，符合语境。故选G项。</a:t>
            </a:r>
            <a:endParaRPr lang="en-US" altLang="zh-CN" sz="2200" dirty="0"/>
          </a:p>
        </p:txBody>
      </p:sp>
      <p:sp>
        <p:nvSpPr>
          <p:cNvPr id="5" name="QB_5_BD.120_1#00d5f04f8?vja=1&amp;pid=6d0a3670e&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1_1#00d5f04f8.blank?vja=1&amp;pid=6d0a3670e&amp;color=0,0,0&amp;vpa=42&amp;vtp=1"/>
          <p:cNvSpPr/>
          <p:nvPr/>
        </p:nvSpPr>
        <p:spPr>
          <a:xfrm>
            <a:off x="1163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5_AS.122_1#00d5f04f8?vja=1&amp;pid=6d0a3670e&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at.”可知，拥有“刺猬”型思维方式的人具备一个优点：他们可以专注于一件事并清楚自己擅长什么。C项（因此，他们的优势是有清晰的思维能力和自信）承接上文，符合语境。故选C项。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5_BD.123_1#1ccf15d1d?vja=1&amp;pid=6d0a3670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38.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24_1#1ccf15d1d.blank?vja=1&amp;pid=6d0a3670e&amp;color=0,0,0&amp;vpa=43&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5_AS.125_1#1ccf15d1d?vja=1&amp;pid=6d0a3670e&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设空处位于本段段首，应概括本段主旨。由此段中的“He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wrong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ions.”可知，拥有“刺猬”型思维方式的人的劣势是他们出错率高且固执自负。D项（但是，把注意力集中在一件大事上可能会有不利的一面）引出下文对该类型人缺点和不足的介绍，概括了本段主旨，符合语境。故选D项。</a:t>
            </a:r>
            <a:endParaRPr lang="en-US" altLang="zh-CN" sz="2200" dirty="0"/>
          </a:p>
        </p:txBody>
      </p:sp>
      <p:sp>
        <p:nvSpPr>
          <p:cNvPr id="5" name="QB_5_BD.126_1#cc3419c4d?vja=1&amp;pid=6d0a3670e&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7_1#cc3419c4d.blank?vja=1&amp;pid=6d0a3670e&amp;color=0,0,0&amp;vpa=44&amp;vtp=1"/>
          <p:cNvSpPr/>
          <p:nvPr/>
        </p:nvSpPr>
        <p:spPr>
          <a:xfrm>
            <a:off x="1176401" y="2846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5_AS.128_1#cc3419c4d?vja=1&amp;pid=6d0a3670e&amp;color=0,0,0&amp;vtp=1"/>
          <p:cNvSpPr/>
          <p:nvPr/>
        </p:nvSpPr>
        <p:spPr>
          <a:xfrm>
            <a:off x="722376" y="33097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首句可知，本段主要说明“狐狸”型思维的人的优点：他们更有可能从更广泛的来源中寻找新信息，并且从容应对不确定性和新信息。F项（当某件事与他们的观点相矛盾时，他们不会把它当作例外）中的something与后一句“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thinking.”中的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it相互呼应，因此此处介绍拥有“狐狸”型思维方式的人处理事情的方式。F项承上启下，符合语境。故选F项。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5_BD.129_1#513cf46f6?vja=1&amp;pid=6d0a3670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30_1#513cf46f6.blank?vja=1&amp;pid=6d0a3670e&amp;color=0,0,0&amp;vpa=45&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5_AS.131_1#513cf46f6?vja=1&amp;pid=6d0a3670e&amp;color=0,0,0&amp;vtp=1"/>
          <p:cNvSpPr/>
          <p:nvPr/>
        </p:nvSpPr>
        <p:spPr>
          <a:xfrm>
            <a:off x="722376" y="1315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style.”和下文“The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e-off.”可知，上文讲作者认为可以用“像狐狸的刺猬”风格来回答两种思维哪个更好这一问题；下文讲成为拥有“刺猬”型思维方式的人还是拥有“狐狸”型思维方式的人的选择是一种错误的权衡，通过空格上下句，作者表达了自己的观点：拥有“刺猬”型思维方式的人和拥有“狐狸”型思维方式的人各有优势。A项（换句话说，两者都有其明显的优势）承上启下，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2_BD#c3cf83b62?vja=1&amp;pid=2b22b1e56&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第三部分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3_BD#069ef7ad7?vja=1&amp;pid=c3cf83b62&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（共15小题；每小题1分，满分15分）</a:t>
            </a:r>
            <a:endParaRPr lang="en-US" altLang="zh-CN" sz="2200" dirty="0"/>
          </a:p>
        </p:txBody>
      </p:sp>
      <p:sp>
        <p:nvSpPr>
          <p:cNvPr id="4" name="QM_4_BD.132_1#130e7de72?vja=1&amp;pid=069ef7ad7&amp;color=0,0,0&amp;vtp=1"/>
          <p:cNvSpPr/>
          <p:nvPr/>
        </p:nvSpPr>
        <p:spPr>
          <a:xfrm>
            <a:off x="722376" y="1767583"/>
            <a:ext cx="10753344" cy="4191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[山东济南2025模拟]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阅读下面短文，从每题所给的A、B、C、D四个选项中选出最佳选项。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Colorado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Candelaria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administrative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cheerful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right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7_1#259255376?vja=1&amp;pid=c548ea8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8_1#259255376.bracket?vja=1&amp;pid=c548ea848&amp;color=0,0,0&amp;vpa=3&amp;vtp=1"/>
          <p:cNvSpPr/>
          <p:nvPr/>
        </p:nvSpPr>
        <p:spPr>
          <a:xfrm>
            <a:off x="601059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7_2#259255376.choices?vja=1&amp;pid=c548ea848&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524738" algn="l"/>
                <a:tab pos="7049476"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taxi.</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endParaRPr lang="en-US" altLang="zh-CN" sz="2000" dirty="0"/>
          </a:p>
        </p:txBody>
      </p:sp>
      <p:sp>
        <p:nvSpPr>
          <p:cNvPr id="5" name="QC_4_AS.9_1#259255376?vja=1&amp;pid=c548ea848&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3</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ages.Let’s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subway.It’s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closed.We’d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taxi.</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2_1#130e7de72?vja=1&amp;pid=069ef7ad7&amp;color=0,0,0&amp;vtp=1">
            <a:extLst>
              <a:ext uri="{FF2B5EF4-FFF2-40B4-BE49-F238E27FC236}">
                <a16:creationId xmlns:a16="http://schemas.microsoft.com/office/drawing/2014/main" id="{C8370129-01C8-5069-836B-E29A51D25F57}"/>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Ball’s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guidance—from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portraits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（肖像）.In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scholarship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consistent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endParaRPr lang="en-US" altLang="zh-CN" sz="2000" dirty="0"/>
          </a:p>
        </p:txBody>
      </p:sp>
      <p:sp>
        <p:nvSpPr>
          <p:cNvPr id="3" name="QM_4_EX.133_1#130e7de72?vja=1&amp;pid=069ef7ad7&amp;color=0,0,0&amp;vtp=1">
            <a:extLst>
              <a:ext uri="{FF2B5EF4-FFF2-40B4-BE49-F238E27FC236}">
                <a16:creationId xmlns:a16="http://schemas.microsoft.com/office/drawing/2014/main" id="{340A76BF-DB50-69E7-56A7-4D747BE87C14}"/>
              </a:ext>
            </a:extLst>
          </p:cNvPr>
          <p:cNvSpPr/>
          <p:nvPr/>
        </p:nvSpPr>
        <p:spPr>
          <a:xfrm>
            <a:off x="722376" y="3957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本文是一篇记叙文，主要讲述了北科罗拉多大学行政助理特里·鲍尔通过积极引导和帮助学生，见证他们成长与蜕变的故事，体现了她对学生的奉献及其工作的意义。</a:t>
            </a:r>
            <a:endParaRPr lang="en-US" altLang="zh-CN" sz="2000" dirty="0"/>
          </a:p>
        </p:txBody>
      </p:sp>
    </p:spTree>
    <p:extLst>
      <p:ext uri="{BB962C8B-B14F-4D97-AF65-F5344CB8AC3E}">
        <p14:creationId xmlns:p14="http://schemas.microsoft.com/office/powerpoint/2010/main" val="9849654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134_1#db461b1bd.choices?vja=1&amp;pid=130e7de7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B.silent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C.crowded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.locked</a:t>
            </a:r>
            <a:endParaRPr lang="en-US" altLang="zh-CN" sz="2000" dirty="0"/>
          </a:p>
        </p:txBody>
      </p:sp>
      <p:sp>
        <p:nvSpPr>
          <p:cNvPr id="3" name="QC_5_AN.135_1#db461b1bd.bracket?vja=1&amp;pid=130e7de72&amp;color=0,0,0&amp;vpa=4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AS.136_1#db461b1bd?vja=1&amp;pid=130e7de72&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Colorado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students”和Yet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now可知，目前学生尚未返校，大厅应处于寂静状态，与下文的cheerful形成对比。silent意为“寂静的”，故选B项。</a:t>
            </a:r>
            <a:endParaRPr lang="en-US" altLang="zh-CN" sz="2200" dirty="0"/>
          </a:p>
        </p:txBody>
      </p:sp>
      <p:sp>
        <p:nvSpPr>
          <p:cNvPr id="5" name="QC_5_BD.137_1#96ac7d1c6.choices?vja=1&amp;pid=130e7de7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.means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B.chaos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C.disaster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.attitude</a:t>
            </a:r>
            <a:endParaRPr lang="en-US" altLang="zh-CN" sz="2000" dirty="0"/>
          </a:p>
        </p:txBody>
      </p:sp>
      <p:sp>
        <p:nvSpPr>
          <p:cNvPr id="6" name="QC_5_AN.138_1#96ac7d1c6.bracket?vja=1&amp;pid=130e7de72&amp;color=0,0,0&amp;vpa=4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39_1#96ac7d1c6?vja=1&amp;pid=130e7de72&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根据常识可知，新学期通常伴随新生入学的忙乱。chaos意为“混乱”，故选B项。</a:t>
            </a:r>
            <a:endParaRPr lang="en-US" altLang="zh-CN" sz="2200" dirty="0"/>
          </a:p>
        </p:txBody>
      </p:sp>
      <p:sp>
        <p:nvSpPr>
          <p:cNvPr id="8" name="QC_5_BD.140_1#a94b63d24.choices?vja=1&amp;pid=130e7de72&amp;color=0,0,0&amp;vtp=1"/>
          <p:cNvSpPr/>
          <p:nvPr/>
        </p:nvSpPr>
        <p:spPr>
          <a:xfrm>
            <a:off x="722376" y="3276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.managed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B.tolerated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C.assessed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.enjoyed</a:t>
            </a:r>
            <a:endParaRPr lang="en-US" altLang="zh-CN" sz="2000" dirty="0"/>
          </a:p>
        </p:txBody>
      </p:sp>
      <p:sp>
        <p:nvSpPr>
          <p:cNvPr id="9" name="QC_5_AN.141_1#a94b63d24.bracket?vja=1&amp;pid=130e7de72&amp;color=0,0,0&amp;vpa=48&amp;vtp=1"/>
          <p:cNvSpPr/>
          <p:nvPr/>
        </p:nvSpPr>
        <p:spPr>
          <a:xfrm>
            <a:off x="1303401" y="32766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5_AS.142_1#a94b63d24?vja=1&amp;pid=130e7de72&amp;color=0,0,0&amp;vtp=1"/>
          <p:cNvSpPr/>
          <p:nvPr/>
        </p:nvSpPr>
        <p:spPr>
          <a:xfrm>
            <a:off x="722376" y="3703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根据下文描述鲍尔积极投入工作、帮助学生可推知，她对助理工作充满热情，所以此处应表达她享受工作的每一刻，故选D项。</a:t>
            </a:r>
            <a:endParaRPr lang="en-US" altLang="zh-CN" sz="2200" dirty="0"/>
          </a:p>
        </p:txBody>
      </p:sp>
      <p:sp>
        <p:nvSpPr>
          <p:cNvPr id="11" name="QC_5_BD.143_1#760780d03.choices?vja=1&amp;pid=130e7de72&amp;color=0,0,0&amp;vtp=1"/>
          <p:cNvSpPr/>
          <p:nvPr/>
        </p:nvSpPr>
        <p:spPr>
          <a:xfrm>
            <a:off x="722376" y="45106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B.wrestle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.chat</a:t>
            </a:r>
            <a:endParaRPr lang="en-US" altLang="zh-CN" sz="2000" dirty="0"/>
          </a:p>
        </p:txBody>
      </p:sp>
      <p:sp>
        <p:nvSpPr>
          <p:cNvPr id="12" name="QC_5_AN.144_1#760780d03.bracket?vja=1&amp;pid=130e7de72&amp;color=0,0,0&amp;vpa=49&amp;vtp=1"/>
          <p:cNvSpPr/>
          <p:nvPr/>
        </p:nvSpPr>
        <p:spPr>
          <a:xfrm>
            <a:off x="1303401" y="45106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5_AS.145_1#760780d03?vja=1&amp;pid=130e7de72&amp;color=0,0,0&amp;vtp=1"/>
          <p:cNvSpPr/>
          <p:nvPr/>
        </p:nvSpPr>
        <p:spPr>
          <a:xfrm>
            <a:off x="722376" y="49353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journey可知，鲍尔的工作是与学生建立良好关系并引导他们。connect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建立良好关系”，符合语境，故选A项。wrestle意为“努力处理”；chat意为“闲聊”。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BD.146_1#b9cb57688.choices?vja=1&amp;pid=130e7de7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.balance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B.routine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.major</a:t>
            </a:r>
            <a:endParaRPr lang="en-US" altLang="zh-CN" sz="2000" dirty="0"/>
          </a:p>
        </p:txBody>
      </p:sp>
      <p:sp>
        <p:nvSpPr>
          <p:cNvPr id="3" name="QC_5_AN.147_1#b9cb57688.bracket?vja=1&amp;pid=130e7de72&amp;color=0,0,0&amp;vpa=5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AS.148_1#b9cb57688?vja=1&amp;pid=130e7de72&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journey可知，鲍尔引导学生们走上适合他们大学旅程的轨道。track意为“路径，方向”，与journey呼应，表示指引学生找到正确的发展道路。故选C项。</a:t>
            </a:r>
            <a:endParaRPr lang="en-US" altLang="zh-CN" sz="2200" dirty="0"/>
          </a:p>
        </p:txBody>
      </p:sp>
      <p:sp>
        <p:nvSpPr>
          <p:cNvPr id="5" name="QC_5_BD.149_1#b427bc5fd.choices?vja=1&amp;pid=130e7de7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.refreshing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B.uplifting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C.flexible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.practical</a:t>
            </a:r>
            <a:endParaRPr lang="en-US" altLang="zh-CN" sz="2000" dirty="0"/>
          </a:p>
        </p:txBody>
      </p:sp>
      <p:sp>
        <p:nvSpPr>
          <p:cNvPr id="6" name="QC_5_AN.150_1#b427bc5fd.bracket?vja=1&amp;pid=130e7de72&amp;color=0,0,0&amp;vpa=51&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51_1#b427bc5fd?vja=1&amp;pid=130e7de72&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optimism可知，鲍尔的心态是能够鼓舞人心的。uplifting意为“令人振奋的”，故选B项。refreshing意为“令人耳目一新的”；flexible意为“灵活的”；practical意为“实际的”。</a:t>
            </a:r>
            <a:endParaRPr lang="en-US" altLang="zh-CN" sz="2200" dirty="0"/>
          </a:p>
        </p:txBody>
      </p:sp>
      <p:sp>
        <p:nvSpPr>
          <p:cNvPr id="8" name="QC_5_BD.152_1#273ce8ac9.choices?vja=1&amp;pid=130e7de72&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.ambitious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.insightful</a:t>
            </a:r>
            <a:endParaRPr lang="en-US" altLang="zh-CN" sz="2000" dirty="0"/>
          </a:p>
        </p:txBody>
      </p:sp>
      <p:sp>
        <p:nvSpPr>
          <p:cNvPr id="9" name="QC_5_AN.153_1#273ce8ac9.bracket?vja=1&amp;pid=130e7de72&amp;color=0,0,0&amp;vpa=52&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5_AS.154_1#273ce8ac9?vja=1&amp;pid=130e7de72&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optimism可知，保持积极是她性格的核心。positive意为“积极乐观的”，故选C项。insightful意为“富有洞察力的”。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BD.155_1#8c2afeff8.choices?vja=1&amp;pid=130e7de7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.fooled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B.isolated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C.abandoned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.lost</a:t>
            </a:r>
            <a:endParaRPr lang="en-US" altLang="zh-CN" sz="2000" dirty="0"/>
          </a:p>
        </p:txBody>
      </p:sp>
      <p:sp>
        <p:nvSpPr>
          <p:cNvPr id="3" name="QC_5_AN.156_1#8c2afeff8.bracket?vja=1&amp;pid=130e7de72&amp;color=0,0,0&amp;vpa=5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57_1#8c2afeff8?vja=1&amp;pid=130e7de72&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optimism和being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is可知，保持积极心态是鲍尔性格的核心。再根据空前的without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which可知，此处表达如果没有这种积极的心态，她会感觉迷失了自我。lost意为“迷失的”，故选D项。isolated意为“孤立的，孤独的”。</a:t>
            </a:r>
            <a:endParaRPr lang="en-US" altLang="zh-CN" sz="2200" dirty="0"/>
          </a:p>
        </p:txBody>
      </p:sp>
      <p:sp>
        <p:nvSpPr>
          <p:cNvPr id="5" name="QC_5_BD.158_1#38d2b5d46.choices?vja=1&amp;pid=130e7de72&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.feeds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B.earns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C.saves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.awards</a:t>
            </a:r>
            <a:endParaRPr lang="en-US" altLang="zh-CN" sz="2000" dirty="0"/>
          </a:p>
        </p:txBody>
      </p:sp>
      <p:sp>
        <p:nvSpPr>
          <p:cNvPr id="6" name="QC_5_AN.159_1#38d2b5d46.bracket?vja=1&amp;pid=130e7de72&amp;color=0,0,0&amp;vpa=54&amp;vtp=1"/>
          <p:cNvSpPr/>
          <p:nvPr/>
        </p:nvSpPr>
        <p:spPr>
          <a:xfrm>
            <a:off x="1303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60_1#38d2b5d46?vja=1&amp;pid=130e7de72&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devotion以及下文描述的学生在鲍尔的帮助下成长的事例可知，她的奉献为学生们提供了持续的鼓励和帮助。固定搭配feed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sth意为“向某人提供某物”，feed在此处意为“提供，灌输”，故选A项。</a:t>
            </a:r>
            <a:endParaRPr lang="en-US" altLang="zh-CN" sz="2200" dirty="0"/>
          </a:p>
        </p:txBody>
      </p:sp>
      <p:sp>
        <p:nvSpPr>
          <p:cNvPr id="8" name="QC_5_BD.161_1#d5c082e6b.choices?vja=1&amp;pid=130e7de72&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.bounced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B.rocketed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C.celebrated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.stretched</a:t>
            </a:r>
            <a:endParaRPr lang="en-US" altLang="zh-CN" sz="2000" dirty="0"/>
          </a:p>
        </p:txBody>
      </p:sp>
      <p:sp>
        <p:nvSpPr>
          <p:cNvPr id="9" name="QC_5_AN.162_1#d5c082e6b.bracket?vja=1&amp;pid=130e7de72&amp;color=0,0,0&amp;vpa=55&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63_1#d5c082e6b?vja=1&amp;pid=130e7de72&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portraits可知，这位学生在鲍尔的指导下进步很大。rocket在此处意为“迅速取得成功”，故选B项。bounce意为“蹦跳”；celebrate意为“庆祝”；stretch意为“伸展”。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BD.164_1#e7a48cae0.choices?vja=1&amp;pid=130e7de7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.shift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B.admire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.build</a:t>
            </a:r>
            <a:endParaRPr lang="en-US" altLang="zh-CN" sz="2000" dirty="0"/>
          </a:p>
        </p:txBody>
      </p:sp>
      <p:sp>
        <p:nvSpPr>
          <p:cNvPr id="3" name="QC_5_AN.165_1#e7a48cae0.bracket?vja=1&amp;pid=130e7de72&amp;color=0,0,0&amp;vpa=56&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66_1#e7a48cae0?vja=1&amp;pid=130e7de7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根据语境可知，这位害羞的年轻人是在鲍尔的帮助下才获得了自信，自信心是需要建立的。故选D项。shift意为“转移”；admire意为“钦佩”；evaluate意为“评估”。</a:t>
            </a:r>
            <a:endParaRPr lang="en-US" altLang="zh-CN" sz="2200" dirty="0"/>
          </a:p>
        </p:txBody>
      </p:sp>
      <p:sp>
        <p:nvSpPr>
          <p:cNvPr id="5" name="QC_5_BD.167_1#f6ecd29b8.choices?vja=1&amp;pid=130e7de72&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.secured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B.established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C.gathered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.discovered</a:t>
            </a:r>
            <a:endParaRPr lang="en-US" altLang="zh-CN" sz="2000" dirty="0"/>
          </a:p>
        </p:txBody>
      </p:sp>
      <p:sp>
        <p:nvSpPr>
          <p:cNvPr id="6" name="QC_5_AN.168_1#f6ecd29b8.bracket?vja=1&amp;pid=130e7de72&amp;color=0,0,0&amp;vpa=57&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69_1#f6ecd29b8?vja=1&amp;pid=130e7de72&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victory可知，获得奖学金是一项胜利的成果。secure意为“（尤指经过努力）获得”，故选A项。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AS.169_2#f6ecd29b8?vja=1&amp;pid=130e7de72&amp;color=0,0,0&amp;mp=1&amp;vtp=1&amp;bt=1"/>
          <p:cNvSpPr/>
          <p:nvPr/>
        </p:nvSpPr>
        <p:spPr>
          <a:xfrm>
            <a:off x="722376" y="900000"/>
            <a:ext cx="10753344" cy="1113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secure熟词生义</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.安全的；牢固的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.保护，使安全</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.（尤指经过努力）获得；拴牢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5_BD.170_1#257f69cdf.choices?vja=1&amp;pid=130e7de7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bringing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arising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giving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p:txBody>
      </p:sp>
      <p:sp>
        <p:nvSpPr>
          <p:cNvPr id="3" name="QC_5_AN.171_1#257f69cdf.bracket?vja=1&amp;pid=130e7de72&amp;color=0,0,0&amp;vpa=58&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72_1#257f69cdf?vja=1&amp;pid=130e7de72&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victory可知，鲍尔见证了每个学生的成功时刻，包括学生递交出去的工作申请引领学生走上一条充满希望的职业道路。lead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to意为“导致，通向”，故选D项。bring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up意为“提起（某个话题）”；arise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引起”；give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away意为“赠送；泄露”。</a:t>
            </a:r>
            <a:endParaRPr lang="en-US" altLang="zh-CN" sz="2200" dirty="0"/>
          </a:p>
        </p:txBody>
      </p:sp>
      <p:sp>
        <p:nvSpPr>
          <p:cNvPr id="5" name="QC_5_BD.173_1#65ba6183e.choices?vja=1&amp;pid=130e7de72&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.memory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B.wisdom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C.commitment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.possession</a:t>
            </a:r>
            <a:endParaRPr lang="en-US" altLang="zh-CN" sz="2000" dirty="0"/>
          </a:p>
        </p:txBody>
      </p:sp>
      <p:sp>
        <p:nvSpPr>
          <p:cNvPr id="6" name="QC_5_AN.174_1#65ba6183e.bracket?vja=1&amp;pid=130e7de72&amp;color=0,0,0&amp;vpa=59&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AS.175_1#65ba6183e?vja=1&amp;pid=130e7de72&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devotion及语境可知，这些学生的成功时刻成了她一直以来付出的证明。commitment意为“奉献，投入”，与devotion相呼应，故选C项。memory意为“记忆”；wisdom意为“智慧”；possession意为“个人财产”。</a:t>
            </a:r>
            <a:endParaRPr lang="en-US" altLang="zh-CN" sz="2200" dirty="0"/>
          </a:p>
        </p:txBody>
      </p:sp>
      <p:sp>
        <p:nvSpPr>
          <p:cNvPr id="8" name="QC_5_BD.176_1#e08bcafec.choices?vja=1&amp;pid=130e7de72&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.hardly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B.definitely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C.likely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.immediately</a:t>
            </a:r>
            <a:endParaRPr lang="en-US" altLang="zh-CN" sz="2000" dirty="0"/>
          </a:p>
        </p:txBody>
      </p:sp>
      <p:sp>
        <p:nvSpPr>
          <p:cNvPr id="9" name="QC_5_AN.177_1#e08bcafec.bracket?vja=1&amp;pid=130e7de72&amp;color=0,0,0&amp;vpa=60&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78_1#e08bcafec?vja=1&amp;pid=130e7de72&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certain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that”可知，鲍尔坚信她在年轻心灵中播下的种子定会破土而出。definitely意为“肯定地，确切地”，强调必然性，故选B项。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C_3_BD#e7b938237?vja=1&amp;pid=c3cf83b62&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（共10小题；每小题1.5分，满分15分）</a:t>
            </a:r>
            <a:endParaRPr lang="en-US" altLang="zh-CN" sz="2200" dirty="0"/>
          </a:p>
        </p:txBody>
      </p:sp>
      <p:sp>
        <p:nvSpPr>
          <p:cNvPr id="3" name="QM_4_BD.179_1#b4490eb52?vja=1&amp;pid=e7b938237&amp;color=0,0,0&amp;vtp=1"/>
          <p:cNvSpPr/>
          <p:nvPr/>
        </p:nvSpPr>
        <p:spPr>
          <a:xfrm>
            <a:off x="722376" y="1310383"/>
            <a:ext cx="10753344" cy="3810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[重庆七校联盟2025高二期末]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（编织）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one.58.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endParaRPr lang="en-US" altLang="zh-CN" sz="2000" dirty="0"/>
          </a:p>
          <a:p>
            <a:pPr algn="just">
              <a:lnSpc>
                <a:spcPct val="125000"/>
              </a:lnSpc>
            </a:pPr>
            <a:endParaRPr lang="en-US" altLang="zh-CN" sz="2000" dirty="0"/>
          </a:p>
        </p:txBody>
      </p:sp>
      <p:sp>
        <p:nvSpPr>
          <p:cNvPr id="4" name="QM_4_AN.180_1#b4490eb52.blank?vja=1&amp;pid=e7b938237&amp;color=0,0,0&amp;vpa=61&amp;vtp=1"/>
          <p:cNvSpPr/>
          <p:nvPr/>
        </p:nvSpPr>
        <p:spPr>
          <a:xfrm>
            <a:off x="3548444" y="2783583"/>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5" name="QM_4_AN.181_1#b4490eb52.blank?vja=1&amp;pid=e7b938237&amp;color=0,0,0&amp;vpa=62&amp;vtp=1"/>
          <p:cNvSpPr/>
          <p:nvPr/>
        </p:nvSpPr>
        <p:spPr>
          <a:xfrm>
            <a:off x="8333486" y="3164583"/>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6" name="QM_4_AN.182_1#b4490eb52.blank?vja=1&amp;pid=e7b938237&amp;color=0,0,0&amp;vpa=63&amp;vtp=1"/>
          <p:cNvSpPr/>
          <p:nvPr/>
        </p:nvSpPr>
        <p:spPr>
          <a:xfrm>
            <a:off x="5121466" y="3545583"/>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7" name="QM_4_AN.183_1#b4490eb52.blank?vja=1&amp;pid=e7b938237&amp;color=0,0,0&amp;vpa=64&amp;vtp=1"/>
          <p:cNvSpPr/>
          <p:nvPr/>
        </p:nvSpPr>
        <p:spPr>
          <a:xfrm>
            <a:off x="1100201" y="432028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79_1#b4490eb52?vja=1&amp;pid=e7b938237&amp;color=0,0,0&amp;vtp=1">
            <a:extLst>
              <a:ext uri="{FF2B5EF4-FFF2-40B4-BE49-F238E27FC236}">
                <a16:creationId xmlns:a16="http://schemas.microsoft.com/office/drawing/2014/main" id="{4F006019-6EBB-9D19-834F-83A15CD99F93}"/>
              </a:ext>
            </a:extLst>
          </p:cNvPr>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Lyon’s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gateway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celebrated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fashion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fresh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endParaRPr lang="en-US" altLang="zh-CN" sz="2000" dirty="0"/>
          </a:p>
        </p:txBody>
      </p:sp>
      <p:sp>
        <p:nvSpPr>
          <p:cNvPr id="3" name="QM_4_EX.190_1#b4490eb52?vja=1&amp;pid=e7b938237&amp;color=0,0,0&amp;vtp=1">
            <a:extLst>
              <a:ext uri="{FF2B5EF4-FFF2-40B4-BE49-F238E27FC236}">
                <a16:creationId xmlns:a16="http://schemas.microsoft.com/office/drawing/2014/main" id="{B567B2FF-99C9-5748-0E19-3B2BFB8BBA5E}"/>
              </a:ext>
            </a:extLst>
          </p:cNvPr>
          <p:cNvSpPr/>
          <p:nvPr/>
        </p:nvSpPr>
        <p:spPr>
          <a:xfrm>
            <a:off x="722376" y="5100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本文是一篇说明文。文章主要介绍了法国里昂与丝绸的深厚渊源、丝绸产业对里昂发展的历史影响，以及里昂在“一带一路”倡议下迎来的新机遇。</a:t>
            </a:r>
            <a:endParaRPr lang="en-US" altLang="zh-CN" sz="2000" dirty="0"/>
          </a:p>
        </p:txBody>
      </p:sp>
      <p:sp>
        <p:nvSpPr>
          <p:cNvPr id="4" name="QM_4_AN.184_1#b4490eb52.blank?vja=1&amp;pid=e7b938237&amp;color=0,0,0&amp;vpa=65&amp;vtp=1">
            <a:extLst>
              <a:ext uri="{FF2B5EF4-FFF2-40B4-BE49-F238E27FC236}">
                <a16:creationId xmlns:a16="http://schemas.microsoft.com/office/drawing/2014/main" id="{DAD99CA4-3466-0ACF-8175-7100EBB96722}"/>
              </a:ext>
            </a:extLst>
          </p:cNvPr>
          <p:cNvSpPr/>
          <p:nvPr/>
        </p:nvSpPr>
        <p:spPr>
          <a:xfrm>
            <a:off x="8002842" y="861900"/>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5" name="QM_4_AN.185_1#b4490eb52.blank?vja=1&amp;pid=e7b938237&amp;color=0,0,0&amp;vpa=66&amp;vtp=1">
            <a:extLst>
              <a:ext uri="{FF2B5EF4-FFF2-40B4-BE49-F238E27FC236}">
                <a16:creationId xmlns:a16="http://schemas.microsoft.com/office/drawing/2014/main" id="{7D371D14-30AA-4B4D-7E94-647DFEF694B7}"/>
              </a:ext>
            </a:extLst>
          </p:cNvPr>
          <p:cNvSpPr/>
          <p:nvPr/>
        </p:nvSpPr>
        <p:spPr>
          <a:xfrm>
            <a:off x="7504113" y="16239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6" name="QM_4_AN.186_1#b4490eb52.blank?vja=1&amp;pid=e7b938237&amp;color=0,0,0&amp;vpa=67&amp;vtp=1">
            <a:extLst>
              <a:ext uri="{FF2B5EF4-FFF2-40B4-BE49-F238E27FC236}">
                <a16:creationId xmlns:a16="http://schemas.microsoft.com/office/drawing/2014/main" id="{85E5A293-EC68-AF4F-C186-22B1B94F3E29}"/>
              </a:ext>
            </a:extLst>
          </p:cNvPr>
          <p:cNvSpPr/>
          <p:nvPr/>
        </p:nvSpPr>
        <p:spPr>
          <a:xfrm>
            <a:off x="2635250" y="2385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4_AN.187_1#b4490eb52.blank?vja=1&amp;pid=e7b938237&amp;color=0,0,0&amp;vpa=68&amp;vtp=1">
            <a:extLst>
              <a:ext uri="{FF2B5EF4-FFF2-40B4-BE49-F238E27FC236}">
                <a16:creationId xmlns:a16="http://schemas.microsoft.com/office/drawing/2014/main" id="{0D80C3F7-570B-7C7F-1B7A-93ECE8A0E1B3}"/>
              </a:ext>
            </a:extLst>
          </p:cNvPr>
          <p:cNvSpPr/>
          <p:nvPr/>
        </p:nvSpPr>
        <p:spPr>
          <a:xfrm>
            <a:off x="5270564" y="3147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8" name="QM_4_AN.188_1#b4490eb52.blank?vja=1&amp;pid=e7b938237&amp;color=0,0,0&amp;vpa=69&amp;vtp=1">
            <a:extLst>
              <a:ext uri="{FF2B5EF4-FFF2-40B4-BE49-F238E27FC236}">
                <a16:creationId xmlns:a16="http://schemas.microsoft.com/office/drawing/2014/main" id="{C20BC11D-0870-A4E1-D809-887E7A3F9CEC}"/>
              </a:ext>
            </a:extLst>
          </p:cNvPr>
          <p:cNvSpPr/>
          <p:nvPr/>
        </p:nvSpPr>
        <p:spPr>
          <a:xfrm>
            <a:off x="9998139" y="3897200"/>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9" name="QM_4_AN.189_1#b4490eb52.blank?vja=1&amp;pid=e7b938237&amp;color=0,0,0&amp;vpa=70&amp;vtp=1">
            <a:extLst>
              <a:ext uri="{FF2B5EF4-FFF2-40B4-BE49-F238E27FC236}">
                <a16:creationId xmlns:a16="http://schemas.microsoft.com/office/drawing/2014/main" id="{DB99B292-A720-A0F4-45D3-44819D474882}"/>
              </a:ext>
            </a:extLst>
          </p:cNvPr>
          <p:cNvSpPr/>
          <p:nvPr/>
        </p:nvSpPr>
        <p:spPr>
          <a:xfrm>
            <a:off x="1100201" y="4671900"/>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Tree>
    <p:extLst>
      <p:ext uri="{BB962C8B-B14F-4D97-AF65-F5344CB8AC3E}">
        <p14:creationId xmlns:p14="http://schemas.microsoft.com/office/powerpoint/2010/main" val="32982547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bg/>
                                          </p:spTgt>
                                        </p:tgtEl>
                                        <p:attrNameLst>
                                          <p:attrName>style.visibility</p:attrName>
                                        </p:attrNameLst>
                                      </p:cBhvr>
                                      <p:to>
                                        <p:strVal val="visible"/>
                                      </p:to>
                                    </p:set>
                                    <p:animEffect transition="in" filter="fade">
                                      <p:cBhvr>
                                        <p:cTn id="55" dur="500"/>
                                        <p:tgtEl>
                                          <p:spTgt spid="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fade">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5_BD.191_1#1c0f47f96?vja=1&amp;pid=b4490eb5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56. </a:t>
            </a:r>
            <a:r>
              <a:rPr lang="en-US" altLang="zh-CN" sz="2000" i="0">
                <a:solidFill>
                  <a:srgbClr val="000000"/>
                </a:solidFill>
                <a:latin typeface="SimSun" pitchFamily="34" charset="0"/>
                <a:ea typeface="SimSun" pitchFamily="34" charset="-122"/>
                <a:cs typeface="SimSun" pitchFamily="34" charset="-120"/>
              </a:rPr>
              <a:t>____________________________</a:t>
            </a:r>
            <a:endParaRPr lang="en-US" altLang="zh-CN" sz="2000" dirty="0"/>
          </a:p>
        </p:txBody>
      </p:sp>
      <p:sp>
        <p:nvSpPr>
          <p:cNvPr id="3" name="QB_5_AN.192_1#1c0f47f96.blank?vja=1&amp;pid=b4490eb52&amp;color=0,0,0&amp;vpa=71&amp;vtp=1"/>
          <p:cNvSpPr/>
          <p:nvPr/>
        </p:nvSpPr>
        <p:spPr>
          <a:xfrm>
            <a:off x="1138301" y="845313"/>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4" name="QB_5_AS.193_1#1c0f47f96?vja=1&amp;pid=b4490eb52&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句意为：几个世纪以来，代代相传的丝绸制作传统塑造了里昂的特质。设空处作谓语，根据时间状语For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centuries可知，句子描述从过去持续到现在的动作，应用现在完成时；此处也可表示动作会继续下去，用现在完成进行时。主语silk-making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traditions为复数概念，助动词用have。故填have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shaped/have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shaping。</a:t>
            </a:r>
            <a:endParaRPr lang="en-US" altLang="zh-CN" sz="2200" dirty="0"/>
          </a:p>
        </p:txBody>
      </p:sp>
      <p:sp>
        <p:nvSpPr>
          <p:cNvPr id="5" name="QB_5_BD.194_1#786520e02?vja=1&amp;pid=b4490eb52&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5_AN.195_1#786520e02.blank?vja=1&amp;pid=b4490eb52&amp;color=0,0,0&amp;vpa=72&amp;vtp=1"/>
          <p:cNvSpPr/>
          <p:nvPr/>
        </p:nvSpPr>
        <p:spPr>
          <a:xfrm>
            <a:off x="1138301" y="2821559"/>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7" name="QB_5_AS.196_1#786520e02?vja=1&amp;pid=b4490eb52&amp;color=0,0,0&amp;vtp=1"/>
          <p:cNvSpPr/>
          <p:nvPr/>
        </p:nvSpPr>
        <p:spPr>
          <a:xfrm>
            <a:off x="722376" y="32970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句意为：在这样的作坊里，熟练的工人使用起源于中国的丝网印刷工艺，一层一层地叠加颜色。本句的句子主干为skilled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silk-screen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printing，设空处应用非谓语动词作后置定语，修饰a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technique，动词originate与所修饰的内容a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technique之间为逻辑上的主动关系，故用现在分词。</a:t>
            </a:r>
            <a:endParaRPr lang="en-US" altLang="zh-CN" sz="2200" dirty="0"/>
          </a:p>
        </p:txBody>
      </p:sp>
      <p:sp>
        <p:nvSpPr>
          <p:cNvPr id="8" name="QB_5_BD.197_1#0e9d43e38?vja=1&amp;pid=b4490eb52&amp;color=0,0,0&amp;vtp=1"/>
          <p:cNvSpPr/>
          <p:nvPr/>
        </p:nvSpPr>
        <p:spPr>
          <a:xfrm>
            <a:off x="722376" y="4866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5_AN.198_1#0e9d43e38.blank?vja=1&amp;pid=b4490eb52&amp;color=0,0,0&amp;vpa=73&amp;vtp=1"/>
          <p:cNvSpPr/>
          <p:nvPr/>
        </p:nvSpPr>
        <p:spPr>
          <a:xfrm>
            <a:off x="1125601" y="4815459"/>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10" name="QB_5_AS.199_1#0e9d43e38?vja=1&amp;pid=b4490eb52&amp;color=0,0,0&amp;vtp=1"/>
          <p:cNvSpPr/>
          <p:nvPr/>
        </p:nvSpPr>
        <p:spPr>
          <a:xfrm>
            <a:off x="722376" y="5290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句意为：值得注意的是，制作一条围巾可能需要多达30种不同的颜色，每种颜色都需要自己的丝网和印刷步骤。设空处位于句首，修饰整个句子，作状语，应用副词。故填Remarkably。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10_1#9c4ddb2ee?vja=1&amp;pid=c548ea848&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1_1#9c4ddb2ee.bracket?vja=1&amp;pid=c548ea848&amp;color=0,0,0&amp;mp=1&amp;vpa=4&amp;vtp=1"/>
          <p:cNvSpPr/>
          <p:nvPr/>
        </p:nvSpPr>
        <p:spPr>
          <a:xfrm>
            <a:off x="52324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4_BD.10_2#9c4ddb2ee.choices?vja=1&amp;pid=c548ea848&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4130105" algn="l"/>
                <a:tab pos="7523610" algn="l"/>
              </a:tabLst>
            </a:pPr>
            <a:r>
              <a:rPr lang="en-US" altLang="zh-CN" sz="2000" b="0" i="0" dirty="0">
                <a:solidFill>
                  <a:srgbClr val="000000"/>
                </a:solidFill>
                <a:latin typeface="Times New Roman" pitchFamily="34" charset="0"/>
                <a:ea typeface="微软雅黑" pitchFamily="34" charset="-122"/>
                <a:cs typeface="Times New Roman" pitchFamily="34" charset="-120"/>
              </a:rPr>
              <a:t>A.Entertaining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.Decorating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endParaRPr lang="en-US" altLang="zh-CN" sz="2000" dirty="0"/>
          </a:p>
        </p:txBody>
      </p:sp>
      <p:sp>
        <p:nvSpPr>
          <p:cNvPr id="5" name="QC_4_AS.12_1#9c4ddb2ee?vja=1&amp;pid=c548ea848&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4</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terrible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5_BD.200_1#59b11ae28?vja=1&amp;pid=b4490eb5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5_AN.201_1#59b11ae28.blank?vja=1&amp;pid=b4490eb52&amp;color=0,0,0&amp;vpa=74&amp;vtp=1"/>
          <p:cNvSpPr/>
          <p:nvPr/>
        </p:nvSpPr>
        <p:spPr>
          <a:xfrm>
            <a:off x="1163701" y="85801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
        <p:nvSpPr>
          <p:cNvPr id="4" name="QB_5_AS.202_1#59b11ae28?vja=1&amp;pid=b4490eb5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句意为：这个细致的过程需要稳定的手和敏锐的眼睛，确保每一件作品都有自己的特色。设空处在句中作定语，修饰名词process。故填detailed，意为“细致的；详尽的”。</a:t>
            </a:r>
            <a:endParaRPr lang="en-US" altLang="zh-CN" sz="2200" dirty="0"/>
          </a:p>
        </p:txBody>
      </p:sp>
      <p:sp>
        <p:nvSpPr>
          <p:cNvPr id="5" name="QB_5_BD.203_1#3cfdd0cd1?vja=1&amp;pid=b4490eb52&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5_AN.204_1#3cfdd0cd1.blank?vja=1&amp;pid=b4490eb52&amp;color=0,0,0&amp;vpa=75&amp;vtp=1"/>
          <p:cNvSpPr/>
          <p:nvPr/>
        </p:nvSpPr>
        <p:spPr>
          <a:xfrm>
            <a:off x="1163701" y="20849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B_5_AS.205_1#3cfdd0cd1?vja=1&amp;pid=b4490eb52&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句意为：里昂与丝绸的联系可以追溯到古代，当时这座城市成为中国丝绸进入欧洲的重要门户。设空处引导非限制性定语从句，修饰ancient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times。关系词在从句中作时间状语，故用关系副词when引导该从句。</a:t>
            </a:r>
            <a:endParaRPr lang="en-US" altLang="zh-CN" sz="2200" dirty="0"/>
          </a:p>
        </p:txBody>
      </p:sp>
      <p:sp>
        <p:nvSpPr>
          <p:cNvPr id="8" name="QB_5_BD.206_1#36d9364b5?vja=1&amp;pid=b4490eb52&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5_AN.207_1#36d9364b5.blank?vja=1&amp;pid=b4490eb52&amp;color=0,0,0&amp;vpa=76&amp;vtp=1"/>
          <p:cNvSpPr/>
          <p:nvPr/>
        </p:nvSpPr>
        <p:spPr>
          <a:xfrm>
            <a:off x="1163701" y="36978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10" name="QB_5_AS.208_1#36d9364b5?vja=1&amp;pid=b4490eb52&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句意为：丝绸的到来带来了重大的文化和经济变革，帮助建立了中法之间的长期联系。设空处在句中作主语，且空前有定冠词The修饰，其后有of短语，须用名词。故填arrival。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5_BD.209_1#68a99b747?vja=1&amp;pid=b4490eb5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5_AN.210_1#68a99b747.blank?vja=1&amp;pid=b4490eb52&amp;color=0,0,0&amp;vpa=77&amp;vtp=1"/>
          <p:cNvSpPr/>
          <p:nvPr/>
        </p:nvSpPr>
        <p:spPr>
          <a:xfrm>
            <a:off x="1151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4" name="QB_5_AS.211_1#68a99b747?vja=1&amp;pid=b4490eb5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句意为：就连里昂老城的街道设计也是为了保护丝绸制品在运输过程中免受风吹雨打，这显示了丝绸如何在许多方面影响这座城市的发展。此处特指“里昂老城的街道设计”，故用定冠词the限定。</a:t>
            </a:r>
            <a:endParaRPr lang="en-US" altLang="zh-CN" sz="2200" dirty="0"/>
          </a:p>
        </p:txBody>
      </p:sp>
      <p:sp>
        <p:nvSpPr>
          <p:cNvPr id="5" name="QB_5_BD.212_1#89a59e073?vja=1&amp;pid=b4490eb52&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213_1#89a59e073.blank?vja=1&amp;pid=b4490eb52&amp;color=0,0,0&amp;vpa=78&amp;vtp=1"/>
          <p:cNvSpPr/>
          <p:nvPr/>
        </p:nvSpPr>
        <p:spPr>
          <a:xfrm>
            <a:off x="1138301" y="24659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5_AS.214_1#89a59e073?vja=1&amp;pid=b4490eb52&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句意为：如今，里昂仍然被誉为丝绸生产、设计和文化交流的中心，为世界各地的许多知名时装公司提供灵感。be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as为固定搭配，意为“被誉为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8" name="QB_5_BD.215_1#2ad67620e?vja=1&amp;pid=b4490eb52&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64.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5_AN.216_1#2ad67620e.blank?vja=1&amp;pid=b4490eb52&amp;color=0,0,0&amp;vpa=79&amp;vtp=1"/>
          <p:cNvSpPr/>
          <p:nvPr/>
        </p:nvSpPr>
        <p:spPr>
          <a:xfrm>
            <a:off x="1151001" y="3685159"/>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10" name="QB_5_AS.217_1#2ad67620e?vja=1&amp;pid=b4490eb52&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句意为：由于中国的“一带一路”倡议，新的贸易路线正在为里昂带来许多新的机遇。设空处作动词bringing的宾语，且其前有many修饰，故应用复数形式。故填opportunities。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5_BD.218_1#5b3796fe1?vja=1&amp;pid=b4490eb5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5_AN.219_1#5b3796fe1.blank?vja=1&amp;pid=b4490eb52&amp;color=0,0,0&amp;vpa=80&amp;vtp=1"/>
          <p:cNvSpPr/>
          <p:nvPr/>
        </p:nvSpPr>
        <p:spPr>
          <a:xfrm>
            <a:off x="1163701" y="858013"/>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
        <p:nvSpPr>
          <p:cNvPr id="4" name="QB_5_AS.220_1#5b3796fe1?vja=1&amp;pid=b4490eb5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句意为：这一重新建立的合作关系将继续编织一个充满共同创造力和创新精神的未来。设空处在句中作定语，修饰名词词组creativity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innovation，此处表示被动含义，表示“共享的；共同的”，应用过去分词作定语。故填shared，也可将其视作形容词。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C_2_BD#d1282fc71?vja=1&amp;pid=2b22b1e56&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第四部分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写作</a:t>
            </a:r>
            <a:endParaRPr lang="en-US" altLang="zh-CN" sz="2400" dirty="0"/>
          </a:p>
        </p:txBody>
      </p:sp>
      <p:sp>
        <p:nvSpPr>
          <p:cNvPr id="3" name="C_3_BD#2929ef51b?vja=1&amp;pid=d1282fc71&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（满分15分）</a:t>
            </a:r>
            <a:endParaRPr lang="en-US" altLang="zh-CN" sz="2200" dirty="0"/>
          </a:p>
        </p:txBody>
      </p:sp>
      <p:sp>
        <p:nvSpPr>
          <p:cNvPr id="4" name="QO_4_BD.221_1#ab9ac8d48?vja=1&amp;pid=2929ef51b&amp;color=0,0,0&amp;vtp=1"/>
          <p:cNvSpPr/>
          <p:nvPr/>
        </p:nvSpPr>
        <p:spPr>
          <a:xfrm>
            <a:off x="722376" y="1767583"/>
            <a:ext cx="10753344" cy="1113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[河南郑州2025高二期末]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为响应国家发起的体重管理倡议，你校英文报现征集“健康家庭行动”实施方案。请以“Improving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Plan”为题，用英语写一篇短文投稿。内容包括:</a:t>
            </a:r>
            <a:endParaRPr lang="en-US" altLang="zh-CN" sz="2000" dirty="0"/>
          </a:p>
        </p:txBody>
      </p:sp>
      <p:sp>
        <p:nvSpPr>
          <p:cNvPr id="5" name="QO_4_BD.221_2#ab9ac8d48?sp=1&amp;vja=1&amp;pid=2929ef51b&amp;color=0,0,0&amp;vtp=1"/>
          <p:cNvSpPr/>
          <p:nvPr/>
        </p:nvSpPr>
        <p:spPr>
          <a:xfrm>
            <a:off x="722376" y="29104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1.具体实施方法；</a:t>
            </a:r>
            <a:endParaRPr lang="en-US" altLang="zh-CN" sz="2000" dirty="0"/>
          </a:p>
        </p:txBody>
      </p:sp>
      <p:sp>
        <p:nvSpPr>
          <p:cNvPr id="6" name="QO_4_BD.221_3#ab9ac8d48?sp=1&amp;vja=1&amp;pid=2929ef51b&amp;color=0,0,0&amp;vtp=1"/>
          <p:cNvSpPr/>
          <p:nvPr/>
        </p:nvSpPr>
        <p:spPr>
          <a:xfrm>
            <a:off x="722376" y="32970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2.预期效果和意义。</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注意：写作词数应为80个左右。</a:t>
            </a:r>
            <a:endParaRPr lang="en-US" altLang="zh-CN" sz="2000" dirty="0"/>
          </a:p>
        </p:txBody>
      </p:sp>
      <p:sp>
        <p:nvSpPr>
          <p:cNvPr id="7" name="QO_4_BD.221_4#ab9ac8d48?sp=1&amp;vja=1&amp;pid=2929ef51b&amp;color=0,0,0&amp;vtp=1"/>
          <p:cNvSpPr/>
          <p:nvPr/>
        </p:nvSpPr>
        <p:spPr>
          <a:xfrm>
            <a:off x="722376" y="4066159"/>
            <a:ext cx="10753344" cy="347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Improving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Family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Wellness: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Practical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Plan</a:t>
            </a:r>
            <a:endParaRPr lang="en-US" altLang="zh-CN" sz="2000" dirty="0"/>
          </a:p>
        </p:txBody>
      </p:sp>
      <p:sp>
        <p:nvSpPr>
          <p:cNvPr id="8" name="QO_4_BD.221_5#ab9ac8d48?sp=1&amp;vja=1&amp;pid=2929ef51b&amp;color=0,0,0&amp;vtp=1"/>
          <p:cNvSpPr/>
          <p:nvPr/>
        </p:nvSpPr>
        <p:spPr>
          <a:xfrm>
            <a:off x="722376" y="44527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4_AS.223_1#ab9ac8d48?vja=1&amp;pid=2929ef51b&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4_AS.223_2#ab9ac8d48?vja=1&amp;pid=2929ef51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871216" y="1384124"/>
            <a:ext cx="6446520"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O_4_AN.222_1#ab9ac8d48?vja=1&amp;pid=2929ef51b&amp;color=0,0,0&amp;vtp=1&amp;bt=1"/>
          <p:cNvSpPr/>
          <p:nvPr/>
        </p:nvSpPr>
        <p:spPr>
          <a:xfrm>
            <a:off x="722376" y="900000"/>
            <a:ext cx="10753344" cy="3776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ctr">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Improving</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Family</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Wellness:</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A</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Practical</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national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management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practical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exercise,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grandparents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simple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effective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30-minute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yoga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swimming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twice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basketball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badminton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weekends.In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terms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vegetables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fruits,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drinks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processed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foods.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efforts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stronger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bodies,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risk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diseases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strengthen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C_3_BD#a8964536b?vja=1&amp;pid=d1282fc71&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（满分25分）</a:t>
            </a:r>
            <a:endParaRPr lang="en-US" altLang="zh-CN" sz="2200" dirty="0"/>
          </a:p>
        </p:txBody>
      </p:sp>
      <p:sp>
        <p:nvSpPr>
          <p:cNvPr id="3" name="QO_4_BD.224_1#1d12c8a11?vja=1&amp;pid=a8964536b&amp;color=0,0,0&amp;vtp=1"/>
          <p:cNvSpPr/>
          <p:nvPr/>
        </p:nvSpPr>
        <p:spPr>
          <a:xfrm>
            <a:off x="722376" y="1310383"/>
            <a:ext cx="10753344" cy="732409"/>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[湖北襄阳2025高二期末调研]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2000" dirty="0"/>
          </a:p>
        </p:txBody>
      </p:sp>
      <p:sp>
        <p:nvSpPr>
          <p:cNvPr id="4" name="QO_4_BD.224_2#1d12c8a11?sp=1&amp;vja=1&amp;pid=a8964536b&amp;color=0,0,0&amp;vtp=1"/>
          <p:cNvSpPr/>
          <p:nvPr/>
        </p:nvSpPr>
        <p:spPr>
          <a:xfrm>
            <a:off x="722376" y="2074291"/>
            <a:ext cx="10753344" cy="3810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PPT.The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4_2#1d12c8a11?sp=1&amp;vja=1&amp;pid=a8964536b&amp;color=0,0,0&amp;vtp=1">
            <a:extLst>
              <a:ext uri="{FF2B5EF4-FFF2-40B4-BE49-F238E27FC236}">
                <a16:creationId xmlns:a16="http://schemas.microsoft.com/office/drawing/2014/main" id="{2C5FA5EC-5B47-D092-CFCF-6674E0160571}"/>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（兽医）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crowded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bowl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borrowed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（搂抱）.One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endParaRPr lang="en-US" altLang="zh-CN" sz="2000" dirty="0"/>
          </a:p>
        </p:txBody>
      </p:sp>
    </p:spTree>
    <p:extLst>
      <p:ext uri="{BB962C8B-B14F-4D97-AF65-F5344CB8AC3E}">
        <p14:creationId xmlns:p14="http://schemas.microsoft.com/office/powerpoint/2010/main" val="3993745821"/>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O_4_BD.224_3#1d12c8a11?vja=0&amp;pid=a8964536b&amp;color=0,0,0&amp;mp=1&amp;vtp=1&amp;bt=1"/>
          <p:cNvSpPr/>
          <p:nvPr/>
        </p:nvSpPr>
        <p:spPr>
          <a:xfrm>
            <a:off x="722376" y="896112"/>
            <a:ext cx="10753344" cy="2637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Life.”___________________________________________________________________________________________________________________________________________________</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day._________________________________________________________________________________________________________________________________________________________________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4_AS.226_1#1d12c8a11?vja=1&amp;pid=a8964536b&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63" name="QO_4_AS.226_2#1d12c8a11?colgroup=7,33&amp;vja=1&amp;pid=a8964536b&amp;color=0,0,0&amp;vtp=1"/>
          <p:cNvGraphicFramePr>
            <a:graphicFrameLocks noGrp="1"/>
          </p:cNvGraphicFramePr>
          <p:nvPr>
            <p:extLst>
              <p:ext uri="{D42A27DB-BD31-4B8C-83A1-F6EECF244321}">
                <p14:modId xmlns:p14="http://schemas.microsoft.com/office/powerpoint/2010/main" val="4279746124"/>
              </p:ext>
            </p:extLst>
          </p:nvPr>
        </p:nvGraphicFramePr>
        <p:xfrm>
          <a:off x="722376" y="1765124"/>
          <a:ext cx="10725912" cy="2071243"/>
        </p:xfrm>
        <a:graphic>
          <a:graphicData uri="http://schemas.openxmlformats.org/drawingml/2006/table">
            <a:tbl>
              <a:tblPr/>
              <a:tblGrid>
                <a:gridCol w="2020824">
                  <a:extLst>
                    <a:ext uri="{9D8B030D-6E8A-4147-A177-3AD203B41FA5}">
                      <a16:colId xmlns:a16="http://schemas.microsoft.com/office/drawing/2014/main" val="20000"/>
                    </a:ext>
                  </a:extLst>
                </a:gridCol>
                <a:gridCol w="8705088">
                  <a:extLst>
                    <a:ext uri="{9D8B030D-6E8A-4147-A177-3AD203B41FA5}">
                      <a16:colId xmlns:a16="http://schemas.microsoft.com/office/drawing/2014/main" val="20001"/>
                    </a:ext>
                  </a:extLst>
                </a:gridCol>
              </a:tblGrid>
              <a:tr h="1218565">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一家养了一只宠物狗特特尔。在孩子们提出想养第二只狗后，特特尔却意外生病，最终不幸离世，全家都沉浸在巨大的悲痛中。为了治愈心灵创伤并纪念特特尔，作者的儿子提议为它举办一场“生命庆典”派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作者、作者的丈夫、三个孩子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如何将失去爱犬的悲痛转化为积极的怀念与疗愈。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fade">
                                      <p:cBhvr>
                                        <p:cTn id="1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13_1#b43b2a081?vja=1&amp;pid=c548ea8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4_1#b43b2a081.bracket?vja=1&amp;pid=c548ea848&amp;color=0,0,0&amp;vpa=5&amp;vtp=1"/>
          <p:cNvSpPr/>
          <p:nvPr/>
        </p:nvSpPr>
        <p:spPr>
          <a:xfrm>
            <a:off x="522160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13_2#b43b2a081.choices?vja=1&amp;pid=c548ea848&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endParaRPr lang="en-US" altLang="zh-CN" sz="2000" dirty="0"/>
          </a:p>
        </p:txBody>
      </p:sp>
      <p:sp>
        <p:nvSpPr>
          <p:cNvPr id="5" name="QC_4_AS.15_1#b43b2a081?vja=1&amp;pid=c548ea848&amp;color=0,0,0&amp;vtp=1"/>
          <p:cNvSpPr/>
          <p:nvPr/>
        </p:nvSpPr>
        <p:spPr>
          <a:xfrm>
            <a:off x="722376" y="2458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5</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Brown.Why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upset?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4_AS.226_3#1d12c8a11?vja=1&amp;pid=a8964536b&amp;color=0,0,0&amp;mp=1&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64" name="QO_4_AS.226_4#1d12c8a11?colgroup=8,32&amp;vja=1&amp;pid=a8964536b&amp;color=0,0,0&amp;mp=1&amp;vtp=1"/>
          <p:cNvGraphicFramePr>
            <a:graphicFrameLocks noGrp="1"/>
          </p:cNvGraphicFramePr>
          <p:nvPr>
            <p:extLst>
              <p:ext uri="{D42A27DB-BD31-4B8C-83A1-F6EECF244321}">
                <p14:modId xmlns:p14="http://schemas.microsoft.com/office/powerpoint/2010/main" val="2848855924"/>
              </p:ext>
            </p:extLst>
          </p:nvPr>
        </p:nvGraphicFramePr>
        <p:xfrm>
          <a:off x="722376" y="1384124"/>
          <a:ext cx="10725912" cy="4022344"/>
        </p:xfrm>
        <a:graphic>
          <a:graphicData uri="http://schemas.openxmlformats.org/drawingml/2006/table">
            <a:tbl>
              <a:tblPr/>
              <a:tblGrid>
                <a:gridCol w="2231136">
                  <a:extLst>
                    <a:ext uri="{9D8B030D-6E8A-4147-A177-3AD203B41FA5}">
                      <a16:colId xmlns:a16="http://schemas.microsoft.com/office/drawing/2014/main" val="20000"/>
                    </a:ext>
                  </a:extLst>
                </a:gridCol>
                <a:gridCol w="8494776">
                  <a:extLst>
                    <a:ext uri="{9D8B030D-6E8A-4147-A177-3AD203B41FA5}">
                      <a16:colId xmlns:a16="http://schemas.microsoft.com/office/drawing/2014/main" val="20001"/>
                    </a:ext>
                  </a:extLst>
                </a:gridCol>
              </a:tblGrid>
              <a:tr h="201104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续写第一段（提示句：孩子们设计了邀请函，上面写着：“来庆祝特特尔的生命。”）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知，本段应聚焦于全家人齐心协力为派对做准备的过程。可续写孩子们如何精心装饰邀请函，全家人一起分发，并为派对准备人类的零食和狗狗的玩具。重点描写将悲伤情绪转化为具体行动的细节，例如布置一个特特尔的照片墙，展现一家人共同面对和治愈创伤的努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续写第二段（提示句：令我惊讶的是，那天来了13只狗和40个人。）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应描写派对当天的热闹、温馨场面及最终的情感升华。可续写院子里人与宠物和谐共处以及客人们分享着与宠物的故事。高潮部分可以是一个纪念环节，比如儿子宣读为特特尔写的悼词。最后以作者的内心感悟收尾，点明派对不仅纪念了特特尔，也让家人和社区的联系更加紧密，体现了爱与生命的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graphicFrame>
        <p:nvGraphicFramePr>
          <p:cNvPr id="65" name="QO_4_AS.226_5#1d12c8a11?colgroup=8,32&amp;vja=1&amp;pid=a8964536b&amp;color=0,0,0&amp;mp=1&amp;vtp=1&amp;bt=1"/>
          <p:cNvGraphicFramePr>
            <a:graphicFrameLocks noGrp="1"/>
          </p:cNvGraphicFramePr>
          <p:nvPr>
            <p:extLst>
              <p:ext uri="{D42A27DB-BD31-4B8C-83A1-F6EECF244321}">
                <p14:modId xmlns:p14="http://schemas.microsoft.com/office/powerpoint/2010/main" val="1808061068"/>
              </p:ext>
            </p:extLst>
          </p:nvPr>
        </p:nvGraphicFramePr>
        <p:xfrm>
          <a:off x="722376" y="1435100"/>
          <a:ext cx="10725912" cy="2041144"/>
        </p:xfrm>
        <a:graphic>
          <a:graphicData uri="http://schemas.openxmlformats.org/drawingml/2006/table">
            <a:tbl>
              <a:tblPr/>
              <a:tblGrid>
                <a:gridCol w="2231136">
                  <a:extLst>
                    <a:ext uri="{9D8B030D-6E8A-4147-A177-3AD203B41FA5}">
                      <a16:colId xmlns:a16="http://schemas.microsoft.com/office/drawing/2014/main" val="20000"/>
                    </a:ext>
                  </a:extLst>
                </a:gridCol>
                <a:gridCol w="8494776">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全家为派对做准备——布置场地并分发邀请函——派对当天宾客云集——人与动物和谐互动——举行纪念仪式——“我”感悟到爱与治愈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作者：怀着希望准备——派对开始前的期待与不安——看到宾客后的惊喜与感动——派对中的温暖与慰藉——纪念仪式时的伤感与自豪——对爱与生命有了更深的理解，内心充满温暖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4_AS.226_5#1d12c8a11?colgroup=8,32&amp;vja=1&amp;pid=a8964536b&amp;color=0,0,0&amp;mp=1&amp;vtp=1&amp;bt=1">
            <a:extLst>
              <a:ext uri="{FF2B5EF4-FFF2-40B4-BE49-F238E27FC236}">
                <a16:creationId xmlns:a16="http://schemas.microsoft.com/office/drawing/2014/main" id="{7BED4A82-2D7A-278B-1B6A-A4EF366B12A0}"/>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4_AN.225_1#1d12c8a11?vja=1&amp;pid=a8964536b&amp;color=0,0,0&amp;vtp=1&amp;bt=1"/>
          <p:cNvSpPr/>
          <p:nvPr/>
        </p:nvSpPr>
        <p:spPr>
          <a:xfrm>
            <a:off x="722376" y="900000"/>
            <a:ext cx="10753344" cy="5681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designed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invitations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pictures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colourful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decorations.We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delivered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friends,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neighbours,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encouraging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along.On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cookies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treats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toys.The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arranged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photo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happiest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moments.Our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looked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expect.As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approached,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mix</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anxiety.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surprise,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13</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40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people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laughter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excitedly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storytelling.It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heartwarming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sight.As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gathered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together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note.“Turtle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beloved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member,”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emotionally.As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united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memory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absence,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brought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closer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3_BD#a8df96372?vja=1&amp;pid=44d8c97ae&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（共15小题；每小题1.5分，满分22.5分）</a:t>
            </a:r>
            <a:endParaRPr lang="en-US" altLang="zh-CN" sz="2200" dirty="0"/>
          </a:p>
        </p:txBody>
      </p:sp>
      <p:sp>
        <p:nvSpPr>
          <p:cNvPr id="3" name="P_4_BD#cc0a70028?vja=1&amp;pid=a8df96372&amp;color=0,0,0&amp;vtp=1"/>
          <p:cNvSpPr/>
          <p:nvPr/>
        </p:nvSpPr>
        <p:spPr>
          <a:xfrm>
            <a:off x="722376" y="1310383"/>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5段对话或独白。每段对话或独白后有几个小题，从题中所给的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A、B、C三个选项中选出最佳选项。听每段对话或独白前，你将有时间阅读各个小题，每小题5秒钟；听完后，各小题将给出5秒钟的作答时间。每段对话或独白读两遍。</a:t>
            </a:r>
            <a:endParaRPr lang="en-US" altLang="zh-CN" sz="2000" dirty="0"/>
          </a:p>
        </p:txBody>
      </p:sp>
      <p:sp>
        <p:nvSpPr>
          <p:cNvPr id="4" name="QM_4_BD.16_1#84aebff95?vja=1&amp;pid=a8df96372&amp;color=0,0,0&amp;vtp=1"/>
          <p:cNvSpPr/>
          <p:nvPr/>
        </p:nvSpPr>
        <p:spPr>
          <a:xfrm>
            <a:off x="722376" y="2453259"/>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听第6段材料，回答第6、7题。</a:t>
            </a:r>
            <a:endParaRPr lang="en-US" altLang="zh-CN" sz="2000" dirty="0"/>
          </a:p>
        </p:txBody>
      </p:sp>
      <p:sp>
        <p:nvSpPr>
          <p:cNvPr id="5" name="QC_5_BD.17_1#843f9054c?vja=1&amp;pid=84aebff95&amp;color=0,0,0&amp;vtp=1"/>
          <p:cNvSpPr/>
          <p:nvPr/>
        </p:nvSpPr>
        <p:spPr>
          <a:xfrm>
            <a:off x="722376" y="2834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5_AN.18_1#843f9054c.bracket?vja=1&amp;pid=84aebff95&amp;color=0,0,0&amp;vpa=6&amp;vtp=1"/>
          <p:cNvSpPr/>
          <p:nvPr/>
        </p:nvSpPr>
        <p:spPr>
          <a:xfrm>
            <a:off x="4740339"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BD.17_2#843f9054c.choices?vja=1&amp;pid=84aebff95&amp;color=0,0,0&amp;vtp=1"/>
          <p:cNvSpPr/>
          <p:nvPr/>
        </p:nvSpPr>
        <p:spPr>
          <a:xfrm>
            <a:off x="722376" y="32152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p:txBody>
      </p:sp>
      <p:sp>
        <p:nvSpPr>
          <p:cNvPr id="8" name="QC_5_BD.19_1#683214b84?vja=1&amp;pid=84aebff95&amp;color=0,0,0&amp;vtp=1"/>
          <p:cNvSpPr/>
          <p:nvPr/>
        </p:nvSpPr>
        <p:spPr>
          <a:xfrm>
            <a:off x="722376" y="3596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9" name="QC_5_AN.20_1#683214b84.bracket?vja=1&amp;pid=84aebff95&amp;color=0,0,0&amp;vpa=7&amp;vtp=1"/>
          <p:cNvSpPr/>
          <p:nvPr/>
        </p:nvSpPr>
        <p:spPr>
          <a:xfrm>
            <a:off x="6124639" y="3596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BD.19_2#683214b84.choices?vja=1&amp;pid=84aebff95&amp;color=0,0,0&amp;vtp=1"/>
          <p:cNvSpPr/>
          <p:nvPr/>
        </p:nvSpPr>
        <p:spPr>
          <a:xfrm>
            <a:off x="722376" y="39772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.Anxious.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21_1#683214b84?vja=1&amp;pid=84aebff95&amp;color=0,0,0&amp;vtp=1&amp;bt=1"/>
          <p:cNvSpPr/>
          <p:nvPr/>
        </p:nvSpPr>
        <p:spPr>
          <a:xfrm>
            <a:off x="722376" y="900000"/>
            <a:ext cx="10753344" cy="3433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6</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Maria.What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recently?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dear.Why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TotalTime>
  <Words>8397</Words>
  <Application>Microsoft Office PowerPoint</Application>
  <PresentationFormat>宽屏</PresentationFormat>
  <Paragraphs>526</Paragraphs>
  <Slides>73</Slides>
  <Notes>65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73</vt:i4>
      </vt:variant>
    </vt:vector>
  </HeadingPairs>
  <TitlesOfParts>
    <vt:vector size="81" baseType="lpstr">
      <vt:lpstr>仿宋</vt:lpstr>
      <vt:lpstr>汉仪舒圆黑简体</vt:lpstr>
      <vt:lpstr>SimSun</vt:lpstr>
      <vt:lpstr>微软雅黑</vt:lpstr>
      <vt:lpstr>Arial</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3</cp:revision>
  <dcterms:created xsi:type="dcterms:W3CDTF">2025-10-21T11:03:59Z</dcterms:created>
  <dcterms:modified xsi:type="dcterms:W3CDTF">2025-10-21T12:06:48Z</dcterms:modified>
  <cp:category/>
  <cp:contentStatus/>
</cp:coreProperties>
</file>