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326"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7" r:id="rId63"/>
    <p:sldId id="316" r:id="rId64"/>
    <p:sldId id="318" r:id="rId65"/>
    <p:sldId id="319" r:id="rId66"/>
    <p:sldId id="320" r:id="rId67"/>
    <p:sldId id="322" r:id="rId68"/>
    <p:sldId id="323" r:id="rId69"/>
    <p:sldId id="324" r:id="rId70"/>
    <p:sldId id="321" r:id="rId71"/>
    <p:sldId id="325" r:id="rId72"/>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593" autoAdjust="0"/>
    <p:restoredTop sz="94610"/>
  </p:normalViewPr>
  <p:slideViewPr>
    <p:cSldViewPr snapToGrid="0" snapToObjects="1">
      <p:cViewPr varScale="1">
        <p:scale>
          <a:sx n="111" d="100"/>
          <a:sy n="111" d="100"/>
        </p:scale>
        <p:origin x="192"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523586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8f1e6311e46103c3b2086de#tid=68f8bbdf7025800008f09113#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385048" y="4315968"/>
            <a:ext cx="2788920" cy="914400"/>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英语  选择性必修      第三册+第四册  WY</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a:lstStyle/>
          <a:p>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df=7b153d60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综合测试卷</a:t>
            </a:r>
            <a:endParaRPr lang="en-US" sz="28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1.xm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M_4_BD.22_1#bf14b408d?vja=1&amp;pid=8c045ad29&amp;color=0,0,0&amp;vtp=1&amp;bt=1"/>
          <p:cNvSpPr/>
          <p:nvPr/>
        </p:nvSpPr>
        <p:spPr>
          <a:xfrm>
            <a:off x="722376" y="896112"/>
            <a:ext cx="10753344" cy="351155"/>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听第7段材料，回答第8至10题。</a:t>
            </a:r>
            <a:endParaRPr lang="en-US" altLang="zh-CN" sz="2000" dirty="0"/>
          </a:p>
        </p:txBody>
      </p:sp>
      <p:sp>
        <p:nvSpPr>
          <p:cNvPr id="3" name="QC_5_BD.23_1#d0665bfb0?vja=1&amp;pid=bf14b408d&amp;color=0,0,0&amp;vtp=1"/>
          <p:cNvSpPr/>
          <p:nvPr/>
        </p:nvSpPr>
        <p:spPr>
          <a:xfrm>
            <a:off x="722376" y="12848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8.Where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speakers?(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4" name="QC_5_AN.24_1#d0665bfb0.bracket?vja=1&amp;pid=bf14b408d&amp;color=0,0,0&amp;vpa=8&amp;vtp=1"/>
          <p:cNvSpPr/>
          <p:nvPr/>
        </p:nvSpPr>
        <p:spPr>
          <a:xfrm>
            <a:off x="3838639" y="12848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5" name="QC_5_BD.23_2#d0665bfb0.choices?vja=1&amp;pid=bf14b408d&amp;color=0,0,0&amp;vtp=1"/>
          <p:cNvSpPr/>
          <p:nvPr/>
        </p:nvSpPr>
        <p:spPr>
          <a:xfrm>
            <a:off x="722376" y="1665859"/>
            <a:ext cx="10753344" cy="347853"/>
          </a:xfrm>
          <a:prstGeom prst="rect">
            <a:avLst/>
          </a:prstGeom>
          <a:noFill/>
          <a:ln/>
        </p:spPr>
        <p:txBody>
          <a:bodyPr wrap="square" lIns="0" tIns="0" rIns="0" bIns="0" rtlCol="0" anchor="t"/>
          <a:lstStyle/>
          <a:p>
            <a:pPr>
              <a:lnSpc>
                <a:spcPct val="125000"/>
              </a:lnSpc>
              <a:tabLst>
                <a:tab pos="3660205" algn="l"/>
                <a:tab pos="7307710" algn="l"/>
              </a:tabLst>
            </a:pPr>
            <a:r>
              <a:rPr lang="en-US" altLang="zh-CN" sz="2000" b="0" i="0" dirty="0">
                <a:solidFill>
                  <a:srgbClr val="000000"/>
                </a:solidFill>
                <a:latin typeface="Times New Roman" pitchFamily="34" charset="0"/>
                <a:ea typeface="微软雅黑" pitchFamily="34" charset="-122"/>
                <a:cs typeface="Times New Roman" pitchFamily="34" charset="-120"/>
              </a:rPr>
              <a:t>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clothes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shop.</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laundry.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tailor’s.</a:t>
            </a:r>
            <a:endParaRPr lang="en-US" altLang="zh-CN" sz="2000" dirty="0"/>
          </a:p>
        </p:txBody>
      </p:sp>
      <p:sp>
        <p:nvSpPr>
          <p:cNvPr id="6" name="QC_5_BD.25_1#337ed71c0?vja=1&amp;pid=bf14b408d&amp;color=0,0,0&amp;vtp=1"/>
          <p:cNvSpPr/>
          <p:nvPr/>
        </p:nvSpPr>
        <p:spPr>
          <a:xfrm>
            <a:off x="722376" y="20468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9.What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today?(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7" name="QC_5_AN.26_1#337ed71c0.bracket?vja=1&amp;pid=bf14b408d&amp;color=0,0,0&amp;vpa=9&amp;vtp=1"/>
          <p:cNvSpPr/>
          <p:nvPr/>
        </p:nvSpPr>
        <p:spPr>
          <a:xfrm>
            <a:off x="3584639" y="20468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8" name="QC_5_BD.25_2#337ed71c0.choices?vja=1&amp;pid=bf14b408d&amp;color=0,0,0&amp;vtp=1"/>
          <p:cNvSpPr/>
          <p:nvPr/>
        </p:nvSpPr>
        <p:spPr>
          <a:xfrm>
            <a:off x="722376" y="2427859"/>
            <a:ext cx="10753344" cy="347853"/>
          </a:xfrm>
          <a:prstGeom prst="rect">
            <a:avLst/>
          </a:prstGeom>
          <a:noFill/>
          <a:ln/>
        </p:spPr>
        <p:txBody>
          <a:bodyPr wrap="square" lIns="0" tIns="0" rIns="0" bIns="0" rtlCol="0" anchor="t"/>
          <a:lstStyle/>
          <a:p>
            <a:pPr>
              <a:lnSpc>
                <a:spcPct val="125000"/>
              </a:lnSpc>
              <a:tabLst>
                <a:tab pos="3660205" algn="l"/>
                <a:tab pos="7307710" algn="l"/>
              </a:tabLst>
            </a:pP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Monday.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Wednesday.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.Thursday.</a:t>
            </a:r>
            <a:endParaRPr lang="en-US" altLang="zh-CN" sz="2000" dirty="0"/>
          </a:p>
        </p:txBody>
      </p:sp>
      <p:sp>
        <p:nvSpPr>
          <p:cNvPr id="9" name="QC_5_BD.27_1#b2221f702?vja=1&amp;pid=bf14b408d&amp;color=0,0,0&amp;vtp=1"/>
          <p:cNvSpPr/>
          <p:nvPr/>
        </p:nvSpPr>
        <p:spPr>
          <a:xfrm>
            <a:off x="722376" y="28088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10.How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pay?(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10" name="QC_5_AN.28_1#b2221f702.bracket?vja=1&amp;pid=bf14b408d&amp;color=0,0,0&amp;vpa=10&amp;vtp=1"/>
          <p:cNvSpPr/>
          <p:nvPr/>
        </p:nvSpPr>
        <p:spPr>
          <a:xfrm>
            <a:off x="5618226" y="28088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11" name="QC_5_BD.27_2#b2221f702.choices?vja=1&amp;pid=bf14b408d&amp;color=0,0,0&amp;vtp=1"/>
          <p:cNvSpPr/>
          <p:nvPr/>
        </p:nvSpPr>
        <p:spPr>
          <a:xfrm>
            <a:off x="722376" y="3189859"/>
            <a:ext cx="10753344" cy="347853"/>
          </a:xfrm>
          <a:prstGeom prst="rect">
            <a:avLst/>
          </a:prstGeom>
          <a:noFill/>
          <a:ln/>
        </p:spPr>
        <p:txBody>
          <a:bodyPr wrap="square" lIns="0" tIns="0" rIns="0" bIns="0" rtlCol="0" anchor="t"/>
          <a:lstStyle/>
          <a:p>
            <a:pPr>
              <a:lnSpc>
                <a:spcPct val="125000"/>
              </a:lnSpc>
              <a:tabLst>
                <a:tab pos="3660205" algn="l"/>
                <a:tab pos="7307710" algn="l"/>
              </a:tabLst>
            </a:pPr>
            <a:r>
              <a:rPr lang="en-US" altLang="zh-CN" sz="2000" b="0" i="0" dirty="0">
                <a:solidFill>
                  <a:srgbClr val="000000"/>
                </a:solidFill>
                <a:latin typeface="Times New Roman" pitchFamily="34" charset="0"/>
                <a:ea typeface="微软雅黑" pitchFamily="34" charset="-122"/>
                <a:cs typeface="Times New Roman" pitchFamily="34" charset="-120"/>
              </a:rPr>
              <a:t>A.20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pounds.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.25</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pounds.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.30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pounds.</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0">
                                            <p:bg/>
                                          </p:spTgt>
                                        </p:tgtEl>
                                        <p:attrNameLst>
                                          <p:attrName>style.visibility</p:attrName>
                                        </p:attrNameLst>
                                      </p:cBhvr>
                                      <p:to>
                                        <p:strVal val="visible"/>
                                      </p:to>
                                    </p:set>
                                    <p:animEffect transition="in" filter="fade">
                                      <p:cBhvr>
                                        <p:cTn id="23" dur="500"/>
                                        <p:tgtEl>
                                          <p:spTgt spid="10">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0">
                                            <p:txEl>
                                              <p:pRg st="0" end="0"/>
                                            </p:txEl>
                                          </p:spTgt>
                                        </p:tgtEl>
                                        <p:attrNameLst>
                                          <p:attrName>style.visibility</p:attrName>
                                        </p:attrNameLst>
                                      </p:cBhvr>
                                      <p:to>
                                        <p:strVal val="visible"/>
                                      </p:to>
                                    </p:set>
                                    <p:animEffect transition="in" filter="fade">
                                      <p:cBhvr>
                                        <p:cTn id="26"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7" grpId="0" build="p" animBg="1"/>
      <p:bldP spid="10"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5_AS.29_1#b2221f702?vja=1&amp;pid=bf14b408d&amp;color=0,0,0&amp;vtp=1&amp;bt=1"/>
          <p:cNvSpPr/>
          <p:nvPr/>
        </p:nvSpPr>
        <p:spPr>
          <a:xfrm>
            <a:off x="722376" y="900000"/>
            <a:ext cx="10753344" cy="457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Text</a:t>
            </a:r>
            <a:r>
              <a:rPr lang="en-US" altLang="zh-CN" sz="2000" b="1"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7</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Welcome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shop.What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sir?</a:t>
            </a:r>
            <a:endParaRPr lang="en-US" altLang="zh-CN" sz="2200" dirty="0"/>
          </a:p>
          <a:p>
            <a:pPr algn="just">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clothes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washed—three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shirts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faded.Please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careful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sir.You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pick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everything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three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days,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Thursday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morning.Is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OK?</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Wednesday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instead?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attend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party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evening.</a:t>
            </a:r>
            <a:endParaRPr lang="en-US" altLang="zh-CN" sz="2200" dirty="0"/>
          </a:p>
          <a:p>
            <a:pPr algn="just">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problem.Our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hours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8:30</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6:30</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weekdays,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9:30</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6:30</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weekends.Please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know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before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coming.</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Thanks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lot.How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much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everything?</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5</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pounds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shirt,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10</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pounds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coat.</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30</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pounds.</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Thank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you.Here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change.Have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good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M_4_BD.30_1#774baaf9b?vja=1&amp;pid=8c045ad29&amp;color=0,0,0&amp;vtp=1&amp;bt=1"/>
          <p:cNvSpPr/>
          <p:nvPr/>
        </p:nvSpPr>
        <p:spPr>
          <a:xfrm>
            <a:off x="722376" y="896112"/>
            <a:ext cx="10753344" cy="351155"/>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听第8段材料，回答第11至13题。</a:t>
            </a:r>
            <a:endParaRPr lang="en-US" altLang="zh-CN" sz="2000" dirty="0"/>
          </a:p>
        </p:txBody>
      </p:sp>
      <p:sp>
        <p:nvSpPr>
          <p:cNvPr id="3" name="QC_5_BD.31_1#0eb15fb59?vja=1&amp;pid=774baaf9b&amp;color=0,0,0&amp;vtp=1"/>
          <p:cNvSpPr/>
          <p:nvPr/>
        </p:nvSpPr>
        <p:spPr>
          <a:xfrm>
            <a:off x="722376" y="12848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11.What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lockers?(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4" name="QC_5_AN.32_1#0eb15fb59.bracket?vja=1&amp;pid=774baaf9b&amp;color=0,0,0&amp;vpa=11&amp;vtp=1"/>
          <p:cNvSpPr/>
          <p:nvPr/>
        </p:nvSpPr>
        <p:spPr>
          <a:xfrm>
            <a:off x="5999353" y="12848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5" name="QC_5_BD.31_2#0eb15fb59.choices?vja=1&amp;pid=774baaf9b&amp;color=0,0,0&amp;vtp=1"/>
          <p:cNvSpPr/>
          <p:nvPr/>
        </p:nvSpPr>
        <p:spPr>
          <a:xfrm>
            <a:off x="722376" y="1671447"/>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emptied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regularly.</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cupboards.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quality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problems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endParaRPr lang="en-US" altLang="zh-CN" sz="2000" dirty="0"/>
          </a:p>
        </p:txBody>
      </p:sp>
      <p:sp>
        <p:nvSpPr>
          <p:cNvPr id="6" name="QC_5_BD.33_1#7ea4b73df?vja=1&amp;pid=774baaf9b&amp;color=0,0,0&amp;vtp=1"/>
          <p:cNvSpPr/>
          <p:nvPr/>
        </p:nvSpPr>
        <p:spPr>
          <a:xfrm>
            <a:off x="722376" y="28215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12.What’s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clothes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hangers?(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7" name="QC_5_AN.34_1#7ea4b73df.bracket?vja=1&amp;pid=774baaf9b&amp;color=0,0,0&amp;vpa=12&amp;vtp=1"/>
          <p:cNvSpPr/>
          <p:nvPr/>
        </p:nvSpPr>
        <p:spPr>
          <a:xfrm>
            <a:off x="5685155" y="28215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8" name="QC_5_BD.33_2#7ea4b73df.choices?vja=1&amp;pid=774baaf9b&amp;color=0,0,0&amp;vtp=1"/>
          <p:cNvSpPr/>
          <p:nvPr/>
        </p:nvSpPr>
        <p:spPr>
          <a:xfrm>
            <a:off x="722376" y="3208147"/>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stolen.</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often.</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enough.</a:t>
            </a:r>
            <a:endParaRPr lang="en-US" altLang="zh-CN" sz="2000" dirty="0"/>
          </a:p>
        </p:txBody>
      </p:sp>
      <p:sp>
        <p:nvSpPr>
          <p:cNvPr id="9" name="QC_5_BD.35_1#18a6fe55f?vja=1&amp;pid=774baaf9b&amp;color=0,0,0&amp;vtp=1"/>
          <p:cNvSpPr/>
          <p:nvPr/>
        </p:nvSpPr>
        <p:spPr>
          <a:xfrm>
            <a:off x="722376" y="43455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13.What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woman’s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attitude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suggestions?(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10" name="QC_5_AN.36_1#18a6fe55f.bracket?vja=1&amp;pid=774baaf9b&amp;color=0,0,0&amp;vpa=13&amp;vtp=1"/>
          <p:cNvSpPr/>
          <p:nvPr/>
        </p:nvSpPr>
        <p:spPr>
          <a:xfrm>
            <a:off x="7428484" y="43455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11" name="QC_5_BD.35_2#18a6fe55f.choices?vja=1&amp;pid=774baaf9b&amp;color=0,0,0&amp;vtp=1"/>
          <p:cNvSpPr/>
          <p:nvPr/>
        </p:nvSpPr>
        <p:spPr>
          <a:xfrm>
            <a:off x="722376" y="4726559"/>
            <a:ext cx="10753344" cy="347853"/>
          </a:xfrm>
          <a:prstGeom prst="rect">
            <a:avLst/>
          </a:prstGeom>
          <a:noFill/>
          <a:ln/>
        </p:spPr>
        <p:txBody>
          <a:bodyPr wrap="square" lIns="0" tIns="0" rIns="0" bIns="0" rtlCol="0" anchor="t"/>
          <a:lstStyle/>
          <a:p>
            <a:pPr>
              <a:lnSpc>
                <a:spcPct val="125000"/>
              </a:lnSpc>
              <a:tabLst>
                <a:tab pos="3660205" algn="l"/>
                <a:tab pos="7371210" algn="l"/>
              </a:tabLst>
            </a:pP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Impatient.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Agreeable.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.Doubtful.</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0">
                                            <p:bg/>
                                          </p:spTgt>
                                        </p:tgtEl>
                                        <p:attrNameLst>
                                          <p:attrName>style.visibility</p:attrName>
                                        </p:attrNameLst>
                                      </p:cBhvr>
                                      <p:to>
                                        <p:strVal val="visible"/>
                                      </p:to>
                                    </p:set>
                                    <p:animEffect transition="in" filter="fade">
                                      <p:cBhvr>
                                        <p:cTn id="23" dur="500"/>
                                        <p:tgtEl>
                                          <p:spTgt spid="10">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0">
                                            <p:txEl>
                                              <p:pRg st="0" end="0"/>
                                            </p:txEl>
                                          </p:spTgt>
                                        </p:tgtEl>
                                        <p:attrNameLst>
                                          <p:attrName>style.visibility</p:attrName>
                                        </p:attrNameLst>
                                      </p:cBhvr>
                                      <p:to>
                                        <p:strVal val="visible"/>
                                      </p:to>
                                    </p:set>
                                    <p:animEffect transition="in" filter="fade">
                                      <p:cBhvr>
                                        <p:cTn id="26"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7" grpId="0" build="p" animBg="1"/>
      <p:bldP spid="10"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5_AS.37_1#18a6fe55f?vja=1&amp;pid=774baaf9b&amp;color=0,0,0&amp;vtp=1&amp;bt=1"/>
          <p:cNvSpPr/>
          <p:nvPr/>
        </p:nvSpPr>
        <p:spPr>
          <a:xfrm>
            <a:off x="722376" y="900000"/>
            <a:ext cx="10753344" cy="5212334"/>
          </a:xfrm>
          <a:prstGeom prst="rect">
            <a:avLst/>
          </a:prstGeom>
          <a:noFill/>
          <a:ln/>
        </p:spPr>
        <p:txBody>
          <a:bodyPr wrap="square" lIns="0" tIns="0" rIns="0" bIns="0" rtlCol="0" anchor="t"/>
          <a:lstStyle/>
          <a:p>
            <a:pPr algn="l">
              <a:lnSpc>
                <a:spcPct val="122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Text</a:t>
            </a:r>
            <a:r>
              <a:rPr lang="en-US" altLang="zh-CN" sz="2000" b="1"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8</a:t>
            </a:r>
            <a:endParaRPr lang="en-US" altLang="zh-CN" sz="2200" dirty="0"/>
          </a:p>
          <a:p>
            <a:pPr algn="l">
              <a:lnSpc>
                <a:spcPct val="122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Good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Jackson.You’re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always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first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guest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fitness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centre.How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endParaRPr lang="en-US" altLang="zh-CN" sz="2200" dirty="0"/>
          </a:p>
          <a:p>
            <a:pPr algn="just">
              <a:lnSpc>
                <a:spcPct val="122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Cathy.Look!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trying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complain,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found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problems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locker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room.I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wonder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help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a:t>
            </a:r>
            <a:endParaRPr lang="en-US" altLang="zh-CN" sz="2200" dirty="0"/>
          </a:p>
          <a:p>
            <a:pPr algn="just">
              <a:lnSpc>
                <a:spcPct val="122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you.What’s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problem?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noticed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5</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minutes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ago.</a:t>
            </a:r>
            <a:endParaRPr lang="en-US" altLang="zh-CN" sz="2200" dirty="0"/>
          </a:p>
          <a:p>
            <a:pPr algn="just">
              <a:lnSpc>
                <a:spcPct val="122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know,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lockers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always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occupied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often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used.Obviously,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people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own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storage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cupboards.I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think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remind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remove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things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empty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those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lockers.</a:t>
            </a:r>
            <a:endParaRPr lang="en-US" altLang="zh-CN" sz="2200" dirty="0"/>
          </a:p>
          <a:p>
            <a:pPr algn="l">
              <a:lnSpc>
                <a:spcPct val="122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OK.Wait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minute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down</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all?</a:t>
            </a:r>
            <a:endParaRPr lang="en-US" altLang="zh-CN" sz="2200" dirty="0"/>
          </a:p>
          <a:p>
            <a:pPr algn="just">
              <a:lnSpc>
                <a:spcPct val="122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next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problem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clothes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hangers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sort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winter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clothes.I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think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change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during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different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seasons.</a:t>
            </a:r>
            <a:endParaRPr lang="en-US" altLang="zh-CN" sz="2200" dirty="0"/>
          </a:p>
          <a:p>
            <a:pPr algn="just">
              <a:lnSpc>
                <a:spcPct val="122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Thank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Jackson.We’ll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improvements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possible.Thank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suggestions.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M_4_BD.38_1#b6bb7cc82?vja=1&amp;pid=8c045ad29&amp;color=0,0,0&amp;vtp=1&amp;bt=1"/>
          <p:cNvSpPr/>
          <p:nvPr/>
        </p:nvSpPr>
        <p:spPr>
          <a:xfrm>
            <a:off x="722376" y="896112"/>
            <a:ext cx="10753344" cy="351155"/>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听第9段材料，回答第14至16题。</a:t>
            </a:r>
            <a:endParaRPr lang="en-US" altLang="zh-CN" sz="2000" dirty="0"/>
          </a:p>
        </p:txBody>
      </p:sp>
      <p:sp>
        <p:nvSpPr>
          <p:cNvPr id="3" name="QC_5_BD.39_1#7288d4a08?vja=1&amp;pid=b6bb7cc82&amp;color=0,0,0&amp;vtp=1"/>
          <p:cNvSpPr/>
          <p:nvPr/>
        </p:nvSpPr>
        <p:spPr>
          <a:xfrm>
            <a:off x="722376" y="12848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14.What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like?(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4" name="QC_5_AN.40_1#7288d4a08.bracket?vja=1&amp;pid=b6bb7cc82&amp;color=0,0,0&amp;vpa=14&amp;vtp=1"/>
          <p:cNvSpPr/>
          <p:nvPr/>
        </p:nvSpPr>
        <p:spPr>
          <a:xfrm>
            <a:off x="4826064" y="12848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5" name="QC_5_BD.39_2#7288d4a08.choices?vja=1&amp;pid=b6bb7cc82&amp;color=0,0,0&amp;vtp=1"/>
          <p:cNvSpPr/>
          <p:nvPr/>
        </p:nvSpPr>
        <p:spPr>
          <a:xfrm>
            <a:off x="722376" y="1671447"/>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A.Volunteering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B.Travelling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family.</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C.Playing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basketball.</a:t>
            </a:r>
            <a:endParaRPr lang="en-US" altLang="zh-CN" sz="2000" dirty="0"/>
          </a:p>
        </p:txBody>
      </p:sp>
      <p:sp>
        <p:nvSpPr>
          <p:cNvPr id="6" name="QC_5_BD.41_1#ee16697c3?vja=1&amp;pid=b6bb7cc82&amp;color=0,0,0&amp;vtp=1"/>
          <p:cNvSpPr/>
          <p:nvPr/>
        </p:nvSpPr>
        <p:spPr>
          <a:xfrm>
            <a:off x="722376" y="28215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15.What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man?(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7" name="QC_5_AN.42_1#ee16697c3.bracket?vja=1&amp;pid=b6bb7cc82&amp;color=0,0,0&amp;vpa=15&amp;vtp=1"/>
          <p:cNvSpPr/>
          <p:nvPr/>
        </p:nvSpPr>
        <p:spPr>
          <a:xfrm>
            <a:off x="7958201" y="28215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8" name="QC_5_BD.41_2#ee16697c3.choices?vja=1&amp;pid=b6bb7cc82&amp;color=0,0,0&amp;vtp=1"/>
          <p:cNvSpPr/>
          <p:nvPr/>
        </p:nvSpPr>
        <p:spPr>
          <a:xfrm>
            <a:off x="722376" y="3208147"/>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grades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declining.</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favourite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subjects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athletic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performance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endParaRPr lang="en-US" altLang="zh-CN" sz="2000" dirty="0"/>
          </a:p>
        </p:txBody>
      </p:sp>
      <p:sp>
        <p:nvSpPr>
          <p:cNvPr id="9" name="QC_5_BD.43_1#dcf2000f0?vja=1&amp;pid=b6bb7cc82&amp;color=0,0,0&amp;vtp=1"/>
          <p:cNvSpPr/>
          <p:nvPr/>
        </p:nvSpPr>
        <p:spPr>
          <a:xfrm>
            <a:off x="722376" y="43455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16.What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doing?(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10" name="QC_5_AN.44_1#dcf2000f0.bracket?vja=1&amp;pid=b6bb7cc82&amp;color=0,0,0&amp;vpa=16&amp;vtp=1"/>
          <p:cNvSpPr/>
          <p:nvPr/>
        </p:nvSpPr>
        <p:spPr>
          <a:xfrm>
            <a:off x="5503926" y="43455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1" name="QC_5_BD.43_2#dcf2000f0.choices?vja=1&amp;pid=b6bb7cc82&amp;color=0,0,0&amp;vtp=1"/>
          <p:cNvSpPr/>
          <p:nvPr/>
        </p:nvSpPr>
        <p:spPr>
          <a:xfrm>
            <a:off x="722376" y="4732147"/>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A.Preparing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SAT.</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B.Applying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scholarship.</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C.Practising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basketball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game.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0">
                                            <p:bg/>
                                          </p:spTgt>
                                        </p:tgtEl>
                                        <p:attrNameLst>
                                          <p:attrName>style.visibility</p:attrName>
                                        </p:attrNameLst>
                                      </p:cBhvr>
                                      <p:to>
                                        <p:strVal val="visible"/>
                                      </p:to>
                                    </p:set>
                                    <p:animEffect transition="in" filter="fade">
                                      <p:cBhvr>
                                        <p:cTn id="23" dur="500"/>
                                        <p:tgtEl>
                                          <p:spTgt spid="10">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0">
                                            <p:txEl>
                                              <p:pRg st="0" end="0"/>
                                            </p:txEl>
                                          </p:spTgt>
                                        </p:tgtEl>
                                        <p:attrNameLst>
                                          <p:attrName>style.visibility</p:attrName>
                                        </p:attrNameLst>
                                      </p:cBhvr>
                                      <p:to>
                                        <p:strVal val="visible"/>
                                      </p:to>
                                    </p:set>
                                    <p:animEffect transition="in" filter="fade">
                                      <p:cBhvr>
                                        <p:cTn id="26"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7" grpId="0" build="p" animBg="1"/>
      <p:bldP spid="10"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5_AS.45_1#dcf2000f0?vja=1&amp;pid=b6bb7cc82&amp;color=0,0,0&amp;vtp=1&amp;bt=1"/>
          <p:cNvSpPr/>
          <p:nvPr/>
        </p:nvSpPr>
        <p:spPr>
          <a:xfrm>
            <a:off x="722376" y="900000"/>
            <a:ext cx="10753344" cy="4991100"/>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Text</a:t>
            </a:r>
            <a:r>
              <a:rPr lang="en-US" altLang="zh-CN" sz="2000" b="1"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9</a:t>
            </a:r>
            <a:endParaRPr lang="en-US" altLang="zh-CN" sz="2200" dirty="0"/>
          </a:p>
          <a:p>
            <a:pPr algn="just">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Welcome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Pacific</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University.I’ve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over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application,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endParaRPr lang="en-US" altLang="zh-CN" sz="2200" dirty="0"/>
          </a:p>
          <a:p>
            <a:pPr algn="just">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Sure.I’m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senior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high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school,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basketball.In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fact,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hoping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basketball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scholarship.When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playing,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volunteer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local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food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bank,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younger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brothers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sisters,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homework.</a:t>
            </a:r>
            <a:endParaRPr lang="en-US" altLang="zh-CN" sz="2200" dirty="0"/>
          </a:p>
          <a:p>
            <a:pPr algn="just">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Wonderful!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very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impressed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basketball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scores.If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scholarship.</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great!</a:t>
            </a:r>
            <a:endParaRPr lang="en-US" altLang="zh-CN" sz="2200" dirty="0"/>
          </a:p>
          <a:p>
            <a:pPr algn="just">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grades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high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especially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maths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English.Why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endParaRPr lang="en-US" altLang="zh-CN" sz="2200" dirty="0"/>
          </a:p>
          <a:p>
            <a:pPr algn="just">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focusing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basketball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school,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know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better.I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promise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schoolwork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very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seriously.</a:t>
            </a:r>
            <a:endParaRPr lang="en-US" altLang="zh-CN" sz="2200" dirty="0"/>
          </a:p>
          <a:p>
            <a:pPr algn="l">
              <a:lnSpc>
                <a:spcPct val="125000"/>
              </a:lnSpc>
            </a:pP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5_1#dcf2000f0?vja=1&amp;pid=b6bb7cc82&amp;color=0,0,0&amp;vtp=1&amp;bt=1">
            <a:extLst>
              <a:ext uri="{FF2B5EF4-FFF2-40B4-BE49-F238E27FC236}">
                <a16:creationId xmlns:a16="http://schemas.microsoft.com/office/drawing/2014/main" id="{03E7DEB5-59AF-3B5F-1C06-2E93B6CBD5E6}"/>
              </a:ext>
            </a:extLst>
          </p:cNvPr>
          <p:cNvSpPr/>
          <p:nvPr/>
        </p:nvSpPr>
        <p:spPr>
          <a:xfrm>
            <a:off x="722376" y="900000"/>
            <a:ext cx="10753344" cy="1871853"/>
          </a:xfrm>
          <a:prstGeom prst="rect">
            <a:avLst/>
          </a:prstGeom>
          <a:noFill/>
          <a:ln/>
        </p:spPr>
        <p:txBody>
          <a:bodyPr wrap="square" lIns="0" tIns="0" rIns="0" bIns="0" rtlCol="0" anchor="t"/>
          <a:lstStyle/>
          <a:p>
            <a:pPr>
              <a:lnSpc>
                <a:spcPct val="125000"/>
              </a:lnSpc>
            </a:pPr>
            <a:endParaRPr lang="en-US" altLang="zh-CN" sz="2000" b="0" i="0">
              <a:solidFill>
                <a:srgbClr val="385723"/>
              </a:solidFill>
              <a:latin typeface="Times New Roman" pitchFamily="34" charset="0"/>
              <a:ea typeface="微软雅黑" pitchFamily="34" charset="-122"/>
              <a:cs typeface="Times New Roman" pitchFamily="34" charset="-120"/>
            </a:endParaRPr>
          </a:p>
          <a:p>
            <a:pPr>
              <a:lnSpc>
                <a:spcPct val="125000"/>
              </a:lnSpc>
            </a:pPr>
            <a:r>
              <a:rPr lang="en-US" altLang="zh-CN" sz="2000" b="0" i="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Times New Roman" pitchFamily="34"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studying?</a:t>
            </a:r>
            <a:endParaRPr lang="en-US" altLang="zh-CN" sz="2200" dirty="0"/>
          </a:p>
          <a:p>
            <a:pPr algn="just">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Yes.I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study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group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twice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week,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practice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tests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weekend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friends.</a:t>
            </a:r>
            <a:endParaRPr lang="en-US" altLang="zh-CN" sz="2200" dirty="0"/>
          </a:p>
          <a:p>
            <a:pPr>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good.Well,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really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just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grades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a:t>
            </a:r>
            <a:endParaRPr lang="en-US" altLang="zh-CN" sz="2200" dirty="0"/>
          </a:p>
        </p:txBody>
      </p:sp>
    </p:spTree>
    <p:extLst>
      <p:ext uri="{BB962C8B-B14F-4D97-AF65-F5344CB8AC3E}">
        <p14:creationId xmlns:p14="http://schemas.microsoft.com/office/powerpoint/2010/main" val="266239633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fade">
                                      <p:cBhvr>
                                        <p:cTn id="10" dur="500"/>
                                        <p:tgtEl>
                                          <p:spTgt spid="2">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fade">
                                      <p:cBhvr>
                                        <p:cTn id="13" dur="500"/>
                                        <p:tgtEl>
                                          <p:spTgt spid="2">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fade">
                                      <p:cBhvr>
                                        <p:cTn id="16"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M_4_BD.46_1#bce539c7e?vja=1&amp;pid=8c045ad29&amp;color=0,0,0&amp;vtp=1&amp;bt=1"/>
          <p:cNvSpPr/>
          <p:nvPr/>
        </p:nvSpPr>
        <p:spPr>
          <a:xfrm>
            <a:off x="722376" y="896112"/>
            <a:ext cx="10753344" cy="351155"/>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听第10段材料，回答第17至20题。</a:t>
            </a:r>
            <a:endParaRPr lang="en-US" altLang="zh-CN" sz="2000" dirty="0"/>
          </a:p>
        </p:txBody>
      </p:sp>
      <p:sp>
        <p:nvSpPr>
          <p:cNvPr id="3" name="QC_5_BD.47_1#15a15ae5d?vja=1&amp;pid=bce539c7e&amp;color=0,0,0&amp;vtp=1"/>
          <p:cNvSpPr/>
          <p:nvPr/>
        </p:nvSpPr>
        <p:spPr>
          <a:xfrm>
            <a:off x="722376" y="12848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17.Which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season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now?(</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4" name="QC_5_AN.48_1#15a15ae5d.bracket?vja=1&amp;pid=bce539c7e&amp;color=0,0,0&amp;vpa=17&amp;vtp=1"/>
          <p:cNvSpPr/>
          <p:nvPr/>
        </p:nvSpPr>
        <p:spPr>
          <a:xfrm>
            <a:off x="4022789" y="12848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5" name="QC_5_BD.47_2#15a15ae5d.choices?vja=1&amp;pid=bce539c7e&amp;color=0,0,0&amp;vtp=1"/>
          <p:cNvSpPr/>
          <p:nvPr/>
        </p:nvSpPr>
        <p:spPr>
          <a:xfrm>
            <a:off x="722376" y="1665859"/>
            <a:ext cx="10753344" cy="347853"/>
          </a:xfrm>
          <a:prstGeom prst="rect">
            <a:avLst/>
          </a:prstGeom>
          <a:noFill/>
          <a:ln/>
        </p:spPr>
        <p:txBody>
          <a:bodyPr wrap="square" lIns="0" tIns="0" rIns="0" bIns="0" rtlCol="0" anchor="t"/>
          <a:lstStyle/>
          <a:p>
            <a:pPr>
              <a:lnSpc>
                <a:spcPct val="125000"/>
              </a:lnSpc>
              <a:tabLst>
                <a:tab pos="3660205" algn="l"/>
                <a:tab pos="7307710" algn="l"/>
              </a:tabLst>
            </a:pP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Spring.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Fall.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.Winter.</a:t>
            </a:r>
            <a:endParaRPr lang="en-US" altLang="zh-CN" sz="2000" dirty="0"/>
          </a:p>
        </p:txBody>
      </p:sp>
      <p:sp>
        <p:nvSpPr>
          <p:cNvPr id="6" name="QC_5_BD.49_1#4a5d1ca3c?vja=1&amp;pid=bce539c7e&amp;color=0,0,0&amp;vtp=1"/>
          <p:cNvSpPr/>
          <p:nvPr/>
        </p:nvSpPr>
        <p:spPr>
          <a:xfrm>
            <a:off x="722376" y="20468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18.What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northern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Oregon?(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7" name="QC_5_AN.50_1#4a5d1ca3c.bracket?vja=1&amp;pid=bce539c7e&amp;color=0,0,0&amp;vpa=18&amp;vtp=1"/>
          <p:cNvSpPr/>
          <p:nvPr/>
        </p:nvSpPr>
        <p:spPr>
          <a:xfrm>
            <a:off x="6897751" y="20468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8" name="QC_5_BD.49_2#4a5d1ca3c.choices?vja=1&amp;pid=bce539c7e&amp;color=0,0,0&amp;vtp=1"/>
          <p:cNvSpPr/>
          <p:nvPr/>
        </p:nvSpPr>
        <p:spPr>
          <a:xfrm>
            <a:off x="722376" y="2427859"/>
            <a:ext cx="10753344" cy="347853"/>
          </a:xfrm>
          <a:prstGeom prst="rect">
            <a:avLst/>
          </a:prstGeom>
          <a:noFill/>
          <a:ln/>
        </p:spPr>
        <p:txBody>
          <a:bodyPr wrap="square" lIns="0" tIns="0" rIns="0" bIns="0" rtlCol="0" anchor="t"/>
          <a:lstStyle/>
          <a:p>
            <a:pPr>
              <a:lnSpc>
                <a:spcPct val="125000"/>
              </a:lnSpc>
              <a:tabLst>
                <a:tab pos="3660205" algn="l"/>
                <a:tab pos="7307710" algn="l"/>
              </a:tabLst>
            </a:pP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Cold.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Warm.</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.Cloudy.</a:t>
            </a:r>
            <a:endParaRPr lang="en-US" altLang="zh-CN" sz="2000" dirty="0"/>
          </a:p>
        </p:txBody>
      </p:sp>
      <p:sp>
        <p:nvSpPr>
          <p:cNvPr id="9" name="QC_5_BD.51_1#3c3cc14af?vja=1&amp;pid=bce539c7e&amp;color=0,0,0&amp;vtp=1"/>
          <p:cNvSpPr/>
          <p:nvPr/>
        </p:nvSpPr>
        <p:spPr>
          <a:xfrm>
            <a:off x="722376" y="28088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19.When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southern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Oregon?(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10" name="QC_5_AN.52_1#3c3cc14af.bracket?vja=1&amp;pid=bce539c7e&amp;color=0,0,0&amp;vpa=19&amp;vtp=1"/>
          <p:cNvSpPr/>
          <p:nvPr/>
        </p:nvSpPr>
        <p:spPr>
          <a:xfrm>
            <a:off x="5543614" y="28088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11" name="QC_5_BD.51_2#3c3cc14af.choices?vja=1&amp;pid=bce539c7e&amp;color=0,0,0&amp;vtp=1"/>
          <p:cNvSpPr/>
          <p:nvPr/>
        </p:nvSpPr>
        <p:spPr>
          <a:xfrm>
            <a:off x="722376" y="3189859"/>
            <a:ext cx="10753344" cy="347853"/>
          </a:xfrm>
          <a:prstGeom prst="rect">
            <a:avLst/>
          </a:prstGeom>
          <a:noFill/>
          <a:ln/>
        </p:spPr>
        <p:txBody>
          <a:bodyPr wrap="square" lIns="0" tIns="0" rIns="0" bIns="0" rtlCol="0" anchor="t"/>
          <a:lstStyle/>
          <a:p>
            <a:pPr>
              <a:lnSpc>
                <a:spcPct val="125000"/>
              </a:lnSpc>
              <a:tabLst>
                <a:tab pos="3660205" algn="l"/>
                <a:tab pos="7307710" algn="l"/>
              </a:tabLst>
            </a:pP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Tonight.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afternoon.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.Tomorrow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morning.</a:t>
            </a:r>
            <a:endParaRPr lang="en-US" altLang="zh-CN" sz="2000" dirty="0"/>
          </a:p>
        </p:txBody>
      </p:sp>
      <p:sp>
        <p:nvSpPr>
          <p:cNvPr id="12" name="QC_5_BD.53_1#17a8b7e36?vja=1&amp;pid=bce539c7e&amp;color=0,0,0&amp;vtp=1"/>
          <p:cNvSpPr/>
          <p:nvPr/>
        </p:nvSpPr>
        <p:spPr>
          <a:xfrm>
            <a:off x="722376" y="35708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20.How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weather?(</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13" name="QC_5_AN.54_1#17a8b7e36.bracket?vja=1&amp;pid=bce539c7e&amp;color=0,0,0&amp;vpa=20&amp;vtp=1"/>
          <p:cNvSpPr/>
          <p:nvPr/>
        </p:nvSpPr>
        <p:spPr>
          <a:xfrm>
            <a:off x="7658164" y="35708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14" name="QC_5_BD.53_2#17a8b7e36.choices?vja=1&amp;pid=bce539c7e&amp;color=0,0,0&amp;vtp=1"/>
          <p:cNvSpPr/>
          <p:nvPr/>
        </p:nvSpPr>
        <p:spPr>
          <a:xfrm>
            <a:off x="722376" y="3957447"/>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station.</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text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message.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checking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website.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0">
                                            <p:bg/>
                                          </p:spTgt>
                                        </p:tgtEl>
                                        <p:attrNameLst>
                                          <p:attrName>style.visibility</p:attrName>
                                        </p:attrNameLst>
                                      </p:cBhvr>
                                      <p:to>
                                        <p:strVal val="visible"/>
                                      </p:to>
                                    </p:set>
                                    <p:animEffect transition="in" filter="fade">
                                      <p:cBhvr>
                                        <p:cTn id="23" dur="500"/>
                                        <p:tgtEl>
                                          <p:spTgt spid="10">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0">
                                            <p:txEl>
                                              <p:pRg st="0" end="0"/>
                                            </p:txEl>
                                          </p:spTgt>
                                        </p:tgtEl>
                                        <p:attrNameLst>
                                          <p:attrName>style.visibility</p:attrName>
                                        </p:attrNameLst>
                                      </p:cBhvr>
                                      <p:to>
                                        <p:strVal val="visible"/>
                                      </p:to>
                                    </p:set>
                                    <p:animEffect transition="in" filter="fade">
                                      <p:cBhvr>
                                        <p:cTn id="26" dur="500"/>
                                        <p:tgtEl>
                                          <p:spTgt spid="10">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3">
                                            <p:bg/>
                                          </p:spTgt>
                                        </p:tgtEl>
                                        <p:attrNameLst>
                                          <p:attrName>style.visibility</p:attrName>
                                        </p:attrNameLst>
                                      </p:cBhvr>
                                      <p:to>
                                        <p:strVal val="visible"/>
                                      </p:to>
                                    </p:set>
                                    <p:animEffect transition="in" filter="fade">
                                      <p:cBhvr>
                                        <p:cTn id="31" dur="500"/>
                                        <p:tgtEl>
                                          <p:spTgt spid="13">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3">
                                            <p:txEl>
                                              <p:pRg st="0" end="0"/>
                                            </p:txEl>
                                          </p:spTgt>
                                        </p:tgtEl>
                                        <p:attrNameLst>
                                          <p:attrName>style.visibility</p:attrName>
                                        </p:attrNameLst>
                                      </p:cBhvr>
                                      <p:to>
                                        <p:strVal val="visible"/>
                                      </p:to>
                                    </p:set>
                                    <p:animEffect transition="in" filter="fade">
                                      <p:cBhvr>
                                        <p:cTn id="34"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7" grpId="0" build="p" animBg="1"/>
      <p:bldP spid="10" grpId="0" build="p" animBg="1"/>
      <p:bldP spid="13"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5_AS.55_1#17a8b7e36?vja=1&amp;pid=bce539c7e&amp;color=0,0,0&amp;vtp=1&amp;bt=1"/>
          <p:cNvSpPr/>
          <p:nvPr/>
        </p:nvSpPr>
        <p:spPr>
          <a:xfrm>
            <a:off x="722376" y="900000"/>
            <a:ext cx="10753344" cy="457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Text</a:t>
            </a:r>
            <a:r>
              <a:rPr lang="en-US" altLang="zh-CN" sz="2000" b="1"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10</a:t>
            </a:r>
            <a:endParaRPr lang="en-US" altLang="zh-CN" sz="2200" dirty="0"/>
          </a:p>
          <a:p>
            <a:pPr algn="just">
              <a:lnSpc>
                <a:spcPct val="125000"/>
              </a:lnSpc>
            </a:pP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Good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afternoon,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citizens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state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Oregon.Welcome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forecast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today,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Friday,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28th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March.Let’s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look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outside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now.What’s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warm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windy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southern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Oregon,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while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northern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Oregon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clear.The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shining,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north!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temperature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eight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degrees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southern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Oregon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degree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here.And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better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gloves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jackets.It’s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even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colder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tonight!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tomorrow?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rainy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southern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Oregon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windy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northern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Oregon.In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afternoon,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south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cloudy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rain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day.Northern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Oregon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rain,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enough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turn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snow,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winds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northeast.That’s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forecast.Have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good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remember,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latest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text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message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C_2_BD#faa9be29a?vja=1&amp;pid=7b153d602&amp;color=100,146,38&amp;vtp=1&amp;bt=1"/>
          <p:cNvSpPr/>
          <p:nvPr/>
        </p:nvSpPr>
        <p:spPr>
          <a:xfrm>
            <a:off x="722376" y="896112"/>
            <a:ext cx="10753344" cy="812800"/>
          </a:xfrm>
          <a:prstGeom prst="rect">
            <a:avLst/>
          </a:prstGeom>
          <a:noFill/>
          <a:ln/>
        </p:spPr>
        <p:txBody>
          <a:bodyPr wrap="square" lIns="0" tIns="0" rIns="0" bIns="0" rtlCol="0" anchor="t"/>
          <a:lstStyle/>
          <a:p>
            <a:pPr algn="ctr">
              <a:lnSpc>
                <a:spcPct val="125000"/>
              </a:lnSpc>
            </a:pPr>
            <a:r>
              <a:rPr lang="en-US" altLang="zh-CN" sz="2400" b="1" i="0" dirty="0">
                <a:solidFill>
                  <a:srgbClr val="649226"/>
                </a:solidFill>
                <a:latin typeface="Times New Roman" pitchFamily="34" charset="0"/>
                <a:ea typeface="微软雅黑" pitchFamily="34" charset="-122"/>
                <a:cs typeface="Times New Roman" pitchFamily="34" charset="-120"/>
              </a:rPr>
              <a:t>第二部分</a:t>
            </a:r>
            <a:r>
              <a:rPr lang="en-US" altLang="zh-CN" sz="2400" b="1" i="0" dirty="0">
                <a:solidFill>
                  <a:srgbClr val="649226"/>
                </a:solidFill>
                <a:latin typeface="SimSun" pitchFamily="34" charset="0"/>
                <a:ea typeface="SimSun" pitchFamily="34" charset="-122"/>
                <a:cs typeface="SimSun" pitchFamily="34" charset="-120"/>
              </a:rPr>
              <a:t> </a:t>
            </a:r>
            <a:r>
              <a:rPr lang="en-US" altLang="zh-CN" sz="2400" b="1" i="0" dirty="0">
                <a:solidFill>
                  <a:srgbClr val="649226"/>
                </a:solidFill>
                <a:latin typeface="Times New Roman" pitchFamily="34" charset="0"/>
                <a:ea typeface="微软雅黑" pitchFamily="34" charset="-122"/>
                <a:cs typeface="Times New Roman" pitchFamily="34" charset="-120"/>
              </a:rPr>
              <a:t>阅读</a:t>
            </a:r>
            <a:endParaRPr lang="en-US" altLang="zh-CN" sz="2400" dirty="0"/>
          </a:p>
        </p:txBody>
      </p:sp>
      <p:sp>
        <p:nvSpPr>
          <p:cNvPr id="3" name="C_3_BD#853dc19af?vja=1&amp;pid=faa9be29a&amp;color=100,146,38&amp;vtp=1"/>
          <p:cNvSpPr/>
          <p:nvPr/>
        </p:nvSpPr>
        <p:spPr>
          <a:xfrm>
            <a:off x="722376" y="1350860"/>
            <a:ext cx="10753344" cy="767080"/>
          </a:xfrm>
          <a:prstGeom prst="rect">
            <a:avLst/>
          </a:prstGeom>
          <a:noFill/>
          <a:ln/>
        </p:spPr>
        <p:txBody>
          <a:bodyPr wrap="square" lIns="0" tIns="0" rIns="0" bIns="0" rtlCol="0" anchor="t"/>
          <a:lstStyle/>
          <a:p>
            <a:pPr algn="l">
              <a:lnSpc>
                <a:spcPct val="125000"/>
              </a:lnSpc>
            </a:pPr>
            <a:r>
              <a:rPr lang="en-US" altLang="zh-CN" sz="2200" b="1" i="0" dirty="0">
                <a:solidFill>
                  <a:srgbClr val="649226"/>
                </a:solidFill>
                <a:latin typeface="Times New Roman" pitchFamily="34" charset="0"/>
                <a:ea typeface="微软雅黑" pitchFamily="34" charset="-122"/>
                <a:cs typeface="Times New Roman" pitchFamily="34" charset="-120"/>
              </a:rPr>
              <a:t>第一节</a:t>
            </a:r>
            <a:r>
              <a:rPr lang="en-US" altLang="zh-CN" sz="2200" b="1" i="0" dirty="0">
                <a:solidFill>
                  <a:srgbClr val="649226"/>
                </a:solidFill>
                <a:latin typeface="SimSun" pitchFamily="34" charset="0"/>
                <a:ea typeface="SimSun" pitchFamily="34" charset="-122"/>
                <a:cs typeface="SimSun" pitchFamily="34" charset="-120"/>
              </a:rPr>
              <a:t> </a:t>
            </a:r>
            <a:r>
              <a:rPr lang="en-US" altLang="zh-CN" sz="2200" b="1" i="0" dirty="0">
                <a:solidFill>
                  <a:srgbClr val="649226"/>
                </a:solidFill>
                <a:latin typeface="Times New Roman" pitchFamily="34" charset="0"/>
                <a:ea typeface="微软雅黑" pitchFamily="34" charset="-122"/>
                <a:cs typeface="Times New Roman" pitchFamily="34" charset="-120"/>
              </a:rPr>
              <a:t>（共15小题；每小题2.5分，满分37.5分）</a:t>
            </a:r>
            <a:endParaRPr lang="en-US" altLang="zh-CN" sz="2200" dirty="0"/>
          </a:p>
        </p:txBody>
      </p:sp>
      <p:sp>
        <p:nvSpPr>
          <p:cNvPr id="4" name="QM_4_BD.56_1#ba62bb493?vja=1&amp;pid=853dc19af&amp;color=0,0,0&amp;vtp=1"/>
          <p:cNvSpPr/>
          <p:nvPr/>
        </p:nvSpPr>
        <p:spPr>
          <a:xfrm>
            <a:off x="722376" y="1767583"/>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阅读下列短文，从每题所给的A、B、C、D四个选项中选出最佳选项。</a:t>
            </a:r>
            <a:endParaRPr lang="en-US" altLang="zh-CN" sz="2000" dirty="0"/>
          </a:p>
          <a:p>
            <a:pPr algn="ctr">
              <a:lnSpc>
                <a:spcPct val="125000"/>
              </a:lnSpc>
            </a:pPr>
            <a:r>
              <a:rPr lang="en-US" altLang="zh-CN" sz="2000" b="1" i="0" dirty="0">
                <a:solidFill>
                  <a:srgbClr val="000000"/>
                </a:solidFill>
                <a:latin typeface="Times New Roman" pitchFamily="34" charset="0"/>
                <a:ea typeface="微软雅黑" pitchFamily="34" charset="-122"/>
                <a:cs typeface="Times New Roman" pitchFamily="34" charset="-120"/>
              </a:rPr>
              <a:t>A</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[安徽合肥八中2025高二期末]</a:t>
            </a:r>
            <a:r>
              <a:rPr lang="en-US" altLang="zh-CN" sz="2000" b="0" i="0" dirty="0">
                <a:solidFill>
                  <a:srgbClr val="000000"/>
                </a:solidFill>
                <a:latin typeface="SimSun" pitchFamily="34" charset="0"/>
                <a:ea typeface="SimSun" pitchFamily="34" charset="-122"/>
                <a:cs typeface="SimSun" pitchFamily="34" charset="-120"/>
              </a:rPr>
              <a:t> </a:t>
            </a:r>
            <a:endParaRPr lang="en-US" altLang="zh-CN" sz="2000" dirty="0"/>
          </a:p>
        </p:txBody>
      </p:sp>
      <p:sp>
        <p:nvSpPr>
          <p:cNvPr id="5" name="QM_4_BD.56_2#ba62bb493?vja=1&amp;pid=853dc19af&amp;color=0,0,0&amp;vtp=1"/>
          <p:cNvSpPr/>
          <p:nvPr/>
        </p:nvSpPr>
        <p:spPr>
          <a:xfrm>
            <a:off x="722376" y="2916047"/>
            <a:ext cx="10753344" cy="2247202"/>
          </a:xfrm>
          <a:prstGeom prst="rect">
            <a:avLst/>
          </a:prstGeom>
          <a:noFill/>
          <a:ln/>
        </p:spPr>
        <p:txBody>
          <a:bodyPr wrap="square" lIns="0" tIns="0" rIns="0" bIns="0" rtlCol="0" anchor="t"/>
          <a:lstStyle/>
          <a:p>
            <a:pPr algn="ctr">
              <a:lnSpc>
                <a:spcPct val="125000"/>
              </a:lnSpc>
            </a:pPr>
            <a:r>
              <a:rPr lang="en-US" altLang="zh-CN" sz="2000" b="1" i="0" dirty="0">
                <a:solidFill>
                  <a:srgbClr val="000000"/>
                </a:solidFill>
                <a:latin typeface="Times New Roman" pitchFamily="34" charset="0"/>
                <a:ea typeface="微软雅黑" pitchFamily="34" charset="-122"/>
                <a:cs typeface="Times New Roman" pitchFamily="34" charset="-120"/>
              </a:rPr>
              <a:t>VOLUNTEERS</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FOR</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MUSEUM</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OF</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CLASSICAL</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Times New Roman" pitchFamily="34" charset="0"/>
                <a:ea typeface="微软雅黑" pitchFamily="34" charset="-122"/>
                <a:cs typeface="Times New Roman" pitchFamily="34" charset="-120"/>
              </a:rPr>
              <a:t>ARCHAEOLOGY</a:t>
            </a:r>
            <a:r>
              <a:rPr lang="en-US" altLang="zh-CN" sz="2000" b="1"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Times New Roman" pitchFamily="34" charset="0"/>
                <a:ea typeface="微软雅黑" pitchFamily="34" charset="-122"/>
                <a:cs typeface="Times New Roman" pitchFamily="34" charset="-120"/>
              </a:rPr>
              <a:t>EVENTS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Volunteers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Volunteer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Register.When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volunteering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opportunity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arises,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email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register.Tasks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preparing,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advertising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events.Reply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email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interested.</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museum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regular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adults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children,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engaging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thousands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annually.Help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various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tasks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ensure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smoothly.</a:t>
            </a:r>
            <a:r>
              <a:rPr lang="en-US" altLang="zh-CN" sz="100" b="0" i="0" kern="0" spc="-99900" dirty="0">
                <a:solidFill>
                  <a:srgbClr val="FFFFFF"/>
                </a:solidFill>
                <a:latin typeface="Times New Roman" pitchFamily="34" charset="0"/>
                <a:ea typeface="微软雅黑" pitchFamily="34" charset="-122"/>
                <a:cs typeface="Times New Roman" pitchFamily="34" charset="-120"/>
              </a:rPr>
              <a:t>#1.1.2.2</a:t>
            </a:r>
            <a:endParaRPr lang="en-US" altLang="zh-CN" sz="2000" dirty="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1#7b153d602.fixed?vja=1&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01</a:t>
            </a:r>
            <a:endParaRPr lang="en-US" altLang="zh-CN" sz="7200" dirty="0"/>
          </a:p>
        </p:txBody>
      </p:sp>
      <p:sp>
        <p:nvSpPr>
          <p:cNvPr id="3" name="C_1_BD#7b153d602.fixed?vja=1&amp;color=255,255,255&amp;vtp=1"/>
          <p:cNvSpPr/>
          <p:nvPr/>
        </p:nvSpPr>
        <p:spPr>
          <a:xfrm>
            <a:off x="0" y="3493008"/>
            <a:ext cx="12188952" cy="768096"/>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综合测试卷</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M_4_BD.56_3#ba62bb493?vja=1&amp;pid=853dc19af&amp;color=0,0,0&amp;mp=1&amp;vtp=1&amp;bt=1"/>
          <p:cNvSpPr/>
          <p:nvPr/>
        </p:nvSpPr>
        <p:spPr>
          <a:xfrm>
            <a:off x="722376" y="900000"/>
            <a:ext cx="10753344" cy="4152900"/>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Times New Roman" pitchFamily="34" charset="0"/>
                <a:ea typeface="微软雅黑" pitchFamily="34" charset="-122"/>
                <a:cs typeface="Times New Roman" pitchFamily="34" charset="-120"/>
              </a:rPr>
              <a:t>VOLUNTEER</a:t>
            </a:r>
            <a:r>
              <a:rPr lang="en-US" altLang="zh-CN" sz="2000" b="1"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Times New Roman" pitchFamily="34" charset="0"/>
                <a:ea typeface="微软雅黑" pitchFamily="34" charset="-122"/>
                <a:cs typeface="Times New Roman" pitchFamily="34" charset="-120"/>
              </a:rPr>
              <a:t>TASKS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adults’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children’s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drinks,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telling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facilitating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activities,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tidying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after</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events</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●Photography: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uploading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photos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of</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events</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●Advertising: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distribute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promotional</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posters</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WHAT</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YOU</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Times New Roman" pitchFamily="34" charset="0"/>
                <a:ea typeface="微软雅黑" pitchFamily="34" charset="-122"/>
                <a:cs typeface="Times New Roman" pitchFamily="34" charset="-120"/>
              </a:rPr>
              <a:t>WILL</a:t>
            </a:r>
            <a:r>
              <a:rPr lang="en-US" altLang="zh-CN" sz="2000" b="1"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Times New Roman" pitchFamily="34" charset="0"/>
                <a:ea typeface="微软雅黑" pitchFamily="34" charset="-122"/>
                <a:cs typeface="Times New Roman" pitchFamily="34" charset="-120"/>
              </a:rPr>
              <a:t>GAIN</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museum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education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and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outreach</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enhance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CV</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简历）</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new</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skills</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●Engagement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cooperative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enthusiastic</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group</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●Opportunity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recommendation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voluntary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100" b="0" i="0" kern="0" spc="-99900" dirty="0">
                <a:solidFill>
                  <a:srgbClr val="FFFFFF"/>
                </a:solidFill>
                <a:latin typeface="Times New Roman" pitchFamily="34" charset="0"/>
                <a:ea typeface="微软雅黑" pitchFamily="34" charset="-122"/>
                <a:cs typeface="Times New Roman" pitchFamily="34" charset="-120"/>
              </a:rPr>
              <a:t>#1.1.2.4.5</a:t>
            </a:r>
            <a:endParaRPr lang="en-US" altLang="zh-CN" sz="2000" dirty="0"/>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M_4_BD.56_4#ba62bb493?vja=1&amp;pid=853dc19af&amp;color=0,0,0&amp;mp=1&amp;vtp=1&amp;bt=1"/>
          <p:cNvSpPr/>
          <p:nvPr/>
        </p:nvSpPr>
        <p:spPr>
          <a:xfrm>
            <a:off x="722376" y="900000"/>
            <a:ext cx="10753344" cy="2917762"/>
          </a:xfrm>
          <a:prstGeom prst="rect">
            <a:avLst/>
          </a:prstGeom>
          <a:noFill/>
          <a:ln/>
        </p:spPr>
        <p:txBody>
          <a:bodyPr wrap="square" lIns="0" tIns="0" rIns="0" bIns="0" rtlCol="0" anchor="t"/>
          <a:lstStyle/>
          <a:p>
            <a:pPr algn="l">
              <a:lnSpc>
                <a:spcPct val="121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Times New Roman" pitchFamily="34" charset="0"/>
                <a:ea typeface="微软雅黑" pitchFamily="34" charset="-122"/>
                <a:cs typeface="Times New Roman" pitchFamily="34" charset="-120"/>
              </a:rPr>
              <a:t>SKILLS</a:t>
            </a:r>
            <a:r>
              <a:rPr lang="en-US" altLang="zh-CN" sz="2000" b="1"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Times New Roman" pitchFamily="34" charset="0"/>
                <a:ea typeface="微软雅黑" pitchFamily="34" charset="-122"/>
                <a:cs typeface="Times New Roman" pitchFamily="34" charset="-120"/>
              </a:rPr>
              <a:t>REQUIRED</a:t>
            </a:r>
            <a:endParaRPr lang="en-US" altLang="zh-CN" sz="2000" dirty="0"/>
          </a:p>
          <a:p>
            <a:pPr algn="l">
              <a:lnSpc>
                <a:spcPct val="121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●Reliability</a:t>
            </a:r>
            <a:endParaRPr lang="en-US" altLang="zh-CN" sz="2000" dirty="0"/>
          </a:p>
          <a:p>
            <a:pPr algn="l">
              <a:lnSpc>
                <a:spcPct val="121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●Friendliness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politeness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towards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visitors</a:t>
            </a:r>
            <a:endParaRPr lang="en-US" altLang="zh-CN" sz="2000" dirty="0"/>
          </a:p>
          <a:p>
            <a:pPr algn="l">
              <a:lnSpc>
                <a:spcPct val="121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●Willingness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different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tasks</a:t>
            </a:r>
            <a:endParaRPr lang="en-US" altLang="zh-CN" sz="2000" dirty="0"/>
          </a:p>
          <a:p>
            <a:pPr algn="just">
              <a:lnSpc>
                <a:spcPct val="121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primarily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weekdays,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evening.Very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weekends.The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applicants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18</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invited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session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formally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accepted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volunteers.</a:t>
            </a:r>
            <a:r>
              <a:rPr lang="en-US" altLang="zh-CN" sz="100" b="0" i="0" kern="0" spc="-99900" dirty="0">
                <a:solidFill>
                  <a:srgbClr val="FFFFFF"/>
                </a:solidFill>
                <a:latin typeface="Times New Roman" pitchFamily="34" charset="0"/>
                <a:ea typeface="微软雅黑" pitchFamily="34" charset="-122"/>
                <a:cs typeface="Times New Roman" pitchFamily="34" charset="-120"/>
              </a:rPr>
              <a:t>#1.1.2.5.4</a:t>
            </a:r>
            <a:endParaRPr lang="en-US" altLang="zh-CN" sz="2000" dirty="0"/>
          </a:p>
        </p:txBody>
      </p:sp>
      <p:sp>
        <p:nvSpPr>
          <p:cNvPr id="3" name="QM_4_EX.57_1#ba62bb493?vja=1&amp;pid=853dc19af&amp;color=0,0,0&amp;vtp=1"/>
          <p:cNvSpPr/>
          <p:nvPr/>
        </p:nvSpPr>
        <p:spPr>
          <a:xfrm>
            <a:off x="722376" y="3855226"/>
            <a:ext cx="10753344" cy="711073"/>
          </a:xfrm>
          <a:prstGeom prst="rect">
            <a:avLst/>
          </a:prstGeom>
          <a:noFill/>
          <a:ln/>
        </p:spPr>
        <p:txBody>
          <a:bodyPr wrap="square" lIns="0" tIns="0" rIns="0" bIns="0" rtlCol="0" anchor="t"/>
          <a:lstStyle/>
          <a:p>
            <a:pPr algn="l">
              <a:lnSpc>
                <a:spcPct val="121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本文是一篇应用文，主要介绍古典考古博物馆活动志愿者的招募信息，包括志愿者的任务、可以获得的收获、所需的技能以及申请要求等。</a:t>
            </a:r>
            <a:endParaRPr lang="en-US" altLang="zh-CN" sz="2000" dirty="0"/>
          </a:p>
        </p:txBody>
      </p:sp>
      <p:sp>
        <p:nvSpPr>
          <p:cNvPr id="4" name="QC_5_BD.58_1#318f4a890?vja=1&amp;pid=ba62bb493&amp;color=0,0,0&amp;vtp=1"/>
          <p:cNvSpPr/>
          <p:nvPr/>
        </p:nvSpPr>
        <p:spPr>
          <a:xfrm>
            <a:off x="722376" y="4599383"/>
            <a:ext cx="10753344" cy="338709"/>
          </a:xfrm>
          <a:prstGeom prst="rect">
            <a:avLst/>
          </a:prstGeom>
          <a:noFill/>
          <a:ln/>
        </p:spPr>
        <p:txBody>
          <a:bodyPr wrap="square" lIns="0" tIns="0" rIns="0" bIns="0" rtlCol="0" anchor="t"/>
          <a:lstStyle/>
          <a:p>
            <a:pPr algn="l">
              <a:lnSpc>
                <a:spcPct val="121000"/>
              </a:lnSpc>
            </a:pPr>
            <a:r>
              <a:rPr lang="en-US" altLang="zh-CN" sz="2000" b="0" i="0" dirty="0">
                <a:solidFill>
                  <a:srgbClr val="000000"/>
                </a:solidFill>
                <a:latin typeface="Times New Roman" pitchFamily="34" charset="0"/>
                <a:ea typeface="微软雅黑" pitchFamily="34" charset="-122"/>
                <a:cs typeface="Times New Roman" pitchFamily="34" charset="-120"/>
              </a:rPr>
              <a:t>21.Which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volunteers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do?(</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5" name="QC_5_AN.59_1#318f4a890.bracket?vja=1&amp;pid=ba62bb493&amp;color=0,0,0&amp;vpa=21&amp;vtp=1"/>
          <p:cNvSpPr/>
          <p:nvPr/>
        </p:nvSpPr>
        <p:spPr>
          <a:xfrm>
            <a:off x="7769289" y="4599383"/>
            <a:ext cx="227013" cy="342011"/>
          </a:xfrm>
          <a:prstGeom prst="rect">
            <a:avLst/>
          </a:prstGeom>
          <a:noFill/>
          <a:ln/>
        </p:spPr>
        <p:txBody>
          <a:bodyPr wrap="none" lIns="0" tIns="0" rIns="0" bIns="0" rtlCol="0" anchor="t"/>
          <a:lstStyle/>
          <a:p>
            <a:pPr algn="ctr">
              <a:lnSpc>
                <a:spcPct val="121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6" name="QC_5_BD.58_2#318f4a890.choices?vja=1&amp;pid=ba62bb493&amp;color=0,0,0&amp;vtp=1"/>
          <p:cNvSpPr/>
          <p:nvPr/>
        </p:nvSpPr>
        <p:spPr>
          <a:xfrm>
            <a:off x="722376" y="4967683"/>
            <a:ext cx="10753344" cy="338709"/>
          </a:xfrm>
          <a:prstGeom prst="rect">
            <a:avLst/>
          </a:prstGeom>
          <a:noFill/>
          <a:ln/>
        </p:spPr>
        <p:txBody>
          <a:bodyPr wrap="square" lIns="0" tIns="0" rIns="0" bIns="0" rtlCol="0" anchor="t"/>
          <a:lstStyle/>
          <a:p>
            <a:pPr>
              <a:lnSpc>
                <a:spcPct val="121000"/>
              </a:lnSpc>
              <a:tabLst>
                <a:tab pos="2640379" algn="l"/>
                <a:tab pos="5433157" algn="l"/>
                <a:tab pos="8391036" algn="l"/>
              </a:tabLst>
            </a:pPr>
            <a:r>
              <a:rPr lang="en-US" altLang="zh-CN" sz="2000" b="0" i="0" dirty="0">
                <a:solidFill>
                  <a:srgbClr val="000000"/>
                </a:solidFill>
                <a:latin typeface="Times New Roman" pitchFamily="34" charset="0"/>
                <a:ea typeface="微软雅黑" pitchFamily="34" charset="-122"/>
                <a:cs typeface="Times New Roman" pitchFamily="34" charset="-120"/>
              </a:rPr>
              <a:t>A.Promote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drinks.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.Hand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photos.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.Prepare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events.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posters.</a:t>
            </a:r>
            <a:endParaRPr lang="en-US" altLang="zh-CN" sz="2000" dirty="0"/>
          </a:p>
        </p:txBody>
      </p:sp>
      <p:sp>
        <p:nvSpPr>
          <p:cNvPr id="7" name="QC_5_AS.60_1#318f4a890?vja=1&amp;pid=ba62bb493&amp;color=0,0,0&amp;vtp=1"/>
          <p:cNvSpPr/>
          <p:nvPr/>
        </p:nvSpPr>
        <p:spPr>
          <a:xfrm>
            <a:off x="722376" y="5375417"/>
            <a:ext cx="10753344" cy="747713"/>
          </a:xfrm>
          <a:prstGeom prst="rect">
            <a:avLst/>
          </a:prstGeom>
          <a:noFill/>
          <a:ln/>
        </p:spPr>
        <p:txBody>
          <a:bodyPr wrap="square" lIns="0" tIns="0" rIns="0" bIns="0" rtlCol="0" anchor="t"/>
          <a:lstStyle/>
          <a:p>
            <a:pPr algn="just">
              <a:lnSpc>
                <a:spcPct val="121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细节理解题。根据第一段中的“Tasks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include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preparing,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advertising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helping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events.”可知，志愿者被期望做准备工作。故选C项。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7"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5_BD.61_1#003e8e952?vja=1&amp;pid=ba62bb493&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22.What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volunteer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role?(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5_AN.62_1#003e8e952.bracket?vja=1&amp;pid=ba62bb493&amp;color=0,0,0&amp;mp=1&amp;vpa=22&amp;vtp=1"/>
          <p:cNvSpPr/>
          <p:nvPr/>
        </p:nvSpPr>
        <p:spPr>
          <a:xfrm>
            <a:off x="6316726"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5_BD.61_2#003e8e952.choices?vja=1&amp;pid=ba62bb493&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reference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letter.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.Recognition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visitors.</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C.CV</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techniques.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.Experience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teamwork.</a:t>
            </a:r>
            <a:endParaRPr lang="en-US" altLang="zh-CN" sz="2000" dirty="0"/>
          </a:p>
        </p:txBody>
      </p:sp>
      <p:sp>
        <p:nvSpPr>
          <p:cNvPr id="5" name="QC_5_AS.63_1#003e8e952?vja=1&amp;pid=ba62bb493&amp;color=0,0,0&amp;vtp=1"/>
          <p:cNvSpPr/>
          <p:nvPr/>
        </p:nvSpPr>
        <p:spPr>
          <a:xfrm>
            <a:off x="722376" y="2077847"/>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细节理解题。根据WHAT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GAIN部分中的Engagement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cooperative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enthusiastic</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group可知，每个志愿者都能从这个角色中获得团队合作经验。故选D项。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5_BD.64_1#18b1643bc?vja=1&amp;pid=ba62bb493&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23.Which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required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applicant?(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5_AN.65_1#18b1643bc.bracket?vja=1&amp;pid=ba62bb493&amp;color=0,0,0&amp;vpa=23&amp;vtp=1"/>
          <p:cNvSpPr/>
          <p:nvPr/>
        </p:nvSpPr>
        <p:spPr>
          <a:xfrm>
            <a:off x="7161276"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5_BD.64_2#18b1643bc.choices?vja=1&amp;pid=ba62bb493&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skills.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minimum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18.</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C.Rich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volunteer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experience.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.Attendance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formal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interview.</a:t>
            </a:r>
            <a:endParaRPr lang="en-US" altLang="zh-CN" sz="2000" dirty="0"/>
          </a:p>
        </p:txBody>
      </p:sp>
      <p:sp>
        <p:nvSpPr>
          <p:cNvPr id="5" name="QC_5_AS.66_1#18b1643bc?vja=1&amp;pid=ba62bb493&amp;color=0,0,0&amp;vtp=1"/>
          <p:cNvSpPr/>
          <p:nvPr/>
        </p:nvSpPr>
        <p:spPr>
          <a:xfrm>
            <a:off x="722376" y="20778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细节理解题。根据最后一段中的The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applicants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must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18</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years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above可知，申请人必须年满18岁。故选B项。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M_4_BD.67_1#27bea309b?vja=1&amp;pid=853dc19af&amp;color=0,0,0&amp;vtp=1&amp;bt=1"/>
          <p:cNvSpPr/>
          <p:nvPr/>
        </p:nvSpPr>
        <p:spPr>
          <a:xfrm>
            <a:off x="722376" y="900000"/>
            <a:ext cx="10753344" cy="4914900"/>
          </a:xfrm>
          <a:prstGeom prst="rect">
            <a:avLst/>
          </a:prstGeom>
          <a:noFill/>
          <a:ln/>
        </p:spPr>
        <p:txBody>
          <a:bodyPr wrap="square" lIns="0" tIns="0" rIns="0" bIns="0" rtlCol="0" anchor="t"/>
          <a:lstStyle/>
          <a:p>
            <a:pPr algn="ctr">
              <a:lnSpc>
                <a:spcPct val="125000"/>
              </a:lnSpc>
            </a:pPr>
            <a:r>
              <a:rPr lang="en-US" altLang="zh-CN" sz="2000" b="1" i="0">
                <a:solidFill>
                  <a:srgbClr val="000000"/>
                </a:solidFill>
                <a:latin typeface="Times New Roman" pitchFamily="34" charset="0"/>
                <a:ea typeface="微软雅黑" pitchFamily="34" charset="-122"/>
                <a:cs typeface="Times New Roman" pitchFamily="34" charset="-120"/>
              </a:rPr>
              <a:t>B</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husband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two-storey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mirrored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design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Library,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carefully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shelves.The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struck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immediately—instead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boxes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simply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roadside.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Fifteen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thousands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occasional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DVDs,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jigsaw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puzzles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library.Located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busy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blocks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subway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library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dozens,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perhaps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hundreds,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passers-by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day.</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library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hesitate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neighbourhood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resource.One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gentleman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regularly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nearby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retirement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home.At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received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gifts,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chocolates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personalised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sketch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（素描）</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artist.</a:t>
            </a:r>
            <a:r>
              <a:rPr lang="en-US" altLang="zh-CN" sz="100" b="0" i="0" kern="0" spc="-99900" dirty="0">
                <a:solidFill>
                  <a:srgbClr val="FFFFFF"/>
                </a:solidFill>
                <a:latin typeface="Times New Roman" pitchFamily="34" charset="0"/>
                <a:ea typeface="微软雅黑" pitchFamily="34" charset="-122"/>
                <a:cs typeface="Times New Roman" pitchFamily="34" charset="-120"/>
              </a:rPr>
              <a:t>#1.3</a:t>
            </a:r>
            <a:endParaRPr lang="en-US" altLang="zh-CN" sz="2000" dirty="0"/>
          </a:p>
        </p:txBody>
      </p:sp>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M_4_BD.67_2#27bea309b?vja=1&amp;pid=853dc19af&amp;color=0,0,0&amp;mp=1&amp;vtp=1&amp;bt=1"/>
          <p:cNvSpPr/>
          <p:nvPr/>
        </p:nvSpPr>
        <p:spPr>
          <a:xfrm>
            <a:off x="722376" y="896112"/>
            <a:ext cx="10753344" cy="4122484"/>
          </a:xfrm>
          <a:prstGeom prst="rect">
            <a:avLst/>
          </a:prstGeom>
          <a:noFill/>
          <a:ln/>
        </p:spPr>
        <p:txBody>
          <a:bodyPr wrap="square" lIns="0" tIns="0" rIns="0" bIns="0" rtlCol="0" anchor="t"/>
          <a:lstStyle/>
          <a:p>
            <a:pPr algn="just">
              <a:lnSpc>
                <a:spcPct val="124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library,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reflect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broad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city.Arabic,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French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Russian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largest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dominant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English-language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favourite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languages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simply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collection.Surprisingly,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library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solved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problem—if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before.</a:t>
            </a:r>
            <a:endParaRPr lang="en-US" altLang="zh-CN" sz="2000" dirty="0"/>
          </a:p>
          <a:p>
            <a:pPr algn="just">
              <a:lnSpc>
                <a:spcPct val="124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complaints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Library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purpose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compete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public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libraries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independent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bookstores.This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continue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fiercely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loyal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public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system.Our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Library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enhanced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connected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busy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neighbourhood.</a:t>
            </a:r>
            <a:r>
              <a:rPr lang="en-US" altLang="zh-CN" sz="100" b="0" i="0" kern="0" spc="-99900" dirty="0">
                <a:solidFill>
                  <a:srgbClr val="FFFFFF"/>
                </a:solidFill>
                <a:latin typeface="Times New Roman" pitchFamily="34" charset="0"/>
                <a:ea typeface="微软雅黑" pitchFamily="34" charset="-122"/>
                <a:cs typeface="Times New Roman" pitchFamily="34" charset="-120"/>
              </a:rPr>
              <a:t>#1.5</a:t>
            </a:r>
            <a:endParaRPr lang="en-US" altLang="zh-CN" sz="2000" dirty="0"/>
          </a:p>
        </p:txBody>
      </p:sp>
      <p:sp>
        <p:nvSpPr>
          <p:cNvPr id="3" name="QM_4_EX.68_1#27bea309b?vja=1&amp;pid=853dc19af&amp;color=0,0,0&amp;vtp=1"/>
          <p:cNvSpPr/>
          <p:nvPr/>
        </p:nvSpPr>
        <p:spPr>
          <a:xfrm>
            <a:off x="722376" y="5064188"/>
            <a:ext cx="10753344" cy="1105027"/>
          </a:xfrm>
          <a:prstGeom prst="rect">
            <a:avLst/>
          </a:prstGeom>
          <a:noFill/>
          <a:ln/>
        </p:spPr>
        <p:txBody>
          <a:bodyPr wrap="square" lIns="0" tIns="0" rIns="0" bIns="0" rtlCol="0" anchor="t"/>
          <a:lstStyle/>
          <a:p>
            <a:pPr algn="l">
              <a:lnSpc>
                <a:spcPct val="124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本文是一篇记叙文。文章通过叙述作者和她丈夫建立小型免费图书馆的经历，以及这个图书馆如何成为社区中人们分享图书、增强邻里联系的平台，展现了社区文化生活和人际互动的一个温馨场景。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5_BD.69_1#9bb955439?vja=1&amp;pid=27bea309b&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24.Why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husband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Library?(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5_AN.70_1#9bb955439.bracket?vja=1&amp;pid=27bea309b&amp;color=0,0,0&amp;vpa=24&amp;vtp=1"/>
          <p:cNvSpPr/>
          <p:nvPr/>
        </p:nvSpPr>
        <p:spPr>
          <a:xfrm>
            <a:off x="871385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5_BD.69_2#9bb955439.choices?vja=1&amp;pid=27bea309b&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prepare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sales.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lovers.</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unwanted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books.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resources.</a:t>
            </a:r>
            <a:endParaRPr lang="en-US" altLang="zh-CN" sz="2000" dirty="0"/>
          </a:p>
        </p:txBody>
      </p:sp>
      <p:sp>
        <p:nvSpPr>
          <p:cNvPr id="5" name="QC_5_AS.71_1#9bb955439?vja=1&amp;pid=27bea309b&amp;color=0,0,0&amp;vtp=1"/>
          <p:cNvSpPr/>
          <p:nvPr/>
        </p:nvSpPr>
        <p:spPr>
          <a:xfrm>
            <a:off x="722376" y="2077847"/>
            <a:ext cx="10753344" cy="1532509"/>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细节理解题。根据第一段内容“My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husband</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instead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loading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boxes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another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book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sale,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simply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walk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roadside.”可知，作者和丈夫正在整理家中的旧书，这时他们突然想到了与其把这些旧书卖掉，不如直接把它们送到路边。由此可知，作者和丈夫建立这个小型免费图书馆是为了处理他们不再需要的书籍。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5_BD.72_1#a9120c449?vja=1&amp;pid=27bea309b&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25.What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about?(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5_AN.73_1#a9120c449.bracket?vja=1&amp;pid=27bea309b&amp;color=0,0,0&amp;vpa=25&amp;vtp=1"/>
          <p:cNvSpPr/>
          <p:nvPr/>
        </p:nvSpPr>
        <p:spPr>
          <a:xfrm>
            <a:off x="51769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5_BD.72_2#a9120c449.choices?vja=1&amp;pid=27bea309b&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A.People’s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elderly.</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friendship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library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users.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C.People’s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Library.</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resources.</a:t>
            </a:r>
            <a:endParaRPr lang="en-US" altLang="zh-CN" sz="2000" dirty="0"/>
          </a:p>
        </p:txBody>
      </p:sp>
      <p:sp>
        <p:nvSpPr>
          <p:cNvPr id="5" name="QC_5_AS.74_1#a9120c449?vja=1&amp;pid=27bea309b&amp;color=0,0,0&amp;vtp=1"/>
          <p:cNvSpPr/>
          <p:nvPr/>
        </p:nvSpPr>
        <p:spPr>
          <a:xfrm>
            <a:off x="722376" y="28398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主旨大意题。由第三段内容可知，第三段主要讲了很多人都非常喜欢这个免费图书馆，有人定期来取书，也有人会给作者和丈夫送礼物。由此可知，第三段主要描述了人们对于这个小型免费图书馆的喜爱之情，sh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love为关键信息。故选C项。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5_BD.75_1#3cb994ad9?vja=1&amp;pid=27bea309b&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26.What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Library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reflect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neighbourhood?(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5_AN.76_1#3cb994ad9.bracket?vja=1&amp;pid=27bea309b&amp;color=0,0,0&amp;vpa=26&amp;vtp=1"/>
          <p:cNvSpPr/>
          <p:nvPr/>
        </p:nvSpPr>
        <p:spPr>
          <a:xfrm>
            <a:off x="8697976"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5_BD.75_2#3cb994ad9.choices?vja=1&amp;pid=27bea309b&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diversity.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problems.</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C.Readers’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preferences.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.People’s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habits.</a:t>
            </a:r>
            <a:endParaRPr lang="en-US" altLang="zh-CN" sz="2000" dirty="0"/>
          </a:p>
        </p:txBody>
      </p:sp>
      <p:sp>
        <p:nvSpPr>
          <p:cNvPr id="5" name="QC_5_AS.77_1#3cb994ad9?vja=1&amp;pid=27bea309b&amp;color=0,0,0&amp;vtp=1"/>
          <p:cNvSpPr/>
          <p:nvPr/>
        </p:nvSpPr>
        <p:spPr>
          <a:xfrm>
            <a:off x="722376" y="2077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细节理解题。由第四段中的“Like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people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library,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books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reflect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broad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diversity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city.Arabic,</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French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Russian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books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largest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part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among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dominant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English-language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books.”可知，这个小型免费图书馆反映了社区的文化多样性。故选A项。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5_BD.78_1#6fbeae812?vja=1&amp;pid=27bea309b&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27.How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Library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impacted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community?(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5_AN.79_1#6fbeae812.bracket?vja=1&amp;pid=27bea309b&amp;color=0,0,0&amp;vpa=27&amp;vtp=1"/>
          <p:cNvSpPr/>
          <p:nvPr/>
        </p:nvSpPr>
        <p:spPr>
          <a:xfrm>
            <a:off x="7726426"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5_BD.78_2#6fbeae812.choices?vja=1&amp;pid=27bea309b&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strengthened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neighbourhood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connections.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meeting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artists.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weakened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public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libraries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degree.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promoted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independent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bookstores.</a:t>
            </a:r>
            <a:endParaRPr lang="en-US" altLang="zh-CN" sz="2000" dirty="0"/>
          </a:p>
        </p:txBody>
      </p:sp>
      <p:sp>
        <p:nvSpPr>
          <p:cNvPr id="5" name="QC_5_AS.80_1#6fbeae812?vja=1&amp;pid=27bea309b&amp;color=0,0,0&amp;vtp=1"/>
          <p:cNvSpPr/>
          <p:nvPr/>
        </p:nvSpPr>
        <p:spPr>
          <a:xfrm>
            <a:off x="722376" y="2839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细节理解题。由最后一段中的“Our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Little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Library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enhanced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reading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connected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community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book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lovers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heart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busy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neighbourhood.”可知，这个小型免费图书馆增强了作者和丈夫对阅读的热爱，让两人与社区中的书友联系在一起，即增强了社区联系。故选A项。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C_2_BD#cd9efaa6f?vja=1&amp;pid=7b153d602&amp;color=100,146,38&amp;vtp=1&amp;bt=1"/>
          <p:cNvSpPr/>
          <p:nvPr/>
        </p:nvSpPr>
        <p:spPr>
          <a:xfrm>
            <a:off x="722376" y="896112"/>
            <a:ext cx="10753344" cy="812800"/>
          </a:xfrm>
          <a:prstGeom prst="rect">
            <a:avLst/>
          </a:prstGeom>
          <a:noFill/>
          <a:ln/>
        </p:spPr>
        <p:txBody>
          <a:bodyPr wrap="square" lIns="0" tIns="0" rIns="0" bIns="0" rtlCol="0" anchor="t"/>
          <a:lstStyle/>
          <a:p>
            <a:pPr algn="ctr">
              <a:lnSpc>
                <a:spcPct val="125000"/>
              </a:lnSpc>
            </a:pPr>
            <a:r>
              <a:rPr lang="en-US" altLang="zh-CN" sz="2400" b="1" i="0" dirty="0">
                <a:solidFill>
                  <a:srgbClr val="649226"/>
                </a:solidFill>
                <a:latin typeface="Times New Roman" pitchFamily="34" charset="0"/>
                <a:ea typeface="微软雅黑" pitchFamily="34" charset="-122"/>
                <a:cs typeface="Times New Roman" pitchFamily="34" charset="-120"/>
              </a:rPr>
              <a:t>第一部分</a:t>
            </a:r>
            <a:r>
              <a:rPr lang="en-US" altLang="zh-CN" sz="2400" b="1" i="0" dirty="0">
                <a:solidFill>
                  <a:srgbClr val="649226"/>
                </a:solidFill>
                <a:latin typeface="SimSun" pitchFamily="34" charset="0"/>
                <a:ea typeface="SimSun" pitchFamily="34" charset="-122"/>
                <a:cs typeface="SimSun" pitchFamily="34" charset="-120"/>
              </a:rPr>
              <a:t> </a:t>
            </a:r>
            <a:r>
              <a:rPr lang="en-US" altLang="zh-CN" sz="2400" b="1" i="0" dirty="0">
                <a:solidFill>
                  <a:srgbClr val="649226"/>
                </a:solidFill>
                <a:latin typeface="Times New Roman" pitchFamily="34" charset="0"/>
                <a:ea typeface="微软雅黑" pitchFamily="34" charset="-122"/>
                <a:cs typeface="Times New Roman" pitchFamily="34" charset="-120"/>
              </a:rPr>
              <a:t>听力</a:t>
            </a:r>
            <a:endParaRPr lang="en-US" altLang="zh-CN" sz="2400" dirty="0"/>
          </a:p>
        </p:txBody>
      </p:sp>
      <p:sp>
        <p:nvSpPr>
          <p:cNvPr id="3" name="C_3_BD#054913477?vja=1&amp;pid=cd9efaa6f&amp;color=100,146,38&amp;vtp=1"/>
          <p:cNvSpPr/>
          <p:nvPr/>
        </p:nvSpPr>
        <p:spPr>
          <a:xfrm>
            <a:off x="722376" y="1350860"/>
            <a:ext cx="10753344" cy="767080"/>
          </a:xfrm>
          <a:prstGeom prst="rect">
            <a:avLst/>
          </a:prstGeom>
          <a:noFill/>
          <a:ln/>
        </p:spPr>
        <p:txBody>
          <a:bodyPr wrap="square" lIns="0" tIns="0" rIns="0" bIns="0" rtlCol="0" anchor="t"/>
          <a:lstStyle/>
          <a:p>
            <a:pPr algn="l">
              <a:lnSpc>
                <a:spcPct val="125000"/>
              </a:lnSpc>
            </a:pPr>
            <a:r>
              <a:rPr lang="en-US" altLang="zh-CN" sz="2200" b="1" i="0" dirty="0">
                <a:solidFill>
                  <a:srgbClr val="649226"/>
                </a:solidFill>
                <a:latin typeface="Times New Roman" pitchFamily="34" charset="0"/>
                <a:ea typeface="微软雅黑" pitchFamily="34" charset="-122"/>
                <a:cs typeface="Times New Roman" pitchFamily="34" charset="-120"/>
              </a:rPr>
              <a:t>第一节</a:t>
            </a:r>
            <a:r>
              <a:rPr lang="en-US" altLang="zh-CN" sz="2200" b="1" i="0" dirty="0">
                <a:solidFill>
                  <a:srgbClr val="649226"/>
                </a:solidFill>
                <a:latin typeface="SimSun" pitchFamily="34" charset="0"/>
                <a:ea typeface="SimSun" pitchFamily="34" charset="-122"/>
                <a:cs typeface="SimSun" pitchFamily="34" charset="-120"/>
              </a:rPr>
              <a:t> </a:t>
            </a:r>
            <a:r>
              <a:rPr lang="en-US" altLang="zh-CN" sz="2200" b="1" i="0" dirty="0">
                <a:solidFill>
                  <a:srgbClr val="649226"/>
                </a:solidFill>
                <a:latin typeface="Times New Roman" pitchFamily="34" charset="0"/>
                <a:ea typeface="微软雅黑" pitchFamily="34" charset="-122"/>
                <a:cs typeface="Times New Roman" pitchFamily="34" charset="-120"/>
              </a:rPr>
              <a:t>（共5小题；每小题1.5分，满分7.5分）</a:t>
            </a:r>
            <a:endParaRPr lang="en-US" altLang="zh-CN" sz="2200" dirty="0"/>
          </a:p>
        </p:txBody>
      </p:sp>
      <p:sp>
        <p:nvSpPr>
          <p:cNvPr id="4" name="P_4_BD#ee5bf2d98?vja=1&amp;pid=054913477&amp;color=0,0,0&amp;vtp=1"/>
          <p:cNvSpPr/>
          <p:nvPr/>
        </p:nvSpPr>
        <p:spPr>
          <a:xfrm>
            <a:off x="722376" y="1767583"/>
            <a:ext cx="10753344" cy="732155"/>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听下面5段对话。每段对话后有一个小题，从题中所给的A、B、C三个选项中选出最佳选项。听完每段对话后，你都有10秒钟的时间来回答有关小题和阅读下一小题。每段对话仅读一遍。</a:t>
            </a:r>
            <a:endParaRPr lang="en-US" altLang="zh-CN" sz="2000" dirty="0"/>
          </a:p>
        </p:txBody>
      </p:sp>
      <p:sp>
        <p:nvSpPr>
          <p:cNvPr id="5" name="QC_4_BD.1_1#af60bc0fb?vja=1&amp;pid=054913477&amp;color=0,0,0&amp;vtp=1"/>
          <p:cNvSpPr/>
          <p:nvPr/>
        </p:nvSpPr>
        <p:spPr>
          <a:xfrm>
            <a:off x="722376" y="25294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talking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6" name="QC_4_AN.2_1#af60bc0fb.bracket?vja=1&amp;pid=054913477&amp;color=0,0,0&amp;vpa=1&amp;vtp=1"/>
          <p:cNvSpPr/>
          <p:nvPr/>
        </p:nvSpPr>
        <p:spPr>
          <a:xfrm>
            <a:off x="4543489" y="25294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C_4_BD.1_2#af60bc0fb.choices?vja=1&amp;pid=054913477&amp;color=0,0,0&amp;vtp=1"/>
          <p:cNvSpPr/>
          <p:nvPr/>
        </p:nvSpPr>
        <p:spPr>
          <a:xfrm>
            <a:off x="722376" y="2910459"/>
            <a:ext cx="10753344" cy="347853"/>
          </a:xfrm>
          <a:prstGeom prst="rect">
            <a:avLst/>
          </a:prstGeom>
          <a:noFill/>
          <a:ln/>
        </p:spPr>
        <p:txBody>
          <a:bodyPr wrap="square" lIns="0" tIns="0" rIns="0" bIns="0" rtlCol="0" anchor="t"/>
          <a:lstStyle/>
          <a:p>
            <a:pPr>
              <a:lnSpc>
                <a:spcPct val="125000"/>
              </a:lnSpc>
              <a:tabLst>
                <a:tab pos="3537438" algn="l"/>
                <a:tab pos="7341576" algn="l"/>
              </a:tabLst>
            </a:pPr>
            <a:r>
              <a:rPr lang="en-US" altLang="zh-CN" sz="2000" b="0" i="0" dirty="0">
                <a:solidFill>
                  <a:srgbClr val="000000"/>
                </a:solidFill>
                <a:latin typeface="Times New Roman" pitchFamily="34" charset="0"/>
                <a:ea typeface="微软雅黑" pitchFamily="34" charset="-122"/>
                <a:cs typeface="Times New Roman" pitchFamily="34" charset="-120"/>
              </a:rPr>
              <a:t>A.A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waiter.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customer.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cleaner.</a:t>
            </a:r>
            <a:endParaRPr lang="en-US" altLang="zh-CN" sz="2000" dirty="0"/>
          </a:p>
        </p:txBody>
      </p:sp>
      <p:sp>
        <p:nvSpPr>
          <p:cNvPr id="8" name="QC_4_AS.3_1#af60bc0fb?vja=1&amp;pid=054913477&amp;color=0,0,0&amp;vtp=1"/>
          <p:cNvSpPr/>
          <p:nvPr/>
        </p:nvSpPr>
        <p:spPr>
          <a:xfrm>
            <a:off x="722376" y="33351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Text</a:t>
            </a:r>
            <a:r>
              <a:rPr lang="en-US" altLang="zh-CN" sz="2000" b="1"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1</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possible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shade?</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afraid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reserved,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madam.But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bg/>
                                          </p:spTgt>
                                        </p:tgtEl>
                                        <p:attrNameLst>
                                          <p:attrName>style.visibility</p:attrName>
                                        </p:attrNameLst>
                                      </p:cBhvr>
                                      <p:to>
                                        <p:strVal val="visible"/>
                                      </p:to>
                                    </p:set>
                                    <p:animEffect transition="in" filter="fade">
                                      <p:cBhvr>
                                        <p:cTn id="15" dur="500"/>
                                        <p:tgtEl>
                                          <p:spTgt spid="8">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fade">
                                      <p:cBhvr>
                                        <p:cTn id="18" dur="500"/>
                                        <p:tgtEl>
                                          <p:spTgt spid="8">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
                                            <p:txEl>
                                              <p:pRg st="1" end="1"/>
                                            </p:txEl>
                                          </p:spTgt>
                                        </p:tgtEl>
                                        <p:attrNameLst>
                                          <p:attrName>style.visibility</p:attrName>
                                        </p:attrNameLst>
                                      </p:cBhvr>
                                      <p:to>
                                        <p:strVal val="visible"/>
                                      </p:to>
                                    </p:set>
                                    <p:animEffect transition="in" filter="fade">
                                      <p:cBhvr>
                                        <p:cTn id="21" dur="500"/>
                                        <p:tgtEl>
                                          <p:spTgt spid="8">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8">
                                            <p:txEl>
                                              <p:pRg st="2" end="2"/>
                                            </p:txEl>
                                          </p:spTgt>
                                        </p:tgtEl>
                                        <p:attrNameLst>
                                          <p:attrName>style.visibility</p:attrName>
                                        </p:attrNameLst>
                                      </p:cBhvr>
                                      <p:to>
                                        <p:strVal val="visible"/>
                                      </p:to>
                                    </p:set>
                                    <p:animEffect transition="in" filter="fade">
                                      <p:cBhvr>
                                        <p:cTn id="24"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8"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M_4_BD.81_1#e9a261823?vja=1&amp;pid=853dc19af&amp;color=0,0,0&amp;vtp=1&amp;bt=1"/>
          <p:cNvSpPr/>
          <p:nvPr/>
        </p:nvSpPr>
        <p:spPr>
          <a:xfrm>
            <a:off x="722376" y="900000"/>
            <a:ext cx="10753344" cy="5211382"/>
          </a:xfrm>
          <a:prstGeom prst="rect">
            <a:avLst/>
          </a:prstGeom>
          <a:noFill/>
          <a:ln/>
        </p:spPr>
        <p:txBody>
          <a:bodyPr wrap="square" lIns="0" tIns="0" rIns="0" bIns="0" rtlCol="0" anchor="t"/>
          <a:lstStyle/>
          <a:p>
            <a:pPr algn="ctr">
              <a:lnSpc>
                <a:spcPct val="123000"/>
              </a:lnSpc>
            </a:pPr>
            <a:r>
              <a:rPr lang="en-US" altLang="zh-CN" sz="2000" b="1" i="0">
                <a:solidFill>
                  <a:srgbClr val="000000"/>
                </a:solidFill>
                <a:latin typeface="Times New Roman" pitchFamily="34" charset="0"/>
                <a:ea typeface="微软雅黑" pitchFamily="34" charset="-122"/>
                <a:cs typeface="Times New Roman" pitchFamily="34" charset="-120"/>
              </a:rPr>
              <a:t>C</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[河南部分学校2025高二期末联考]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ultimately,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Cooke,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professor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English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McGill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richly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illustrated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journey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centuries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tackle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questions,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Tastes</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and</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Traditions</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A</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Journey</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Through</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Menu</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History</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approaches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broad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banquet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（盛宴）</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diner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approach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buffet—by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sampling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tasting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particular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items.Her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critical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attention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Picasso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Toulouse-Lautrec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illustrated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illustrations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artistic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design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choices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represent.</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varied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memories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original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diners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journeys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（晚出现的）</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embark.”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transcend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ephemeral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clarify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tastes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current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values.</a:t>
            </a:r>
            <a:r>
              <a:rPr lang="en-US" altLang="zh-CN" sz="100" b="0" i="0" kern="0" spc="-99900" dirty="0">
                <a:solidFill>
                  <a:srgbClr val="FFFFFF"/>
                </a:solidFill>
                <a:latin typeface="Times New Roman" pitchFamily="34" charset="0"/>
                <a:ea typeface="微软雅黑" pitchFamily="34" charset="-122"/>
                <a:cs typeface="Times New Roman" pitchFamily="34" charset="-120"/>
              </a:rPr>
              <a:t>#1.2</a:t>
            </a:r>
            <a:endParaRPr lang="en-US" altLang="zh-CN" sz="2000" dirty="0"/>
          </a:p>
        </p:txBody>
      </p:sp>
    </p:spTree>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M_4_BD.81_2#e9a261823?vja=1&amp;pid=853dc19af&amp;color=0,0,0&amp;mp=1&amp;vtp=1&amp;bt=1"/>
          <p:cNvSpPr/>
          <p:nvPr/>
        </p:nvSpPr>
        <p:spPr>
          <a:xfrm>
            <a:off x="722376" y="900000"/>
            <a:ext cx="10753344" cy="4090480"/>
          </a:xfrm>
          <a:prstGeom prst="rect">
            <a:avLst/>
          </a:prstGeom>
          <a:noFill/>
          <a:ln/>
        </p:spPr>
        <p:txBody>
          <a:bodyPr wrap="square" lIns="0" tIns="0" rIns="0" bIns="0" rtlCol="0" anchor="t"/>
          <a:lstStyle/>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Cooke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dozens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elegant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launching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points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reflect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foodways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represent.As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documents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reveal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values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priorities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children’s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early-19th-century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messages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age.Some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mementos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（纪念品）</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specific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meeting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state.These,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consider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issues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adventurous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Cooke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u="sng" dirty="0">
                <a:solidFill>
                  <a:srgbClr val="000000"/>
                </a:solidFill>
                <a:latin typeface="Times New Roman" pitchFamily="34" charset="0"/>
                <a:ea typeface="微软雅黑" pitchFamily="34" charset="-122"/>
                <a:cs typeface="Times New Roman" pitchFamily="34" charset="-120"/>
              </a:rPr>
              <a:t>undaunted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foodways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discouraged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difficulties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across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tempt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questions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satisfying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answers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appetites”.</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beautifully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illustrated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entertaining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celebration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overlooked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（体裁）.</a:t>
            </a:r>
            <a:r>
              <a:rPr lang="en-US" altLang="zh-CN" sz="100" b="0" i="0" kern="0" spc="-99900" dirty="0">
                <a:solidFill>
                  <a:srgbClr val="FFFFFF"/>
                </a:solidFill>
                <a:latin typeface="Times New Roman" pitchFamily="34" charset="0"/>
                <a:ea typeface="微软雅黑" pitchFamily="34" charset="-122"/>
                <a:cs typeface="Times New Roman" pitchFamily="34" charset="-120"/>
              </a:rPr>
              <a:t>#1.4</a:t>
            </a:r>
            <a:endParaRPr lang="en-US" altLang="zh-CN" sz="2000" dirty="0"/>
          </a:p>
        </p:txBody>
      </p:sp>
      <p:sp>
        <p:nvSpPr>
          <p:cNvPr id="3" name="QM_4_EX.82_1#e9a261823?vja=1&amp;pid=853dc19af&amp;color=0,0,0&amp;vtp=1"/>
          <p:cNvSpPr/>
          <p:nvPr/>
        </p:nvSpPr>
        <p:spPr>
          <a:xfrm>
            <a:off x="722376" y="5024388"/>
            <a:ext cx="10753344" cy="1096645"/>
          </a:xfrm>
          <a:prstGeom prst="rect">
            <a:avLst/>
          </a:prstGeom>
          <a:noFill/>
          <a:ln/>
        </p:spPr>
        <p:txBody>
          <a:bodyPr wrap="square" lIns="0" tIns="0" rIns="0" bIns="0" rtlCol="0" anchor="t"/>
          <a:lstStyle/>
          <a:p>
            <a:pPr algn="l">
              <a:lnSpc>
                <a:spcPct val="123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本文是一篇书评。文章介绍了麦吉尔大学库克教授的著作《美味与传统：一部餐单史》，该书通过对菜单的深入探索，揭示了其作为一种被忽视的体裁所蕴含的丰富的艺术价值、历史信息和文化意义。</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5_BD.83_1#49aef519b?vja=1&amp;pid=e9a261823&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28.Why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Cooke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attention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Picasso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Toulouse-Lautrec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book?(</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5_AN.84_1#49aef519b.bracket?vja=1&amp;pid=e9a261823&amp;color=0,0,0&amp;vpa=28&amp;vtp=1"/>
          <p:cNvSpPr/>
          <p:nvPr/>
        </p:nvSpPr>
        <p:spPr>
          <a:xfrm>
            <a:off x="9826435"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5_BD.83_2#49aef519b.choices?vja=1&amp;pid=e9a261823&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emphasise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value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menus.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introduce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history.</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highlight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artistic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features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menus.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popularity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illustrated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menus.</a:t>
            </a:r>
            <a:endParaRPr lang="en-US" altLang="zh-CN" sz="2000" dirty="0"/>
          </a:p>
        </p:txBody>
      </p:sp>
      <p:sp>
        <p:nvSpPr>
          <p:cNvPr id="5" name="QC_5_AS.85_1#49aef519b?vja=1&amp;pid=e9a261823&amp;color=0,0,0&amp;vtp=1"/>
          <p:cNvSpPr/>
          <p:nvPr/>
        </p:nvSpPr>
        <p:spPr>
          <a:xfrm>
            <a:off x="722376" y="2839847"/>
            <a:ext cx="10753344" cy="1532509"/>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细节理解题。根据第一段中的“</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illustrations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careful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artistic</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design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choices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menus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represent.”可知，库克之所以关注毕加索等著名艺术家，是因为他们创作的有插图的菜单能够展现出菜单本身所承载的精心构思的艺术和设计选择，即突出了菜单的艺术特征。</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C_5_BD.86_1#d69e5f5c1?vja=1&amp;pid=e9a261823&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29.What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reveal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text?(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5_AN.87_1#d69e5f5c1.bracket?vja=1&amp;pid=e9a261823&amp;color=0,0,0&amp;vpa=29&amp;vtp=1"/>
          <p:cNvSpPr/>
          <p:nvPr/>
        </p:nvSpPr>
        <p:spPr>
          <a:xfrm>
            <a:off x="8385239"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5_BD.86_2#d69e5f5c1.choices?vja=1&amp;pid=e9a261823&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A.Diners’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conflicts.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.People’s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values.</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C.Modern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trends.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tastes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traditions.</a:t>
            </a:r>
            <a:endParaRPr lang="en-US" altLang="zh-CN" sz="2000" dirty="0"/>
          </a:p>
        </p:txBody>
      </p:sp>
      <p:sp>
        <p:nvSpPr>
          <p:cNvPr id="5" name="QC_5_AS.88_1#d69e5f5c1?vja=1&amp;pid=e9a261823&amp;color=0,0,0&amp;vtp=1"/>
          <p:cNvSpPr/>
          <p:nvPr/>
        </p:nvSpPr>
        <p:spPr>
          <a:xfrm>
            <a:off x="722376" y="2077847"/>
            <a:ext cx="10753344" cy="1147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细节理解题。根据第二段中的“Menus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transcend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ephemeral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nature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future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life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clarify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tastes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traditions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those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before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current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food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trends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people’s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values.”可知，菜单在其未来的岁月里揭示了前辈们的品味和传统。故选D项。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C_5_BD.89_1#951173ea0?vja=1&amp;pid=e9a261823&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30.What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underlined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“undaunted”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mean?(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5_AN.90_1#951173ea0.bracket?vja=1&amp;pid=e9a261823&amp;color=0,0,0&amp;mp=1&amp;vpa=30&amp;vtp=1"/>
          <p:cNvSpPr/>
          <p:nvPr/>
        </p:nvSpPr>
        <p:spPr>
          <a:xfrm>
            <a:off x="8659876"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5_BD.89_2#951173ea0.choices?vja=1&amp;pid=e9a261823&amp;color=0,0,0&amp;vtp=1"/>
          <p:cNvSpPr/>
          <p:nvPr/>
        </p:nvSpPr>
        <p:spPr>
          <a:xfrm>
            <a:off x="722376" y="1272159"/>
            <a:ext cx="10753344" cy="347853"/>
          </a:xfrm>
          <a:prstGeom prst="rect">
            <a:avLst/>
          </a:prstGeom>
          <a:noFill/>
          <a:ln/>
        </p:spPr>
        <p:txBody>
          <a:bodyPr wrap="square" lIns="0" tIns="0" rIns="0" bIns="0" rtlCol="0" anchor="t"/>
          <a:lstStyle/>
          <a:p>
            <a:pPr>
              <a:lnSpc>
                <a:spcPct val="125000"/>
              </a:lnSpc>
              <a:tabLst>
                <a:tab pos="2541954" algn="l"/>
                <a:tab pos="5439507" algn="l"/>
                <a:tab pos="8121161" algn="l"/>
              </a:tabLst>
            </a:pP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Humble.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Determined.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Confused.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.Traditional.</a:t>
            </a:r>
            <a:endParaRPr lang="en-US" altLang="zh-CN" sz="2000" dirty="0"/>
          </a:p>
        </p:txBody>
      </p:sp>
      <p:sp>
        <p:nvSpPr>
          <p:cNvPr id="5" name="QC_5_AS.91_1#951173ea0?vja=1&amp;pid=e9a261823&amp;color=0,0,0&amp;vtp=1"/>
          <p:cNvSpPr/>
          <p:nvPr/>
        </p:nvSpPr>
        <p:spPr>
          <a:xfrm>
            <a:off x="722376" y="1696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词义猜测题。根据画线词前的As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adventurous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eater和画线词后的explorer可知，作者称库克是一位敢于大胆创新的美食探索者，紧接着用一个定语从句“who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discouraged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difficulties</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”解释。“不因困难而气馁”正是她顽强和坚定的表现，因此B项与画线词含义最为接近。</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C_5_BD.92_1#acb0c8d68?vja=1&amp;pid=e9a261823&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31.What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purpose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text?(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5_AN.93_1#acb0c8d68.bracket?vja=1&amp;pid=e9a261823&amp;color=0,0,0&amp;vpa=31&amp;vtp=1"/>
          <p:cNvSpPr/>
          <p:nvPr/>
        </p:nvSpPr>
        <p:spPr>
          <a:xfrm>
            <a:off x="670579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5_BD.92_2#acb0c8d68.choices?vja=1&amp;pid=e9a261823&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urge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value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menus.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recommend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menus.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celebrate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role.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analyse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imperfections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design.</a:t>
            </a:r>
            <a:endParaRPr lang="en-US" altLang="zh-CN" sz="2000" dirty="0"/>
          </a:p>
        </p:txBody>
      </p:sp>
      <p:sp>
        <p:nvSpPr>
          <p:cNvPr id="5" name="QC_5_AS.94_1#acb0c8d68?vja=1&amp;pid=e9a261823&amp;color=0,0,0&amp;vtp=1"/>
          <p:cNvSpPr/>
          <p:nvPr/>
        </p:nvSpPr>
        <p:spPr>
          <a:xfrm>
            <a:off x="722376" y="28398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推理判断题。文章开篇即介绍库克教授和她的著作《美味与传统：一部餐单史》，全文都在围绕这本书的内容、视角和价值展开，并在结尾处以“This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beautifully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illustrated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entertaining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celebration</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”这样的赞美之词作总结。由此可推断，作者写这篇文章的目的是向读者介绍并推荐这本书。故选B项。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M_4_BD.95_1#9f5787f05?vja=1&amp;pid=853dc19af&amp;color=0,0,0&amp;vtp=1&amp;bt=1"/>
          <p:cNvSpPr/>
          <p:nvPr/>
        </p:nvSpPr>
        <p:spPr>
          <a:xfrm>
            <a:off x="722376" y="900000"/>
            <a:ext cx="10753344" cy="4914202"/>
          </a:xfrm>
          <a:prstGeom prst="rect">
            <a:avLst/>
          </a:prstGeom>
          <a:noFill/>
          <a:ln/>
        </p:spPr>
        <p:txBody>
          <a:bodyPr wrap="square" lIns="0" tIns="0" rIns="0" bIns="0" rtlCol="0" anchor="t"/>
          <a:lstStyle/>
          <a:p>
            <a:pPr algn="ctr">
              <a:lnSpc>
                <a:spcPct val="125000"/>
              </a:lnSpc>
            </a:pPr>
            <a:r>
              <a:rPr lang="en-US" altLang="zh-CN" sz="2000" b="1" i="0">
                <a:solidFill>
                  <a:srgbClr val="000000"/>
                </a:solidFill>
                <a:latin typeface="Times New Roman" pitchFamily="34" charset="0"/>
                <a:ea typeface="微软雅黑" pitchFamily="34" charset="-122"/>
                <a:cs typeface="Times New Roman" pitchFamily="34" charset="-120"/>
              </a:rPr>
              <a:t>D</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[湖北武汉重点中学五校2024高二期末联考]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Figuring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biodiversity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patterns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detecting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just-good-at-hiding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challenges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ecosystem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monitoring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conservation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efforts.Traditional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survey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methods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labour-intensive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limited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areas.Now,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emerging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techniques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possibilities.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samples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extract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left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behind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organisms.This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（eDNA）.They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analysis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methods—quantitative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PCR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（qPCR）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sequencing.Similar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virus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qPCR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specific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sample.For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tested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endangered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present.When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confirmed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directly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sequencing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analyses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once.Scientists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barcodes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databases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identify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sampled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a:t>
            </a:r>
            <a:r>
              <a:rPr lang="en-US" altLang="zh-CN" sz="100" b="0" i="0" kern="0" spc="-99900" dirty="0">
                <a:solidFill>
                  <a:srgbClr val="FFFFFF"/>
                </a:solidFill>
                <a:latin typeface="Times New Roman" pitchFamily="34" charset="0"/>
                <a:ea typeface="微软雅黑" pitchFamily="34" charset="-122"/>
                <a:cs typeface="Times New Roman" pitchFamily="34" charset="-120"/>
              </a:rPr>
              <a:t>#1.2</a:t>
            </a:r>
            <a:endParaRPr lang="en-US" altLang="zh-CN" sz="2000" dirty="0"/>
          </a:p>
        </p:txBody>
      </p:sp>
    </p:spTree>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M_4_BD.95_2#9f5787f05?vja=1&amp;pid=853dc19af&amp;color=0,0,0&amp;mp=1&amp;vtp=1&amp;bt=1"/>
          <p:cNvSpPr/>
          <p:nvPr/>
        </p:nvSpPr>
        <p:spPr>
          <a:xfrm>
            <a:off x="722376" y="896112"/>
            <a:ext cx="10753344" cy="4497388"/>
          </a:xfrm>
          <a:prstGeom prst="rect">
            <a:avLst/>
          </a:prstGeom>
          <a:noFill/>
          <a:ln/>
        </p:spPr>
        <p:txBody>
          <a:bodyPr wrap="square" lIns="0" tIns="0" rIns="0" bIns="0" rtlCol="0" anchor="t"/>
          <a:lstStyle/>
          <a:p>
            <a:pPr algn="just">
              <a:lnSpc>
                <a:spcPct val="124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Although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sampling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identify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photos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videos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already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listed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reference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databases,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power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capture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organisms.With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bacteria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underground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caves.One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significant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advantages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sampling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allows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difficult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capture.This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particularly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visibility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limited.</a:t>
            </a:r>
            <a:endParaRPr lang="en-US" altLang="zh-CN" sz="2000" dirty="0"/>
          </a:p>
          <a:p>
            <a:pPr algn="just">
              <a:lnSpc>
                <a:spcPct val="124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start.Imagine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remote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oceans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autonomous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vehicles,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analysed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（无人机）</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vessel,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integrated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monitoring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managers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public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near-real-time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condition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ocean.Science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100" b="0" i="0" kern="0" spc="-99900" dirty="0">
                <a:solidFill>
                  <a:srgbClr val="FFFFFF"/>
                </a:solidFill>
                <a:latin typeface="Times New Roman" pitchFamily="34" charset="0"/>
                <a:ea typeface="微软雅黑" pitchFamily="34" charset="-122"/>
                <a:cs typeface="Times New Roman" pitchFamily="34" charset="-120"/>
              </a:rPr>
              <a:t>#1.4</a:t>
            </a:r>
            <a:endParaRPr lang="en-US" altLang="zh-CN" sz="2000" dirty="0"/>
          </a:p>
        </p:txBody>
      </p:sp>
      <p:sp>
        <p:nvSpPr>
          <p:cNvPr id="3" name="QM_4_EX.96_1#9f5787f05?vja=1&amp;pid=853dc19af&amp;color=0,0,0&amp;vtp=1"/>
          <p:cNvSpPr/>
          <p:nvPr/>
        </p:nvSpPr>
        <p:spPr>
          <a:xfrm>
            <a:off x="722376" y="5435536"/>
            <a:ext cx="10753344" cy="727075"/>
          </a:xfrm>
          <a:prstGeom prst="rect">
            <a:avLst/>
          </a:prstGeom>
          <a:noFill/>
          <a:ln/>
        </p:spPr>
        <p:txBody>
          <a:bodyPr wrap="square" lIns="0" tIns="0" rIns="0" bIns="0" rtlCol="0" anchor="t"/>
          <a:lstStyle/>
          <a:p>
            <a:pPr algn="l">
              <a:lnSpc>
                <a:spcPct val="124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本文是一篇说明文。新的生物多样性监测技术——环境DNA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（eDNA）技术即将问世，文章对其进行了介绍。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C_5_BD.97_1#171ba379c?vja=1&amp;pid=9f5787f05&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32.What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5_AN.98_1#171ba379c.bracket?vja=1&amp;pid=9f5787f05&amp;color=0,0,0&amp;vpa=32&amp;vtp=1"/>
          <p:cNvSpPr/>
          <p:nvPr/>
        </p:nvSpPr>
        <p:spPr>
          <a:xfrm>
            <a:off x="548805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5_BD.97_2#171ba379c.choices?vja=1&amp;pid=9f5787f05&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A.Finding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impossible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task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scientists.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previous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methods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completely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depend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labour.</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techniques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limitations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methods.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techniques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already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substituted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survey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methods.</a:t>
            </a:r>
            <a:endParaRPr lang="en-US" altLang="zh-CN" sz="2000" dirty="0"/>
          </a:p>
        </p:txBody>
      </p:sp>
      <p:sp>
        <p:nvSpPr>
          <p:cNvPr id="5" name="QC_5_AS.99_1#171ba379c?vja=1&amp;pid=9f5787f05&amp;color=0,0,0&amp;vtp=1"/>
          <p:cNvSpPr/>
          <p:nvPr/>
        </p:nvSpPr>
        <p:spPr>
          <a:xfrm>
            <a:off x="722376" y="28398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推理判断题。根据第一段中的“Traditional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survey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methods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labour-intensive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cover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limited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areas.Now,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emerging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environmental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DNA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（eDNA）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techniques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open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possibilities.”可知，该段明确提到传统调查方法存在局限性（劳动强度大和覆盖区域有限），而新兴的eDNA技术开辟了新的可能性。这表明eDNA技术可以弥补传统方法存在的一些局限性。故选C项。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C_5_BD.100_1#476f17d03?vja=1&amp;pid=9f5787f05&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33.What’s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advantage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sampling?(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5_AN.101_1#476f17d03.bracket?vja=1&amp;pid=9f5787f05&amp;color=0,0,0&amp;vpa=33&amp;vtp=1"/>
          <p:cNvSpPr/>
          <p:nvPr/>
        </p:nvSpPr>
        <p:spPr>
          <a:xfrm>
            <a:off x="5912168"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5_BD.100_2#476f17d03.choices?vja=1&amp;pid=9f5787f05&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photos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videos.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capture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endangered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improves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adaptability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identify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endParaRPr lang="en-US" altLang="zh-CN" sz="2000" dirty="0"/>
          </a:p>
        </p:txBody>
      </p:sp>
      <p:sp>
        <p:nvSpPr>
          <p:cNvPr id="5" name="QC_5_AS.102_1#476f17d03?vja=1&amp;pid=9f5787f05&amp;color=0,0,0&amp;vtp=1"/>
          <p:cNvSpPr/>
          <p:nvPr/>
        </p:nvSpPr>
        <p:spPr>
          <a:xfrm>
            <a:off x="722376" y="2839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三段内容可知，eDNA的优势在于，只需要有一个样本，科学家就可以探测环境中的生物，即使是非常微小的生物或是在难以探测的环境中，都可以采用这种方法。由此可知，eDNA采样的优势在于它能提高对不同研究环境的适应性。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4_BD.4_1#4a1a98ca7?vja=1&amp;pid=054913477&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week?(</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4_AN.5_1#4a1a98ca7.bracket?vja=1&amp;pid=054913477&amp;color=0,0,0&amp;vpa=2&amp;vtp=1"/>
          <p:cNvSpPr/>
          <p:nvPr/>
        </p:nvSpPr>
        <p:spPr>
          <a:xfrm>
            <a:off x="4502214"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4_BD.4_2#4a1a98ca7.choices?vja=1&amp;pid=054913477&amp;color=0,0,0&amp;vtp=1"/>
          <p:cNvSpPr/>
          <p:nvPr/>
        </p:nvSpPr>
        <p:spPr>
          <a:xfrm>
            <a:off x="722376" y="1272159"/>
            <a:ext cx="10753344" cy="347853"/>
          </a:xfrm>
          <a:prstGeom prst="rect">
            <a:avLst/>
          </a:prstGeom>
          <a:noFill/>
          <a:ln/>
        </p:spPr>
        <p:txBody>
          <a:bodyPr wrap="square" lIns="0" tIns="0" rIns="0" bIns="0" rtlCol="0" anchor="t"/>
          <a:lstStyle/>
          <a:p>
            <a:pPr>
              <a:lnSpc>
                <a:spcPct val="125000"/>
              </a:lnSpc>
              <a:tabLst>
                <a:tab pos="3469705" algn="l"/>
                <a:tab pos="7193410" algn="l"/>
              </a:tabLst>
            </a:pPr>
            <a:r>
              <a:rPr lang="en-US" altLang="zh-CN" sz="2000" b="0" i="0" dirty="0">
                <a:solidFill>
                  <a:srgbClr val="000000"/>
                </a:solidFill>
                <a:latin typeface="Times New Roman" pitchFamily="34" charset="0"/>
                <a:ea typeface="微软雅黑" pitchFamily="34" charset="-122"/>
                <a:cs typeface="Times New Roman" pitchFamily="34" charset="-120"/>
              </a:rPr>
              <a:t>A.She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friend.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Barcelona.</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Spain.</a:t>
            </a:r>
            <a:endParaRPr lang="en-US" altLang="zh-CN" sz="2000" dirty="0"/>
          </a:p>
        </p:txBody>
      </p:sp>
      <p:sp>
        <p:nvSpPr>
          <p:cNvPr id="5" name="QC_4_AS.6_1#4a1a98ca7?vja=1&amp;pid=054913477&amp;color=0,0,0&amp;vtp=1"/>
          <p:cNvSpPr/>
          <p:nvPr/>
        </p:nvSpPr>
        <p:spPr>
          <a:xfrm>
            <a:off x="722376" y="1696847"/>
            <a:ext cx="10753344" cy="1909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Text</a:t>
            </a:r>
            <a:r>
              <a:rPr lang="en-US" altLang="zh-CN" sz="2000" b="1"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2</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Kelly,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heard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week.</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holiday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Spain.</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Again?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just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month.</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friend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found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cheap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flights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Barcelona.I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couldn’t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resist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fade">
                                      <p:cBhvr>
                                        <p:cTn id="30"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C_5_BD.103_1#fb4748942?vja=1&amp;pid=9f5787f05&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34.What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applied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future?(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5_AN.104_1#fb4748942.bracket?vja=1&amp;pid=9f5787f05&amp;color=0,0,0&amp;vpa=34&amp;vtp=1"/>
          <p:cNvSpPr/>
          <p:nvPr/>
        </p:nvSpPr>
        <p:spPr>
          <a:xfrm>
            <a:off x="7053326"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5_BD.103_2#fb4748942.choices?vja=1&amp;pid=9f5787f05&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A.Studying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microbial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communities.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.Analysing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C.Collecting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environments.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.Offering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statistics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ocean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supervision.</a:t>
            </a:r>
            <a:endParaRPr lang="en-US" altLang="zh-CN" sz="2000" dirty="0"/>
          </a:p>
        </p:txBody>
      </p:sp>
      <p:sp>
        <p:nvSpPr>
          <p:cNvPr id="5" name="QC_5_AS.105_1#fb4748942?vja=1&amp;pid=9f5787f05&amp;color=0,0,0&amp;vtp=1"/>
          <p:cNvSpPr/>
          <p:nvPr/>
        </p:nvSpPr>
        <p:spPr>
          <a:xfrm>
            <a:off x="722376" y="2077847"/>
            <a:ext cx="10753344" cy="1151509"/>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细节理解题。根据最后一段中的“Imagine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future</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marine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managers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public</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near-real-time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condition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ocean.”可知，eDNA数据在未来有可能被应用于海洋探测，为海洋监管提供统计数据。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C_5_BD.106_1#9264c3935?vja=1&amp;pid=9f5787f05&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35.What’s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text?(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5_AN.107_1#9264c3935.bracket?vja=1&amp;pid=9f5787f05&amp;color=0,0,0&amp;vpa=35&amp;vtp=1"/>
          <p:cNvSpPr/>
          <p:nvPr/>
        </p:nvSpPr>
        <p:spPr>
          <a:xfrm>
            <a:off x="5034280"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5_BD.106_2#9264c3935.choices?vja=1&amp;pid=9f5787f05&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biodiversity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monitoring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techniques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corner.</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B.Traditional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survey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methods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abandoned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shortcomings.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C.Rare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discovered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analysis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methods.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D.Scientists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breakthrough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endParaRPr lang="en-US" altLang="zh-CN" sz="2000" dirty="0"/>
          </a:p>
        </p:txBody>
      </p:sp>
      <p:sp>
        <p:nvSpPr>
          <p:cNvPr id="5" name="QC_5_AS.108_1#9264c3935?vja=1&amp;pid=9f5787f05&amp;color=0,0,0&amp;vtp=1"/>
          <p:cNvSpPr/>
          <p:nvPr/>
        </p:nvSpPr>
        <p:spPr>
          <a:xfrm>
            <a:off x="722376" y="2839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主旨大意题。第一段提到用于统计生物多样性的传统方法有局限性，一种新的eDNA技术可以弥补传统方法存在的问题；下文则详细介绍了eDNA技术在生物多样性监测中的优势和可应用领域。由此可知，本文主要介绍了eDNA这一新的生物多样性监测技术即将问世。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C_3_BD#e2622ae7b?vja=1&amp;pid=faa9be29a&amp;color=100,146,38&amp;vtp=1&amp;bt=1"/>
          <p:cNvSpPr/>
          <p:nvPr/>
        </p:nvSpPr>
        <p:spPr>
          <a:xfrm>
            <a:off x="722376" y="896112"/>
            <a:ext cx="10753344" cy="767080"/>
          </a:xfrm>
          <a:prstGeom prst="rect">
            <a:avLst/>
          </a:prstGeom>
          <a:noFill/>
          <a:ln/>
        </p:spPr>
        <p:txBody>
          <a:bodyPr wrap="square" lIns="0" tIns="0" rIns="0" bIns="0" rtlCol="0" anchor="t"/>
          <a:lstStyle/>
          <a:p>
            <a:pPr algn="l">
              <a:lnSpc>
                <a:spcPct val="125000"/>
              </a:lnSpc>
            </a:pPr>
            <a:r>
              <a:rPr lang="en-US" altLang="zh-CN" sz="2200" b="1" i="0" dirty="0">
                <a:solidFill>
                  <a:srgbClr val="649226"/>
                </a:solidFill>
                <a:latin typeface="Times New Roman" pitchFamily="34" charset="0"/>
                <a:ea typeface="微软雅黑" pitchFamily="34" charset="-122"/>
                <a:cs typeface="Times New Roman" pitchFamily="34" charset="-120"/>
              </a:rPr>
              <a:t>第二节</a:t>
            </a:r>
            <a:r>
              <a:rPr lang="en-US" altLang="zh-CN" sz="2200" b="1" i="0" dirty="0">
                <a:solidFill>
                  <a:srgbClr val="649226"/>
                </a:solidFill>
                <a:latin typeface="SimSun" pitchFamily="34" charset="0"/>
                <a:ea typeface="SimSun" pitchFamily="34" charset="-122"/>
                <a:cs typeface="SimSun" pitchFamily="34" charset="-120"/>
              </a:rPr>
              <a:t> </a:t>
            </a:r>
            <a:r>
              <a:rPr lang="en-US" altLang="zh-CN" sz="2200" b="1" i="0" dirty="0">
                <a:solidFill>
                  <a:srgbClr val="649226"/>
                </a:solidFill>
                <a:latin typeface="Times New Roman" pitchFamily="34" charset="0"/>
                <a:ea typeface="微软雅黑" pitchFamily="34" charset="-122"/>
                <a:cs typeface="Times New Roman" pitchFamily="34" charset="-120"/>
              </a:rPr>
              <a:t>（共5小题；每小题2.5分，满分12.5分）</a:t>
            </a:r>
            <a:endParaRPr lang="en-US" altLang="zh-CN" sz="2200" dirty="0"/>
          </a:p>
        </p:txBody>
      </p:sp>
      <p:sp>
        <p:nvSpPr>
          <p:cNvPr id="3" name="QM_4_BD.109_1#02986f004?vja=1&amp;pid=e2622ae7b&amp;color=0,0,0&amp;vtp=1"/>
          <p:cNvSpPr/>
          <p:nvPr/>
        </p:nvSpPr>
        <p:spPr>
          <a:xfrm>
            <a:off x="722376" y="1310383"/>
            <a:ext cx="10753344" cy="3771202"/>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[北京2024]</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阅读下面短文，从短文后的选项中选出可以填入空白处的最佳选项。</a:t>
            </a:r>
            <a:r>
              <a:rPr lang="en-US" altLang="zh-CN" sz="2000" b="0" i="0">
                <a:solidFill>
                  <a:srgbClr val="000000"/>
                </a:solidFill>
                <a:latin typeface="Times New Roman" pitchFamily="34" charset="0"/>
                <a:ea typeface="微软雅黑" pitchFamily="34" charset="-122"/>
                <a:cs typeface="Times New Roman" pitchFamily="34" charset="-120"/>
              </a:rPr>
              <a:t>选项中有两项为多余选项。</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maximum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credibility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（可信性）,</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hedgehog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（刺猬）</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Isaiah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Berlin,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hedgehog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things.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advantage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style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Hedgehog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answer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yes.36.</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credible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so.According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“hedgehog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concept”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factors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companies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greatness.They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focus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figure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at.37.</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hedgehog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concept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perfect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companies.</a:t>
            </a:r>
            <a:r>
              <a:rPr lang="en-US" altLang="zh-CN" sz="100" b="0" i="0" kern="0" spc="-99900" dirty="0">
                <a:solidFill>
                  <a:srgbClr val="FFFFFF"/>
                </a:solidFill>
                <a:latin typeface="Times New Roman" pitchFamily="34" charset="0"/>
                <a:ea typeface="微软雅黑" pitchFamily="34" charset="-122"/>
                <a:cs typeface="Times New Roman" pitchFamily="34" charset="-120"/>
              </a:rPr>
              <a:t>#1.2</a:t>
            </a:r>
            <a:endParaRPr lang="en-US" altLang="zh-CN" sz="2000" dirty="0"/>
          </a:p>
        </p:txBody>
      </p:sp>
      <p:sp>
        <p:nvSpPr>
          <p:cNvPr id="4" name="QM_4_AN.110_1#02986f004.blank?vja=1&amp;pid=e2622ae7b&amp;color=0,0,0&amp;vpa=36&amp;vtp=1"/>
          <p:cNvSpPr/>
          <p:nvPr/>
        </p:nvSpPr>
        <p:spPr>
          <a:xfrm>
            <a:off x="1489139" y="355828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a:t>
            </a:r>
            <a:endParaRPr lang="en-US" altLang="zh-CN" sz="2000" dirty="0"/>
          </a:p>
        </p:txBody>
      </p:sp>
      <p:sp>
        <p:nvSpPr>
          <p:cNvPr id="5" name="QM_4_AN.111_1#02986f004.blank?vja=1&amp;pid=e2622ae7b&amp;color=0,0,0&amp;vpa=37&amp;vtp=1"/>
          <p:cNvSpPr/>
          <p:nvPr/>
        </p:nvSpPr>
        <p:spPr>
          <a:xfrm>
            <a:off x="6963474" y="432028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M_4_BD.112_1#02986f004?vja=1&amp;pid=e2622ae7b&amp;color=0,0,0&amp;mp=1&amp;vtp=1&amp;bt=1"/>
          <p:cNvSpPr/>
          <p:nvPr/>
        </p:nvSpPr>
        <p:spPr>
          <a:xfrm>
            <a:off x="722376" y="896112"/>
            <a:ext cx="10753344" cy="4152202"/>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38.</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Philip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Sunday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predictions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happen.He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hedgehogs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foxes,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recognise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admit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predictions.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advantage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foxes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broader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sources,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comfortable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uncertainty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information.39.</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viewpoint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exclude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thinking.They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clearer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estimation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know.</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question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answered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foxy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hedgehog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style.40.</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hedgehog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false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trade-off.The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effective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mixture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foxy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hedgehog.</a:t>
            </a:r>
            <a:r>
              <a:rPr lang="en-US" altLang="zh-CN" sz="100" b="0" i="0" kern="0" spc="-99900" dirty="0">
                <a:solidFill>
                  <a:srgbClr val="FFFFFF"/>
                </a:solidFill>
                <a:latin typeface="Times New Roman" pitchFamily="34" charset="0"/>
                <a:ea typeface="微软雅黑" pitchFamily="34" charset="-122"/>
                <a:cs typeface="Times New Roman" pitchFamily="34" charset="-120"/>
              </a:rPr>
              <a:t>#1.5</a:t>
            </a:r>
            <a:endParaRPr lang="en-US" altLang="zh-CN" sz="2000" dirty="0"/>
          </a:p>
        </p:txBody>
      </p:sp>
      <p:sp>
        <p:nvSpPr>
          <p:cNvPr id="3" name="QM_4_AN.113_1#02986f004.blank?vja=1&amp;pid=e2622ae7b&amp;color=0,0,0&amp;mp=1&amp;vpa=38&amp;vtp=1"/>
          <p:cNvSpPr/>
          <p:nvPr/>
        </p:nvSpPr>
        <p:spPr>
          <a:xfrm>
            <a:off x="1595501" y="858012"/>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M_4_AN.114_1#02986f004.blank?vja=1&amp;pid=e2622ae7b&amp;color=0,0,0&amp;mp=1&amp;vpa=39&amp;vtp=1"/>
          <p:cNvSpPr/>
          <p:nvPr/>
        </p:nvSpPr>
        <p:spPr>
          <a:xfrm>
            <a:off x="2371789" y="3144012"/>
            <a:ext cx="198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t>
            </a:r>
            <a:endParaRPr lang="en-US" altLang="zh-CN" sz="2000" dirty="0"/>
          </a:p>
        </p:txBody>
      </p:sp>
      <p:sp>
        <p:nvSpPr>
          <p:cNvPr id="5" name="QM_4_AN.115_1#02986f004.blank?vja=1&amp;pid=e2622ae7b&amp;color=0,0,0&amp;mp=1&amp;vpa=40&amp;vtp=1"/>
          <p:cNvSpPr/>
          <p:nvPr/>
        </p:nvSpPr>
        <p:spPr>
          <a:xfrm>
            <a:off x="10586466" y="3906012"/>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QM_4_BD.116_1#02986f004?vja=1&amp;pid=e2622ae7b&amp;color=0,0,0&amp;vtp=1&amp;bt=1"/>
          <p:cNvSpPr/>
          <p:nvPr/>
        </p:nvSpPr>
        <p:spPr>
          <a:xfrm>
            <a:off x="722376" y="896112"/>
            <a:ext cx="10753344" cy="2628202"/>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advantages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each.</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remember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mistakes.</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advantage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clarity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confidence.</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downside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concentration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thing.</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hedgehogs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reactions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inputs.</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contradictory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exceptional.</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squarely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support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position.</a:t>
            </a:r>
            <a:r>
              <a:rPr lang="en-US" altLang="zh-CN" sz="100" b="0" i="0" kern="0" spc="-99900" dirty="0">
                <a:solidFill>
                  <a:srgbClr val="FFFFFF"/>
                </a:solidFill>
                <a:latin typeface="Times New Roman" pitchFamily="34" charset="0"/>
                <a:ea typeface="微软雅黑" pitchFamily="34" charset="-122"/>
                <a:cs typeface="Times New Roman" pitchFamily="34" charset="-120"/>
              </a:rPr>
              <a:t>#7</a:t>
            </a:r>
            <a:endParaRPr lang="en-US" altLang="zh-CN" sz="2000" dirty="0"/>
          </a:p>
        </p:txBody>
      </p:sp>
      <p:sp>
        <p:nvSpPr>
          <p:cNvPr id="3" name="QM_4_EX.117_1#02986f004?vja=1&amp;pid=e2622ae7b&amp;color=0,0,0&amp;vtp=1"/>
          <p:cNvSpPr/>
          <p:nvPr/>
        </p:nvSpPr>
        <p:spPr>
          <a:xfrm>
            <a:off x="722376" y="3569398"/>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文章主要介绍了拥有“刺猬”型思维方式和“狐狸”型思维方式的两类人对于个人和企业建立信誉度的优势和劣势。</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sp>
        <p:nvSpPr>
          <p:cNvPr id="2" name="QB_5_BD.118_1#09909c4b1?vja=1&amp;pid=02986f004&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36.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5_AN.119_1#09909c4b1.blank?vja=1&amp;pid=02986f004&amp;color=0,0,0&amp;vpa=41&amp;vtp=1"/>
          <p:cNvSpPr/>
          <p:nvPr/>
        </p:nvSpPr>
        <p:spPr>
          <a:xfrm>
            <a:off x="1151001" y="8580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a:t>
            </a:r>
            <a:endParaRPr lang="en-US" altLang="zh-CN" sz="2000" dirty="0"/>
          </a:p>
        </p:txBody>
      </p:sp>
      <p:sp>
        <p:nvSpPr>
          <p:cNvPr id="4" name="QB_5_AS.120_1#09909c4b1?vja=1&amp;pid=02986f004&amp;color=0,0,0&amp;vtp=1"/>
          <p:cNvSpPr/>
          <p:nvPr/>
        </p:nvSpPr>
        <p:spPr>
          <a:xfrm>
            <a:off x="722376" y="13158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根据上文“Hedgehog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thinkers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answer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yes.”可知，拥有“刺猬”型思维方式的人倾向于给出肯定的答案，G项（他们直接站在一边或另一边，并全力支持自己的立场）说明拥有“刺猬”型思维方式的人往往有明确的立场，承接上文，G项中的They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指代上一句中的Hedgehog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thinkers，符合语境。故选G项。</a:t>
            </a:r>
            <a:endParaRPr lang="en-US" altLang="zh-CN" sz="2200" dirty="0"/>
          </a:p>
        </p:txBody>
      </p:sp>
      <p:sp>
        <p:nvSpPr>
          <p:cNvPr id="5" name="QB_5_BD.121_1#bdb7d1608?vja=1&amp;pid=02986f004&amp;color=0,0,0&amp;vtp=1"/>
          <p:cNvSpPr/>
          <p:nvPr/>
        </p:nvSpPr>
        <p:spPr>
          <a:xfrm>
            <a:off x="722376" y="2885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37.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5_AN.122_1#bdb7d1608.blank?vja=1&amp;pid=02986f004&amp;color=0,0,0&amp;vpa=42&amp;vtp=1"/>
          <p:cNvSpPr/>
          <p:nvPr/>
        </p:nvSpPr>
        <p:spPr>
          <a:xfrm>
            <a:off x="1163701" y="2846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7" name="QB_5_AS.123_1#bdb7d1608?vja=1&amp;pid=02986f004&amp;color=0,0,0&amp;vtp=1"/>
          <p:cNvSpPr/>
          <p:nvPr/>
        </p:nvSpPr>
        <p:spPr>
          <a:xfrm>
            <a:off x="722376" y="33097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focus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really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well.They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figure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good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at.”可知，拥有“刺猬”型思维方式的人具备一个优点：他们可以专注于一件事并清楚自己擅长什么。C项（因此，他们的优势是有清晰的思维能力和自信）承接上文，符合语境。故选C项。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p:sp>
        <p:nvSpPr>
          <p:cNvPr id="2" name="QB_5_BD.124_1#f21054a4f?vja=1&amp;pid=02986f004&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38.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5_AN.125_1#f21054a4f.blank?vja=1&amp;pid=02986f004&amp;color=0,0,0&amp;vpa=43&amp;vtp=1"/>
          <p:cNvSpPr/>
          <p:nvPr/>
        </p:nvSpPr>
        <p:spPr>
          <a:xfrm>
            <a:off x="1151001" y="8580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B_5_AS.126_1#f21054a4f?vja=1&amp;pid=02986f004&amp;color=0,0,0&amp;vtp=1"/>
          <p:cNvSpPr/>
          <p:nvPr/>
        </p:nvSpPr>
        <p:spPr>
          <a:xfrm>
            <a:off x="722376" y="1315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设空处位于本段段首，应概括本段主旨。由此段中的“He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found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hedgehogs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wrong</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events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match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edictions.”可知，拥有“刺猬”型思维方式的人的劣势是他们出错率高且固执自负。D项（但是，把注意力集中在一件大事上可能会有不利的一面）引出下文对该类型人缺点和不足的介绍，概括了本段主旨，符合语境。故选D项。</a:t>
            </a:r>
            <a:endParaRPr lang="en-US" altLang="zh-CN" sz="2200" dirty="0"/>
          </a:p>
        </p:txBody>
      </p:sp>
      <p:sp>
        <p:nvSpPr>
          <p:cNvPr id="5" name="QB_5_BD.127_1#cd902a077?vja=1&amp;pid=02986f004&amp;color=0,0,0&amp;vtp=1"/>
          <p:cNvSpPr/>
          <p:nvPr/>
        </p:nvSpPr>
        <p:spPr>
          <a:xfrm>
            <a:off x="722376" y="2885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39.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5_AN.128_1#cd902a077.blank?vja=1&amp;pid=02986f004&amp;color=0,0,0&amp;vpa=44&amp;vtp=1"/>
          <p:cNvSpPr/>
          <p:nvPr/>
        </p:nvSpPr>
        <p:spPr>
          <a:xfrm>
            <a:off x="1176401" y="2846959"/>
            <a:ext cx="198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t>
            </a:r>
            <a:endParaRPr lang="en-US" altLang="zh-CN" sz="2000" dirty="0"/>
          </a:p>
        </p:txBody>
      </p:sp>
      <p:sp>
        <p:nvSpPr>
          <p:cNvPr id="7" name="QB_5_AS.129_1#cd902a077?vja=1&amp;pid=02986f004&amp;color=0,0,0&amp;vtp=1"/>
          <p:cNvSpPr/>
          <p:nvPr/>
        </p:nvSpPr>
        <p:spPr>
          <a:xfrm>
            <a:off x="722376" y="3309747"/>
            <a:ext cx="10753344" cy="1913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本段首句可知，本段主要说明“狐狸”型思维的人的优点：他们更有可能从更广泛的来源中寻找新信息，并且从容应对不确定性和新信息。F项（当某件事与他们的观点相矛盾时，他们不会把它当作例外）中的something与后一句“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include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viewpoint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exclude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thinking.”中的</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it相互呼应，因此此处介绍拥有“狐狸”型思维方式的人处理事情的方式。F项承上启下，符合语境。故选F项。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p:sp>
        <p:nvSpPr>
          <p:cNvPr id="2" name="QB_5_BD.130_1#142b7f1e6?vja=1&amp;pid=02986f004&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40.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5_AN.131_1#142b7f1e6.blank?vja=1&amp;pid=02986f004&amp;color=0,0,0&amp;vpa=45&amp;vtp=1"/>
          <p:cNvSpPr/>
          <p:nvPr/>
        </p:nvSpPr>
        <p:spPr>
          <a:xfrm>
            <a:off x="1151001" y="8580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B_5_AS.132_1#142b7f1e6?vja=1&amp;pid=02986f004&amp;color=0,0,0&amp;vtp=1"/>
          <p:cNvSpPr/>
          <p:nvPr/>
        </p:nvSpPr>
        <p:spPr>
          <a:xfrm>
            <a:off x="722376" y="1315847"/>
            <a:ext cx="10753344" cy="2294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question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answered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foxy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hedgehog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style.”和下文“The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choice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between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hedgehog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fox</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false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ade-off.”可知，上文讲作者认为可以用“像狐狸的刺猬”风格来回答两种思维哪个更好这一问题；下文讲成为拥有“刺猬”型思维方式的人还是拥有“狐狸”型思维方式的人的选择是一种错误的权衡，通过空格上下句，作者表达了自己的观点：拥有“刺猬”型思维方式的人和拥有“狐狸”型思维方式的人各有优势。A项（换句话说，两者都有其明显的优势）承上启下，符合语境。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p:sp>
        <p:nvSpPr>
          <p:cNvPr id="2" name="C_2_BD#785cf20bf?vja=1&amp;pid=7b153d602&amp;color=100,146,38&amp;vtp=1&amp;bt=1"/>
          <p:cNvSpPr/>
          <p:nvPr/>
        </p:nvSpPr>
        <p:spPr>
          <a:xfrm>
            <a:off x="722376" y="896112"/>
            <a:ext cx="10753344" cy="812800"/>
          </a:xfrm>
          <a:prstGeom prst="rect">
            <a:avLst/>
          </a:prstGeom>
          <a:noFill/>
          <a:ln/>
        </p:spPr>
        <p:txBody>
          <a:bodyPr wrap="square" lIns="0" tIns="0" rIns="0" bIns="0" rtlCol="0" anchor="t"/>
          <a:lstStyle/>
          <a:p>
            <a:pPr algn="ctr">
              <a:lnSpc>
                <a:spcPct val="125000"/>
              </a:lnSpc>
            </a:pPr>
            <a:r>
              <a:rPr lang="en-US" altLang="zh-CN" sz="2400" b="1" i="0" dirty="0">
                <a:solidFill>
                  <a:srgbClr val="649226"/>
                </a:solidFill>
                <a:latin typeface="Times New Roman" pitchFamily="34" charset="0"/>
                <a:ea typeface="微软雅黑" pitchFamily="34" charset="-122"/>
                <a:cs typeface="Times New Roman" pitchFamily="34" charset="-120"/>
              </a:rPr>
              <a:t>第三部分</a:t>
            </a:r>
            <a:r>
              <a:rPr lang="en-US" altLang="zh-CN" sz="2400" b="1" i="0" dirty="0">
                <a:solidFill>
                  <a:srgbClr val="649226"/>
                </a:solidFill>
                <a:latin typeface="SimSun" pitchFamily="34" charset="0"/>
                <a:ea typeface="SimSun" pitchFamily="34" charset="-122"/>
                <a:cs typeface="SimSun" pitchFamily="34" charset="-120"/>
              </a:rPr>
              <a:t> </a:t>
            </a:r>
            <a:r>
              <a:rPr lang="en-US" altLang="zh-CN" sz="2400" b="1" i="0" dirty="0">
                <a:solidFill>
                  <a:srgbClr val="649226"/>
                </a:solidFill>
                <a:latin typeface="Times New Roman" pitchFamily="34" charset="0"/>
                <a:ea typeface="微软雅黑" pitchFamily="34" charset="-122"/>
                <a:cs typeface="Times New Roman" pitchFamily="34" charset="-120"/>
              </a:rPr>
              <a:t>语言运用</a:t>
            </a:r>
            <a:endParaRPr lang="en-US" altLang="zh-CN" sz="2400" dirty="0"/>
          </a:p>
        </p:txBody>
      </p:sp>
      <p:sp>
        <p:nvSpPr>
          <p:cNvPr id="3" name="C_3_BD#44d4bf958?vja=1&amp;pid=785cf20bf&amp;color=100,146,38&amp;vtp=1"/>
          <p:cNvSpPr/>
          <p:nvPr/>
        </p:nvSpPr>
        <p:spPr>
          <a:xfrm>
            <a:off x="722376" y="1350860"/>
            <a:ext cx="10753344" cy="767080"/>
          </a:xfrm>
          <a:prstGeom prst="rect">
            <a:avLst/>
          </a:prstGeom>
          <a:noFill/>
          <a:ln/>
        </p:spPr>
        <p:txBody>
          <a:bodyPr wrap="square" lIns="0" tIns="0" rIns="0" bIns="0" rtlCol="0" anchor="t"/>
          <a:lstStyle/>
          <a:p>
            <a:pPr algn="l">
              <a:lnSpc>
                <a:spcPct val="125000"/>
              </a:lnSpc>
            </a:pPr>
            <a:r>
              <a:rPr lang="en-US" altLang="zh-CN" sz="2200" b="1" i="0" dirty="0">
                <a:solidFill>
                  <a:srgbClr val="649226"/>
                </a:solidFill>
                <a:latin typeface="Times New Roman" pitchFamily="34" charset="0"/>
                <a:ea typeface="微软雅黑" pitchFamily="34" charset="-122"/>
                <a:cs typeface="Times New Roman" pitchFamily="34" charset="-120"/>
              </a:rPr>
              <a:t>第一节</a:t>
            </a:r>
            <a:r>
              <a:rPr lang="en-US" altLang="zh-CN" sz="2200" b="1" i="0" dirty="0">
                <a:solidFill>
                  <a:srgbClr val="649226"/>
                </a:solidFill>
                <a:latin typeface="SimSun" pitchFamily="34" charset="0"/>
                <a:ea typeface="SimSun" pitchFamily="34" charset="-122"/>
                <a:cs typeface="SimSun" pitchFamily="34" charset="-120"/>
              </a:rPr>
              <a:t> </a:t>
            </a:r>
            <a:r>
              <a:rPr lang="en-US" altLang="zh-CN" sz="2200" b="1" i="0" dirty="0">
                <a:solidFill>
                  <a:srgbClr val="649226"/>
                </a:solidFill>
                <a:latin typeface="Times New Roman" pitchFamily="34" charset="0"/>
                <a:ea typeface="微软雅黑" pitchFamily="34" charset="-122"/>
                <a:cs typeface="Times New Roman" pitchFamily="34" charset="-120"/>
              </a:rPr>
              <a:t>（共15小题；每小题1分，满分15分）</a:t>
            </a:r>
            <a:endParaRPr lang="en-US" altLang="zh-CN" sz="2200" dirty="0"/>
          </a:p>
        </p:txBody>
      </p:sp>
      <p:sp>
        <p:nvSpPr>
          <p:cNvPr id="4" name="QM_4_BD.133_1#11cdc2487?vja=1&amp;pid=44d4bf958&amp;color=0,0,0&amp;vtp=1"/>
          <p:cNvSpPr/>
          <p:nvPr/>
        </p:nvSpPr>
        <p:spPr>
          <a:xfrm>
            <a:off x="722376" y="1767583"/>
            <a:ext cx="10753344" cy="4152202"/>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[山东济南2025模拟]</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阅读下面短文，从每题所给的A、B、C、D</a:t>
            </a:r>
            <a:r>
              <a:rPr lang="en-US" altLang="zh-CN" sz="2000" b="0" i="0">
                <a:solidFill>
                  <a:srgbClr val="000000"/>
                </a:solidFill>
                <a:latin typeface="Times New Roman" pitchFamily="34" charset="0"/>
                <a:ea typeface="微软雅黑" pitchFamily="34" charset="-122"/>
                <a:cs typeface="Times New Roman" pitchFamily="34" charset="-120"/>
              </a:rPr>
              <a:t>四个选项中选出最佳选项。</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weeks,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Northern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Colorado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year.Yet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Candelaria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41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Terri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administrative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assistant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cheerful</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42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week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term.</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has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43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role.The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44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department,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guiding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towards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right</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45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unique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journey.</a:t>
            </a:r>
            <a:r>
              <a:rPr lang="en-US" altLang="zh-CN" sz="2000" b="0" i="0">
                <a:solidFill>
                  <a:srgbClr val="000000"/>
                </a:solidFill>
                <a:latin typeface="Times New Roman" pitchFamily="34" charset="0"/>
                <a:ea typeface="微软雅黑" pitchFamily="34" charset="-122"/>
                <a:cs typeface="Times New Roman" pitchFamily="34" charset="-120"/>
              </a:rPr>
              <a:t>Her</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46</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mindset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inspires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approach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challenges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optimism.</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47</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48</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belief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100" b="0" i="0" kern="0" spc="-99900" dirty="0">
                <a:solidFill>
                  <a:srgbClr val="FFFFFF"/>
                </a:solidFill>
                <a:latin typeface="Times New Roman" pitchFamily="34" charset="0"/>
                <a:ea typeface="微软雅黑" pitchFamily="34" charset="-122"/>
                <a:cs typeface="Times New Roman" pitchFamily="34" charset="-120"/>
              </a:rPr>
              <a:t>#1.3</a:t>
            </a:r>
            <a:endParaRPr lang="en-US" altLang="zh-CN" sz="2000" dirty="0"/>
          </a:p>
        </p:txBody>
      </p:sp>
    </p:spTree>
  </p:cSld>
  <p:clrMapOvr>
    <a:masterClrMapping/>
  </p:clrMapOvr>
  <p:transition>
    <p:fade/>
  </p:transition>
</p:sld>
</file>

<file path=ppt/slides/slide49.xml><?xml version="1.0" encoding="utf-8"?>
<p:sld xmlns:a="http://schemas.openxmlformats.org/drawingml/2006/main" xmlns:r="http://schemas.openxmlformats.org/officeDocument/2006/relationships" xmlns:p="http://schemas.openxmlformats.org/presentationml/2006/main">
  <p:cSld name="Slide 48&amp;si=48">
    <p:spTree>
      <p:nvGrpSpPr>
        <p:cNvPr id="1" name=""/>
        <p:cNvGrpSpPr/>
        <p:nvPr/>
      </p:nvGrpSpPr>
      <p:grpSpPr>
        <a:xfrm>
          <a:off x="0" y="0"/>
          <a:ext cx="0" cy="0"/>
          <a:chOff x="0" y="0"/>
          <a:chExt cx="0" cy="0"/>
        </a:xfrm>
      </p:grpSpPr>
      <p:sp>
        <p:nvSpPr>
          <p:cNvPr id="2" name="QM_4_BD.133_2#11cdc2487?vja=1&amp;pid=44d4bf958&amp;color=0,0,0&amp;mp=1&amp;vtp=1&amp;bt=1"/>
          <p:cNvSpPr/>
          <p:nvPr/>
        </p:nvSpPr>
        <p:spPr>
          <a:xfrm>
            <a:off x="722376" y="896112"/>
            <a:ext cx="10753344" cy="3009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devotion</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49</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continuous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encouragement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assistance.She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recalled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who</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50</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guidance—from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struggling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mastering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polished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portraits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（肖像）.In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senior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invitation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gallery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showcase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confidence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helped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51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Likewise,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witnesses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victory—a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scholarship</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52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debate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club,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nervous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application</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53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promising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path.These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evidence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consistent</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54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Times New Roman" pitchFamily="34" charset="0"/>
                <a:ea typeface="微软雅黑" pitchFamily="34" charset="-122"/>
                <a:cs typeface="Times New Roman" pitchFamily="34" charset="-120"/>
              </a:rPr>
              <a:t>Ball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smiles,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certain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will</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55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ground.</a:t>
            </a:r>
            <a:r>
              <a:rPr lang="en-US" altLang="zh-CN" sz="100" b="0" i="0" kern="0" spc="-99900" dirty="0">
                <a:solidFill>
                  <a:srgbClr val="FFFFFF"/>
                </a:solidFill>
                <a:latin typeface="Times New Roman" pitchFamily="34" charset="0"/>
                <a:ea typeface="微软雅黑" pitchFamily="34" charset="-122"/>
                <a:cs typeface="Times New Roman" pitchFamily="34" charset="-120"/>
              </a:rPr>
              <a:t>#1.5</a:t>
            </a:r>
            <a:endParaRPr lang="en-US" altLang="zh-CN" sz="2000" dirty="0"/>
          </a:p>
        </p:txBody>
      </p:sp>
      <p:sp>
        <p:nvSpPr>
          <p:cNvPr id="3" name="QM_4_EX.134_1#11cdc2487?vja=1&amp;pid=44d4bf958&amp;color=0,0,0&amp;vtp=1"/>
          <p:cNvSpPr/>
          <p:nvPr/>
        </p:nvSpPr>
        <p:spPr>
          <a:xfrm>
            <a:off x="722376" y="3950398"/>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本文是一篇记叙文，主要讲述了北科罗拉多大学行政助理特里·鲍尔通过积极引导和帮助学生，见证他们成长与蜕变的故事，体现了她对学生的奉献及其工作的意义。</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4_BD.7_1#d169e9f5e?vja=1&amp;pid=054913477&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speakers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house?(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4_AN.8_1#d169e9f5e.bracket?vja=1&amp;pid=054913477&amp;color=0,0,0&amp;vpa=3&amp;vtp=1"/>
          <p:cNvSpPr/>
          <p:nvPr/>
        </p:nvSpPr>
        <p:spPr>
          <a:xfrm>
            <a:off x="6010593"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4_BD.7_2#d169e9f5e.choices?vja=1&amp;pid=054913477&amp;color=0,0,0&amp;vtp=1"/>
          <p:cNvSpPr/>
          <p:nvPr/>
        </p:nvSpPr>
        <p:spPr>
          <a:xfrm>
            <a:off x="722376" y="1272159"/>
            <a:ext cx="10753344" cy="347853"/>
          </a:xfrm>
          <a:prstGeom prst="rect">
            <a:avLst/>
          </a:prstGeom>
          <a:noFill/>
          <a:ln/>
        </p:spPr>
        <p:txBody>
          <a:bodyPr wrap="square" lIns="0" tIns="0" rIns="0" bIns="0" rtlCol="0" anchor="t"/>
          <a:lstStyle/>
          <a:p>
            <a:pPr>
              <a:lnSpc>
                <a:spcPct val="125000"/>
              </a:lnSpc>
              <a:tabLst>
                <a:tab pos="3524738" algn="l"/>
                <a:tab pos="7049476" algn="l"/>
              </a:tabLst>
            </a:pPr>
            <a:r>
              <a:rPr lang="en-US" altLang="zh-CN" sz="2000" b="0" i="0" dirty="0">
                <a:solidFill>
                  <a:srgbClr val="000000"/>
                </a:solidFill>
                <a:latin typeface="Times New Roman" pitchFamily="34" charset="0"/>
                <a:ea typeface="微软雅黑" pitchFamily="34" charset="-122"/>
                <a:cs typeface="Times New Roman" pitchFamily="34" charset="-120"/>
              </a:rPr>
              <a:t>A.By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bus.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taxi.</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subway.</a:t>
            </a:r>
            <a:endParaRPr lang="en-US" altLang="zh-CN" sz="2000" dirty="0"/>
          </a:p>
        </p:txBody>
      </p:sp>
      <p:sp>
        <p:nvSpPr>
          <p:cNvPr id="5" name="QC_4_AS.9_1#d169e9f5e?vja=1&amp;pid=054913477&amp;color=0,0,0&amp;vtp=1"/>
          <p:cNvSpPr/>
          <p:nvPr/>
        </p:nvSpPr>
        <p:spPr>
          <a:xfrm>
            <a:off x="722376" y="1696847"/>
            <a:ext cx="10753344" cy="1909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Text</a:t>
            </a:r>
            <a:r>
              <a:rPr lang="en-US" altLang="zh-CN" sz="2000" b="1"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3</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getting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Mary’s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house?</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ages.Let’s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subway.It’s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stops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Line.</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closed.We’d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better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taxi.</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OK.</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fade">
                                      <p:cBhvr>
                                        <p:cTn id="30"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0.xml><?xml version="1.0" encoding="utf-8"?>
<p:sld xmlns:a="http://schemas.openxmlformats.org/drawingml/2006/main" xmlns:r="http://schemas.openxmlformats.org/officeDocument/2006/relationships" xmlns:p="http://schemas.openxmlformats.org/presentationml/2006/main">
  <p:cSld name="Slide 49&amp;si=49">
    <p:spTree>
      <p:nvGrpSpPr>
        <p:cNvPr id="1" name=""/>
        <p:cNvGrpSpPr/>
        <p:nvPr/>
      </p:nvGrpSpPr>
      <p:grpSpPr>
        <a:xfrm>
          <a:off x="0" y="0"/>
          <a:ext cx="0" cy="0"/>
          <a:chOff x="0" y="0"/>
          <a:chExt cx="0" cy="0"/>
        </a:xfrm>
      </p:grpSpPr>
      <p:sp>
        <p:nvSpPr>
          <p:cNvPr id="2" name="QC_5_BD.135_1#60d4eb52b.choices?vja=1&amp;pid=11cdc2487&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41.(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.bright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B.silent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C.crowded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.locked</a:t>
            </a:r>
            <a:endParaRPr lang="en-US" altLang="zh-CN" sz="2000" dirty="0"/>
          </a:p>
        </p:txBody>
      </p:sp>
      <p:sp>
        <p:nvSpPr>
          <p:cNvPr id="3" name="QC_5_AN.136_1#60d4eb52b.bracket?vja=1&amp;pid=11cdc2487&amp;color=0,0,0&amp;vpa=46&amp;vtp=1"/>
          <p:cNvSpPr/>
          <p:nvPr/>
        </p:nvSpPr>
        <p:spPr>
          <a:xfrm>
            <a:off x="1303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5_AS.137_1#60d4eb52b?vja=1&amp;pid=11cdc2487&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just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few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weeks,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University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Northern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Colorado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filled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students”和Yet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now可知，目前学生尚未返校，大厅应处于寂静状态，与下文的cheerful形成对比。silent意为“寂静的”，故选B项。</a:t>
            </a:r>
            <a:endParaRPr lang="en-US" altLang="zh-CN" sz="2200" dirty="0"/>
          </a:p>
        </p:txBody>
      </p:sp>
      <p:sp>
        <p:nvSpPr>
          <p:cNvPr id="5" name="QC_5_BD.138_1#4a6598558.choices?vja=1&amp;pid=11cdc2487&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42.(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.means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B.chaos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C.disaster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.attitude</a:t>
            </a:r>
            <a:endParaRPr lang="en-US" altLang="zh-CN" sz="2000" dirty="0"/>
          </a:p>
        </p:txBody>
      </p:sp>
      <p:sp>
        <p:nvSpPr>
          <p:cNvPr id="6" name="QC_5_AN.139_1#4a6598558.bracket?vja=1&amp;pid=11cdc2487&amp;color=0,0,0&amp;vpa=47&amp;vtp=1"/>
          <p:cNvSpPr/>
          <p:nvPr/>
        </p:nvSpPr>
        <p:spPr>
          <a:xfrm>
            <a:off x="1303401" y="2504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7" name="QC_5_AS.140_1#4a6598558?vja=1&amp;pid=11cdc2487&amp;color=0,0,0&amp;vtp=1"/>
          <p:cNvSpPr/>
          <p:nvPr/>
        </p:nvSpPr>
        <p:spPr>
          <a:xfrm>
            <a:off x="722376" y="28872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根据常识可知，新学期通常伴随新生入学的忙乱。chaos意为“混乱”，故选B项。</a:t>
            </a:r>
            <a:endParaRPr lang="en-US" altLang="zh-CN" sz="2200" dirty="0"/>
          </a:p>
        </p:txBody>
      </p:sp>
      <p:sp>
        <p:nvSpPr>
          <p:cNvPr id="8" name="QC_5_BD.141_1#a95a5663e.choices?vja=1&amp;pid=11cdc2487&amp;color=0,0,0&amp;vtp=1"/>
          <p:cNvSpPr/>
          <p:nvPr/>
        </p:nvSpPr>
        <p:spPr>
          <a:xfrm>
            <a:off x="722376" y="3276600"/>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43.(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.managed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B.tolerated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C.assessed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.enjoyed</a:t>
            </a:r>
            <a:endParaRPr lang="en-US" altLang="zh-CN" sz="2000" dirty="0"/>
          </a:p>
        </p:txBody>
      </p:sp>
      <p:sp>
        <p:nvSpPr>
          <p:cNvPr id="9" name="QC_5_AN.142_1#a95a5663e.bracket?vja=1&amp;pid=11cdc2487&amp;color=0,0,0&amp;vpa=48&amp;vtp=1"/>
          <p:cNvSpPr/>
          <p:nvPr/>
        </p:nvSpPr>
        <p:spPr>
          <a:xfrm>
            <a:off x="1303401" y="3276600"/>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10" name="QC_5_AS.143_1#a95a5663e?vja=1&amp;pid=11cdc2487&amp;color=0,0,0&amp;vtp=1"/>
          <p:cNvSpPr/>
          <p:nvPr/>
        </p:nvSpPr>
        <p:spPr>
          <a:xfrm>
            <a:off x="722376" y="37034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根据下文描述鲍尔积极投入工作、帮助学生可推知，她对助理工作充满热情，所以此处应表达她享受工作的每一刻，故选D项。</a:t>
            </a:r>
            <a:endParaRPr lang="en-US" altLang="zh-CN" sz="2200" dirty="0"/>
          </a:p>
        </p:txBody>
      </p:sp>
      <p:sp>
        <p:nvSpPr>
          <p:cNvPr id="11" name="QC_5_BD.144_1#a548ccc86.choices?vja=1&amp;pid=11cdc2487&amp;color=0,0,0&amp;vtp=1"/>
          <p:cNvSpPr/>
          <p:nvPr/>
        </p:nvSpPr>
        <p:spPr>
          <a:xfrm>
            <a:off x="722376" y="45106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44.(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.connect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B.wrestle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C.live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.chat</a:t>
            </a:r>
            <a:endParaRPr lang="en-US" altLang="zh-CN" sz="2000" dirty="0"/>
          </a:p>
        </p:txBody>
      </p:sp>
      <p:sp>
        <p:nvSpPr>
          <p:cNvPr id="12" name="QC_5_AN.145_1#a548ccc86.bracket?vja=1&amp;pid=11cdc2487&amp;color=0,0,0&amp;vpa=49&amp;vtp=1"/>
          <p:cNvSpPr/>
          <p:nvPr/>
        </p:nvSpPr>
        <p:spPr>
          <a:xfrm>
            <a:off x="1303401" y="45106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3" name="QC_5_AS.146_1#a548ccc86?vja=1&amp;pid=11cdc2487&amp;color=0,0,0&amp;vtp=1"/>
          <p:cNvSpPr/>
          <p:nvPr/>
        </p:nvSpPr>
        <p:spPr>
          <a:xfrm>
            <a:off x="722376" y="49353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根据下文guiding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towards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right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unique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college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journey可知，鲍尔的工作是与学生建立良好关系并引导他们。connect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with为固定搭配，意为“与</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建立良好关系”，符合语境，故选A项。wrestle意为“努力处理”；chat意为“闲聊”。</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51.xml><?xml version="1.0" encoding="utf-8"?>
<p:sld xmlns:a="http://schemas.openxmlformats.org/drawingml/2006/main" xmlns:r="http://schemas.openxmlformats.org/officeDocument/2006/relationships" xmlns:p="http://schemas.openxmlformats.org/presentationml/2006/main">
  <p:cSld name="Slide 50&amp;si=50">
    <p:spTree>
      <p:nvGrpSpPr>
        <p:cNvPr id="1" name=""/>
        <p:cNvGrpSpPr/>
        <p:nvPr/>
      </p:nvGrpSpPr>
      <p:grpSpPr>
        <a:xfrm>
          <a:off x="0" y="0"/>
          <a:ext cx="0" cy="0"/>
          <a:chOff x="0" y="0"/>
          <a:chExt cx="0" cy="0"/>
        </a:xfrm>
      </p:grpSpPr>
      <p:sp>
        <p:nvSpPr>
          <p:cNvPr id="2" name="QC_5_BD.147_1#6be58f8f6.choices?vja=1&amp;pid=11cdc2487&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45.(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.balance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B.routine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C.track</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.major</a:t>
            </a:r>
            <a:endParaRPr lang="en-US" altLang="zh-CN" sz="2000" dirty="0"/>
          </a:p>
        </p:txBody>
      </p:sp>
      <p:sp>
        <p:nvSpPr>
          <p:cNvPr id="3" name="QC_5_AN.148_1#6be58f8f6.bracket?vja=1&amp;pid=11cdc2487&amp;color=0,0,0&amp;vpa=50&amp;vtp=1"/>
          <p:cNvSpPr/>
          <p:nvPr/>
        </p:nvSpPr>
        <p:spPr>
          <a:xfrm>
            <a:off x="1303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5_AS.149_1#6be58f8f6?vja=1&amp;pid=11cdc2487&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根据guiding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towards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right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unique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college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journey可知，鲍尔引导学生们走上适合他们大学旅程的轨道。track意为“路径，方向”，与journey呼应，表示指引学生找到正确的发展道路。故选C项。</a:t>
            </a:r>
            <a:endParaRPr lang="en-US" altLang="zh-CN" sz="2200" dirty="0"/>
          </a:p>
        </p:txBody>
      </p:sp>
      <p:sp>
        <p:nvSpPr>
          <p:cNvPr id="5" name="QC_5_BD.150_1#334c6d444.choices?vja=1&amp;pid=11cdc2487&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46.(</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.refreshing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B.uplifting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C.flexible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.practical</a:t>
            </a:r>
            <a:endParaRPr lang="en-US" altLang="zh-CN" sz="2000" dirty="0"/>
          </a:p>
        </p:txBody>
      </p:sp>
      <p:sp>
        <p:nvSpPr>
          <p:cNvPr id="6" name="QC_5_AN.151_1#334c6d444.bracket?vja=1&amp;pid=11cdc2487&amp;color=0,0,0&amp;vpa=51&amp;vtp=1"/>
          <p:cNvSpPr/>
          <p:nvPr/>
        </p:nvSpPr>
        <p:spPr>
          <a:xfrm>
            <a:off x="1303401" y="2504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7" name="QC_5_AS.152_1#334c6d444?vja=1&amp;pid=11cdc2487&amp;color=0,0,0&amp;vtp=1"/>
          <p:cNvSpPr/>
          <p:nvPr/>
        </p:nvSpPr>
        <p:spPr>
          <a:xfrm>
            <a:off x="722376" y="29287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根据下文inspires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approach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challenges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optimism可知，鲍尔的心态是能够鼓舞人心的。uplifting意为“令人振奋的”，故选B项。refreshing意为“令人耳目一新的”；flexible意为“灵活的”；practical意为“实际的”。</a:t>
            </a:r>
            <a:endParaRPr lang="en-US" altLang="zh-CN" sz="2200" dirty="0"/>
          </a:p>
        </p:txBody>
      </p:sp>
      <p:sp>
        <p:nvSpPr>
          <p:cNvPr id="8" name="QC_5_BD.153_1#a7800b71d.choices?vja=1&amp;pid=11cdc2487&amp;color=0,0,0&amp;vtp=1"/>
          <p:cNvSpPr/>
          <p:nvPr/>
        </p:nvSpPr>
        <p:spPr>
          <a:xfrm>
            <a:off x="722376" y="4116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47.(</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.ambitious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B.confident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C.positive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.insightful</a:t>
            </a:r>
            <a:endParaRPr lang="en-US" altLang="zh-CN" sz="2000" dirty="0"/>
          </a:p>
        </p:txBody>
      </p:sp>
      <p:sp>
        <p:nvSpPr>
          <p:cNvPr id="9" name="QC_5_AN.154_1#a7800b71d.bracket?vja=1&amp;pid=11cdc2487&amp;color=0,0,0&amp;vpa=52&amp;vtp=1"/>
          <p:cNvSpPr/>
          <p:nvPr/>
        </p:nvSpPr>
        <p:spPr>
          <a:xfrm>
            <a:off x="1303401" y="4116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10" name="QC_5_AS.155_1#a7800b71d?vja=1&amp;pid=11cdc2487&amp;color=0,0,0&amp;vtp=1"/>
          <p:cNvSpPr/>
          <p:nvPr/>
        </p:nvSpPr>
        <p:spPr>
          <a:xfrm>
            <a:off x="722376" y="45416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根据上文inspires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approach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challenges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optimism可知，保持积极是她性格的核心。positive意为“积极乐观的”，故选C项。insightful意为“富有洞察力的”。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name="Slide 51&amp;si=51">
    <p:spTree>
      <p:nvGrpSpPr>
        <p:cNvPr id="1" name=""/>
        <p:cNvGrpSpPr/>
        <p:nvPr/>
      </p:nvGrpSpPr>
      <p:grpSpPr>
        <a:xfrm>
          <a:off x="0" y="0"/>
          <a:ext cx="0" cy="0"/>
          <a:chOff x="0" y="0"/>
          <a:chExt cx="0" cy="0"/>
        </a:xfrm>
      </p:grpSpPr>
      <p:sp>
        <p:nvSpPr>
          <p:cNvPr id="2" name="QC_5_BD.156_1#9bf703d07.choices?vja=1&amp;pid=11cdc2487&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48.(</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.fooled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B.isolated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C.abandoned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.lost</a:t>
            </a:r>
            <a:endParaRPr lang="en-US" altLang="zh-CN" sz="2000" dirty="0"/>
          </a:p>
        </p:txBody>
      </p:sp>
      <p:sp>
        <p:nvSpPr>
          <p:cNvPr id="3" name="QC_5_AN.157_1#9bf703d07.bracket?vja=1&amp;pid=11cdc2487&amp;color=0,0,0&amp;vpa=53&amp;vtp=1"/>
          <p:cNvSpPr/>
          <p:nvPr/>
        </p:nvSpPr>
        <p:spPr>
          <a:xfrm>
            <a:off x="1303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5_AS.158_1#9bf703d07?vja=1&amp;pid=11cdc2487&amp;color=0,0,0&amp;vtp=1"/>
          <p:cNvSpPr/>
          <p:nvPr/>
        </p:nvSpPr>
        <p:spPr>
          <a:xfrm>
            <a:off x="722376" y="1315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根据上文inspires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approach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challenges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optimism和being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is可知，保持积极心态是鲍尔性格的核心。再根据空前的without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which可知，此处表达如果没有这种积极的心态，她会感觉迷失了自我。lost意为“迷失的”，故选D项。isolated意为“孤立的，孤独的”。</a:t>
            </a:r>
            <a:endParaRPr lang="en-US" altLang="zh-CN" sz="2200" dirty="0"/>
          </a:p>
        </p:txBody>
      </p:sp>
      <p:sp>
        <p:nvSpPr>
          <p:cNvPr id="5" name="QC_5_BD.159_1#e8e155cf0.choices?vja=1&amp;pid=11cdc2487&amp;color=0,0,0&amp;vtp=1"/>
          <p:cNvSpPr/>
          <p:nvPr/>
        </p:nvSpPr>
        <p:spPr>
          <a:xfrm>
            <a:off x="722376" y="2885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49.(</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.feeds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B.earns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C.saves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.awards</a:t>
            </a:r>
            <a:endParaRPr lang="en-US" altLang="zh-CN" sz="2000" dirty="0"/>
          </a:p>
        </p:txBody>
      </p:sp>
      <p:sp>
        <p:nvSpPr>
          <p:cNvPr id="6" name="QC_5_AN.160_1#e8e155cf0.bracket?vja=1&amp;pid=11cdc2487&amp;color=0,0,0&amp;vpa=54&amp;vtp=1"/>
          <p:cNvSpPr/>
          <p:nvPr/>
        </p:nvSpPr>
        <p:spPr>
          <a:xfrm>
            <a:off x="1303401" y="28850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C_5_AS.161_1#e8e155cf0?vja=1&amp;pid=11cdc2487&amp;color=0,0,0&amp;vtp=1"/>
          <p:cNvSpPr/>
          <p:nvPr/>
        </p:nvSpPr>
        <p:spPr>
          <a:xfrm>
            <a:off x="722376" y="3309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根据上文Ball’s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devotion以及下文描述的学生在鲍尔的帮助下成长的事例可知，她的奉献为学生们提供了持续的鼓励和帮助。固定搭配feed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sb</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sth意为“向某人提供某物”，feed在此处意为“提供，灌输”，故选A项。</a:t>
            </a:r>
            <a:endParaRPr lang="en-US" altLang="zh-CN" sz="2200" dirty="0"/>
          </a:p>
        </p:txBody>
      </p:sp>
      <p:sp>
        <p:nvSpPr>
          <p:cNvPr id="8" name="QC_5_BD.162_1#bcc4ec51b.choices?vja=1&amp;pid=11cdc2487&amp;color=0,0,0&amp;vtp=1"/>
          <p:cNvSpPr/>
          <p:nvPr/>
        </p:nvSpPr>
        <p:spPr>
          <a:xfrm>
            <a:off x="722376" y="4497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50.(</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.bounced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B.rocketed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C.celebrated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.stretched</a:t>
            </a:r>
            <a:endParaRPr lang="en-US" altLang="zh-CN" sz="2000" dirty="0"/>
          </a:p>
        </p:txBody>
      </p:sp>
      <p:sp>
        <p:nvSpPr>
          <p:cNvPr id="9" name="QC_5_AN.163_1#bcc4ec51b.bracket?vja=1&amp;pid=11cdc2487&amp;color=0,0,0&amp;vpa=55&amp;vtp=1"/>
          <p:cNvSpPr/>
          <p:nvPr/>
        </p:nvSpPr>
        <p:spPr>
          <a:xfrm>
            <a:off x="1303401" y="4497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10" name="QC_5_AS.164_1#bcc4ec51b?vja=1&amp;pid=11cdc2487&amp;color=0,0,0&amp;vtp=1"/>
          <p:cNvSpPr/>
          <p:nvPr/>
        </p:nvSpPr>
        <p:spPr>
          <a:xfrm>
            <a:off x="722376" y="49226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struggling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basic</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shading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mastering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polished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portraits可知，这位学生在鲍尔的指导下进步很大。rocket在此处意为“迅速取得成功”，故选B项。bounce意为“蹦跳”；celebrate意为“庆祝”；stretch意为“伸展”。</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53.xml><?xml version="1.0" encoding="utf-8"?>
<p:sld xmlns:a="http://schemas.openxmlformats.org/drawingml/2006/main" xmlns:r="http://schemas.openxmlformats.org/officeDocument/2006/relationships" xmlns:p="http://schemas.openxmlformats.org/presentationml/2006/main">
  <p:cSld name="Slide 52&amp;si=52">
    <p:spTree>
      <p:nvGrpSpPr>
        <p:cNvPr id="1" name=""/>
        <p:cNvGrpSpPr/>
        <p:nvPr/>
      </p:nvGrpSpPr>
      <p:grpSpPr>
        <a:xfrm>
          <a:off x="0" y="0"/>
          <a:ext cx="0" cy="0"/>
          <a:chOff x="0" y="0"/>
          <a:chExt cx="0" cy="0"/>
        </a:xfrm>
      </p:grpSpPr>
      <p:sp>
        <p:nvSpPr>
          <p:cNvPr id="2" name="QC_5_BD.165_1#e102a17db.choices?vja=1&amp;pid=11cdc2487&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51.(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.shift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B.admire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C.evaluate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.build</a:t>
            </a:r>
            <a:endParaRPr lang="en-US" altLang="zh-CN" sz="2000" dirty="0"/>
          </a:p>
        </p:txBody>
      </p:sp>
      <p:sp>
        <p:nvSpPr>
          <p:cNvPr id="3" name="QC_5_AN.166_1#e102a17db.bracket?vja=1&amp;pid=11cdc2487&amp;color=0,0,0&amp;vpa=56&amp;vtp=1"/>
          <p:cNvSpPr/>
          <p:nvPr/>
        </p:nvSpPr>
        <p:spPr>
          <a:xfrm>
            <a:off x="1303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5_AS.167_1#e102a17db?vja=1&amp;pid=11cdc2487&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根据语境可知，这位害羞的年轻人是在鲍尔的帮助下才获得了自信，自信心是需要建立的。故选D项。shift意为“转移”；admire意为“钦佩”；evaluate意为“评估”。</a:t>
            </a:r>
            <a:endParaRPr lang="en-US" altLang="zh-CN" sz="2200" dirty="0"/>
          </a:p>
        </p:txBody>
      </p:sp>
      <p:sp>
        <p:nvSpPr>
          <p:cNvPr id="5" name="QC_5_BD.168_1#ebf77f0e6.choices?vja=1&amp;pid=11cdc2487&amp;color=0,0,0&amp;vtp=1"/>
          <p:cNvSpPr/>
          <p:nvPr/>
        </p:nvSpPr>
        <p:spPr>
          <a:xfrm>
            <a:off x="722376" y="2123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52.(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.secured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B.established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C.gathered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.discovered</a:t>
            </a:r>
            <a:endParaRPr lang="en-US" altLang="zh-CN" sz="2000" dirty="0"/>
          </a:p>
        </p:txBody>
      </p:sp>
      <p:sp>
        <p:nvSpPr>
          <p:cNvPr id="6" name="QC_5_AN.169_1#ebf77f0e6.bracket?vja=1&amp;pid=11cdc2487&amp;color=0,0,0&amp;vpa=57&amp;vtp=1"/>
          <p:cNvSpPr/>
          <p:nvPr/>
        </p:nvSpPr>
        <p:spPr>
          <a:xfrm>
            <a:off x="1303401" y="21230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C_5_AS.170_1#ebf77f0e6?vja=1&amp;pid=11cdc2487&amp;color=0,0,0&amp;vtp=1"/>
          <p:cNvSpPr/>
          <p:nvPr/>
        </p:nvSpPr>
        <p:spPr>
          <a:xfrm>
            <a:off x="722376" y="25477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根据上文she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witnesses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student’s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victory可知，获得奖学金是一项胜利的成果。secure意为“（尤指经过努力）获得”，故选A项。</a:t>
            </a:r>
            <a:endParaRPr lang="en-US" altLang="zh-CN" sz="2200" dirty="0"/>
          </a:p>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知识拓展</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secure熟词生义</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熟义：</a:t>
            </a:r>
            <a:r>
              <a:rPr lang="en-US" altLang="zh-CN" sz="2000" b="0" i="1" dirty="0">
                <a:solidFill>
                  <a:srgbClr val="385723"/>
                </a:solidFill>
                <a:latin typeface="Times New Roman" pitchFamily="34" charset="0"/>
                <a:ea typeface="微软雅黑" pitchFamily="34" charset="-122"/>
                <a:cs typeface="Times New Roman" pitchFamily="34" charset="-120"/>
              </a:rPr>
              <a:t>adj</a:t>
            </a:r>
            <a:r>
              <a:rPr lang="en-US" altLang="zh-CN" sz="2000" b="0" i="0" dirty="0">
                <a:solidFill>
                  <a:srgbClr val="385723"/>
                </a:solidFill>
                <a:latin typeface="Times New Roman" pitchFamily="34" charset="0"/>
                <a:ea typeface="微软雅黑" pitchFamily="34" charset="-122"/>
                <a:cs typeface="Times New Roman" pitchFamily="34" charset="-120"/>
              </a:rPr>
              <a:t>.安全的；牢固的</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vt</a:t>
            </a:r>
            <a:r>
              <a:rPr lang="en-US" altLang="zh-CN" sz="2000" b="0" i="0" dirty="0">
                <a:solidFill>
                  <a:srgbClr val="385723"/>
                </a:solidFill>
                <a:latin typeface="Times New Roman" pitchFamily="34" charset="0"/>
                <a:ea typeface="微软雅黑" pitchFamily="34" charset="-122"/>
                <a:cs typeface="Times New Roman" pitchFamily="34" charset="-120"/>
              </a:rPr>
              <a:t>.保护，使安全</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生义：</a:t>
            </a:r>
            <a:r>
              <a:rPr lang="en-US" altLang="zh-CN" sz="2000" b="0" i="1" dirty="0">
                <a:solidFill>
                  <a:srgbClr val="385723"/>
                </a:solidFill>
                <a:latin typeface="Times New Roman" pitchFamily="34" charset="0"/>
                <a:ea typeface="微软雅黑" pitchFamily="34" charset="-122"/>
                <a:cs typeface="Times New Roman" pitchFamily="34" charset="-120"/>
              </a:rPr>
              <a:t>vt</a:t>
            </a:r>
            <a:r>
              <a:rPr lang="en-US" altLang="zh-CN" sz="2000" b="0" i="0" dirty="0">
                <a:solidFill>
                  <a:srgbClr val="385723"/>
                </a:solidFill>
                <a:latin typeface="Times New Roman" pitchFamily="34" charset="0"/>
                <a:ea typeface="微软雅黑" pitchFamily="34" charset="-122"/>
                <a:cs typeface="Times New Roman" pitchFamily="34" charset="-120"/>
              </a:rPr>
              <a:t>.（尤指经过努力）获得；拴牢</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1" end="1"/>
                                            </p:txEl>
                                          </p:spTgt>
                                        </p:tgtEl>
                                        <p:attrNameLst>
                                          <p:attrName>style.visibility</p:attrName>
                                        </p:attrNameLst>
                                      </p:cBhvr>
                                      <p:to>
                                        <p:strVal val="visible"/>
                                      </p:to>
                                    </p:set>
                                    <p:animEffect transition="in" filter="fade">
                                      <p:cBhvr>
                                        <p:cTn id="37" dur="500"/>
                                        <p:tgtEl>
                                          <p:spTgt spid="7">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2" end="2"/>
                                            </p:txEl>
                                          </p:spTgt>
                                        </p:tgtEl>
                                        <p:attrNameLst>
                                          <p:attrName>style.visibility</p:attrName>
                                        </p:attrNameLst>
                                      </p:cBhvr>
                                      <p:to>
                                        <p:strVal val="visible"/>
                                      </p:to>
                                    </p:set>
                                    <p:animEffect transition="in" filter="fade">
                                      <p:cBhvr>
                                        <p:cTn id="40" dur="500"/>
                                        <p:tgtEl>
                                          <p:spTgt spid="7">
                                            <p:txEl>
                                              <p:pRg st="2" end="2"/>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3" end="3"/>
                                            </p:txEl>
                                          </p:spTgt>
                                        </p:tgtEl>
                                        <p:attrNameLst>
                                          <p:attrName>style.visibility</p:attrName>
                                        </p:attrNameLst>
                                      </p:cBhvr>
                                      <p:to>
                                        <p:strVal val="visible"/>
                                      </p:to>
                                    </p:set>
                                    <p:animEffect transition="in" filter="fade">
                                      <p:cBhvr>
                                        <p:cTn id="43" dur="5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54.xml><?xml version="1.0" encoding="utf-8"?>
<p:sld xmlns:a="http://schemas.openxmlformats.org/drawingml/2006/main" xmlns:r="http://schemas.openxmlformats.org/officeDocument/2006/relationships" xmlns:p="http://schemas.openxmlformats.org/presentationml/2006/main">
  <p:cSld name="Slide 53&amp;si=53">
    <p:spTree>
      <p:nvGrpSpPr>
        <p:cNvPr id="1" name=""/>
        <p:cNvGrpSpPr/>
        <p:nvPr/>
      </p:nvGrpSpPr>
      <p:grpSpPr>
        <a:xfrm>
          <a:off x="0" y="0"/>
          <a:ext cx="0" cy="0"/>
          <a:chOff x="0" y="0"/>
          <a:chExt cx="0" cy="0"/>
        </a:xfrm>
      </p:grpSpPr>
      <p:sp>
        <p:nvSpPr>
          <p:cNvPr id="2" name="QC_5_BD.171_1#d907541fd.choices?vja=1&amp;pid=11cdc2487&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53.(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bringing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up</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arising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from</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giving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away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.leading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endParaRPr lang="en-US" altLang="zh-CN" sz="2000" dirty="0"/>
          </a:p>
        </p:txBody>
      </p:sp>
      <p:sp>
        <p:nvSpPr>
          <p:cNvPr id="3" name="QC_5_AN.172_1#d907541fd.bracket?vja=1&amp;pid=11cdc2487&amp;color=0,0,0&amp;vpa=58&amp;vtp=1"/>
          <p:cNvSpPr/>
          <p:nvPr/>
        </p:nvSpPr>
        <p:spPr>
          <a:xfrm>
            <a:off x="1303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5_AS.173_1#d907541fd?vja=1&amp;pid=11cdc2487&amp;color=0,0,0&amp;vtp=1"/>
          <p:cNvSpPr/>
          <p:nvPr/>
        </p:nvSpPr>
        <p:spPr>
          <a:xfrm>
            <a:off x="722376" y="1315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根据上文she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witnesses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student’s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victory可知，鲍尔见证了每个学生的成功时刻，包括学生递交出去的工作申请引领学生走上一条充满希望的职业道路。lead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to意为“导致，通向”，故选D项。bring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up意为“提起（某个话题）”；arise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from意为“由</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引起”；give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away意为“赠送；泄露”。</a:t>
            </a:r>
            <a:endParaRPr lang="en-US" altLang="zh-CN" sz="2200" dirty="0"/>
          </a:p>
        </p:txBody>
      </p:sp>
      <p:sp>
        <p:nvSpPr>
          <p:cNvPr id="5" name="QC_5_BD.174_1#fdfd448a1.choices?vja=1&amp;pid=11cdc2487&amp;color=0,0,0&amp;vtp=1"/>
          <p:cNvSpPr/>
          <p:nvPr/>
        </p:nvSpPr>
        <p:spPr>
          <a:xfrm>
            <a:off x="722376" y="2885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54.(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.memory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B.wisdom</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C.commitment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.possession</a:t>
            </a:r>
            <a:endParaRPr lang="en-US" altLang="zh-CN" sz="2000" dirty="0"/>
          </a:p>
        </p:txBody>
      </p:sp>
      <p:sp>
        <p:nvSpPr>
          <p:cNvPr id="6" name="QC_5_AN.175_1#fdfd448a1.bracket?vja=1&amp;pid=11cdc2487&amp;color=0,0,0&amp;vpa=59&amp;vtp=1"/>
          <p:cNvSpPr/>
          <p:nvPr/>
        </p:nvSpPr>
        <p:spPr>
          <a:xfrm>
            <a:off x="1303401" y="2885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7" name="QC_5_AS.176_1#fdfd448a1?vja=1&amp;pid=11cdc2487&amp;color=0,0,0&amp;vtp=1"/>
          <p:cNvSpPr/>
          <p:nvPr/>
        </p:nvSpPr>
        <p:spPr>
          <a:xfrm>
            <a:off x="722376" y="33097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根据上文的Ball’s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devotion及语境可知，这些学生的成功时刻成了她一直以来付出的证明。commitment意为“奉献，投入”，与devotion相呼应，故选C项。memory意为“记忆”；wisdom意为“智慧”；possession意为“个人财产”。</a:t>
            </a:r>
            <a:endParaRPr lang="en-US" altLang="zh-CN" sz="2200" dirty="0"/>
          </a:p>
        </p:txBody>
      </p:sp>
      <p:sp>
        <p:nvSpPr>
          <p:cNvPr id="8" name="QC_5_BD.177_1#9b78c98fb.choices?vja=1&amp;pid=11cdc2487&amp;color=0,0,0&amp;vtp=1"/>
          <p:cNvSpPr/>
          <p:nvPr/>
        </p:nvSpPr>
        <p:spPr>
          <a:xfrm>
            <a:off x="722376" y="4497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55.(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.hardly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B.definitely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C.likely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.immediately</a:t>
            </a:r>
            <a:endParaRPr lang="en-US" altLang="zh-CN" sz="2000" dirty="0"/>
          </a:p>
        </p:txBody>
      </p:sp>
      <p:sp>
        <p:nvSpPr>
          <p:cNvPr id="9" name="QC_5_AN.178_1#9b78c98fb.bracket?vja=1&amp;pid=11cdc2487&amp;color=0,0,0&amp;vpa=60&amp;vtp=1"/>
          <p:cNvSpPr/>
          <p:nvPr/>
        </p:nvSpPr>
        <p:spPr>
          <a:xfrm>
            <a:off x="1303401" y="4497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10" name="QC_5_AS.179_1#9b78c98fb?vja=1&amp;pid=11cdc2487&amp;color=0,0,0&amp;vtp=1"/>
          <p:cNvSpPr/>
          <p:nvPr/>
        </p:nvSpPr>
        <p:spPr>
          <a:xfrm>
            <a:off x="722376" y="49226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根据上文的“Ball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smiles,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certain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that”可知，鲍尔坚信她在年轻心灵中播下的种子定会破土而出。definitely意为“肯定地，确切地”，强调必然性，故选B项。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55.xml><?xml version="1.0" encoding="utf-8"?>
<p:sld xmlns:a="http://schemas.openxmlformats.org/drawingml/2006/main" xmlns:r="http://schemas.openxmlformats.org/officeDocument/2006/relationships" xmlns:p="http://schemas.openxmlformats.org/presentationml/2006/main">
  <p:cSld name="Slide 54&amp;si=54">
    <p:spTree>
      <p:nvGrpSpPr>
        <p:cNvPr id="1" name=""/>
        <p:cNvGrpSpPr/>
        <p:nvPr/>
      </p:nvGrpSpPr>
      <p:grpSpPr>
        <a:xfrm>
          <a:off x="0" y="0"/>
          <a:ext cx="0" cy="0"/>
          <a:chOff x="0" y="0"/>
          <a:chExt cx="0" cy="0"/>
        </a:xfrm>
      </p:grpSpPr>
      <p:sp>
        <p:nvSpPr>
          <p:cNvPr id="2" name="C_3_BD#0a3861cd8?vja=1&amp;pid=785cf20bf&amp;color=100,146,38&amp;vtp=1&amp;bt=1"/>
          <p:cNvSpPr/>
          <p:nvPr/>
        </p:nvSpPr>
        <p:spPr>
          <a:xfrm>
            <a:off x="722376" y="896112"/>
            <a:ext cx="10753344" cy="767080"/>
          </a:xfrm>
          <a:prstGeom prst="rect">
            <a:avLst/>
          </a:prstGeom>
          <a:noFill/>
          <a:ln/>
        </p:spPr>
        <p:txBody>
          <a:bodyPr wrap="square" lIns="0" tIns="0" rIns="0" bIns="0" rtlCol="0" anchor="t"/>
          <a:lstStyle/>
          <a:p>
            <a:pPr algn="l">
              <a:lnSpc>
                <a:spcPct val="125000"/>
              </a:lnSpc>
            </a:pPr>
            <a:r>
              <a:rPr lang="en-US" altLang="zh-CN" sz="2200" b="1" i="0" dirty="0">
                <a:solidFill>
                  <a:srgbClr val="649226"/>
                </a:solidFill>
                <a:latin typeface="Times New Roman" pitchFamily="34" charset="0"/>
                <a:ea typeface="微软雅黑" pitchFamily="34" charset="-122"/>
                <a:cs typeface="Times New Roman" pitchFamily="34" charset="-120"/>
              </a:rPr>
              <a:t>第二节</a:t>
            </a:r>
            <a:r>
              <a:rPr lang="en-US" altLang="zh-CN" sz="2200" b="1" i="0" dirty="0">
                <a:solidFill>
                  <a:srgbClr val="649226"/>
                </a:solidFill>
                <a:latin typeface="SimSun" pitchFamily="34" charset="0"/>
                <a:ea typeface="SimSun" pitchFamily="34" charset="-122"/>
                <a:cs typeface="SimSun" pitchFamily="34" charset="-120"/>
              </a:rPr>
              <a:t> </a:t>
            </a:r>
            <a:r>
              <a:rPr lang="en-US" altLang="zh-CN" sz="2200" b="1" i="0" dirty="0">
                <a:solidFill>
                  <a:srgbClr val="649226"/>
                </a:solidFill>
                <a:latin typeface="Times New Roman" pitchFamily="34" charset="0"/>
                <a:ea typeface="微软雅黑" pitchFamily="34" charset="-122"/>
                <a:cs typeface="Times New Roman" pitchFamily="34" charset="-120"/>
              </a:rPr>
              <a:t>（共10小题；每小题1.5分，满分15分）</a:t>
            </a:r>
            <a:endParaRPr lang="en-US" altLang="zh-CN" sz="2200" dirty="0"/>
          </a:p>
        </p:txBody>
      </p:sp>
      <p:sp>
        <p:nvSpPr>
          <p:cNvPr id="3" name="QM_4_BD.180_1#301a4514b?vja=1&amp;pid=0a3861cd8&amp;color=0,0,0&amp;vtp=1"/>
          <p:cNvSpPr/>
          <p:nvPr/>
        </p:nvSpPr>
        <p:spPr>
          <a:xfrm>
            <a:off x="722376" y="1310383"/>
            <a:ext cx="10753344" cy="3774250"/>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[重庆七校联盟2025高二期末]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阅读下面短文，在空白处填入1</a:t>
            </a:r>
            <a:r>
              <a:rPr lang="en-US" altLang="zh-CN" sz="2000" b="0" i="0">
                <a:solidFill>
                  <a:srgbClr val="000000"/>
                </a:solidFill>
                <a:latin typeface="Times New Roman" pitchFamily="34" charset="0"/>
                <a:ea typeface="微软雅黑" pitchFamily="34" charset="-122"/>
                <a:cs typeface="Times New Roman" pitchFamily="34" charset="-120"/>
              </a:rPr>
              <a:t>个适当的单词或括号内单词的正确形式。</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workshop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Lyon,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soft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rhythm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（编织）</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machines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colourful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threads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smoothly.For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centuries,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silk-making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generations</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56.</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___________________________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Lyon’s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identity.In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workshops,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silk-screen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technique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57.</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（originate）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layer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colours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one.58.</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（remarkable）,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single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scarf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involve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colours,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requiring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screen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step.</a:t>
            </a:r>
            <a:r>
              <a:rPr lang="en-US" altLang="zh-CN" sz="2000" b="0" i="0">
                <a:solidFill>
                  <a:srgbClr val="000000"/>
                </a:solidFill>
                <a:latin typeface="Times New Roman" pitchFamily="34" charset="0"/>
                <a:ea typeface="微软雅黑" pitchFamily="34" charset="-122"/>
                <a:cs typeface="Times New Roman" pitchFamily="34" charset="-120"/>
              </a:rPr>
              <a:t>This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59.</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（detail）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process,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demanding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steady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eyes,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ensures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piece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character.</a:t>
            </a:r>
            <a:r>
              <a:rPr lang="en-US" altLang="zh-CN" sz="100" b="0" i="0" kern="0" spc="-99900" dirty="0">
                <a:solidFill>
                  <a:srgbClr val="FFFFFF"/>
                </a:solidFill>
                <a:latin typeface="Times New Roman" pitchFamily="34" charset="0"/>
                <a:ea typeface="微软雅黑" pitchFamily="34" charset="-122"/>
                <a:cs typeface="Times New Roman" pitchFamily="34" charset="-120"/>
              </a:rPr>
              <a:t>#1.1</a:t>
            </a:r>
            <a:endParaRPr lang="en-US" altLang="zh-CN" sz="2000" dirty="0"/>
          </a:p>
        </p:txBody>
      </p:sp>
      <p:sp>
        <p:nvSpPr>
          <p:cNvPr id="4" name="QM_4_AN.181_1#301a4514b.blank?vja=1&amp;pid=0a3861cd8&amp;color=0,0,0&amp;vpa=61&amp;vtp=1"/>
          <p:cNvSpPr/>
          <p:nvPr/>
        </p:nvSpPr>
        <p:spPr>
          <a:xfrm>
            <a:off x="2508377" y="2783583"/>
            <a:ext cx="344011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shaped/have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shaping</a:t>
            </a:r>
            <a:endParaRPr lang="en-US" altLang="zh-CN" sz="2000" dirty="0"/>
          </a:p>
        </p:txBody>
      </p:sp>
      <p:sp>
        <p:nvSpPr>
          <p:cNvPr id="5" name="QM_4_AN.182_1#301a4514b.blank?vja=1&amp;pid=0a3861cd8&amp;color=0,0,0&amp;vpa=62&amp;vtp=1"/>
          <p:cNvSpPr/>
          <p:nvPr/>
        </p:nvSpPr>
        <p:spPr>
          <a:xfrm>
            <a:off x="7112635" y="3164583"/>
            <a:ext cx="11684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originating</a:t>
            </a:r>
            <a:endParaRPr lang="en-US" altLang="zh-CN" sz="2000" dirty="0"/>
          </a:p>
        </p:txBody>
      </p:sp>
      <p:sp>
        <p:nvSpPr>
          <p:cNvPr id="6" name="QM_4_AN.183_1#301a4514b.blank?vja=1&amp;pid=0a3861cd8&amp;color=0,0,0&amp;vpa=63&amp;vtp=1"/>
          <p:cNvSpPr/>
          <p:nvPr/>
        </p:nvSpPr>
        <p:spPr>
          <a:xfrm>
            <a:off x="3909124" y="3545583"/>
            <a:ext cx="1296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Remarkably</a:t>
            </a:r>
            <a:endParaRPr lang="en-US" altLang="zh-CN" sz="2000" dirty="0"/>
          </a:p>
        </p:txBody>
      </p:sp>
      <p:sp>
        <p:nvSpPr>
          <p:cNvPr id="7" name="QM_4_AN.184_1#301a4514b.blank?vja=1&amp;pid=0a3861cd8&amp;color=0,0,0&amp;vpa=64&amp;vtp=1"/>
          <p:cNvSpPr/>
          <p:nvPr/>
        </p:nvSpPr>
        <p:spPr>
          <a:xfrm>
            <a:off x="9574657" y="3939283"/>
            <a:ext cx="8588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detailed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P spid="7" grpId="0" build="p" animBg="1"/>
    </p:bldLst>
  </p:timing>
</p:sld>
</file>

<file path=ppt/slides/slide56.xml><?xml version="1.0" encoding="utf-8"?>
<p:sld xmlns:a="http://schemas.openxmlformats.org/drawingml/2006/main" xmlns:r="http://schemas.openxmlformats.org/officeDocument/2006/relationships" xmlns:p="http://schemas.openxmlformats.org/presentationml/2006/main">
  <p:cSld name="Slide 55&amp;si=55">
    <p:spTree>
      <p:nvGrpSpPr>
        <p:cNvPr id="1" name=""/>
        <p:cNvGrpSpPr/>
        <p:nvPr/>
      </p:nvGrpSpPr>
      <p:grpSpPr>
        <a:xfrm>
          <a:off x="0" y="0"/>
          <a:ext cx="0" cy="0"/>
          <a:chOff x="0" y="0"/>
          <a:chExt cx="0" cy="0"/>
        </a:xfrm>
      </p:grpSpPr>
      <p:sp>
        <p:nvSpPr>
          <p:cNvPr id="2" name="QM_4_BD.185_1#301a4514b?vja=1&amp;pid=0a3861cd8&amp;color=0,0,0&amp;mp=1&amp;vtp=1&amp;bt=1"/>
          <p:cNvSpPr/>
          <p:nvPr/>
        </p:nvSpPr>
        <p:spPr>
          <a:xfrm>
            <a:off x="722376" y="896112"/>
            <a:ext cx="10753344" cy="4152900"/>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Lyon’s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connection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ancient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times</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60.</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gateway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Europe.During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Empire,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Lyon’s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Rhine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centre.</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（arrive）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brought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significant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economic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establish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long-lasting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France.</a:t>
            </a:r>
            <a:r>
              <a:rPr lang="en-US" altLang="zh-CN" sz="2000" b="0" i="0">
                <a:solidFill>
                  <a:srgbClr val="000000"/>
                </a:solidFill>
                <a:latin typeface="Times New Roman" pitchFamily="34" charset="0"/>
                <a:ea typeface="微软雅黑" pitchFamily="34" charset="-122"/>
                <a:cs typeface="Times New Roman" pitchFamily="34" charset="-120"/>
              </a:rPr>
              <a:t>Even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designs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Lyon’s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protect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products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transport,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influenced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city’s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ways.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Lyon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celebrated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production,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design,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exchanges,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inspiration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fashion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world.Thanks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Initiative,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routes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bringing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fresh</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（opportunity）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Lyon.This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renewed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partnership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continue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of</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creativity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innovation.</a:t>
            </a:r>
            <a:r>
              <a:rPr lang="en-US" altLang="zh-CN" sz="100" b="0" i="0" kern="0" spc="-99900" dirty="0">
                <a:solidFill>
                  <a:srgbClr val="FFFFFF"/>
                </a:solidFill>
                <a:latin typeface="Times New Roman" pitchFamily="34" charset="0"/>
                <a:ea typeface="微软雅黑" pitchFamily="34" charset="-122"/>
                <a:cs typeface="Times New Roman" pitchFamily="34" charset="-120"/>
              </a:rPr>
              <a:t>#1.3</a:t>
            </a:r>
            <a:endParaRPr lang="en-US" altLang="zh-CN" sz="2000" dirty="0"/>
          </a:p>
        </p:txBody>
      </p:sp>
      <p:sp>
        <p:nvSpPr>
          <p:cNvPr id="3" name="QM_4_AN.186_1#301a4514b.blank?vja=1&amp;pid=0a3861cd8&amp;color=0,0,0&amp;mp=1&amp;vpa=65&amp;vtp=1"/>
          <p:cNvSpPr/>
          <p:nvPr/>
        </p:nvSpPr>
        <p:spPr>
          <a:xfrm>
            <a:off x="8002842" y="858012"/>
            <a:ext cx="608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when</a:t>
            </a:r>
            <a:endParaRPr lang="en-US" altLang="zh-CN" sz="2000" dirty="0"/>
          </a:p>
        </p:txBody>
      </p:sp>
      <p:sp>
        <p:nvSpPr>
          <p:cNvPr id="4" name="QM_4_AN.187_1#301a4514b.blank?vja=1&amp;pid=0a3861cd8&amp;color=0,0,0&amp;mp=1&amp;vpa=66&amp;vtp=1"/>
          <p:cNvSpPr/>
          <p:nvPr/>
        </p:nvSpPr>
        <p:spPr>
          <a:xfrm>
            <a:off x="7447725" y="1620012"/>
            <a:ext cx="717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arrival</a:t>
            </a:r>
            <a:endParaRPr lang="en-US" altLang="zh-CN" sz="2000" dirty="0"/>
          </a:p>
        </p:txBody>
      </p:sp>
      <p:sp>
        <p:nvSpPr>
          <p:cNvPr id="5" name="QM_4_AN.188_1#301a4514b.blank?vja=1&amp;pid=0a3861cd8&amp;color=0,0,0&amp;mp=1&amp;vpa=67&amp;vtp=1"/>
          <p:cNvSpPr/>
          <p:nvPr/>
        </p:nvSpPr>
        <p:spPr>
          <a:xfrm>
            <a:off x="2509203" y="2382012"/>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a:t>
            </a:r>
            <a:endParaRPr lang="en-US" altLang="zh-CN" sz="2000" dirty="0"/>
          </a:p>
        </p:txBody>
      </p:sp>
      <p:sp>
        <p:nvSpPr>
          <p:cNvPr id="6" name="QM_4_AN.189_1#301a4514b.blank?vja=1&amp;pid=0a3861cd8&amp;color=0,0,0&amp;mp=1&amp;vpa=68&amp;vtp=1"/>
          <p:cNvSpPr/>
          <p:nvPr/>
        </p:nvSpPr>
        <p:spPr>
          <a:xfrm>
            <a:off x="5270564" y="3144012"/>
            <a:ext cx="268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as</a:t>
            </a:r>
            <a:endParaRPr lang="en-US" altLang="zh-CN" sz="2000" dirty="0"/>
          </a:p>
        </p:txBody>
      </p:sp>
      <p:sp>
        <p:nvSpPr>
          <p:cNvPr id="7" name="QM_4_AN.190_1#301a4514b.blank?vja=1&amp;pid=0a3861cd8&amp;color=0,0,0&amp;mp=1&amp;vpa=69&amp;vtp=1"/>
          <p:cNvSpPr/>
          <p:nvPr/>
        </p:nvSpPr>
        <p:spPr>
          <a:xfrm>
            <a:off x="9998139" y="3893312"/>
            <a:ext cx="13938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opportunities</a:t>
            </a:r>
            <a:endParaRPr lang="en-US" altLang="zh-CN" sz="2000" dirty="0"/>
          </a:p>
        </p:txBody>
      </p:sp>
      <p:sp>
        <p:nvSpPr>
          <p:cNvPr id="8" name="QM_4_AN.191_1#301a4514b.blank?vja=1&amp;pid=0a3861cd8&amp;color=0,0,0&amp;mp=1&amp;vpa=70&amp;vtp=1"/>
          <p:cNvSpPr/>
          <p:nvPr/>
        </p:nvSpPr>
        <p:spPr>
          <a:xfrm>
            <a:off x="1100201" y="4668012"/>
            <a:ext cx="7191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shared</a:t>
            </a:r>
            <a:endParaRPr lang="en-US" altLang="zh-CN" sz="2000" dirty="0"/>
          </a:p>
        </p:txBody>
      </p:sp>
      <p:sp>
        <p:nvSpPr>
          <p:cNvPr id="9" name="QM_4_EX.192_1#301a4514b?vja=1&amp;pid=0a3861cd8&amp;color=0,0,0&amp;vtp=1"/>
          <p:cNvSpPr/>
          <p:nvPr/>
        </p:nvSpPr>
        <p:spPr>
          <a:xfrm>
            <a:off x="722376" y="5092700"/>
            <a:ext cx="10753344" cy="732155"/>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本文是一篇说明文。文章主要介绍了法国里昂与丝绸的深厚渊源、丝绸产业对里昂发展的历史影响，以及里昂在“一带一路”倡议下迎来的新机遇。</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P spid="9" grpId="0" build="p" animBg="1"/>
    </p:bldLst>
  </p:timing>
</p:sld>
</file>

<file path=ppt/slides/slide57.xml><?xml version="1.0" encoding="utf-8"?>
<p:sld xmlns:a="http://schemas.openxmlformats.org/drawingml/2006/main" xmlns:r="http://schemas.openxmlformats.org/officeDocument/2006/relationships" xmlns:p="http://schemas.openxmlformats.org/presentationml/2006/main">
  <p:cSld name="Slide 56&amp;si=56">
    <p:spTree>
      <p:nvGrpSpPr>
        <p:cNvPr id="1" name=""/>
        <p:cNvGrpSpPr/>
        <p:nvPr/>
      </p:nvGrpSpPr>
      <p:grpSpPr>
        <a:xfrm>
          <a:off x="0" y="0"/>
          <a:ext cx="0" cy="0"/>
          <a:chOff x="0" y="0"/>
          <a:chExt cx="0" cy="0"/>
        </a:xfrm>
      </p:grpSpPr>
      <p:sp>
        <p:nvSpPr>
          <p:cNvPr id="2" name="QB_5_BD.193_1#ee05de873?vja=1&amp;pid=301a4514b&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56. </a:t>
            </a:r>
            <a:r>
              <a:rPr lang="en-US" altLang="zh-CN" sz="2000" i="0">
                <a:solidFill>
                  <a:srgbClr val="000000"/>
                </a:solidFill>
                <a:latin typeface="SimSun" pitchFamily="34" charset="0"/>
                <a:ea typeface="SimSun" pitchFamily="34" charset="-122"/>
                <a:cs typeface="SimSun" pitchFamily="34" charset="-120"/>
              </a:rPr>
              <a:t>____________________________</a:t>
            </a:r>
            <a:endParaRPr lang="en-US" altLang="zh-CN" sz="2000" dirty="0"/>
          </a:p>
        </p:txBody>
      </p:sp>
      <p:sp>
        <p:nvSpPr>
          <p:cNvPr id="3" name="QB_5_AN.194_1#ee05de873.blank?vja=1&amp;pid=301a4514b&amp;color=0,0,0&amp;vpa=71&amp;vtp=1"/>
          <p:cNvSpPr/>
          <p:nvPr/>
        </p:nvSpPr>
        <p:spPr>
          <a:xfrm>
            <a:off x="1138301" y="845313"/>
            <a:ext cx="344011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shaped/have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shaping</a:t>
            </a:r>
            <a:endParaRPr lang="en-US" altLang="zh-CN" sz="2000" dirty="0"/>
          </a:p>
        </p:txBody>
      </p:sp>
      <p:sp>
        <p:nvSpPr>
          <p:cNvPr id="4" name="QB_5_AS.195_1#ee05de873?vja=1&amp;pid=301a4514b&amp;color=0,0,0&amp;vtp=1"/>
          <p:cNvSpPr/>
          <p:nvPr/>
        </p:nvSpPr>
        <p:spPr>
          <a:xfrm>
            <a:off x="722376" y="1315847"/>
            <a:ext cx="10753344" cy="1528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句意为：几个世纪以来，代代相传的丝绸制作传统塑造了里昂的特质。设空处作谓语，根据时间状语For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centuries可知，句子描述从过去持续到现在的动作，应用现在完成时；此处也可表示动作会继续下去，用现在完成进行时。主语silk-making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traditions为复数概念，助动词用have。故填have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shaped/have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shaping。</a:t>
            </a:r>
            <a:endParaRPr lang="en-US" altLang="zh-CN" sz="2200" dirty="0"/>
          </a:p>
        </p:txBody>
      </p:sp>
      <p:sp>
        <p:nvSpPr>
          <p:cNvPr id="5" name="QB_5_BD.196_1#274ffcbbc?vja=1&amp;pid=301a4514b&amp;color=0,0,0&amp;vtp=1"/>
          <p:cNvSpPr/>
          <p:nvPr/>
        </p:nvSpPr>
        <p:spPr>
          <a:xfrm>
            <a:off x="722376" y="28723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57. </a:t>
            </a:r>
            <a:r>
              <a:rPr lang="en-US" altLang="zh-CN" sz="2000" i="0">
                <a:solidFill>
                  <a:srgbClr val="000000"/>
                </a:solidFill>
                <a:latin typeface="SimSun" pitchFamily="34" charset="0"/>
                <a:ea typeface="SimSun" pitchFamily="34" charset="-122"/>
                <a:cs typeface="SimSun" pitchFamily="34" charset="-120"/>
              </a:rPr>
              <a:t>__________</a:t>
            </a:r>
            <a:endParaRPr lang="en-US" altLang="zh-CN" sz="2000" dirty="0"/>
          </a:p>
        </p:txBody>
      </p:sp>
      <p:sp>
        <p:nvSpPr>
          <p:cNvPr id="6" name="QB_5_AN.197_1#274ffcbbc.blank?vja=1&amp;pid=301a4514b&amp;color=0,0,0&amp;vpa=72&amp;vtp=1"/>
          <p:cNvSpPr/>
          <p:nvPr/>
        </p:nvSpPr>
        <p:spPr>
          <a:xfrm>
            <a:off x="1138301" y="2821559"/>
            <a:ext cx="11684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originating</a:t>
            </a:r>
            <a:endParaRPr lang="en-US" altLang="zh-CN" sz="2000" dirty="0"/>
          </a:p>
        </p:txBody>
      </p:sp>
      <p:sp>
        <p:nvSpPr>
          <p:cNvPr id="7" name="QB_5_AS.198_1#274ffcbbc?vja=1&amp;pid=301a4514b&amp;color=0,0,0&amp;vtp=1"/>
          <p:cNvSpPr/>
          <p:nvPr/>
        </p:nvSpPr>
        <p:spPr>
          <a:xfrm>
            <a:off x="722376" y="3297047"/>
            <a:ext cx="10753344" cy="1532509"/>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句意为：在这样的作坊里，熟练的工人使用起源于中国的丝网印刷工艺，一层一层地叠加颜色。本句的句子主干为skilled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silk-screen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printing，设空处应用非谓语动词作后置定语，修饰a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technique，动词originate与所修饰的内容a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technique之间为逻辑上的主动关系，故用现在分词。</a:t>
            </a:r>
            <a:endParaRPr lang="en-US" altLang="zh-CN" sz="2200" dirty="0"/>
          </a:p>
        </p:txBody>
      </p:sp>
      <p:sp>
        <p:nvSpPr>
          <p:cNvPr id="8" name="QB_5_BD.199_1#6f2fb556b?vja=1&amp;pid=301a4514b&amp;color=0,0,0&amp;vtp=1"/>
          <p:cNvSpPr/>
          <p:nvPr/>
        </p:nvSpPr>
        <p:spPr>
          <a:xfrm>
            <a:off x="722376" y="48662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58. </a:t>
            </a:r>
            <a:r>
              <a:rPr lang="en-US" altLang="zh-CN" sz="2000" i="0">
                <a:solidFill>
                  <a:srgbClr val="000000"/>
                </a:solidFill>
                <a:latin typeface="SimSun" pitchFamily="34" charset="0"/>
                <a:ea typeface="SimSun" pitchFamily="34" charset="-122"/>
                <a:cs typeface="SimSun" pitchFamily="34" charset="-120"/>
              </a:rPr>
              <a:t>___________</a:t>
            </a:r>
            <a:endParaRPr lang="en-US" altLang="zh-CN" sz="2000" dirty="0"/>
          </a:p>
        </p:txBody>
      </p:sp>
      <p:sp>
        <p:nvSpPr>
          <p:cNvPr id="9" name="QB_5_AN.200_1#6f2fb556b.blank?vja=1&amp;pid=301a4514b&amp;color=0,0,0&amp;vpa=73&amp;vtp=1"/>
          <p:cNvSpPr/>
          <p:nvPr/>
        </p:nvSpPr>
        <p:spPr>
          <a:xfrm>
            <a:off x="1125601" y="4815459"/>
            <a:ext cx="1296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Remarkably</a:t>
            </a:r>
            <a:endParaRPr lang="en-US" altLang="zh-CN" sz="2000" dirty="0"/>
          </a:p>
        </p:txBody>
      </p:sp>
      <p:sp>
        <p:nvSpPr>
          <p:cNvPr id="10" name="QB_5_AS.201_1#6f2fb556b?vja=1&amp;pid=301a4514b&amp;color=0,0,0&amp;vtp=1"/>
          <p:cNvSpPr/>
          <p:nvPr/>
        </p:nvSpPr>
        <p:spPr>
          <a:xfrm>
            <a:off x="722376" y="52909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句意为：值得注意的是，制作一条围巾可能需要多达30种不同的颜色，每种颜色都需要自己的丝网和印刷步骤。设空处位于句首，修饰整个句子，作状语，应用副词。故填Remarkably。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58.xml><?xml version="1.0" encoding="utf-8"?>
<p:sld xmlns:a="http://schemas.openxmlformats.org/drawingml/2006/main" xmlns:r="http://schemas.openxmlformats.org/officeDocument/2006/relationships" xmlns:p="http://schemas.openxmlformats.org/presentationml/2006/main">
  <p:cSld name="Slide 57&amp;si=57">
    <p:spTree>
      <p:nvGrpSpPr>
        <p:cNvPr id="1" name=""/>
        <p:cNvGrpSpPr/>
        <p:nvPr/>
      </p:nvGrpSpPr>
      <p:grpSpPr>
        <a:xfrm>
          <a:off x="0" y="0"/>
          <a:ext cx="0" cy="0"/>
          <a:chOff x="0" y="0"/>
          <a:chExt cx="0" cy="0"/>
        </a:xfrm>
      </p:grpSpPr>
      <p:sp>
        <p:nvSpPr>
          <p:cNvPr id="2" name="QB_5_BD.202_1#04bfae56f?vja=1&amp;pid=301a4514b&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59. </a:t>
            </a:r>
            <a:r>
              <a:rPr lang="en-US" altLang="zh-CN" sz="2000" i="0">
                <a:solidFill>
                  <a:srgbClr val="000000"/>
                </a:solidFill>
                <a:latin typeface="SimSun" pitchFamily="34" charset="0"/>
                <a:ea typeface="SimSun" pitchFamily="34" charset="-122"/>
                <a:cs typeface="SimSun" pitchFamily="34" charset="-120"/>
              </a:rPr>
              <a:t>________</a:t>
            </a:r>
            <a:endParaRPr lang="en-US" altLang="zh-CN" sz="2000" dirty="0"/>
          </a:p>
        </p:txBody>
      </p:sp>
      <p:sp>
        <p:nvSpPr>
          <p:cNvPr id="3" name="QB_5_AN.203_1#04bfae56f.blank?vja=1&amp;pid=301a4514b&amp;color=0,0,0&amp;vpa=74&amp;vtp=1"/>
          <p:cNvSpPr/>
          <p:nvPr/>
        </p:nvSpPr>
        <p:spPr>
          <a:xfrm>
            <a:off x="1163701" y="858013"/>
            <a:ext cx="8588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detailed</a:t>
            </a:r>
            <a:endParaRPr lang="en-US" altLang="zh-CN" sz="2000" dirty="0"/>
          </a:p>
        </p:txBody>
      </p:sp>
      <p:sp>
        <p:nvSpPr>
          <p:cNvPr id="4" name="QB_5_AS.204_1#04bfae56f?vja=1&amp;pid=301a4514b&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句意为：这个细致的过程需要稳定的手和敏锐的眼睛，确保每一件作品都有自己的特色。设空处在句中作定语，修饰名词process。故填detailed，意为“细致的；详尽的”。</a:t>
            </a:r>
            <a:endParaRPr lang="en-US" altLang="zh-CN" sz="2200" dirty="0"/>
          </a:p>
        </p:txBody>
      </p:sp>
      <p:sp>
        <p:nvSpPr>
          <p:cNvPr id="5" name="QB_5_BD.205_1#3b56468d1?vja=1&amp;pid=301a4514b&amp;color=0,0,0&amp;vtp=1"/>
          <p:cNvSpPr/>
          <p:nvPr/>
        </p:nvSpPr>
        <p:spPr>
          <a:xfrm>
            <a:off x="722376" y="2123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60. </a:t>
            </a:r>
            <a:r>
              <a:rPr lang="en-US" altLang="zh-CN" sz="2000" i="0">
                <a:solidFill>
                  <a:srgbClr val="000000"/>
                </a:solidFill>
                <a:latin typeface="SimSun" pitchFamily="34" charset="0"/>
                <a:ea typeface="SimSun" pitchFamily="34" charset="-122"/>
                <a:cs typeface="SimSun" pitchFamily="34" charset="-120"/>
              </a:rPr>
              <a:t>______</a:t>
            </a:r>
            <a:endParaRPr lang="en-US" altLang="zh-CN" sz="2000" dirty="0"/>
          </a:p>
        </p:txBody>
      </p:sp>
      <p:sp>
        <p:nvSpPr>
          <p:cNvPr id="6" name="QB_5_AN.206_1#3b56468d1.blank?vja=1&amp;pid=301a4514b&amp;color=0,0,0&amp;vpa=75&amp;vtp=1"/>
          <p:cNvSpPr/>
          <p:nvPr/>
        </p:nvSpPr>
        <p:spPr>
          <a:xfrm>
            <a:off x="1163701" y="2084959"/>
            <a:ext cx="608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when</a:t>
            </a:r>
            <a:endParaRPr lang="en-US" altLang="zh-CN" sz="2000" dirty="0"/>
          </a:p>
        </p:txBody>
      </p:sp>
      <p:sp>
        <p:nvSpPr>
          <p:cNvPr id="7" name="QB_5_AS.207_1#3b56468d1?vja=1&amp;pid=301a4514b&amp;color=0,0,0&amp;vtp=1"/>
          <p:cNvSpPr/>
          <p:nvPr/>
        </p:nvSpPr>
        <p:spPr>
          <a:xfrm>
            <a:off x="722376" y="2547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句意为：里昂与丝绸的联系可以追溯到古代，当时这座城市成为中国丝绸进入欧洲的重要门户。设空处引导非限制性定语从句，修饰ancient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times。关系词在从句中作时间状语，故用关系副词when引导该从句。</a:t>
            </a:r>
            <a:endParaRPr lang="en-US" altLang="zh-CN" sz="2200" dirty="0"/>
          </a:p>
        </p:txBody>
      </p:sp>
      <p:sp>
        <p:nvSpPr>
          <p:cNvPr id="8" name="QB_5_BD.208_1#f2d0420f2?vja=1&amp;pid=301a4514b&amp;color=0,0,0&amp;vtp=1"/>
          <p:cNvSpPr/>
          <p:nvPr/>
        </p:nvSpPr>
        <p:spPr>
          <a:xfrm>
            <a:off x="722376" y="3735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61.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9" name="QB_5_AN.209_1#f2d0420f2.blank?vja=1&amp;pid=301a4514b&amp;color=0,0,0&amp;vpa=76&amp;vtp=1"/>
          <p:cNvSpPr/>
          <p:nvPr/>
        </p:nvSpPr>
        <p:spPr>
          <a:xfrm>
            <a:off x="1163701" y="3697859"/>
            <a:ext cx="717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arrival</a:t>
            </a:r>
            <a:endParaRPr lang="en-US" altLang="zh-CN" sz="2000" dirty="0"/>
          </a:p>
        </p:txBody>
      </p:sp>
      <p:sp>
        <p:nvSpPr>
          <p:cNvPr id="10" name="QB_5_AS.210_1#f2d0420f2?vja=1&amp;pid=301a4514b&amp;color=0,0,0&amp;vtp=1"/>
          <p:cNvSpPr/>
          <p:nvPr/>
        </p:nvSpPr>
        <p:spPr>
          <a:xfrm>
            <a:off x="722376" y="41606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句意为：丝绸的到来带来了重大的文化和经济变革，帮助建立了中法之间的长期联系。设空处在句中作主语，且空前有定冠词The修饰，其后有of短语，须用名词。故填arrival。</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59.xml><?xml version="1.0" encoding="utf-8"?>
<p:sld xmlns:a="http://schemas.openxmlformats.org/drawingml/2006/main" xmlns:r="http://schemas.openxmlformats.org/officeDocument/2006/relationships" xmlns:p="http://schemas.openxmlformats.org/presentationml/2006/main">
  <p:cSld name="Slide 58&amp;si=58">
    <p:spTree>
      <p:nvGrpSpPr>
        <p:cNvPr id="1" name=""/>
        <p:cNvGrpSpPr/>
        <p:nvPr/>
      </p:nvGrpSpPr>
      <p:grpSpPr>
        <a:xfrm>
          <a:off x="0" y="0"/>
          <a:ext cx="0" cy="0"/>
          <a:chOff x="0" y="0"/>
          <a:chExt cx="0" cy="0"/>
        </a:xfrm>
      </p:grpSpPr>
      <p:sp>
        <p:nvSpPr>
          <p:cNvPr id="2" name="QB_5_BD.211_1#6fce3f515?vja=1&amp;pid=301a4514b&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62. </a:t>
            </a:r>
            <a:r>
              <a:rPr lang="en-US" altLang="zh-CN" sz="2000" i="0">
                <a:solidFill>
                  <a:srgbClr val="000000"/>
                </a:solidFill>
                <a:latin typeface="SimSun" pitchFamily="34" charset="0"/>
                <a:ea typeface="SimSun" pitchFamily="34" charset="-122"/>
                <a:cs typeface="SimSun" pitchFamily="34" charset="-120"/>
              </a:rPr>
              <a:t>____</a:t>
            </a:r>
            <a:endParaRPr lang="en-US" altLang="zh-CN" sz="2000" dirty="0"/>
          </a:p>
        </p:txBody>
      </p:sp>
      <p:sp>
        <p:nvSpPr>
          <p:cNvPr id="3" name="QB_5_AN.212_1#6fce3f515.blank?vja=1&amp;pid=301a4514b&amp;color=0,0,0&amp;vpa=77&amp;vtp=1"/>
          <p:cNvSpPr/>
          <p:nvPr/>
        </p:nvSpPr>
        <p:spPr>
          <a:xfrm>
            <a:off x="1151001" y="858013"/>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a:t>
            </a:r>
            <a:endParaRPr lang="en-US" altLang="zh-CN" sz="2000" dirty="0"/>
          </a:p>
        </p:txBody>
      </p:sp>
      <p:sp>
        <p:nvSpPr>
          <p:cNvPr id="4" name="QB_5_AS.213_1#6fce3f515?vja=1&amp;pid=301a4514b&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句意为：就连里昂老城的街道设计也是为了保护丝绸制品在运输过程中免受风吹雨打，这显示了丝绸如何在许多方面影响这座城市的发展。此处特指“里昂老城的街道设计”，故用定冠词the限定。</a:t>
            </a:r>
            <a:endParaRPr lang="en-US" altLang="zh-CN" sz="2200" dirty="0"/>
          </a:p>
        </p:txBody>
      </p:sp>
      <p:sp>
        <p:nvSpPr>
          <p:cNvPr id="5" name="QB_5_BD.214_1#b13074447?vja=1&amp;pid=301a4514b&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63.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5_AN.215_1#b13074447.blank?vja=1&amp;pid=301a4514b&amp;color=0,0,0&amp;vpa=78&amp;vtp=1"/>
          <p:cNvSpPr/>
          <p:nvPr/>
        </p:nvSpPr>
        <p:spPr>
          <a:xfrm>
            <a:off x="1138301" y="2465959"/>
            <a:ext cx="268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as</a:t>
            </a:r>
            <a:endParaRPr lang="en-US" altLang="zh-CN" sz="2000" dirty="0"/>
          </a:p>
        </p:txBody>
      </p:sp>
      <p:sp>
        <p:nvSpPr>
          <p:cNvPr id="7" name="QB_5_AS.216_1#b13074447?vja=1&amp;pid=301a4514b&amp;color=0,0,0&amp;vtp=1"/>
          <p:cNvSpPr/>
          <p:nvPr/>
        </p:nvSpPr>
        <p:spPr>
          <a:xfrm>
            <a:off x="722376" y="29287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句意为：如今，里昂仍然被誉为丝绸生产、设计和文化交流的中心，为世界各地的许多知名时装公司提供灵感。be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celebrated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as为固定搭配，意为“被誉为</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”。故填as。</a:t>
            </a:r>
            <a:endParaRPr lang="en-US" altLang="zh-CN" sz="2200" dirty="0"/>
          </a:p>
        </p:txBody>
      </p:sp>
      <p:sp>
        <p:nvSpPr>
          <p:cNvPr id="8" name="QB_5_BD.217_1#deb8c8915?vja=1&amp;pid=301a4514b&amp;color=0,0,0&amp;vtp=1"/>
          <p:cNvSpPr/>
          <p:nvPr/>
        </p:nvSpPr>
        <p:spPr>
          <a:xfrm>
            <a:off x="722376" y="3735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64. </a:t>
            </a:r>
            <a:r>
              <a:rPr lang="en-US" altLang="zh-CN" sz="2000" i="0">
                <a:solidFill>
                  <a:srgbClr val="000000"/>
                </a:solidFill>
                <a:latin typeface="SimSun" pitchFamily="34" charset="0"/>
                <a:ea typeface="SimSun" pitchFamily="34" charset="-122"/>
                <a:cs typeface="SimSun" pitchFamily="34" charset="-120"/>
              </a:rPr>
              <a:t>____________</a:t>
            </a:r>
            <a:endParaRPr lang="en-US" altLang="zh-CN" sz="2000" dirty="0"/>
          </a:p>
        </p:txBody>
      </p:sp>
      <p:sp>
        <p:nvSpPr>
          <p:cNvPr id="9" name="QB_5_AN.218_1#deb8c8915.blank?vja=1&amp;pid=301a4514b&amp;color=0,0,0&amp;vpa=79&amp;vtp=1"/>
          <p:cNvSpPr/>
          <p:nvPr/>
        </p:nvSpPr>
        <p:spPr>
          <a:xfrm>
            <a:off x="1151001" y="3685159"/>
            <a:ext cx="13938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opportunities</a:t>
            </a:r>
            <a:endParaRPr lang="en-US" altLang="zh-CN" sz="2000" dirty="0"/>
          </a:p>
        </p:txBody>
      </p:sp>
      <p:sp>
        <p:nvSpPr>
          <p:cNvPr id="10" name="QB_5_AS.219_1#deb8c8915?vja=1&amp;pid=301a4514b&amp;color=0,0,0&amp;vtp=1"/>
          <p:cNvSpPr/>
          <p:nvPr/>
        </p:nvSpPr>
        <p:spPr>
          <a:xfrm>
            <a:off x="722376" y="41606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句意为：由于中国的“一带一路”倡议，新的贸易路线正在为里昂带来许多新的机遇。设空处作动词bringing的宾语，且其前有many修饰，故应用复数形式。故填opportunities。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4_BD.10_1#00a523411?vja=1&amp;pid=054913477&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speakers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talking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about?(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4_AN.11_1#00a523411.bracket?vja=1&amp;pid=054913477&amp;color=0,0,0&amp;mp=1&amp;vpa=4&amp;vtp=1"/>
          <p:cNvSpPr/>
          <p:nvPr/>
        </p:nvSpPr>
        <p:spPr>
          <a:xfrm>
            <a:off x="5232464"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4_BD.10_2#00a523411.choices?vja=1&amp;pid=054913477&amp;color=0,0,0&amp;vtp=1"/>
          <p:cNvSpPr/>
          <p:nvPr/>
        </p:nvSpPr>
        <p:spPr>
          <a:xfrm>
            <a:off x="722376" y="1272159"/>
            <a:ext cx="10753344" cy="347853"/>
          </a:xfrm>
          <a:prstGeom prst="rect">
            <a:avLst/>
          </a:prstGeom>
          <a:noFill/>
          <a:ln/>
        </p:spPr>
        <p:txBody>
          <a:bodyPr wrap="square" lIns="0" tIns="0" rIns="0" bIns="0" rtlCol="0" anchor="t"/>
          <a:lstStyle/>
          <a:p>
            <a:pPr>
              <a:lnSpc>
                <a:spcPct val="125000"/>
              </a:lnSpc>
              <a:tabLst>
                <a:tab pos="4130105" algn="l"/>
                <a:tab pos="7523610" algn="l"/>
              </a:tabLst>
            </a:pPr>
            <a:r>
              <a:rPr lang="en-US" altLang="zh-CN" sz="2000" b="0" i="0" dirty="0">
                <a:solidFill>
                  <a:srgbClr val="000000"/>
                </a:solidFill>
                <a:latin typeface="Times New Roman" pitchFamily="34" charset="0"/>
                <a:ea typeface="微软雅黑" pitchFamily="34" charset="-122"/>
                <a:cs typeface="Times New Roman" pitchFamily="34" charset="-120"/>
              </a:rPr>
              <a:t>A.Entertaining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friends.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.Decorating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room.</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.Cleaning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house.</a:t>
            </a:r>
            <a:endParaRPr lang="en-US" altLang="zh-CN" sz="2000" dirty="0"/>
          </a:p>
        </p:txBody>
      </p:sp>
      <p:sp>
        <p:nvSpPr>
          <p:cNvPr id="5" name="QC_4_AS.12_1#00a523411?vja=1&amp;pid=054913477&amp;color=0,0,0&amp;vtp=1"/>
          <p:cNvSpPr/>
          <p:nvPr/>
        </p:nvSpPr>
        <p:spPr>
          <a:xfrm>
            <a:off x="722376" y="1696847"/>
            <a:ext cx="10753344" cy="1528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Text</a:t>
            </a:r>
            <a:r>
              <a:rPr lang="en-US" altLang="zh-CN" sz="2000" b="1"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4</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managed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clean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house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friends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there?</a:t>
            </a:r>
            <a:endParaRPr lang="en-US" altLang="zh-CN" sz="2200" dirty="0"/>
          </a:p>
          <a:p>
            <a:pPr algn="just">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tried!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terrible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mess.I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sweeping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living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walked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dishes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sink.</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0.xml><?xml version="1.0" encoding="utf-8"?>
<p:sld xmlns:a="http://schemas.openxmlformats.org/drawingml/2006/main" xmlns:r="http://schemas.openxmlformats.org/officeDocument/2006/relationships" xmlns:p="http://schemas.openxmlformats.org/presentationml/2006/main">
  <p:cSld name="Slide 59&amp;si=59">
    <p:spTree>
      <p:nvGrpSpPr>
        <p:cNvPr id="1" name=""/>
        <p:cNvGrpSpPr/>
        <p:nvPr/>
      </p:nvGrpSpPr>
      <p:grpSpPr>
        <a:xfrm>
          <a:off x="0" y="0"/>
          <a:ext cx="0" cy="0"/>
          <a:chOff x="0" y="0"/>
          <a:chExt cx="0" cy="0"/>
        </a:xfrm>
      </p:grpSpPr>
      <p:sp>
        <p:nvSpPr>
          <p:cNvPr id="2" name="QB_5_BD.220_1#641e01ec5?vja=1&amp;pid=301a4514b&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65.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3" name="QB_5_AN.221_1#641e01ec5.blank?vja=1&amp;pid=301a4514b&amp;color=0,0,0&amp;vpa=80&amp;vtp=1"/>
          <p:cNvSpPr/>
          <p:nvPr/>
        </p:nvSpPr>
        <p:spPr>
          <a:xfrm>
            <a:off x="1163701" y="858013"/>
            <a:ext cx="7191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shared</a:t>
            </a:r>
            <a:endParaRPr lang="en-US" altLang="zh-CN" sz="2000" dirty="0"/>
          </a:p>
        </p:txBody>
      </p:sp>
      <p:sp>
        <p:nvSpPr>
          <p:cNvPr id="4" name="QB_5_AS.222_1#641e01ec5?vja=1&amp;pid=301a4514b&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句意为：这一重新建立的合作关系将继续编织一个充满共同创造力和创新精神的未来。设空处在句中作定语，修饰名词词组creativity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innovation，此处表示被动含义，表示“共享的；共同的”，应用过去分词作定语。故填shared，也可将其视作形容词。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61.xml><?xml version="1.0" encoding="utf-8"?>
<p:sld xmlns:a="http://schemas.openxmlformats.org/drawingml/2006/main" xmlns:r="http://schemas.openxmlformats.org/officeDocument/2006/relationships" xmlns:p="http://schemas.openxmlformats.org/presentationml/2006/main">
  <p:cSld name="Slide 60&amp;si=60">
    <p:spTree>
      <p:nvGrpSpPr>
        <p:cNvPr id="1" name=""/>
        <p:cNvGrpSpPr/>
        <p:nvPr/>
      </p:nvGrpSpPr>
      <p:grpSpPr>
        <a:xfrm>
          <a:off x="0" y="0"/>
          <a:ext cx="0" cy="0"/>
          <a:chOff x="0" y="0"/>
          <a:chExt cx="0" cy="0"/>
        </a:xfrm>
      </p:grpSpPr>
      <p:sp>
        <p:nvSpPr>
          <p:cNvPr id="2" name="C_2_BD#cca47b62c?vja=1&amp;pid=7b153d602&amp;color=100,146,38&amp;vtp=1&amp;bt=1"/>
          <p:cNvSpPr/>
          <p:nvPr/>
        </p:nvSpPr>
        <p:spPr>
          <a:xfrm>
            <a:off x="722376" y="896112"/>
            <a:ext cx="10753344" cy="812800"/>
          </a:xfrm>
          <a:prstGeom prst="rect">
            <a:avLst/>
          </a:prstGeom>
          <a:noFill/>
          <a:ln/>
        </p:spPr>
        <p:txBody>
          <a:bodyPr wrap="square" lIns="0" tIns="0" rIns="0" bIns="0" rtlCol="0" anchor="t"/>
          <a:lstStyle/>
          <a:p>
            <a:pPr algn="ctr">
              <a:lnSpc>
                <a:spcPct val="125000"/>
              </a:lnSpc>
            </a:pPr>
            <a:r>
              <a:rPr lang="en-US" altLang="zh-CN" sz="2400" b="1" i="0" dirty="0">
                <a:solidFill>
                  <a:srgbClr val="649226"/>
                </a:solidFill>
                <a:latin typeface="Times New Roman" pitchFamily="34" charset="0"/>
                <a:ea typeface="微软雅黑" pitchFamily="34" charset="-122"/>
                <a:cs typeface="Times New Roman" pitchFamily="34" charset="-120"/>
              </a:rPr>
              <a:t>第四部分</a:t>
            </a:r>
            <a:r>
              <a:rPr lang="en-US" altLang="zh-CN" sz="2400" b="1" i="0" dirty="0">
                <a:solidFill>
                  <a:srgbClr val="649226"/>
                </a:solidFill>
                <a:latin typeface="SimSun" pitchFamily="34" charset="0"/>
                <a:ea typeface="SimSun" pitchFamily="34" charset="-122"/>
                <a:cs typeface="SimSun" pitchFamily="34" charset="-120"/>
              </a:rPr>
              <a:t> </a:t>
            </a:r>
            <a:r>
              <a:rPr lang="en-US" altLang="zh-CN" sz="2400" b="1" i="0" dirty="0">
                <a:solidFill>
                  <a:srgbClr val="649226"/>
                </a:solidFill>
                <a:latin typeface="Times New Roman" pitchFamily="34" charset="0"/>
                <a:ea typeface="微软雅黑" pitchFamily="34" charset="-122"/>
                <a:cs typeface="Times New Roman" pitchFamily="34" charset="-120"/>
              </a:rPr>
              <a:t>写作</a:t>
            </a:r>
            <a:endParaRPr lang="en-US" altLang="zh-CN" sz="2400" dirty="0"/>
          </a:p>
        </p:txBody>
      </p:sp>
      <p:sp>
        <p:nvSpPr>
          <p:cNvPr id="3" name="C_3_BD#fd2566e50?vja=1&amp;pid=cca47b62c&amp;color=100,146,38&amp;vtp=1"/>
          <p:cNvSpPr/>
          <p:nvPr/>
        </p:nvSpPr>
        <p:spPr>
          <a:xfrm>
            <a:off x="722376" y="1350860"/>
            <a:ext cx="10753344" cy="767080"/>
          </a:xfrm>
          <a:prstGeom prst="rect">
            <a:avLst/>
          </a:prstGeom>
          <a:noFill/>
          <a:ln/>
        </p:spPr>
        <p:txBody>
          <a:bodyPr wrap="square" lIns="0" tIns="0" rIns="0" bIns="0" rtlCol="0" anchor="t"/>
          <a:lstStyle/>
          <a:p>
            <a:pPr algn="l">
              <a:lnSpc>
                <a:spcPct val="125000"/>
              </a:lnSpc>
            </a:pPr>
            <a:r>
              <a:rPr lang="en-US" altLang="zh-CN" sz="2200" b="1" i="0" dirty="0">
                <a:solidFill>
                  <a:srgbClr val="649226"/>
                </a:solidFill>
                <a:latin typeface="Times New Roman" pitchFamily="34" charset="0"/>
                <a:ea typeface="微软雅黑" pitchFamily="34" charset="-122"/>
                <a:cs typeface="Times New Roman" pitchFamily="34" charset="-120"/>
              </a:rPr>
              <a:t>第一节</a:t>
            </a:r>
            <a:r>
              <a:rPr lang="en-US" altLang="zh-CN" sz="2200" b="1" i="0" dirty="0">
                <a:solidFill>
                  <a:srgbClr val="649226"/>
                </a:solidFill>
                <a:latin typeface="SimSun" pitchFamily="34" charset="0"/>
                <a:ea typeface="SimSun" pitchFamily="34" charset="-122"/>
                <a:cs typeface="SimSun" pitchFamily="34" charset="-120"/>
              </a:rPr>
              <a:t> </a:t>
            </a:r>
            <a:r>
              <a:rPr lang="en-US" altLang="zh-CN" sz="2200" b="1" i="0" dirty="0">
                <a:solidFill>
                  <a:srgbClr val="649226"/>
                </a:solidFill>
                <a:latin typeface="Times New Roman" pitchFamily="34" charset="0"/>
                <a:ea typeface="微软雅黑" pitchFamily="34" charset="-122"/>
                <a:cs typeface="Times New Roman" pitchFamily="34" charset="-120"/>
              </a:rPr>
              <a:t>（满分15分）</a:t>
            </a:r>
            <a:endParaRPr lang="en-US" altLang="zh-CN" sz="2200" dirty="0"/>
          </a:p>
        </p:txBody>
      </p:sp>
      <p:sp>
        <p:nvSpPr>
          <p:cNvPr id="4" name="QO_4_BD.223_1#b6cb51684?vja=1&amp;pid=fd2566e50&amp;color=0,0,0&amp;vtp=1"/>
          <p:cNvSpPr/>
          <p:nvPr/>
        </p:nvSpPr>
        <p:spPr>
          <a:xfrm>
            <a:off x="722376" y="1767583"/>
            <a:ext cx="10753344" cy="3018155"/>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[河南郑州2025高二期末]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为响应国家发起的体重管理倡议，你校英文报现征集“健康家庭行动”实施方案。请以“Improving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Practical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Plan”为题，用英语写一篇短文投稿。内容包括:</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1.具体实施方法；</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2.预期效果和意义。</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注意：写作词数应为80个左右。</a:t>
            </a:r>
            <a:endParaRPr lang="en-US" altLang="zh-CN" sz="2000" dirty="0"/>
          </a:p>
          <a:p>
            <a:pPr algn="ctr">
              <a:lnSpc>
                <a:spcPct val="125000"/>
              </a:lnSpc>
            </a:pPr>
            <a:r>
              <a:rPr lang="en-US" altLang="zh-CN" sz="2000" b="1" i="0" dirty="0">
                <a:solidFill>
                  <a:srgbClr val="000000"/>
                </a:solidFill>
                <a:latin typeface="Times New Roman" pitchFamily="34" charset="0"/>
                <a:ea typeface="微软雅黑" pitchFamily="34" charset="-122"/>
                <a:cs typeface="Times New Roman" pitchFamily="34" charset="-120"/>
              </a:rPr>
              <a:t>Improving</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Family</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Wellness:</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A</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Practical</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Plan</a:t>
            </a:r>
            <a:endParaRPr lang="en-US" altLang="zh-CN" sz="2000" dirty="0"/>
          </a:p>
          <a:p>
            <a:pPr>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_____________</a:t>
            </a:r>
            <a:r>
              <a:rPr lang="en-US" altLang="zh-CN" sz="2000" dirty="0">
                <a:solidFill>
                  <a:srgbClr val="000000"/>
                </a:solidFill>
                <a:latin typeface="Times New Roman" pitchFamily="34" charset="0"/>
                <a:ea typeface="微软雅黑" pitchFamily="34" charset="-122"/>
                <a:cs typeface="Times New Roman" pitchFamily="34" charset="-120"/>
              </a:rPr>
              <a:t>______________________________________________________________________________________________________________________________</a:t>
            </a:r>
            <a:r>
              <a:rPr lang="en-US" altLang="zh-CN" sz="2000" b="0" i="0" dirty="0">
                <a:solidFill>
                  <a:srgbClr val="000000"/>
                </a:solidFill>
                <a:latin typeface="Times New Roman" pitchFamily="34" charset="0"/>
                <a:ea typeface="微软雅黑" pitchFamily="34" charset="-122"/>
                <a:cs typeface="Times New Roman" pitchFamily="34" charset="-120"/>
              </a:rPr>
              <a:t>_____________________________</a:t>
            </a:r>
            <a:endParaRPr lang="en-US" altLang="zh-CN" sz="2000" dirty="0"/>
          </a:p>
        </p:txBody>
      </p:sp>
    </p:spTree>
  </p:cSld>
  <p:clrMapOvr>
    <a:masterClrMapping/>
  </p:clrMapOvr>
  <p:transition>
    <p:fade/>
  </p:transition>
</p:sld>
</file>

<file path=ppt/slides/slide62.xml><?xml version="1.0" encoding="utf-8"?>
<p:sld xmlns:a="http://schemas.openxmlformats.org/drawingml/2006/main" xmlns:r="http://schemas.openxmlformats.org/officeDocument/2006/relationships" xmlns:p="http://schemas.openxmlformats.org/presentationml/2006/main">
  <p:cSld name="Slide 62&amp;si=62">
    <p:spTree>
      <p:nvGrpSpPr>
        <p:cNvPr id="1" name=""/>
        <p:cNvGrpSpPr/>
        <p:nvPr/>
      </p:nvGrpSpPr>
      <p:grpSpPr>
        <a:xfrm>
          <a:off x="0" y="0"/>
          <a:ext cx="0" cy="0"/>
          <a:chOff x="0" y="0"/>
          <a:chExt cx="0" cy="0"/>
        </a:xfrm>
      </p:grpSpPr>
      <p:sp>
        <p:nvSpPr>
          <p:cNvPr id="2" name="QO_4_AS.225_1#b6cb51684?vja=1&amp;pid=fd2566e50&amp;color=0,0,0&amp;vtp=1&amp;bt=1"/>
          <p:cNvSpPr/>
          <p:nvPr/>
        </p:nvSpPr>
        <p:spPr>
          <a:xfrm>
            <a:off x="722376" y="900000"/>
            <a:ext cx="10753344" cy="351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【思路点拨】</a:t>
            </a:r>
            <a:endParaRPr lang="en-US" altLang="zh-CN" sz="2000" dirty="0"/>
          </a:p>
        </p:txBody>
      </p:sp>
      <p:pic>
        <p:nvPicPr>
          <p:cNvPr id="3" name="QO_4_AS.225_2#b6cb51684?vja=1&amp;pid=fd2566e50&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496312" y="1384124"/>
            <a:ext cx="7187184" cy="341985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3.xml><?xml version="1.0" encoding="utf-8"?>
<p:sld xmlns:a="http://schemas.openxmlformats.org/drawingml/2006/main" xmlns:r="http://schemas.openxmlformats.org/officeDocument/2006/relationships" xmlns:p="http://schemas.openxmlformats.org/presentationml/2006/main">
  <p:cSld name="Slide 61&amp;si=61">
    <p:spTree>
      <p:nvGrpSpPr>
        <p:cNvPr id="1" name=""/>
        <p:cNvGrpSpPr/>
        <p:nvPr/>
      </p:nvGrpSpPr>
      <p:grpSpPr>
        <a:xfrm>
          <a:off x="0" y="0"/>
          <a:ext cx="0" cy="0"/>
          <a:chOff x="0" y="0"/>
          <a:chExt cx="0" cy="0"/>
        </a:xfrm>
      </p:grpSpPr>
      <p:sp>
        <p:nvSpPr>
          <p:cNvPr id="2" name="QO_4_AN.224_1#b6cb51684?vja=1&amp;pid=fd2566e50&amp;color=0,0,0&amp;vtp=1&amp;bt=1"/>
          <p:cNvSpPr/>
          <p:nvPr/>
        </p:nvSpPr>
        <p:spPr>
          <a:xfrm>
            <a:off x="722376" y="900000"/>
            <a:ext cx="10753344" cy="3776853"/>
          </a:xfrm>
          <a:prstGeom prst="rect">
            <a:avLst/>
          </a:prstGeom>
          <a:noFill/>
          <a:ln/>
        </p:spPr>
        <p:txBody>
          <a:bodyPr wrap="square" lIns="0" tIns="0" rIns="0" bIns="0" rtlCol="0" anchor="t"/>
          <a:lstStyle/>
          <a:p>
            <a:pPr algn="l">
              <a:lnSpc>
                <a:spcPct val="125000"/>
              </a:lnSpc>
            </a:pPr>
            <a:r>
              <a:rPr lang="en-US" altLang="zh-CN" sz="2000" b="1" i="0" dirty="0">
                <a:solidFill>
                  <a:srgbClr val="FF0000"/>
                </a:solidFill>
                <a:latin typeface="Times New Roman" pitchFamily="34" charset="0"/>
                <a:ea typeface="微软雅黑" pitchFamily="34" charset="-122"/>
                <a:cs typeface="Times New Roman" pitchFamily="34" charset="-120"/>
              </a:rPr>
              <a:t>【参考范文】</a:t>
            </a:r>
            <a:endParaRPr lang="en-US" altLang="zh-CN" sz="2000" dirty="0"/>
          </a:p>
          <a:p>
            <a:pPr algn="ctr">
              <a:lnSpc>
                <a:spcPct val="125000"/>
              </a:lnSpc>
            </a:pPr>
            <a:r>
              <a:rPr lang="en-US" altLang="zh-CN" sz="2000" b="1" i="0" dirty="0">
                <a:solidFill>
                  <a:srgbClr val="FF0000"/>
                </a:solidFill>
                <a:latin typeface="Times New Roman" pitchFamily="34" charset="0"/>
                <a:ea typeface="微软雅黑" pitchFamily="34" charset="-122"/>
                <a:cs typeface="Times New Roman" pitchFamily="34" charset="-120"/>
              </a:rPr>
              <a:t>Improving</a:t>
            </a:r>
            <a:r>
              <a:rPr lang="en-US" altLang="zh-CN" sz="2000" b="1" i="0" dirty="0">
                <a:solidFill>
                  <a:srgbClr val="FF0000"/>
                </a:solidFill>
                <a:latin typeface="SimSun" pitchFamily="34" charset="0"/>
                <a:ea typeface="SimSun" pitchFamily="34" charset="-122"/>
                <a:cs typeface="SimSun" pitchFamily="34" charset="-120"/>
              </a:rPr>
              <a:t> </a:t>
            </a:r>
            <a:r>
              <a:rPr lang="en-US" altLang="zh-CN" sz="2000" b="1" i="0" dirty="0">
                <a:solidFill>
                  <a:srgbClr val="FF0000"/>
                </a:solidFill>
                <a:latin typeface="Times New Roman" pitchFamily="34" charset="0"/>
                <a:ea typeface="微软雅黑" pitchFamily="34" charset="-122"/>
                <a:cs typeface="Times New Roman" pitchFamily="34" charset="-120"/>
              </a:rPr>
              <a:t>Family</a:t>
            </a:r>
            <a:r>
              <a:rPr lang="en-US" altLang="zh-CN" sz="2000" b="1" i="0" dirty="0">
                <a:solidFill>
                  <a:srgbClr val="FF0000"/>
                </a:solidFill>
                <a:latin typeface="SimSun" pitchFamily="34" charset="0"/>
                <a:ea typeface="SimSun" pitchFamily="34" charset="-122"/>
                <a:cs typeface="SimSun" pitchFamily="34" charset="-120"/>
              </a:rPr>
              <a:t> </a:t>
            </a:r>
            <a:r>
              <a:rPr lang="en-US" altLang="zh-CN" sz="2000" b="1" i="0" dirty="0">
                <a:solidFill>
                  <a:srgbClr val="FF0000"/>
                </a:solidFill>
                <a:latin typeface="Times New Roman" pitchFamily="34" charset="0"/>
                <a:ea typeface="微软雅黑" pitchFamily="34" charset="-122"/>
                <a:cs typeface="Times New Roman" pitchFamily="34" charset="-120"/>
              </a:rPr>
              <a:t>Wellness:</a:t>
            </a:r>
            <a:r>
              <a:rPr lang="en-US" altLang="zh-CN" sz="2000" b="1" i="0" dirty="0">
                <a:solidFill>
                  <a:srgbClr val="FF0000"/>
                </a:solidFill>
                <a:latin typeface="SimSun" pitchFamily="34" charset="0"/>
                <a:ea typeface="SimSun" pitchFamily="34" charset="-122"/>
                <a:cs typeface="SimSun" pitchFamily="34" charset="-120"/>
              </a:rPr>
              <a:t> </a:t>
            </a:r>
            <a:r>
              <a:rPr lang="en-US" altLang="zh-CN" sz="2000" b="1" i="0" dirty="0">
                <a:solidFill>
                  <a:srgbClr val="FF0000"/>
                </a:solidFill>
                <a:latin typeface="Times New Roman" pitchFamily="34" charset="0"/>
                <a:ea typeface="微软雅黑" pitchFamily="34" charset="-122"/>
                <a:cs typeface="Times New Roman" pitchFamily="34" charset="-120"/>
              </a:rPr>
              <a:t>A</a:t>
            </a:r>
            <a:r>
              <a:rPr lang="en-US" altLang="zh-CN" sz="2000" b="1" i="0" dirty="0">
                <a:solidFill>
                  <a:srgbClr val="FF0000"/>
                </a:solidFill>
                <a:latin typeface="SimSun" pitchFamily="34" charset="0"/>
                <a:ea typeface="SimSun" pitchFamily="34" charset="-122"/>
                <a:cs typeface="SimSun" pitchFamily="34" charset="-120"/>
              </a:rPr>
              <a:t> </a:t>
            </a:r>
            <a:r>
              <a:rPr lang="en-US" altLang="zh-CN" sz="2000" b="1" i="0" dirty="0">
                <a:solidFill>
                  <a:srgbClr val="FF0000"/>
                </a:solidFill>
                <a:latin typeface="Times New Roman" pitchFamily="34" charset="0"/>
                <a:ea typeface="微软雅黑" pitchFamily="34" charset="-122"/>
                <a:cs typeface="Times New Roman" pitchFamily="34" charset="-120"/>
              </a:rPr>
              <a:t>Practical</a:t>
            </a:r>
            <a:r>
              <a:rPr lang="en-US" altLang="zh-CN" sz="2000" b="1" i="0" dirty="0">
                <a:solidFill>
                  <a:srgbClr val="FF0000"/>
                </a:solidFill>
                <a:latin typeface="SimSun" pitchFamily="34" charset="0"/>
                <a:ea typeface="SimSun" pitchFamily="34" charset="-122"/>
                <a:cs typeface="SimSun" pitchFamily="34" charset="-120"/>
              </a:rPr>
              <a:t> </a:t>
            </a:r>
            <a:r>
              <a:rPr lang="en-US" altLang="zh-CN" sz="2000" b="1" i="0" dirty="0">
                <a:solidFill>
                  <a:srgbClr val="FF0000"/>
                </a:solidFill>
                <a:latin typeface="Times New Roman" pitchFamily="34" charset="0"/>
                <a:ea typeface="微软雅黑" pitchFamily="34" charset="-122"/>
                <a:cs typeface="Times New Roman" pitchFamily="34" charset="-120"/>
              </a:rPr>
              <a:t>Plan</a:t>
            </a:r>
            <a:endParaRPr lang="en-US" altLang="zh-CN" sz="2000" dirty="0"/>
          </a:p>
          <a:p>
            <a:pPr algn="just">
              <a:lnSpc>
                <a:spcPct val="125000"/>
              </a:lnSpc>
            </a:pP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response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national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weight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management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initiative,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family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developed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practical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wellness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plan.</a:t>
            </a:r>
            <a:endParaRPr lang="en-US" altLang="zh-CN" sz="2000" dirty="0"/>
          </a:p>
          <a:p>
            <a:pPr algn="just">
              <a:lnSpc>
                <a:spcPct val="125000"/>
              </a:lnSpc>
            </a:pP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For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exercise,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grandparents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will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take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simple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yet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effective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30-minute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walk</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jog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daily,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while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parents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will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practise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yoga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swimming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twice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week.I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will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play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basketball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badminton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after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school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weekends.In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terms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diet,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will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eat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more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vegetables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fruits,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cut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down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sugary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drinks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processed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foods.</a:t>
            </a:r>
            <a:endParaRPr lang="en-US" altLang="zh-CN" sz="2000" dirty="0"/>
          </a:p>
          <a:p>
            <a:pPr algn="just">
              <a:lnSpc>
                <a:spcPct val="125000"/>
              </a:lnSpc>
            </a:pP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These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efforts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will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surely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make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us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stronger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bodies,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reduce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risk</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diseases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strengthen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our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family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bonds.</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4.xml><?xml version="1.0" encoding="utf-8"?>
<p:sld xmlns:a="http://schemas.openxmlformats.org/drawingml/2006/main" xmlns:r="http://schemas.openxmlformats.org/officeDocument/2006/relationships" xmlns:p="http://schemas.openxmlformats.org/presentationml/2006/main">
  <p:cSld name="Slide 63&amp;si=63">
    <p:spTree>
      <p:nvGrpSpPr>
        <p:cNvPr id="1" name=""/>
        <p:cNvGrpSpPr/>
        <p:nvPr/>
      </p:nvGrpSpPr>
      <p:grpSpPr>
        <a:xfrm>
          <a:off x="0" y="0"/>
          <a:ext cx="0" cy="0"/>
          <a:chOff x="0" y="0"/>
          <a:chExt cx="0" cy="0"/>
        </a:xfrm>
      </p:grpSpPr>
      <p:sp>
        <p:nvSpPr>
          <p:cNvPr id="2" name="C_3_BD#73f1524dd?vja=1&amp;pid=cca47b62c&amp;color=100,146,38&amp;vtp=1&amp;bt=1"/>
          <p:cNvSpPr/>
          <p:nvPr/>
        </p:nvSpPr>
        <p:spPr>
          <a:xfrm>
            <a:off x="722376" y="896112"/>
            <a:ext cx="10753344" cy="767080"/>
          </a:xfrm>
          <a:prstGeom prst="rect">
            <a:avLst/>
          </a:prstGeom>
          <a:noFill/>
          <a:ln/>
        </p:spPr>
        <p:txBody>
          <a:bodyPr wrap="square" lIns="0" tIns="0" rIns="0" bIns="0" rtlCol="0" anchor="t"/>
          <a:lstStyle/>
          <a:p>
            <a:pPr algn="l">
              <a:lnSpc>
                <a:spcPct val="125000"/>
              </a:lnSpc>
            </a:pPr>
            <a:r>
              <a:rPr lang="en-US" altLang="zh-CN" sz="2200" b="1" i="0" dirty="0">
                <a:solidFill>
                  <a:srgbClr val="649226"/>
                </a:solidFill>
                <a:latin typeface="Times New Roman" pitchFamily="34" charset="0"/>
                <a:ea typeface="微软雅黑" pitchFamily="34" charset="-122"/>
                <a:cs typeface="Times New Roman" pitchFamily="34" charset="-120"/>
              </a:rPr>
              <a:t>第二节</a:t>
            </a:r>
            <a:r>
              <a:rPr lang="en-US" altLang="zh-CN" sz="2200" b="1" i="0" dirty="0">
                <a:solidFill>
                  <a:srgbClr val="649226"/>
                </a:solidFill>
                <a:latin typeface="SimSun" pitchFamily="34" charset="0"/>
                <a:ea typeface="SimSun" pitchFamily="34" charset="-122"/>
                <a:cs typeface="SimSun" pitchFamily="34" charset="-120"/>
              </a:rPr>
              <a:t> </a:t>
            </a:r>
            <a:r>
              <a:rPr lang="en-US" altLang="zh-CN" sz="2200" b="1" i="0" dirty="0">
                <a:solidFill>
                  <a:srgbClr val="649226"/>
                </a:solidFill>
                <a:latin typeface="Times New Roman" pitchFamily="34" charset="0"/>
                <a:ea typeface="微软雅黑" pitchFamily="34" charset="-122"/>
                <a:cs typeface="Times New Roman" pitchFamily="34" charset="-120"/>
              </a:rPr>
              <a:t>（满分25分）</a:t>
            </a:r>
            <a:endParaRPr lang="en-US" altLang="zh-CN" sz="2200" dirty="0"/>
          </a:p>
        </p:txBody>
      </p:sp>
      <p:sp>
        <p:nvSpPr>
          <p:cNvPr id="3" name="QO_4_BD.226_1#5a25b1749?vja=1&amp;pid=73f1524dd&amp;color=0,0,0&amp;vtp=1"/>
          <p:cNvSpPr/>
          <p:nvPr/>
        </p:nvSpPr>
        <p:spPr>
          <a:xfrm>
            <a:off x="722376" y="1310383"/>
            <a:ext cx="10753344" cy="3771202"/>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[湖北襄阳2025高二期末调研]</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阅读下面材料，根据其内容和所给段落开头语续写两段，</a:t>
            </a:r>
            <a:r>
              <a:rPr lang="en-US" altLang="zh-CN" sz="2000" b="0" i="0">
                <a:solidFill>
                  <a:srgbClr val="000000"/>
                </a:solidFill>
                <a:latin typeface="Times New Roman" pitchFamily="34" charset="0"/>
                <a:ea typeface="微软雅黑" pitchFamily="34" charset="-122"/>
                <a:cs typeface="Times New Roman" pitchFamily="34" charset="-120"/>
              </a:rPr>
              <a:t>使之构成一篇完整的短文。</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afternoon,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children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husband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PPT.The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slides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designed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convince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second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dog.“Turtle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read.Turtle,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beloved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weeks,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most.</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“Okay,”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husband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talking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continued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eyes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responsibility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eagerly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promised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100" b="0" i="0" kern="0" spc="-99900" dirty="0">
                <a:solidFill>
                  <a:srgbClr val="FFFFFF"/>
                </a:solidFill>
                <a:latin typeface="Times New Roman" pitchFamily="34" charset="0"/>
                <a:ea typeface="微软雅黑" pitchFamily="34" charset="-122"/>
                <a:cs typeface="Times New Roman" pitchFamily="34" charset="-120"/>
              </a:rPr>
              <a:t>#1.2</a:t>
            </a:r>
            <a:endParaRPr lang="en-US" altLang="zh-CN" sz="2000" dirty="0"/>
          </a:p>
        </p:txBody>
      </p:sp>
    </p:spTree>
  </p:cSld>
  <p:clrMapOvr>
    <a:masterClrMapping/>
  </p:clrMapOvr>
  <p:transition>
    <p:fade/>
  </p:transition>
</p:sld>
</file>

<file path=ppt/slides/slide65.xml><?xml version="1.0" encoding="utf-8"?>
<p:sld xmlns:a="http://schemas.openxmlformats.org/drawingml/2006/main" xmlns:r="http://schemas.openxmlformats.org/officeDocument/2006/relationships" xmlns:p="http://schemas.openxmlformats.org/presentationml/2006/main">
  <p:cSld name="Slide 64&amp;si=64">
    <p:spTree>
      <p:nvGrpSpPr>
        <p:cNvPr id="1" name=""/>
        <p:cNvGrpSpPr/>
        <p:nvPr/>
      </p:nvGrpSpPr>
      <p:grpSpPr>
        <a:xfrm>
          <a:off x="0" y="0"/>
          <a:ext cx="0" cy="0"/>
          <a:chOff x="0" y="0"/>
          <a:chExt cx="0" cy="0"/>
        </a:xfrm>
      </p:grpSpPr>
      <p:sp>
        <p:nvSpPr>
          <p:cNvPr id="2" name="QO_4_BD.226_2#5a25b1749?vja=1&amp;pid=73f1524dd&amp;color=0,0,0&amp;mp=1&amp;vtp=1&amp;bt=1"/>
          <p:cNvSpPr/>
          <p:nvPr/>
        </p:nvSpPr>
        <p:spPr>
          <a:xfrm>
            <a:off x="722376" y="896112"/>
            <a:ext cx="10753344" cy="5295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surprise,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dinner.We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stairs,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sitting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pain.The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excitement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replaced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worry.We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immediately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carried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animal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hospital,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（兽医）</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problem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medicine.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overnight,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Turtle’s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condition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worsened.Back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hospital,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operation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although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again.With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heavy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try.Then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all-clear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call.Instead,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shock.Not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agreed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second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dog.</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crowded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crying.The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next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Turtle’s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bowl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quiet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neighbour’s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Bertie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comfort.My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borrowed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cuddle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（搂抱）.One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bunch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Turtle’s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honour?”</a:t>
            </a:r>
            <a:r>
              <a:rPr lang="en-US" altLang="zh-CN" sz="100" b="0" i="0" kern="0" spc="-99900" dirty="0">
                <a:solidFill>
                  <a:srgbClr val="FFFFFF"/>
                </a:solidFill>
                <a:latin typeface="Times New Roman" pitchFamily="34" charset="0"/>
                <a:ea typeface="微软雅黑" pitchFamily="34" charset="-122"/>
                <a:cs typeface="Times New Roman" pitchFamily="34" charset="-120"/>
              </a:rPr>
              <a:t>#1.5</a:t>
            </a:r>
            <a:endParaRPr lang="en-US" altLang="zh-CN" sz="2000" dirty="0"/>
          </a:p>
        </p:txBody>
      </p:sp>
    </p:spTree>
  </p:cSld>
  <p:clrMapOvr>
    <a:masterClrMapping/>
  </p:clrMapOvr>
  <p:transition>
    <p:fade/>
  </p:transition>
</p:sld>
</file>

<file path=ppt/slides/slide66.xml><?xml version="1.0" encoding="utf-8"?>
<p:sld xmlns:a="http://schemas.openxmlformats.org/drawingml/2006/main" xmlns:r="http://schemas.openxmlformats.org/officeDocument/2006/relationships" xmlns:p="http://schemas.openxmlformats.org/presentationml/2006/main">
  <p:cSld name="Slide 65&amp;si=65">
    <p:spTree>
      <p:nvGrpSpPr>
        <p:cNvPr id="1" name=""/>
        <p:cNvGrpSpPr/>
        <p:nvPr/>
      </p:nvGrpSpPr>
      <p:grpSpPr>
        <a:xfrm>
          <a:off x="0" y="0"/>
          <a:ext cx="0" cy="0"/>
          <a:chOff x="0" y="0"/>
          <a:chExt cx="0" cy="0"/>
        </a:xfrm>
      </p:grpSpPr>
      <p:sp>
        <p:nvSpPr>
          <p:cNvPr id="2" name="QO_4_BD.226_3#5a25b1749?vja=0&amp;pid=73f1524dd&amp;color=0,0,0&amp;mp=1&amp;vtp=1&amp;bt=1"/>
          <p:cNvSpPr/>
          <p:nvPr/>
        </p:nvSpPr>
        <p:spPr>
          <a:xfrm>
            <a:off x="722376" y="896112"/>
            <a:ext cx="10753344" cy="2631250"/>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desire.I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forward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Bertie’s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kids.Therefore,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celebration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born.</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注意：续写词数应为150个左右。</a:t>
            </a:r>
            <a:endParaRPr lang="en-US" altLang="zh-CN" sz="2000" dirty="0"/>
          </a:p>
          <a:p>
            <a:pPr>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designed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invitations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Celebrate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Turtle’s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Life.”__________________________</a:t>
            </a:r>
            <a:r>
              <a:rPr lang="en-US" altLang="zh-CN" sz="2000" dirty="0">
                <a:solidFill>
                  <a:srgbClr val="000000"/>
                </a:solidFill>
                <a:latin typeface="Times New Roman" pitchFamily="34" charset="0"/>
                <a:ea typeface="微软雅黑" pitchFamily="34" charset="-122"/>
                <a:cs typeface="Times New Roman" pitchFamily="34" charset="-120"/>
              </a:rPr>
              <a:t>____________________________________________________________________________________________________________</a:t>
            </a:r>
            <a:r>
              <a:rPr lang="en-US" altLang="zh-CN" sz="2000" b="0" i="0" dirty="0">
                <a:solidFill>
                  <a:srgbClr val="000000"/>
                </a:solidFill>
                <a:latin typeface="Times New Roman" pitchFamily="34" charset="0"/>
                <a:ea typeface="微软雅黑" pitchFamily="34" charset="-122"/>
                <a:cs typeface="Times New Roman" pitchFamily="34" charset="-120"/>
              </a:rPr>
              <a:t>_____________________________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surprise,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13</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40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day.____________________________</a:t>
            </a:r>
            <a:r>
              <a:rPr lang="en-US" altLang="zh-CN" sz="2000" dirty="0">
                <a:solidFill>
                  <a:srgbClr val="000000"/>
                </a:solidFill>
                <a:latin typeface="Times New Roman" pitchFamily="34" charset="0"/>
                <a:ea typeface="微软雅黑" pitchFamily="34" charset="-122"/>
                <a:cs typeface="Times New Roman" pitchFamily="34" charset="-120"/>
              </a:rPr>
              <a:t>___________________________________________________________________________________________________</a:t>
            </a:r>
            <a:r>
              <a:rPr lang="en-US" altLang="zh-CN" sz="2000" b="0" i="0" dirty="0">
                <a:solidFill>
                  <a:srgbClr val="000000"/>
                </a:solidFill>
                <a:latin typeface="Times New Roman" pitchFamily="34" charset="0"/>
                <a:ea typeface="微软雅黑" pitchFamily="34" charset="-122"/>
                <a:cs typeface="Times New Roman" pitchFamily="34" charset="-120"/>
              </a:rPr>
              <a:t>______________________________________</a:t>
            </a:r>
            <a:r>
              <a:rPr lang="en-US" altLang="zh-CN" sz="100" b="0" i="0" kern="0" spc="-99900" dirty="0">
                <a:solidFill>
                  <a:srgbClr val="FFFFFF"/>
                </a:solidFill>
                <a:latin typeface="Times New Roman" pitchFamily="34" charset="0"/>
                <a:ea typeface="微软雅黑" pitchFamily="34" charset="-122"/>
                <a:cs typeface="Times New Roman" pitchFamily="34" charset="-120"/>
              </a:rPr>
              <a:t>#</a:t>
            </a:r>
            <a:endParaRPr lang="en-US" altLang="zh-CN" sz="2000" dirty="0"/>
          </a:p>
        </p:txBody>
      </p:sp>
    </p:spTree>
  </p:cSld>
  <p:clrMapOvr>
    <a:masterClrMapping/>
  </p:clrMapOvr>
  <p:transition>
    <p:fade/>
  </p:transition>
</p:sld>
</file>

<file path=ppt/slides/slide67.xml><?xml version="1.0" encoding="utf-8"?>
<p:sld xmlns:a="http://schemas.openxmlformats.org/drawingml/2006/main" xmlns:r="http://schemas.openxmlformats.org/officeDocument/2006/relationships" xmlns:p="http://schemas.openxmlformats.org/presentationml/2006/main">
  <p:cSld name="Slide 67&amp;si=67">
    <p:spTree>
      <p:nvGrpSpPr>
        <p:cNvPr id="1" name=""/>
        <p:cNvGrpSpPr/>
        <p:nvPr/>
      </p:nvGrpSpPr>
      <p:grpSpPr>
        <a:xfrm>
          <a:off x="0" y="0"/>
          <a:ext cx="0" cy="0"/>
          <a:chOff x="0" y="0"/>
          <a:chExt cx="0" cy="0"/>
        </a:xfrm>
      </p:grpSpPr>
      <p:sp>
        <p:nvSpPr>
          <p:cNvPr id="2" name="QO_4_AS.228_1#5a25b1749?vja=1&amp;pid=73f1524dd&amp;color=0,0,0&amp;vtp=1&amp;bt=1"/>
          <p:cNvSpPr/>
          <p:nvPr/>
        </p:nvSpPr>
        <p:spPr>
          <a:xfrm>
            <a:off x="722376" y="900000"/>
            <a:ext cx="10753344" cy="732155"/>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【写作提示】</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1.材料导读</a:t>
            </a:r>
            <a:endParaRPr lang="en-US" altLang="zh-CN" sz="2000" dirty="0"/>
          </a:p>
        </p:txBody>
      </p:sp>
      <p:graphicFrame>
        <p:nvGraphicFramePr>
          <p:cNvPr id="68" name="QO_4_AS.228_2#5a25b1749?colgroup=8,32&amp;vja=1&amp;pid=73f1524dd&amp;color=0,0,0&amp;vtp=1"/>
          <p:cNvGraphicFramePr>
            <a:graphicFrameLocks noGrp="1"/>
          </p:cNvGraphicFramePr>
          <p:nvPr>
            <p:extLst>
              <p:ext uri="{D42A27DB-BD31-4B8C-83A1-F6EECF244321}">
                <p14:modId xmlns:p14="http://schemas.microsoft.com/office/powerpoint/2010/main" val="3076279307"/>
              </p:ext>
            </p:extLst>
          </p:nvPr>
        </p:nvGraphicFramePr>
        <p:xfrm>
          <a:off x="722376" y="1765124"/>
          <a:ext cx="10725912" cy="2071243"/>
        </p:xfrm>
        <a:graphic>
          <a:graphicData uri="http://schemas.openxmlformats.org/drawingml/2006/table">
            <a:tbl>
              <a:tblPr/>
              <a:tblGrid>
                <a:gridCol w="2249424">
                  <a:extLst>
                    <a:ext uri="{9D8B030D-6E8A-4147-A177-3AD203B41FA5}">
                      <a16:colId xmlns:a16="http://schemas.microsoft.com/office/drawing/2014/main" val="20000"/>
                    </a:ext>
                  </a:extLst>
                </a:gridCol>
                <a:gridCol w="8476488">
                  <a:extLst>
                    <a:ext uri="{9D8B030D-6E8A-4147-A177-3AD203B41FA5}">
                      <a16:colId xmlns:a16="http://schemas.microsoft.com/office/drawing/2014/main" val="20001"/>
                    </a:ext>
                  </a:extLst>
                </a:gridCol>
              </a:tblGrid>
              <a:tr h="1218565">
                <a:tc>
                  <a:txBody>
                    <a:bodyPr/>
                    <a:lstStyle/>
                    <a:p>
                      <a:pPr algn="ctr" hangingPunct="0">
                        <a:lnSpc>
                          <a:spcPct val="130000"/>
                        </a:lnSpc>
                      </a:pPr>
                      <a:r>
                        <a:rPr lang="en-US" altLang="zh-CN" sz="2000" b="1" i="0">
                          <a:solidFill>
                            <a:srgbClr val="385723"/>
                          </a:solidFill>
                          <a:latin typeface="Times New Roman" pitchFamily="34" charset="0"/>
                          <a:ea typeface="微软雅黑" pitchFamily="34" charset="-122"/>
                          <a:cs typeface="Times New Roman" pitchFamily="34" charset="-120"/>
                        </a:rPr>
                        <a:t>材料大意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作者一家养了一只宠物狗特特尔。在孩子们提出想养第二只狗后，特特尔却意外生病，最终不幸离世，全家都沉浸在巨大的悲痛中。为了治愈心灵创伤并纪念特特尔，作者的儿子提议为它举办一场“生命庆典”派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ctr" hangingPunct="0">
                        <a:lnSpc>
                          <a:spcPct val="130000"/>
                        </a:lnSpc>
                      </a:pPr>
                      <a:r>
                        <a:rPr lang="en-US" altLang="zh-CN" sz="2000" b="1" i="0">
                          <a:solidFill>
                            <a:srgbClr val="385723"/>
                          </a:solidFill>
                          <a:latin typeface="Times New Roman" pitchFamily="34" charset="0"/>
                          <a:ea typeface="微软雅黑" pitchFamily="34" charset="-122"/>
                          <a:cs typeface="Times New Roman" pitchFamily="34" charset="-120"/>
                        </a:rPr>
                        <a:t>主要角色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作者、作者的丈夫、三个孩子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a:txBody>
                    <a:bodyPr/>
                    <a:lstStyle/>
                    <a:p>
                      <a:pPr algn="ctr" hangingPunct="0">
                        <a:lnSpc>
                          <a:spcPct val="130000"/>
                        </a:lnSpc>
                      </a:pPr>
                      <a:r>
                        <a:rPr lang="en-US" altLang="zh-CN" sz="2000" b="1" i="0">
                          <a:solidFill>
                            <a:srgbClr val="385723"/>
                          </a:solidFill>
                          <a:latin typeface="Times New Roman" pitchFamily="34" charset="0"/>
                          <a:ea typeface="微软雅黑" pitchFamily="34" charset="-122"/>
                          <a:cs typeface="Times New Roman" pitchFamily="34" charset="-120"/>
                        </a:rPr>
                        <a:t>需要解决的问题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如何将失去爱犬的悲痛转化为积极的怀念与疗愈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68"/>
                                        </p:tgtEl>
                                        <p:attrNameLst>
                                          <p:attrName>style.visibility</p:attrName>
                                        </p:attrNameLst>
                                      </p:cBhvr>
                                      <p:to>
                                        <p:strVal val="visible"/>
                                      </p:to>
                                    </p:set>
                                    <p:animEffect transition="in" filter="fade">
                                      <p:cBhvr>
                                        <p:cTn id="1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8.xml><?xml version="1.0" encoding="utf-8"?>
<p:sld xmlns:a="http://schemas.openxmlformats.org/drawingml/2006/main" xmlns:r="http://schemas.openxmlformats.org/officeDocument/2006/relationships" xmlns:p="http://schemas.openxmlformats.org/presentationml/2006/main">
  <p:cSld name="Slide 68&amp;si=68">
    <p:spTree>
      <p:nvGrpSpPr>
        <p:cNvPr id="1" name=""/>
        <p:cNvGrpSpPr/>
        <p:nvPr/>
      </p:nvGrpSpPr>
      <p:grpSpPr>
        <a:xfrm>
          <a:off x="0" y="0"/>
          <a:ext cx="0" cy="0"/>
          <a:chOff x="0" y="0"/>
          <a:chExt cx="0" cy="0"/>
        </a:xfrm>
      </p:grpSpPr>
      <p:sp>
        <p:nvSpPr>
          <p:cNvPr id="2" name="QO_4_AS.228_3#5a25b1749?vja=1&amp;pid=73f1524dd&amp;color=0,0,0&amp;vtp=1&amp;bt=1"/>
          <p:cNvSpPr/>
          <p:nvPr/>
        </p:nvSpPr>
        <p:spPr>
          <a:xfrm>
            <a:off x="722376" y="900000"/>
            <a:ext cx="10753344" cy="351155"/>
          </a:xfrm>
          <a:prstGeom prst="rect">
            <a:avLst/>
          </a:prstGeom>
          <a:noFill/>
          <a:ln/>
        </p:spPr>
        <p:txBody>
          <a:bodyPr wrap="square" lIns="0" tIns="0" rIns="0" bIns="0" rtlCol="0" anchor="t"/>
          <a:lstStyle/>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2.续写分析</a:t>
            </a:r>
            <a:endParaRPr lang="en-US" altLang="zh-CN" sz="2000" dirty="0"/>
          </a:p>
        </p:txBody>
      </p:sp>
      <p:graphicFrame>
        <p:nvGraphicFramePr>
          <p:cNvPr id="69" name="QO_4_AS.228_4#5a25b1749?colgroup=8,32&amp;vja=1&amp;pid=73f1524dd&amp;color=0,0,0&amp;vtp=1"/>
          <p:cNvGraphicFramePr>
            <a:graphicFrameLocks noGrp="1"/>
          </p:cNvGraphicFramePr>
          <p:nvPr>
            <p:extLst>
              <p:ext uri="{D42A27DB-BD31-4B8C-83A1-F6EECF244321}">
                <p14:modId xmlns:p14="http://schemas.microsoft.com/office/powerpoint/2010/main" val="3312795881"/>
              </p:ext>
            </p:extLst>
          </p:nvPr>
        </p:nvGraphicFramePr>
        <p:xfrm>
          <a:off x="722376" y="1384124"/>
          <a:ext cx="10725912" cy="4022344"/>
        </p:xfrm>
        <a:graphic>
          <a:graphicData uri="http://schemas.openxmlformats.org/drawingml/2006/table">
            <a:tbl>
              <a:tblPr/>
              <a:tblGrid>
                <a:gridCol w="2240280">
                  <a:extLst>
                    <a:ext uri="{9D8B030D-6E8A-4147-A177-3AD203B41FA5}">
                      <a16:colId xmlns:a16="http://schemas.microsoft.com/office/drawing/2014/main" val="20000"/>
                    </a:ext>
                  </a:extLst>
                </a:gridCol>
                <a:gridCol w="8485632">
                  <a:extLst>
                    <a:ext uri="{9D8B030D-6E8A-4147-A177-3AD203B41FA5}">
                      <a16:colId xmlns:a16="http://schemas.microsoft.com/office/drawing/2014/main" val="20001"/>
                    </a:ext>
                  </a:extLst>
                </a:gridCol>
              </a:tblGrid>
              <a:tr h="2011045">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续写第一段（提示句：孩子们设计了邀请函，上面写着：“来庆祝特特尔的生命。”）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由本段提示句可知，本段应聚焦于全家人齐心协力为派对做准备的过程。可续写孩子们如何精心装饰邀请函，全家人一起分发，并为派对准备人类的零食和狗狗的玩具。重点描写将悲伤情绪转化为具体行动的细节，例如布置一个特特尔的照片墙，展现一家人共同面对和治愈创伤的努力。</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011299">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续写第二段（提示句：令我惊讶的是，那天来了13只狗和40个人。）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结合本段提示句可知，本段应描写派对当天的热闹、温馨场面及最终的情感升华。可续写院子里人与宠物和谐共处以及客人们分享着与宠物的故事。高潮部分可以是一个纪念环节，比如儿子宣读为特特尔写的悼词。最后以作者的内心感悟收尾，点明派对不仅纪念了特特尔，也让家人和社区的联系更加紧密，体现了爱与生命的主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69"/>
                                        </p:tgtEl>
                                        <p:attrNameLst>
                                          <p:attrName>style.visibility</p:attrName>
                                        </p:attrNameLst>
                                      </p:cBhvr>
                                      <p:to>
                                        <p:strVal val="visible"/>
                                      </p:to>
                                    </p:set>
                                    <p:animEffect transition="in" filter="fade">
                                      <p:cBhvr>
                                        <p:cTn id="13"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9.xml><?xml version="1.0" encoding="utf-8"?>
<p:sld xmlns:a="http://schemas.openxmlformats.org/drawingml/2006/main" xmlns:r="http://schemas.openxmlformats.org/officeDocument/2006/relationships" xmlns:p="http://schemas.openxmlformats.org/presentationml/2006/main">
  <p:cSld name="Slide 69&amp;si=69">
    <p:spTree>
      <p:nvGrpSpPr>
        <p:cNvPr id="1" name=""/>
        <p:cNvGrpSpPr/>
        <p:nvPr/>
      </p:nvGrpSpPr>
      <p:grpSpPr>
        <a:xfrm>
          <a:off x="0" y="0"/>
          <a:ext cx="0" cy="0"/>
          <a:chOff x="0" y="0"/>
          <a:chExt cx="0" cy="0"/>
        </a:xfrm>
      </p:grpSpPr>
      <p:graphicFrame>
        <p:nvGraphicFramePr>
          <p:cNvPr id="70" name="QO_4_AS.228_5#5a25b1749?colgroup=8,32&amp;vja=1&amp;pid=73f1524dd&amp;color=0,0,0&amp;mp=1&amp;vtp=1&amp;bt=1"/>
          <p:cNvGraphicFramePr>
            <a:graphicFrameLocks noGrp="1"/>
          </p:cNvGraphicFramePr>
          <p:nvPr>
            <p:extLst>
              <p:ext uri="{D42A27DB-BD31-4B8C-83A1-F6EECF244321}">
                <p14:modId xmlns:p14="http://schemas.microsoft.com/office/powerpoint/2010/main" val="3443224741"/>
              </p:ext>
            </p:extLst>
          </p:nvPr>
        </p:nvGraphicFramePr>
        <p:xfrm>
          <a:off x="722376" y="1435100"/>
          <a:ext cx="10725912" cy="2041144"/>
        </p:xfrm>
        <a:graphic>
          <a:graphicData uri="http://schemas.openxmlformats.org/drawingml/2006/table">
            <a:tbl>
              <a:tblPr/>
              <a:tblGrid>
                <a:gridCol w="2240280">
                  <a:extLst>
                    <a:ext uri="{9D8B030D-6E8A-4147-A177-3AD203B41FA5}">
                      <a16:colId xmlns:a16="http://schemas.microsoft.com/office/drawing/2014/main" val="20000"/>
                    </a:ext>
                  </a:extLst>
                </a:gridCol>
                <a:gridCol w="8485632">
                  <a:extLst>
                    <a:ext uri="{9D8B030D-6E8A-4147-A177-3AD203B41FA5}">
                      <a16:colId xmlns:a16="http://schemas.microsoft.com/office/drawing/2014/main" val="20001"/>
                    </a:ext>
                  </a:extLst>
                </a:gridCol>
              </a:tblGrid>
              <a:tr h="822325">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情节线索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全家为派对做准备——布置场地并分发邀请函——派对当天宾客云集——人与动物和谐互动——举行纪念仪式——“我”感悟到爱与治愈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218819">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情感线索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作者：怀着希望准备——派对开始前的期待与不安——看到宾客后的惊喜与感动——派对中的温暖与慰藉——纪念仪式时的伤感与自豪——对爱与生命有了更深的理解，内心充满温暖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2" name="QO_4_AS.228_5#5a25b1749?colgroup=8,32&amp;vja=1&amp;pid=73f1524dd&amp;color=0,0,0&amp;mp=1&amp;vtp=1&amp;bt=1">
            <a:extLst>
              <a:ext uri="{FF2B5EF4-FFF2-40B4-BE49-F238E27FC236}">
                <a16:creationId xmlns:a16="http://schemas.microsoft.com/office/drawing/2014/main" id="{EBEB946B-E2EC-B6A5-E074-8C9C7EBD72D8}"/>
              </a:ext>
            </a:extLst>
          </p:cNvPr>
          <p:cNvSpPr txBox="1"/>
          <p:nvPr/>
        </p:nvSpPr>
        <p:spPr>
          <a:xfrm>
            <a:off x="8908288" y="896112"/>
            <a:ext cx="2540000" cy="412934"/>
          </a:xfrm>
          <a:prstGeom prst="rect">
            <a:avLst/>
          </a:prstGeom>
          <a:noFill/>
        </p:spPr>
        <p:txBody>
          <a:bodyPr vert="horz" lIns="0" tIns="0" rIns="0" bIns="0" rtlCol="0">
            <a:spAutoFit/>
          </a:bodyPr>
          <a:lstStyle/>
          <a:p>
            <a:pPr algn="r">
              <a:lnSpc>
                <a:spcPct val="150000"/>
              </a:lnSpc>
            </a:pPr>
            <a:r>
              <a:rPr lang="zh-CN" altLang="en-US" sz="2000">
                <a:latin typeface="Times New Roman" panose="02020603050405020304" pitchFamily="18" charset="0"/>
              </a:rPr>
              <a:t>续表</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70"/>
                                        </p:tgtEl>
                                        <p:attrNameLst>
                                          <p:attrName>style.visibility</p:attrName>
                                        </p:attrNameLst>
                                      </p:cBhvr>
                                      <p:to>
                                        <p:strVal val="visible"/>
                                      </p:to>
                                    </p:set>
                                    <p:animEffect transition="in" filter="fade">
                                      <p:cBhvr>
                                        <p:cTn id="10"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4_BD.13_1#a6b34a5e8?vja=1&amp;pid=054913477&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happened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woman’s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son?(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4_AN.14_1#a6b34a5e8.bracket?vja=1&amp;pid=054913477&amp;color=0,0,0&amp;vpa=5&amp;vtp=1"/>
          <p:cNvSpPr/>
          <p:nvPr/>
        </p:nvSpPr>
        <p:spPr>
          <a:xfrm>
            <a:off x="5221605"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4_BD.13_2#a6b34a5e8.choices?vja=1&amp;pid=054913477&amp;color=0,0,0&amp;vtp=1"/>
          <p:cNvSpPr/>
          <p:nvPr/>
        </p:nvSpPr>
        <p:spPr>
          <a:xfrm>
            <a:off x="722376" y="1277747"/>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failed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wanted.</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company.</a:t>
            </a:r>
            <a:endParaRPr lang="en-US" altLang="zh-CN" sz="2000" dirty="0"/>
          </a:p>
        </p:txBody>
      </p:sp>
      <p:sp>
        <p:nvSpPr>
          <p:cNvPr id="5" name="QC_4_AS.15_1#a6b34a5e8?vja=1&amp;pid=054913477&amp;color=0,0,0&amp;vtp=1"/>
          <p:cNvSpPr/>
          <p:nvPr/>
        </p:nvSpPr>
        <p:spPr>
          <a:xfrm>
            <a:off x="722376" y="2458847"/>
            <a:ext cx="10753344" cy="1909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Text</a:t>
            </a:r>
            <a:r>
              <a:rPr lang="en-US" altLang="zh-CN" sz="2000" b="1"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5</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Brown.Why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look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upset?</a:t>
            </a:r>
            <a:endParaRPr lang="en-US" altLang="zh-CN" sz="2200" dirty="0"/>
          </a:p>
          <a:p>
            <a:pPr algn="just">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offered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job</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famous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company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after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interview.He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very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depressed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because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likes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company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very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much.</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must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prepared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before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something.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70.xml><?xml version="1.0" encoding="utf-8"?>
<p:sld xmlns:a="http://schemas.openxmlformats.org/drawingml/2006/main" xmlns:r="http://schemas.openxmlformats.org/officeDocument/2006/relationships" xmlns:p="http://schemas.openxmlformats.org/presentationml/2006/main">
  <p:cSld name="Slide 66&amp;si=66">
    <p:spTree>
      <p:nvGrpSpPr>
        <p:cNvPr id="1" name=""/>
        <p:cNvGrpSpPr/>
        <p:nvPr/>
      </p:nvGrpSpPr>
      <p:grpSpPr>
        <a:xfrm>
          <a:off x="0" y="0"/>
          <a:ext cx="0" cy="0"/>
          <a:chOff x="0" y="0"/>
          <a:chExt cx="0" cy="0"/>
        </a:xfrm>
      </p:grpSpPr>
      <p:sp>
        <p:nvSpPr>
          <p:cNvPr id="2" name="QO_4_AN.227_1#5a25b1749?vja=1&amp;pid=73f1524dd&amp;color=0,0,0&amp;vtp=1&amp;bt=1"/>
          <p:cNvSpPr/>
          <p:nvPr/>
        </p:nvSpPr>
        <p:spPr>
          <a:xfrm>
            <a:off x="722376" y="900000"/>
            <a:ext cx="10753344" cy="5681853"/>
          </a:xfrm>
          <a:prstGeom prst="rect">
            <a:avLst/>
          </a:prstGeom>
          <a:noFill/>
          <a:ln/>
        </p:spPr>
        <p:txBody>
          <a:bodyPr wrap="square" lIns="0" tIns="0" rIns="0" bIns="0" rtlCol="0" anchor="t"/>
          <a:lstStyle/>
          <a:p>
            <a:pPr algn="l">
              <a:lnSpc>
                <a:spcPct val="125000"/>
              </a:lnSpc>
            </a:pPr>
            <a:r>
              <a:rPr lang="en-US" altLang="zh-CN" sz="2000" b="1" i="0" dirty="0">
                <a:solidFill>
                  <a:srgbClr val="FF0000"/>
                </a:solidFill>
                <a:latin typeface="Times New Roman" pitchFamily="34" charset="0"/>
                <a:ea typeface="微软雅黑" pitchFamily="34" charset="-122"/>
                <a:cs typeface="Times New Roman" pitchFamily="34" charset="-120"/>
              </a:rPr>
              <a:t>【参考范文】</a:t>
            </a:r>
            <a:endParaRPr lang="en-US" altLang="zh-CN" sz="2000" dirty="0"/>
          </a:p>
          <a:p>
            <a:pPr algn="just">
              <a:lnSpc>
                <a:spcPct val="125000"/>
              </a:lnSpc>
            </a:pP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kids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designed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invitations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that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read,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“Come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Celebrate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Turtle’s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Life.”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drew</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pictures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Turtle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playing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added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colourful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decorations.We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delivered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them</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friends,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neighbours,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anyone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who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had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ever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met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Turtle,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encouraging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them</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bring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their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own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pets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along.On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morning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party,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baked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cookies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for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guests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carefully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set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out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dog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treats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toys.The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kids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even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arranged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photo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wall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showing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Turtle’s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happiest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moments.Our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yard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looked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wonderful,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but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wasn’t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sure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what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expect.As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start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time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approached,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heart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filled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with</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mix</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hope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anxiety.</a:t>
            </a:r>
            <a:endParaRPr lang="en-US" altLang="zh-CN" sz="2000" dirty="0"/>
          </a:p>
          <a:p>
            <a:pPr algn="just">
              <a:lnSpc>
                <a:spcPct val="125000"/>
              </a:lnSpc>
            </a:pP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surprise,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13</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dogs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40</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people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showed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up</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that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day.The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yard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full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laughter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dogs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played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guests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shared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stories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about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their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own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pets.My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kids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excitedly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joined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play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storytelling.It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heartwarming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comforting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sight.As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celebration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neared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its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gathered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everyone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together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son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read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note.“Turtle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more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than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just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pet.He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beloved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family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member,”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said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emotionally.As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all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stood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united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memory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Turtle,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realised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that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even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his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absence,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had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brought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us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closer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taught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us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true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meaning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love.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1.xml><?xml version="1.0" encoding="utf-8"?>
<p:sld xmlns:a="http://schemas.openxmlformats.org/drawingml/2006/main" xmlns:r="http://schemas.openxmlformats.org/officeDocument/2006/relationships" xmlns:p="http://schemas.openxmlformats.org/presentationml/2006/main">
  <p:cSld name="Slide 70&amp;si=70">
    <p:spTree>
      <p:nvGrpSpPr>
        <p:cNvPr id="1" name=""/>
        <p:cNvGrpSpPr/>
        <p:nvPr/>
      </p:nvGrpSpPr>
      <p:grpSpPr>
        <a:xfrm>
          <a:off x="0" y="0"/>
          <a:ext cx="0" cy="0"/>
          <a:chOff x="0" y="0"/>
          <a:chExt cx="0" cy="0"/>
        </a:xfrm>
      </p:grpSpPr>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C_3_BD#8c045ad29?vja=1&amp;pid=cd9efaa6f&amp;color=100,146,38&amp;vtp=1&amp;bt=1"/>
          <p:cNvSpPr/>
          <p:nvPr/>
        </p:nvSpPr>
        <p:spPr>
          <a:xfrm>
            <a:off x="722376" y="896112"/>
            <a:ext cx="10753344" cy="767080"/>
          </a:xfrm>
          <a:prstGeom prst="rect">
            <a:avLst/>
          </a:prstGeom>
          <a:noFill/>
          <a:ln/>
        </p:spPr>
        <p:txBody>
          <a:bodyPr wrap="square" lIns="0" tIns="0" rIns="0" bIns="0" rtlCol="0" anchor="t"/>
          <a:lstStyle/>
          <a:p>
            <a:pPr algn="l">
              <a:lnSpc>
                <a:spcPct val="125000"/>
              </a:lnSpc>
            </a:pPr>
            <a:r>
              <a:rPr lang="en-US" altLang="zh-CN" sz="2200" b="1" i="0" dirty="0">
                <a:solidFill>
                  <a:srgbClr val="649226"/>
                </a:solidFill>
                <a:latin typeface="Times New Roman" pitchFamily="34" charset="0"/>
                <a:ea typeface="微软雅黑" pitchFamily="34" charset="-122"/>
                <a:cs typeface="Times New Roman" pitchFamily="34" charset="-120"/>
              </a:rPr>
              <a:t>第二节</a:t>
            </a:r>
            <a:r>
              <a:rPr lang="en-US" altLang="zh-CN" sz="2200" b="1" i="0" dirty="0">
                <a:solidFill>
                  <a:srgbClr val="649226"/>
                </a:solidFill>
                <a:latin typeface="SimSun" pitchFamily="34" charset="0"/>
                <a:ea typeface="SimSun" pitchFamily="34" charset="-122"/>
                <a:cs typeface="SimSun" pitchFamily="34" charset="-120"/>
              </a:rPr>
              <a:t> </a:t>
            </a:r>
            <a:r>
              <a:rPr lang="en-US" altLang="zh-CN" sz="2200" b="1" i="0" dirty="0">
                <a:solidFill>
                  <a:srgbClr val="649226"/>
                </a:solidFill>
                <a:latin typeface="Times New Roman" pitchFamily="34" charset="0"/>
                <a:ea typeface="微软雅黑" pitchFamily="34" charset="-122"/>
                <a:cs typeface="Times New Roman" pitchFamily="34" charset="-120"/>
              </a:rPr>
              <a:t>（共15小题；每小题1.5分，满分22.5分）</a:t>
            </a:r>
            <a:endParaRPr lang="en-US" altLang="zh-CN" sz="2200" dirty="0"/>
          </a:p>
        </p:txBody>
      </p:sp>
      <p:sp>
        <p:nvSpPr>
          <p:cNvPr id="3" name="P_4_BD#4df6b4d19?vja=1&amp;pid=8c045ad29&amp;color=0,0,0&amp;vtp=1"/>
          <p:cNvSpPr/>
          <p:nvPr/>
        </p:nvSpPr>
        <p:spPr>
          <a:xfrm>
            <a:off x="722376" y="1310383"/>
            <a:ext cx="10753344" cy="1113155"/>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听下面</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5段对话或独白。每段对话或独白后有几个小题，从题中所给的</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A、B、C三个选项中选出最佳选项。听每段对话或独白前，你将有时间阅读各个小题，每小题5秒钟；听完后，各小题将给出5秒钟的作答时间。每段对话或独白读两遍。</a:t>
            </a:r>
            <a:endParaRPr lang="en-US" altLang="zh-CN" sz="2000" dirty="0"/>
          </a:p>
        </p:txBody>
      </p:sp>
      <p:sp>
        <p:nvSpPr>
          <p:cNvPr id="4" name="QM_4_BD.16_1#6773866f3?vja=1&amp;pid=8c045ad29&amp;color=0,0,0&amp;vtp=1"/>
          <p:cNvSpPr/>
          <p:nvPr/>
        </p:nvSpPr>
        <p:spPr>
          <a:xfrm>
            <a:off x="722376" y="2453259"/>
            <a:ext cx="10753344" cy="351155"/>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听第6段材料，回答第6、7题。</a:t>
            </a:r>
            <a:endParaRPr lang="en-US" altLang="zh-CN" sz="2000" dirty="0"/>
          </a:p>
        </p:txBody>
      </p:sp>
      <p:sp>
        <p:nvSpPr>
          <p:cNvPr id="5" name="QC_5_BD.17_1#53adff895?vja=1&amp;pid=6773866f3&amp;color=0,0,0&amp;vtp=1"/>
          <p:cNvSpPr/>
          <p:nvPr/>
        </p:nvSpPr>
        <p:spPr>
          <a:xfrm>
            <a:off x="722376" y="28342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6.What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worried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about?(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6" name="QC_5_AN.18_1#53adff895.bracket?vja=1&amp;pid=6773866f3&amp;color=0,0,0&amp;vpa=6&amp;vtp=1"/>
          <p:cNvSpPr/>
          <p:nvPr/>
        </p:nvSpPr>
        <p:spPr>
          <a:xfrm>
            <a:off x="4740339" y="28342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7" name="QC_5_BD.17_2#53adff895.choices?vja=1&amp;pid=6773866f3&amp;color=0,0,0&amp;vtp=1"/>
          <p:cNvSpPr/>
          <p:nvPr/>
        </p:nvSpPr>
        <p:spPr>
          <a:xfrm>
            <a:off x="722376" y="3215259"/>
            <a:ext cx="10753344" cy="347853"/>
          </a:xfrm>
          <a:prstGeom prst="rect">
            <a:avLst/>
          </a:prstGeom>
          <a:noFill/>
          <a:ln/>
        </p:spPr>
        <p:txBody>
          <a:bodyPr wrap="square" lIns="0" tIns="0" rIns="0" bIns="0" rtlCol="0" anchor="t"/>
          <a:lstStyle/>
          <a:p>
            <a:pPr>
              <a:lnSpc>
                <a:spcPct val="125000"/>
              </a:lnSpc>
              <a:tabLst>
                <a:tab pos="3660205" algn="l"/>
                <a:tab pos="7307710" algn="l"/>
              </a:tabLst>
            </a:pPr>
            <a:r>
              <a:rPr lang="en-US" altLang="zh-CN" sz="2000" b="0" i="0" dirty="0">
                <a:solidFill>
                  <a:srgbClr val="000000"/>
                </a:solidFill>
                <a:latin typeface="Times New Roman" pitchFamily="34" charset="0"/>
                <a:ea typeface="微软雅黑" pitchFamily="34" charset="-122"/>
                <a:cs typeface="Times New Roman" pitchFamily="34" charset="-120"/>
              </a:rPr>
              <a:t>A.His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biology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project.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grade.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physics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a:t>
            </a:r>
            <a:endParaRPr lang="en-US" altLang="zh-CN" sz="2000" dirty="0"/>
          </a:p>
        </p:txBody>
      </p:sp>
      <p:sp>
        <p:nvSpPr>
          <p:cNvPr id="8" name="QC_5_BD.19_1#14bda97f2?vja=1&amp;pid=6773866f3&amp;color=0,0,0&amp;vtp=1"/>
          <p:cNvSpPr/>
          <p:nvPr/>
        </p:nvSpPr>
        <p:spPr>
          <a:xfrm>
            <a:off x="722376" y="35962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7.How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towards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man?(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9" name="QC_5_AN.20_1#14bda97f2.bracket?vja=1&amp;pid=6773866f3&amp;color=0,0,0&amp;vpa=7&amp;vtp=1"/>
          <p:cNvSpPr/>
          <p:nvPr/>
        </p:nvSpPr>
        <p:spPr>
          <a:xfrm>
            <a:off x="6124639" y="35962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10" name="QC_5_BD.19_2#14bda97f2.choices?vja=1&amp;pid=6773866f3&amp;color=0,0,0&amp;vtp=1"/>
          <p:cNvSpPr/>
          <p:nvPr/>
        </p:nvSpPr>
        <p:spPr>
          <a:xfrm>
            <a:off x="722376" y="3977259"/>
            <a:ext cx="10753344" cy="347853"/>
          </a:xfrm>
          <a:prstGeom prst="rect">
            <a:avLst/>
          </a:prstGeom>
          <a:noFill/>
          <a:ln/>
        </p:spPr>
        <p:txBody>
          <a:bodyPr wrap="square" lIns="0" tIns="0" rIns="0" bIns="0" rtlCol="0" anchor="t"/>
          <a:lstStyle/>
          <a:p>
            <a:pPr>
              <a:lnSpc>
                <a:spcPct val="125000"/>
              </a:lnSpc>
              <a:tabLst>
                <a:tab pos="3660205" algn="l"/>
                <a:tab pos="7307710" algn="l"/>
              </a:tabLst>
            </a:pP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Disappointed.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Confident.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.Anxious.</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bg/>
                                          </p:spTgt>
                                        </p:tgtEl>
                                        <p:attrNameLst>
                                          <p:attrName>style.visibility</p:attrName>
                                        </p:attrNameLst>
                                      </p:cBhvr>
                                      <p:to>
                                        <p:strVal val="visible"/>
                                      </p:to>
                                    </p:set>
                                    <p:animEffect transition="in" filter="fade">
                                      <p:cBhvr>
                                        <p:cTn id="15" dur="500"/>
                                        <p:tgtEl>
                                          <p:spTgt spid="9">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
                                            <p:txEl>
                                              <p:pRg st="0" end="0"/>
                                            </p:txEl>
                                          </p:spTgt>
                                        </p:tgtEl>
                                        <p:attrNameLst>
                                          <p:attrName>style.visibility</p:attrName>
                                        </p:attrNameLst>
                                      </p:cBhvr>
                                      <p:to>
                                        <p:strVal val="visible"/>
                                      </p:to>
                                    </p:set>
                                    <p:animEffect transition="in" filter="fade">
                                      <p:cBhvr>
                                        <p:cTn id="18"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9"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AS.21_1#14bda97f2?vja=1&amp;pid=6773866f3&amp;color=0,0,0&amp;vtp=1&amp;bt=1"/>
          <p:cNvSpPr/>
          <p:nvPr/>
        </p:nvSpPr>
        <p:spPr>
          <a:xfrm>
            <a:off x="722376" y="900000"/>
            <a:ext cx="10753344" cy="3433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Text</a:t>
            </a:r>
            <a:r>
              <a:rPr lang="en-US" altLang="zh-CN" sz="2000" b="1"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6</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Maria.What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recently?</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busy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biology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project.What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okay,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kind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stressed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today.</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dear.Why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endParaRPr lang="en-US" altLang="zh-CN" sz="2200" dirty="0"/>
          </a:p>
          <a:p>
            <a:pPr algn="just">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two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big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exams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tomorrow—history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physics.History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OK.But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physics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exam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accounts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30%</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grade,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quite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nervous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always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prepared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exams.Just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relax!</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fine!</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thank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17</TotalTime>
  <Words>8426</Words>
  <Application>Microsoft Office PowerPoint</Application>
  <PresentationFormat>宽屏</PresentationFormat>
  <Paragraphs>528</Paragraphs>
  <Slides>71</Slides>
  <Notes>70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71</vt:i4>
      </vt:variant>
    </vt:vector>
  </HeadingPairs>
  <TitlesOfParts>
    <vt:vector size="79" baseType="lpstr">
      <vt:lpstr>仿宋</vt:lpstr>
      <vt:lpstr>汉仪舒圆黑简体</vt:lpstr>
      <vt:lpstr>SimSun</vt:lpstr>
      <vt:lpstr>微软雅黑</vt:lpstr>
      <vt:lpstr>Arial</vt:lpstr>
      <vt:lpstr>Impact</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SSW</cp:lastModifiedBy>
  <cp:revision>3</cp:revision>
  <dcterms:created xsi:type="dcterms:W3CDTF">2025-10-22T12:57:10Z</dcterms:created>
  <dcterms:modified xsi:type="dcterms:W3CDTF">2025-10-23T00:28:42Z</dcterms:modified>
  <cp:category/>
  <cp:contentStatus/>
</cp:coreProperties>
</file>