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317" r:id="rId21"/>
    <p:sldId id="318" r:id="rId22"/>
    <p:sldId id="275" r:id="rId23"/>
    <p:sldId id="276" r:id="rId24"/>
    <p:sldId id="277" r:id="rId25"/>
    <p:sldId id="278" r:id="rId26"/>
    <p:sldId id="319" r:id="rId27"/>
    <p:sldId id="279" r:id="rId28"/>
    <p:sldId id="280" r:id="rId29"/>
    <p:sldId id="281" r:id="rId30"/>
    <p:sldId id="282" r:id="rId31"/>
    <p:sldId id="283" r:id="rId32"/>
    <p:sldId id="320" r:id="rId33"/>
    <p:sldId id="284" r:id="rId34"/>
    <p:sldId id="285" r:id="rId35"/>
    <p:sldId id="286" r:id="rId36"/>
    <p:sldId id="287" r:id="rId37"/>
    <p:sldId id="288" r:id="rId38"/>
    <p:sldId id="321" r:id="rId39"/>
    <p:sldId id="289" r:id="rId40"/>
    <p:sldId id="290" r:id="rId41"/>
    <p:sldId id="291" r:id="rId42"/>
    <p:sldId id="292" r:id="rId43"/>
    <p:sldId id="293" r:id="rId44"/>
    <p:sldId id="322" r:id="rId45"/>
    <p:sldId id="323" r:id="rId46"/>
    <p:sldId id="294" r:id="rId47"/>
    <p:sldId id="295" r:id="rId48"/>
    <p:sldId id="296" r:id="rId49"/>
    <p:sldId id="297" r:id="rId50"/>
    <p:sldId id="298" r:id="rId51"/>
    <p:sldId id="299" r:id="rId52"/>
    <p:sldId id="300" r:id="rId53"/>
    <p:sldId id="301" r:id="rId54"/>
    <p:sldId id="302" r:id="rId55"/>
    <p:sldId id="328" r:id="rId56"/>
    <p:sldId id="303" r:id="rId57"/>
    <p:sldId id="304" r:id="rId58"/>
    <p:sldId id="324" r:id="rId59"/>
    <p:sldId id="305" r:id="rId60"/>
    <p:sldId id="306" r:id="rId61"/>
    <p:sldId id="325" r:id="rId62"/>
    <p:sldId id="308" r:id="rId63"/>
    <p:sldId id="310" r:id="rId64"/>
    <p:sldId id="309" r:id="rId65"/>
    <p:sldId id="311" r:id="rId66"/>
    <p:sldId id="326" r:id="rId67"/>
    <p:sldId id="327" r:id="rId68"/>
    <p:sldId id="313" r:id="rId69"/>
    <p:sldId id="314" r:id="rId70"/>
    <p:sldId id="315" r:id="rId71"/>
    <p:sldId id="312" r:id="rId72"/>
    <p:sldId id="316" r:id="rId7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200" d="100"/>
        <a:sy n="200" d="100"/>
      </p:scale>
      <p:origin x="0" y="-84462"/>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33426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123F08-D218-4949-1A7A-823ED079EC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F1D7DC-5AF2-F14E-07F6-B9FDAA855DA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194A17-CB0D-208B-4367-8E5E0A85AE0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0E47DA4-F826-A6E8-8163-C9F8F6C6A562}"/>
              </a:ext>
            </a:extLst>
          </p:cNvPr>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346044314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099f51e46103c3b2084da#tid=68f734a87a4d3800093b16c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85048" y="4315968"/>
            <a:ext cx="2788920"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英语  选择性必修      第三册+第四册  YL</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df=4a0d7a57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综合测试卷</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M_4_BD.22_1#ed60f465e?vja=1&amp;pid=3fc9b2719&amp;color=0,0,0&amp;vtp=1&amp;bt=1"/>
          <p:cNvSpPr/>
          <p:nvPr/>
        </p:nvSpPr>
        <p:spPr>
          <a:xfrm>
            <a:off x="722376" y="896112"/>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听第7段材料，回答第8至10题。</a:t>
            </a:r>
            <a:endParaRPr lang="en-US" altLang="zh-CN" sz="2000" dirty="0"/>
          </a:p>
        </p:txBody>
      </p:sp>
      <p:sp>
        <p:nvSpPr>
          <p:cNvPr id="3" name="QC_5_BD.23_1#b1c4cb88a?vja=1&amp;pid=ed60f465e&amp;color=0,0,0&amp;vtp=1"/>
          <p:cNvSpPr/>
          <p:nvPr/>
        </p:nvSpPr>
        <p:spPr>
          <a:xfrm>
            <a:off x="722376" y="1284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speakers?(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4" name="QC_5_AN.24_1#b1c4cb88a.bracket?vja=1&amp;pid=ed60f465e&amp;color=0,0,0&amp;vpa=8&amp;vtp=1"/>
          <p:cNvSpPr/>
          <p:nvPr/>
        </p:nvSpPr>
        <p:spPr>
          <a:xfrm>
            <a:off x="3838639" y="12848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5" name="QC_5_BD.23_2#b1c4cb88a.choices?vja=1&amp;pid=ed60f465e&amp;color=0,0,0&amp;vtp=1"/>
          <p:cNvSpPr/>
          <p:nvPr/>
        </p:nvSpPr>
        <p:spPr>
          <a:xfrm>
            <a:off x="722376" y="16658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clothes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shop.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laundry.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tailor’s.</a:t>
            </a:r>
            <a:endParaRPr lang="en-US" altLang="zh-CN" sz="2000" dirty="0"/>
          </a:p>
        </p:txBody>
      </p:sp>
      <p:sp>
        <p:nvSpPr>
          <p:cNvPr id="6" name="QC_5_BD.25_1#1597cc288?vja=1&amp;pid=ed60f465e&amp;color=0,0,0&amp;vtp=1"/>
          <p:cNvSpPr/>
          <p:nvPr/>
        </p:nvSpPr>
        <p:spPr>
          <a:xfrm>
            <a:off x="722376" y="2046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today?(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7" name="QC_5_AN.26_1#1597cc288.bracket?vja=1&amp;pid=ed60f465e&amp;color=0,0,0&amp;vpa=9&amp;vtp=1"/>
          <p:cNvSpPr/>
          <p:nvPr/>
        </p:nvSpPr>
        <p:spPr>
          <a:xfrm>
            <a:off x="3584639" y="2046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8" name="QC_5_BD.25_2#1597cc288.choices?vja=1&amp;pid=ed60f465e&amp;color=0,0,0&amp;vtp=1"/>
          <p:cNvSpPr/>
          <p:nvPr/>
        </p:nvSpPr>
        <p:spPr>
          <a:xfrm>
            <a:off x="722376" y="24278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Monday.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Wednesday.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.Thursday.</a:t>
            </a:r>
            <a:endParaRPr lang="en-US" altLang="zh-CN" sz="2000" dirty="0"/>
          </a:p>
        </p:txBody>
      </p:sp>
      <p:sp>
        <p:nvSpPr>
          <p:cNvPr id="9" name="QC_5_BD.27_1#d1fa75222?vja=1&amp;pid=ed60f465e&amp;color=0,0,0&amp;vtp=1"/>
          <p:cNvSpPr/>
          <p:nvPr/>
        </p:nvSpPr>
        <p:spPr>
          <a:xfrm>
            <a:off x="722376" y="2808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0" name="QC_5_AN.28_1#d1fa75222.bracket?vja=1&amp;pid=ed60f465e&amp;color=0,0,0&amp;vpa=10&amp;vtp=1"/>
          <p:cNvSpPr/>
          <p:nvPr/>
        </p:nvSpPr>
        <p:spPr>
          <a:xfrm>
            <a:off x="5618226" y="28088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1" name="QC_5_BD.27_2#d1fa75222.choices?vja=1&amp;pid=ed60f465e&amp;color=0,0,0&amp;vtp=1"/>
          <p:cNvSpPr/>
          <p:nvPr/>
        </p:nvSpPr>
        <p:spPr>
          <a:xfrm>
            <a:off x="722376" y="31898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pounds.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.25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pounds.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.30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pounds.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P spid="10"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AS.29_1#d1fa75222?vja=1&amp;pid=ed60f465e&amp;color=0,0,0&amp;vtp=1&amp;bt=1"/>
          <p:cNvSpPr/>
          <p:nvPr/>
        </p:nvSpPr>
        <p:spPr>
          <a:xfrm>
            <a:off x="722376" y="900000"/>
            <a:ext cx="10753344" cy="457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7</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shop.What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sir?</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clothes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washed—three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shirts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faded.Please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sir.You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Thursday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morning.Is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OK?</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Wednesday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attend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evening.</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8:30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6:30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weekdays,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9:30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6:30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weekends.Please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coming.</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everything?</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5</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pounds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shirt,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pounds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coat.</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30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pounds.</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change.Have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M_4_BD.30_1#fa0c3bba7?vja=1&amp;pid=3fc9b2719&amp;color=0,0,0&amp;vtp=1&amp;bt=1"/>
          <p:cNvSpPr/>
          <p:nvPr/>
        </p:nvSpPr>
        <p:spPr>
          <a:xfrm>
            <a:off x="722376" y="896112"/>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听第8段材料，回答第11至13题。</a:t>
            </a:r>
            <a:endParaRPr lang="en-US" altLang="zh-CN" sz="2000" dirty="0"/>
          </a:p>
        </p:txBody>
      </p:sp>
      <p:sp>
        <p:nvSpPr>
          <p:cNvPr id="3" name="QC_5_BD.31_1#93aa646f5?vja=1&amp;pid=fa0c3bba7&amp;color=0,0,0&amp;vtp=1"/>
          <p:cNvSpPr/>
          <p:nvPr/>
        </p:nvSpPr>
        <p:spPr>
          <a:xfrm>
            <a:off x="722376" y="1284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lockers?(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4" name="QC_5_AN.32_1#93aa646f5.bracket?vja=1&amp;pid=fa0c3bba7&amp;color=0,0,0&amp;vpa=11&amp;vtp=1"/>
          <p:cNvSpPr/>
          <p:nvPr/>
        </p:nvSpPr>
        <p:spPr>
          <a:xfrm>
            <a:off x="5999353" y="1284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5" name="QC_5_BD.31_2#93aa646f5.choices?vja=1&amp;pid=fa0c3bba7&amp;color=0,0,0&amp;vtp=1"/>
          <p:cNvSpPr/>
          <p:nvPr/>
        </p:nvSpPr>
        <p:spPr>
          <a:xfrm>
            <a:off x="722376" y="16714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emptied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regularly.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cupboards.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quality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endParaRPr lang="en-US" altLang="zh-CN" sz="2000" dirty="0"/>
          </a:p>
        </p:txBody>
      </p:sp>
      <p:sp>
        <p:nvSpPr>
          <p:cNvPr id="6" name="QC_5_BD.33_1#84e988789?vja=1&amp;pid=fa0c3bba7&amp;color=0,0,0&amp;vtp=1"/>
          <p:cNvSpPr/>
          <p:nvPr/>
        </p:nvSpPr>
        <p:spPr>
          <a:xfrm>
            <a:off x="722376" y="28215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12.What’s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clothes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hangers?(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7" name="QC_5_AN.34_1#84e988789.bracket?vja=1&amp;pid=fa0c3bba7&amp;color=0,0,0&amp;vpa=12&amp;vtp=1"/>
          <p:cNvSpPr/>
          <p:nvPr/>
        </p:nvSpPr>
        <p:spPr>
          <a:xfrm>
            <a:off x="5685155" y="28215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8" name="QC_5_BD.33_2#84e988789.choices?vja=1&amp;pid=fa0c3bba7&amp;color=0,0,0&amp;vtp=1"/>
          <p:cNvSpPr/>
          <p:nvPr/>
        </p:nvSpPr>
        <p:spPr>
          <a:xfrm>
            <a:off x="722376" y="32081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stolen.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enough.</a:t>
            </a:r>
            <a:endParaRPr lang="en-US" altLang="zh-CN" sz="2000" dirty="0"/>
          </a:p>
        </p:txBody>
      </p:sp>
      <p:sp>
        <p:nvSpPr>
          <p:cNvPr id="9" name="QC_5_BD.35_1#8460b2f8b?vja=1&amp;pid=fa0c3bba7&amp;color=0,0,0&amp;vtp=1"/>
          <p:cNvSpPr/>
          <p:nvPr/>
        </p:nvSpPr>
        <p:spPr>
          <a:xfrm>
            <a:off x="722376" y="43455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attitude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suggestions?(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0" name="QC_5_AN.36_1#8460b2f8b.bracket?vja=1&amp;pid=fa0c3bba7&amp;color=0,0,0&amp;vpa=13&amp;vtp=1"/>
          <p:cNvSpPr/>
          <p:nvPr/>
        </p:nvSpPr>
        <p:spPr>
          <a:xfrm>
            <a:off x="7428484" y="43455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1" name="QC_5_BD.35_2#8460b2f8b.choices?vja=1&amp;pid=fa0c3bba7&amp;color=0,0,0&amp;vtp=1"/>
          <p:cNvSpPr/>
          <p:nvPr/>
        </p:nvSpPr>
        <p:spPr>
          <a:xfrm>
            <a:off x="722376" y="4726559"/>
            <a:ext cx="10753344" cy="347853"/>
          </a:xfrm>
          <a:prstGeom prst="rect">
            <a:avLst/>
          </a:prstGeom>
          <a:noFill/>
          <a:ln/>
        </p:spPr>
        <p:txBody>
          <a:bodyPr wrap="square" lIns="0" tIns="0" rIns="0" bIns="0" rtlCol="0" anchor="t"/>
          <a:lstStyle/>
          <a:p>
            <a:pPr>
              <a:lnSpc>
                <a:spcPct val="125000"/>
              </a:lnSpc>
              <a:tabLst>
                <a:tab pos="3660205" algn="l"/>
                <a:tab pos="7371210"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Impatient.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Agreeable.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.Doubtful.</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P spid="10"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AS.37_1#8460b2f8b?vja=1&amp;pid=fa0c3bba7&amp;color=0,0,0&amp;vtp=1&amp;bt=1"/>
          <p:cNvSpPr/>
          <p:nvPr/>
        </p:nvSpPr>
        <p:spPr>
          <a:xfrm>
            <a:off x="722376" y="900000"/>
            <a:ext cx="10753344" cy="5212334"/>
          </a:xfrm>
          <a:prstGeom prst="rect">
            <a:avLst/>
          </a:prstGeom>
          <a:noFill/>
          <a:ln/>
        </p:spPr>
        <p:txBody>
          <a:bodyPr wrap="square" lIns="0" tIns="0" rIns="0" bIns="0" rtlCol="0" anchor="t"/>
          <a:lstStyle/>
          <a:p>
            <a:pPr algn="l">
              <a:lnSpc>
                <a:spcPct val="122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8</a:t>
            </a:r>
            <a:endParaRPr lang="en-US" altLang="zh-CN" sz="2200" dirty="0"/>
          </a:p>
          <a:p>
            <a:pPr algn="l">
              <a:lnSpc>
                <a:spcPct val="122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Jackson.You’re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always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first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guest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fitness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centre.How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endParaRPr lang="en-US" altLang="zh-CN" sz="2200" dirty="0"/>
          </a:p>
          <a:p>
            <a:pPr algn="just">
              <a:lnSpc>
                <a:spcPct val="122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Cathy.Look!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complain,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locker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room.I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wonder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endParaRPr lang="en-US" altLang="zh-CN" sz="2200" dirty="0"/>
          </a:p>
          <a:p>
            <a:pPr algn="just">
              <a:lnSpc>
                <a:spcPct val="122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you.What’s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noticed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5</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minutes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ago.</a:t>
            </a:r>
            <a:endParaRPr lang="en-US" altLang="zh-CN" sz="2200" dirty="0"/>
          </a:p>
          <a:p>
            <a:pPr algn="just">
              <a:lnSpc>
                <a:spcPct val="122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lockers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always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occupied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often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used.Obviously,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cupboards.I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empty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lockers.</a:t>
            </a:r>
            <a:endParaRPr lang="en-US" altLang="zh-CN" sz="2200" dirty="0"/>
          </a:p>
          <a:p>
            <a:pPr algn="l">
              <a:lnSpc>
                <a:spcPct val="122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OK.Wait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minute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endParaRPr lang="en-US" altLang="zh-CN" sz="2200" dirty="0"/>
          </a:p>
          <a:p>
            <a:pPr algn="just">
              <a:lnSpc>
                <a:spcPct val="122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next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clothes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hangers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winter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clothes.I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change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during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seasons.</a:t>
            </a:r>
            <a:endParaRPr lang="en-US" altLang="zh-CN" sz="2200" dirty="0"/>
          </a:p>
          <a:p>
            <a:pPr algn="just">
              <a:lnSpc>
                <a:spcPct val="122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Jackson.We’ll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improvements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possible.Thank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suggestions.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M_4_BD.38_1#28361173d?vja=1&amp;pid=3fc9b2719&amp;color=0,0,0&amp;vtp=1&amp;bt=1"/>
          <p:cNvSpPr/>
          <p:nvPr/>
        </p:nvSpPr>
        <p:spPr>
          <a:xfrm>
            <a:off x="722376" y="896112"/>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听第9段材料，回答第14至16题。</a:t>
            </a:r>
            <a:endParaRPr lang="en-US" altLang="zh-CN" sz="2000" dirty="0"/>
          </a:p>
        </p:txBody>
      </p:sp>
      <p:sp>
        <p:nvSpPr>
          <p:cNvPr id="3" name="QC_5_BD.39_1#a011af221?vja=1&amp;pid=28361173d&amp;color=0,0,0&amp;vtp=1"/>
          <p:cNvSpPr/>
          <p:nvPr/>
        </p:nvSpPr>
        <p:spPr>
          <a:xfrm>
            <a:off x="722376" y="1284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like?(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4" name="QC_5_AN.40_1#a011af221.bracket?vja=1&amp;pid=28361173d&amp;color=0,0,0&amp;vpa=14&amp;vtp=1"/>
          <p:cNvSpPr/>
          <p:nvPr/>
        </p:nvSpPr>
        <p:spPr>
          <a:xfrm>
            <a:off x="4826064" y="12848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5" name="QC_5_BD.39_2#a011af221.choices?vja=1&amp;pid=28361173d&amp;color=0,0,0&amp;vtp=1"/>
          <p:cNvSpPr/>
          <p:nvPr/>
        </p:nvSpPr>
        <p:spPr>
          <a:xfrm>
            <a:off x="722376" y="16714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A.Volunteering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B.Travelling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C.Playing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basketball.</a:t>
            </a:r>
            <a:endParaRPr lang="en-US" altLang="zh-CN" sz="2000" dirty="0"/>
          </a:p>
        </p:txBody>
      </p:sp>
      <p:sp>
        <p:nvSpPr>
          <p:cNvPr id="6" name="QC_5_BD.41_1#05970b1e0?vja=1&amp;pid=28361173d&amp;color=0,0,0&amp;vtp=1"/>
          <p:cNvSpPr/>
          <p:nvPr/>
        </p:nvSpPr>
        <p:spPr>
          <a:xfrm>
            <a:off x="722376" y="28215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15.What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7" name="QC_5_AN.42_1#05970b1e0.bracket?vja=1&amp;pid=28361173d&amp;color=0,0,0&amp;vpa=15&amp;vtp=1"/>
          <p:cNvSpPr/>
          <p:nvPr/>
        </p:nvSpPr>
        <p:spPr>
          <a:xfrm>
            <a:off x="7958201" y="28215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8" name="QC_5_BD.41_2#05970b1e0.choices?vja=1&amp;pid=28361173d&amp;color=0,0,0&amp;vtp=1"/>
          <p:cNvSpPr/>
          <p:nvPr/>
        </p:nvSpPr>
        <p:spPr>
          <a:xfrm>
            <a:off x="722376" y="32081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declining.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favourite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athletic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endParaRPr lang="en-US" altLang="zh-CN" sz="2000" dirty="0"/>
          </a:p>
        </p:txBody>
      </p:sp>
      <p:sp>
        <p:nvSpPr>
          <p:cNvPr id="9" name="QC_5_BD.43_1#b04ae945d?vja=1&amp;pid=28361173d&amp;color=0,0,0&amp;vtp=1"/>
          <p:cNvSpPr/>
          <p:nvPr/>
        </p:nvSpPr>
        <p:spPr>
          <a:xfrm>
            <a:off x="722376" y="43455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16.What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0" name="QC_5_AN.44_1#b04ae945d.bracket?vja=1&amp;pid=28361173d&amp;color=0,0,0&amp;vpa=16&amp;vtp=1"/>
          <p:cNvSpPr/>
          <p:nvPr/>
        </p:nvSpPr>
        <p:spPr>
          <a:xfrm>
            <a:off x="5503926" y="43455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1" name="QC_5_BD.43_2#b04ae945d.choices?vja=1&amp;pid=28361173d&amp;color=0,0,0&amp;vtp=1"/>
          <p:cNvSpPr/>
          <p:nvPr/>
        </p:nvSpPr>
        <p:spPr>
          <a:xfrm>
            <a:off x="722376" y="47321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A.Preparing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B.Applying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scholarship.</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C.Practising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basketball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game.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P spid="10"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AS.45_1#b04ae945d?vja=1&amp;pid=28361173d&amp;color=0,0,0&amp;vtp=1&amp;bt=1"/>
          <p:cNvSpPr/>
          <p:nvPr/>
        </p:nvSpPr>
        <p:spPr>
          <a:xfrm>
            <a:off x="722376" y="900000"/>
            <a:ext cx="10753344" cy="4195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9</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Pacific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University.I’ve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application,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Sure.I’m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senior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school,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basketball.In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basketball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scholarship.When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volunteer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younger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brothers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sisters,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homework.</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Wonderful!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impressed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basketball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scores.If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scholarship.</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great!</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grades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especially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maths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English.Why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45_2#b04ae945d?vja=1&amp;pid=28361173d&amp;color=0,0,0&amp;mp=1&amp;vtp=1&amp;bt=1"/>
          <p:cNvSpPr/>
          <p:nvPr/>
        </p:nvSpPr>
        <p:spPr>
          <a:xfrm>
            <a:off x="722376" y="896112"/>
            <a:ext cx="10753344" cy="2252853"/>
          </a:xfrm>
          <a:prstGeom prst="rect">
            <a:avLst/>
          </a:prstGeom>
          <a:noFill/>
          <a:ln/>
        </p:spPr>
        <p:txBody>
          <a:bodyPr wrap="square" lIns="0" tIns="0" rIns="0" bIns="0" rtlCol="0" anchor="t"/>
          <a:lstStyle/>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focusing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basketball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school,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better.I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promise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schoolwork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seriously.</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studying?</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Yes.I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practice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grades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M_4_BD.46_1#89a67521a?vja=1&amp;pid=3fc9b2719&amp;color=0,0,0&amp;vtp=1&amp;bt=1"/>
          <p:cNvSpPr/>
          <p:nvPr/>
        </p:nvSpPr>
        <p:spPr>
          <a:xfrm>
            <a:off x="722376" y="896112"/>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听第10段材料，回答第17至20题。</a:t>
            </a:r>
            <a:endParaRPr lang="en-US" altLang="zh-CN" sz="2000" dirty="0"/>
          </a:p>
        </p:txBody>
      </p:sp>
      <p:sp>
        <p:nvSpPr>
          <p:cNvPr id="3" name="QC_5_BD.47_1#ff2a35297?vja=1&amp;pid=89a67521a&amp;color=0,0,0&amp;vtp=1"/>
          <p:cNvSpPr/>
          <p:nvPr/>
        </p:nvSpPr>
        <p:spPr>
          <a:xfrm>
            <a:off x="722376" y="1284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17.Which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now?(</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4" name="QC_5_AN.48_1#ff2a35297.bracket?vja=1&amp;pid=89a67521a&amp;color=0,0,0&amp;vpa=17&amp;vtp=1"/>
          <p:cNvSpPr/>
          <p:nvPr/>
        </p:nvSpPr>
        <p:spPr>
          <a:xfrm>
            <a:off x="4022789" y="1284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5" name="QC_5_BD.47_2#ff2a35297.choices?vja=1&amp;pid=89a67521a&amp;color=0,0,0&amp;vtp=1"/>
          <p:cNvSpPr/>
          <p:nvPr/>
        </p:nvSpPr>
        <p:spPr>
          <a:xfrm>
            <a:off x="722376" y="16658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Spring.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Fall.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.Winter.</a:t>
            </a:r>
            <a:endParaRPr lang="en-US" altLang="zh-CN" sz="2000" dirty="0"/>
          </a:p>
        </p:txBody>
      </p:sp>
      <p:sp>
        <p:nvSpPr>
          <p:cNvPr id="6" name="QC_5_BD.49_1#bc01e2cee?vja=1&amp;pid=89a67521a&amp;color=0,0,0&amp;vtp=1"/>
          <p:cNvSpPr/>
          <p:nvPr/>
        </p:nvSpPr>
        <p:spPr>
          <a:xfrm>
            <a:off x="722376" y="2046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18.What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northern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Oregon?(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7" name="QC_5_AN.50_1#bc01e2cee.bracket?vja=1&amp;pid=89a67521a&amp;color=0,0,0&amp;vpa=18&amp;vtp=1"/>
          <p:cNvSpPr/>
          <p:nvPr/>
        </p:nvSpPr>
        <p:spPr>
          <a:xfrm>
            <a:off x="6897751" y="2046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8" name="QC_5_BD.49_2#bc01e2cee.choices?vja=1&amp;pid=89a67521a&amp;color=0,0,0&amp;vtp=1"/>
          <p:cNvSpPr/>
          <p:nvPr/>
        </p:nvSpPr>
        <p:spPr>
          <a:xfrm>
            <a:off x="722376" y="24278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Cold.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Warm.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.Cloudy.</a:t>
            </a:r>
            <a:endParaRPr lang="en-US" altLang="zh-CN" sz="2000" dirty="0"/>
          </a:p>
        </p:txBody>
      </p:sp>
      <p:sp>
        <p:nvSpPr>
          <p:cNvPr id="9" name="QC_5_BD.51_1#2e685f363?vja=1&amp;pid=89a67521a&amp;color=0,0,0&amp;vtp=1"/>
          <p:cNvSpPr/>
          <p:nvPr/>
        </p:nvSpPr>
        <p:spPr>
          <a:xfrm>
            <a:off x="722376" y="2808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19.When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southern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Oregon?(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0" name="QC_5_AN.52_1#2e685f363.bracket?vja=1&amp;pid=89a67521a&amp;color=0,0,0&amp;vpa=19&amp;vtp=1"/>
          <p:cNvSpPr/>
          <p:nvPr/>
        </p:nvSpPr>
        <p:spPr>
          <a:xfrm>
            <a:off x="5543614" y="28088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1" name="QC_5_BD.51_2#2e685f363.choices?vja=1&amp;pid=89a67521a&amp;color=0,0,0&amp;vtp=1"/>
          <p:cNvSpPr/>
          <p:nvPr/>
        </p:nvSpPr>
        <p:spPr>
          <a:xfrm>
            <a:off x="722376" y="31898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Tonight.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afternoon.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.Tomorrow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endParaRPr lang="en-US" altLang="zh-CN" sz="2000" dirty="0"/>
          </a:p>
        </p:txBody>
      </p:sp>
      <p:sp>
        <p:nvSpPr>
          <p:cNvPr id="12" name="QC_5_BD.53_1#c7c60e0a0?vja=1&amp;pid=89a67521a&amp;color=0,0,0&amp;vtp=1"/>
          <p:cNvSpPr/>
          <p:nvPr/>
        </p:nvSpPr>
        <p:spPr>
          <a:xfrm>
            <a:off x="722376" y="35708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20.How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weather?(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3" name="QC_5_AN.54_1#c7c60e0a0.bracket?vja=1&amp;pid=89a67521a&amp;color=0,0,0&amp;vpa=20&amp;vtp=1"/>
          <p:cNvSpPr/>
          <p:nvPr/>
        </p:nvSpPr>
        <p:spPr>
          <a:xfrm>
            <a:off x="7658164" y="35708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4" name="QC_5_BD.53_2#c7c60e0a0.choices?vja=1&amp;pid=89a67521a&amp;color=0,0,0&amp;vtp=1"/>
          <p:cNvSpPr/>
          <p:nvPr/>
        </p:nvSpPr>
        <p:spPr>
          <a:xfrm>
            <a:off x="722376" y="39574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checking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website.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3">
                                            <p:bg/>
                                          </p:spTgt>
                                        </p:tgtEl>
                                        <p:attrNameLst>
                                          <p:attrName>style.visibility</p:attrName>
                                        </p:attrNameLst>
                                      </p:cBhvr>
                                      <p:to>
                                        <p:strVal val="visible"/>
                                      </p:to>
                                    </p:set>
                                    <p:animEffect transition="in" filter="fade">
                                      <p:cBhvr>
                                        <p:cTn id="31" dur="500"/>
                                        <p:tgtEl>
                                          <p:spTgt spid="1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xEl>
                                              <p:pRg st="0" end="0"/>
                                            </p:txEl>
                                          </p:spTgt>
                                        </p:tgtEl>
                                        <p:attrNameLst>
                                          <p:attrName>style.visibility</p:attrName>
                                        </p:attrNameLst>
                                      </p:cBhvr>
                                      <p:to>
                                        <p:strVal val="visible"/>
                                      </p:to>
                                    </p:set>
                                    <p:animEffect transition="in" filter="fade">
                                      <p:cBhvr>
                                        <p:cTn id="34"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P spid="10" grpId="0" build="p" animBg="1"/>
      <p:bldP spid="1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AS.55_1#c7c60e0a0?vja=1&amp;pid=89a67521a&amp;color=0,0,0&amp;vtp=1&amp;bt=1"/>
          <p:cNvSpPr/>
          <p:nvPr/>
        </p:nvSpPr>
        <p:spPr>
          <a:xfrm>
            <a:off x="722376" y="900000"/>
            <a:ext cx="10753344" cy="457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10</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afternoon,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citizens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Oregon.Welcome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forecast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28th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March.Let’s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outside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now.What’s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warm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windy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Oregon,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northern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Oregon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clear.The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shining,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north!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temperature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degrees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Oregon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degree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here.And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gloves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jackets.It’s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tonight!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tomorrow?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rainy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Oregon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windy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northern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Oregon.In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afternoon,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cloudy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day.Northern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Oregon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turn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northeast.That’s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forecast.Have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remember,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latest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text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message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C_2_BD#dc5810e37?vja=1&amp;pid=4a0d7a575&amp;color=100,146,38&amp;vtp=1&amp;bt=1"/>
          <p:cNvSpPr/>
          <p:nvPr/>
        </p:nvSpPr>
        <p:spPr>
          <a:xfrm>
            <a:off x="722376" y="896112"/>
            <a:ext cx="10753344" cy="670560"/>
          </a:xfrm>
          <a:prstGeom prst="rect">
            <a:avLst/>
          </a:prstGeom>
          <a:noFill/>
          <a:ln/>
        </p:spPr>
        <p:txBody>
          <a:bodyPr wrap="square" lIns="0" tIns="0" rIns="0" bIns="0" rtlCol="0" anchor="t"/>
          <a:lstStyle/>
          <a:p>
            <a:pPr algn="ctr">
              <a:lnSpc>
                <a:spcPct val="100000"/>
              </a:lnSpc>
            </a:pPr>
            <a:r>
              <a:rPr lang="en-US" altLang="zh-CN" sz="2400" b="1" i="0" dirty="0">
                <a:solidFill>
                  <a:srgbClr val="649226"/>
                </a:solidFill>
                <a:latin typeface="Times New Roman" pitchFamily="34" charset="0"/>
                <a:ea typeface="微软雅黑" pitchFamily="34" charset="-122"/>
                <a:cs typeface="Times New Roman" pitchFamily="34" charset="-120"/>
              </a:rPr>
              <a:t>第二部分</a:t>
            </a:r>
            <a:r>
              <a:rPr lang="en-US" altLang="zh-CN" sz="2400" b="1" i="0" dirty="0">
                <a:solidFill>
                  <a:srgbClr val="649226"/>
                </a:solidFill>
                <a:latin typeface="SimSun" pitchFamily="34" charset="0"/>
                <a:ea typeface="SimSun" pitchFamily="34" charset="-122"/>
                <a:cs typeface="SimSun" pitchFamily="34" charset="-120"/>
              </a:rPr>
              <a:t> </a:t>
            </a:r>
            <a:r>
              <a:rPr lang="en-US" altLang="zh-CN" sz="2400" b="1" i="0" dirty="0">
                <a:solidFill>
                  <a:srgbClr val="649226"/>
                </a:solidFill>
                <a:latin typeface="Times New Roman" pitchFamily="34" charset="0"/>
                <a:ea typeface="微软雅黑" pitchFamily="34" charset="-122"/>
                <a:cs typeface="Times New Roman" pitchFamily="34" charset="-120"/>
              </a:rPr>
              <a:t>阅读</a:t>
            </a:r>
            <a:endParaRPr lang="en-US" altLang="zh-CN" sz="2400" dirty="0"/>
          </a:p>
        </p:txBody>
      </p:sp>
      <p:sp>
        <p:nvSpPr>
          <p:cNvPr id="3" name="C_3_BD#c365e7d0f?vja=1&amp;pid=dc5810e37&amp;color=100,146,38&amp;vtp=1"/>
          <p:cNvSpPr/>
          <p:nvPr/>
        </p:nvSpPr>
        <p:spPr>
          <a:xfrm>
            <a:off x="722376" y="1300064"/>
            <a:ext cx="10753344" cy="608584"/>
          </a:xfrm>
          <a:prstGeom prst="rect">
            <a:avLst/>
          </a:prstGeom>
          <a:noFill/>
          <a:ln/>
        </p:spPr>
        <p:txBody>
          <a:bodyPr wrap="square" lIns="0" tIns="0" rIns="0" bIns="0" rtlCol="0" anchor="t"/>
          <a:lstStyle/>
          <a:p>
            <a:pPr algn="l">
              <a:lnSpc>
                <a:spcPct val="100000"/>
              </a:lnSpc>
            </a:pPr>
            <a:r>
              <a:rPr lang="en-US" altLang="zh-CN" sz="2200" b="1" i="0" dirty="0">
                <a:solidFill>
                  <a:srgbClr val="649226"/>
                </a:solidFill>
                <a:latin typeface="Times New Roman" pitchFamily="34" charset="0"/>
                <a:ea typeface="微软雅黑" pitchFamily="34" charset="-122"/>
                <a:cs typeface="Times New Roman" pitchFamily="34" charset="-120"/>
              </a:rPr>
              <a:t>第一节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（共15小题；每小题2.5分，满分37.5分）</a:t>
            </a:r>
            <a:endParaRPr lang="en-US" altLang="zh-CN" sz="2200" dirty="0"/>
          </a:p>
        </p:txBody>
      </p:sp>
      <p:sp>
        <p:nvSpPr>
          <p:cNvPr id="4" name="P_4_BD#78ca04729?vja=1&amp;pid=c365e7d0f&amp;color=0,0,0&amp;vtp=1"/>
          <p:cNvSpPr/>
          <p:nvPr/>
        </p:nvSpPr>
        <p:spPr>
          <a:xfrm>
            <a:off x="722376" y="1638300"/>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阅读下列短文，从每题所给的A、B、C、D四个选项中选出最佳选项。</a:t>
            </a:r>
            <a:endParaRPr lang="en-US" altLang="zh-CN" sz="2000" dirty="0"/>
          </a:p>
        </p:txBody>
      </p:sp>
      <p:sp>
        <p:nvSpPr>
          <p:cNvPr id="5" name="QM_4_BD.56_1#86556ac6a?vja=1&amp;pid=c365e7d0f&amp;color=0,0,0&amp;vtp=1"/>
          <p:cNvSpPr/>
          <p:nvPr/>
        </p:nvSpPr>
        <p:spPr>
          <a:xfrm>
            <a:off x="722376" y="2027047"/>
            <a:ext cx="10753344" cy="728853"/>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A</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[安徽合肥八中2025高二期末]</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p:txBody>
      </p:sp>
      <p:sp>
        <p:nvSpPr>
          <p:cNvPr id="6" name="QM_4_BD.56_2#86556ac6a?vja=1&amp;pid=c365e7d0f&amp;color=0,0,0&amp;vtp=1"/>
          <p:cNvSpPr/>
          <p:nvPr/>
        </p:nvSpPr>
        <p:spPr>
          <a:xfrm>
            <a:off x="722376" y="2801747"/>
            <a:ext cx="10753344" cy="2667000"/>
          </a:xfrm>
          <a:prstGeom prst="rect">
            <a:avLst/>
          </a:prstGeom>
          <a:noFill/>
          <a:ln/>
        </p:spPr>
        <p:txBody>
          <a:bodyPr wrap="square" lIns="0" tIns="0" rIns="0" bIns="0" rtlCol="0" anchor="t"/>
          <a:lstStyle/>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VOLUNTEERS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FOR</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MUSEUM</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OF</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CLASSICAL</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ARCHAEOLOGY</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EVENTS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arises,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advertising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interested.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thousands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annually.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smoothly.</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1#4a0d7a575.fixed?vja=1&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1_BD#4a0d7a575.fixed?vja=1&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综合测试卷</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56_2#86556ac6a?vja=1&amp;pid=c365e7d0f&amp;color=0,0,0&amp;vtp=1">
            <a:extLst>
              <a:ext uri="{FF2B5EF4-FFF2-40B4-BE49-F238E27FC236}">
                <a16:creationId xmlns:a16="http://schemas.microsoft.com/office/drawing/2014/main" id="{35B57549-8035-0F09-078D-B004BF20BD56}"/>
              </a:ext>
            </a:extLst>
          </p:cNvPr>
          <p:cNvSpPr/>
          <p:nvPr/>
        </p:nvSpPr>
        <p:spPr>
          <a:xfrm>
            <a:off x="722376" y="900000"/>
            <a:ext cx="10753344" cy="1490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anose="02010600030101010101" pitchFamily="2" charset="-122"/>
                <a:ea typeface="微软雅黑" pitchFamily="34" charset="-122"/>
                <a:cs typeface="Times New Roman" pitchFamily="34" charset="-120"/>
              </a:rPr>
              <a:t>    </a:t>
            </a:r>
            <a:r>
              <a:rPr lang="en-US" altLang="zh-CN" sz="2000" b="1" dirty="0">
                <a:solidFill>
                  <a:srgbClr val="000000"/>
                </a:solidFill>
                <a:latin typeface="Times New Roman" pitchFamily="34" charset="0"/>
                <a:ea typeface="微软雅黑" pitchFamily="34" charset="-122"/>
                <a:cs typeface="Times New Roman" pitchFamily="34" charset="-120"/>
              </a:rPr>
              <a:t>VOLUNTEER</a:t>
            </a:r>
            <a:r>
              <a:rPr lang="en-US" altLang="zh-CN" sz="2000" b="1" dirty="0">
                <a:solidFill>
                  <a:srgbClr val="000000"/>
                </a:solidFill>
                <a:latin typeface="SimSun" pitchFamily="34" charset="0"/>
                <a:ea typeface="SimSun" pitchFamily="34" charset="-122"/>
                <a:cs typeface="SimSun" pitchFamily="34" charset="-120"/>
              </a:rPr>
              <a:t> </a:t>
            </a:r>
            <a:r>
              <a:rPr lang="en-US" altLang="zh-CN" sz="2000" b="1" dirty="0">
                <a:solidFill>
                  <a:srgbClr val="000000"/>
                </a:solidFill>
                <a:latin typeface="Times New Roman" pitchFamily="34" charset="0"/>
                <a:ea typeface="微软雅黑" pitchFamily="34" charset="-122"/>
                <a:cs typeface="Times New Roman" pitchFamily="34" charset="-120"/>
              </a:rPr>
              <a:t>TASKS </a:t>
            </a:r>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        ●Helping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adults’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facilitating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endParaRPr lang="en-US" altLang="zh-CN" sz="2000" dirty="0"/>
          </a:p>
          <a:p>
            <a:pPr>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●Photography: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uploading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endParaRPr lang="en-US" altLang="zh-CN" sz="2000" dirty="0"/>
          </a:p>
          <a:p>
            <a:pPr>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●Advertising: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distribute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posters</a:t>
            </a:r>
            <a:endParaRPr lang="en-US" altLang="zh-CN" sz="2000" dirty="0"/>
          </a:p>
        </p:txBody>
      </p:sp>
      <p:sp>
        <p:nvSpPr>
          <p:cNvPr id="3" name="QM_4_BD.56_3#86556ac6a?vja=1&amp;pid=c365e7d0f&amp;color=0,0,0&amp;vtp=1">
            <a:extLst>
              <a:ext uri="{FF2B5EF4-FFF2-40B4-BE49-F238E27FC236}">
                <a16:creationId xmlns:a16="http://schemas.microsoft.com/office/drawing/2014/main" id="{72D9A64C-E5FB-2581-E05E-1519549CF3CD}"/>
              </a:ext>
            </a:extLst>
          </p:cNvPr>
          <p:cNvSpPr/>
          <p:nvPr/>
        </p:nvSpPr>
        <p:spPr>
          <a:xfrm>
            <a:off x="722376" y="2881855"/>
            <a:ext cx="10753344" cy="3429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WHAT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YOU</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WILL</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GAIN</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museum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outreach</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（简历）</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skills</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●Engagement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enthusiastic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SKILLS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REQUIRED</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●Reliability</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●Friendliness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politeness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visitors</a:t>
            </a:r>
            <a:endParaRPr lang="en-US" altLang="zh-CN" sz="2000" dirty="0"/>
          </a:p>
          <a:p>
            <a:pPr algn="l">
              <a:lnSpc>
                <a:spcPct val="125000"/>
              </a:lnSpc>
            </a:pPr>
            <a:endParaRPr lang="en-US" altLang="zh-CN" sz="2000" dirty="0"/>
          </a:p>
        </p:txBody>
      </p:sp>
    </p:spTree>
    <p:extLst>
      <p:ext uri="{BB962C8B-B14F-4D97-AF65-F5344CB8AC3E}">
        <p14:creationId xmlns:p14="http://schemas.microsoft.com/office/powerpoint/2010/main" val="2525539261"/>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56_3#86556ac6a?vja=1&amp;pid=c365e7d0f&amp;color=0,0,0&amp;vtp=1">
            <a:extLst>
              <a:ext uri="{FF2B5EF4-FFF2-40B4-BE49-F238E27FC236}">
                <a16:creationId xmlns:a16="http://schemas.microsoft.com/office/drawing/2014/main" id="{EE0A5866-1E29-66B6-E03E-DF5035B143EF}"/>
              </a:ext>
            </a:extLst>
          </p:cNvPr>
          <p:cNvSpPr/>
          <p:nvPr/>
        </p:nvSpPr>
        <p:spPr>
          <a:xfrm>
            <a:off x="722376" y="900000"/>
            <a:ext cx="10753344" cy="1871853"/>
          </a:xfrm>
          <a:prstGeom prst="rect">
            <a:avLst/>
          </a:prstGeom>
          <a:noFill/>
          <a:ln/>
        </p:spPr>
        <p:txBody>
          <a:bodyPr wrap="square" lIns="0" tIns="0" rIns="0" bIns="0" rtlCol="0" anchor="t"/>
          <a:lstStyle/>
          <a:p>
            <a:pPr>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Willingness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primarily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applicants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volunteers.</a:t>
            </a:r>
            <a:endParaRPr lang="en-US" altLang="zh-CN" sz="2000" dirty="0"/>
          </a:p>
        </p:txBody>
      </p:sp>
      <p:sp>
        <p:nvSpPr>
          <p:cNvPr id="3" name="QM_4_EX.57_1#86556ac6a?vja=1&amp;pid=c365e7d0f&amp;color=0,0,0&amp;vtp=1">
            <a:extLst>
              <a:ext uri="{FF2B5EF4-FFF2-40B4-BE49-F238E27FC236}">
                <a16:creationId xmlns:a16="http://schemas.microsoft.com/office/drawing/2014/main" id="{CCF2F759-F9D0-FEE4-04F0-AA950868F364}"/>
              </a:ext>
            </a:extLst>
          </p:cNvPr>
          <p:cNvSpPr/>
          <p:nvPr/>
        </p:nvSpPr>
        <p:spPr>
          <a:xfrm>
            <a:off x="722376" y="2814447"/>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本文是一篇应用文，主要介绍古典考古博物馆活动志愿者的招募信息，包括志愿者的任务、可以获得的收获、所需的技能以及申请要求等。</a:t>
            </a:r>
            <a:endParaRPr lang="en-US" altLang="zh-CN" sz="2000" dirty="0"/>
          </a:p>
        </p:txBody>
      </p:sp>
    </p:spTree>
    <p:extLst>
      <p:ext uri="{BB962C8B-B14F-4D97-AF65-F5344CB8AC3E}">
        <p14:creationId xmlns:p14="http://schemas.microsoft.com/office/powerpoint/2010/main" val="42388130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BD.58_1#c0883e3c5?vja=1&amp;pid=86556ac6a&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21.Which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59_1#c0883e3c5.bracket?vja=1&amp;pid=86556ac6a&amp;color=0,0,0&amp;vpa=21&amp;vtp=1"/>
          <p:cNvSpPr/>
          <p:nvPr/>
        </p:nvSpPr>
        <p:spPr>
          <a:xfrm>
            <a:off x="776928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5_BD.58_2#c0883e3c5.choices?vja=1&amp;pid=86556ac6a&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640379" algn="l"/>
                <a:tab pos="5433157" algn="l"/>
                <a:tab pos="8391036" algn="l"/>
              </a:tabLst>
            </a:pPr>
            <a:r>
              <a:rPr lang="en-US" altLang="zh-CN" sz="2000" b="0" i="0" dirty="0">
                <a:solidFill>
                  <a:srgbClr val="000000"/>
                </a:solidFill>
                <a:latin typeface="Times New Roman" pitchFamily="34" charset="0"/>
                <a:ea typeface="微软雅黑" pitchFamily="34" charset="-122"/>
                <a:cs typeface="Times New Roman" pitchFamily="34" charset="-120"/>
              </a:rPr>
              <a:t>A.Promote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drinks.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photos.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.Prepare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events.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posters.</a:t>
            </a:r>
            <a:endParaRPr lang="en-US" altLang="zh-CN" sz="2000" dirty="0"/>
          </a:p>
        </p:txBody>
      </p:sp>
      <p:sp>
        <p:nvSpPr>
          <p:cNvPr id="5" name="QC_5_AS.60_1#c0883e3c5?vja=1&amp;pid=86556ac6a&amp;color=0,0,0&amp;vtp=1"/>
          <p:cNvSpPr/>
          <p:nvPr/>
        </p:nvSpPr>
        <p:spPr>
          <a:xfrm>
            <a:off x="722376" y="1696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细节理解题。根据第一段中的“Tasks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include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preparing,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advertising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events.”可知，志愿者被期望做准备工作。故选C项。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61_1#d871834ad?vja=1&amp;pid=86556ac6a&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role?(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62_1#d871834ad.bracket?vja=1&amp;pid=86556ac6a&amp;color=0,0,0&amp;mp=1&amp;vpa=22&amp;vtp=1"/>
          <p:cNvSpPr/>
          <p:nvPr/>
        </p:nvSpPr>
        <p:spPr>
          <a:xfrm>
            <a:off x="631672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5_BD.61_2#d871834ad.choices?vja=1&amp;pid=86556ac6a&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letter.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.Recognition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visitors.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C.CV</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techniques.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teamwork.</a:t>
            </a:r>
            <a:endParaRPr lang="en-US" altLang="zh-CN" sz="2000" dirty="0"/>
          </a:p>
        </p:txBody>
      </p:sp>
      <p:sp>
        <p:nvSpPr>
          <p:cNvPr id="5" name="QC_5_AS.63_1#d871834ad?vja=1&amp;pid=86556ac6a&amp;color=0,0,0&amp;vtp=1"/>
          <p:cNvSpPr/>
          <p:nvPr/>
        </p:nvSpPr>
        <p:spPr>
          <a:xfrm>
            <a:off x="722376" y="2077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GAIN部分中的Engagement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cooperative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enthusiastic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group可知，每个志愿者都能从这个角色中获得团队合作经验。故选D项。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BD.64_1#b2f8a43b7?vja=1&amp;pid=86556ac6a&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23.Which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applicant?(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65_1#b2f8a43b7.bracket?vja=1&amp;pid=86556ac6a&amp;color=0,0,0&amp;vpa=23&amp;vtp=1"/>
          <p:cNvSpPr/>
          <p:nvPr/>
        </p:nvSpPr>
        <p:spPr>
          <a:xfrm>
            <a:off x="71612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5_BD.64_2#b2f8a43b7.choices?vja=1&amp;pid=86556ac6a&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skills.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minimum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18.</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volunteer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experience.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.Attendance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interview.</a:t>
            </a:r>
            <a:endParaRPr lang="en-US" altLang="zh-CN" sz="2000" dirty="0"/>
          </a:p>
        </p:txBody>
      </p:sp>
      <p:sp>
        <p:nvSpPr>
          <p:cNvPr id="5" name="QC_5_AS.66_1#b2f8a43b7?vja=1&amp;pid=86556ac6a&amp;color=0,0,0&amp;vtp=1"/>
          <p:cNvSpPr/>
          <p:nvPr/>
        </p:nvSpPr>
        <p:spPr>
          <a:xfrm>
            <a:off x="722376" y="2077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细节理解题。根据最后一段中的The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applicants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18</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above可知，申请人必须年满18岁。故选B项。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M_4_BD.67_1#6def82861?vja=1&amp;pid=c365e7d0f&amp;color=0,0,0&amp;vtp=1&amp;bt=1"/>
          <p:cNvSpPr/>
          <p:nvPr/>
        </p:nvSpPr>
        <p:spPr>
          <a:xfrm>
            <a:off x="722376" y="900000"/>
            <a:ext cx="10753344" cy="4953000"/>
          </a:xfrm>
          <a:prstGeom prst="rect">
            <a:avLst/>
          </a:prstGeom>
          <a:noFill/>
          <a:ln/>
        </p:spPr>
        <p:txBody>
          <a:bodyPr wrap="square" lIns="0" tIns="0" rIns="0" bIns="0" rtlCol="0" anchor="t"/>
          <a:lstStyle/>
          <a:p>
            <a:pPr algn="ctr">
              <a:lnSpc>
                <a:spcPct val="125000"/>
              </a:lnSpc>
            </a:pPr>
            <a:r>
              <a:rPr lang="en-US" altLang="zh-CN" sz="2000" b="1" i="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husband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two-storey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mirrored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immediately—instead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boxes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roadside.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Fifteen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thousands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occasional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DVDs,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jigsaw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puzzles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blocks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dozens,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perhaps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hundreds,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passers-by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hesitate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neighbourhood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gentleman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retirement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gifts,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chocolates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sketch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（素描）</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artist.</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67_1#6def82861?vja=1&amp;pid=c365e7d0f&amp;color=0,0,0&amp;vtp=1&amp;bt=1">
            <a:extLst>
              <a:ext uri="{FF2B5EF4-FFF2-40B4-BE49-F238E27FC236}">
                <a16:creationId xmlns:a16="http://schemas.microsoft.com/office/drawing/2014/main" id="{ADD120DC-E9FF-38CE-09A4-F995ABF26184}"/>
              </a:ext>
            </a:extLst>
          </p:cNvPr>
          <p:cNvSpPr/>
          <p:nvPr/>
        </p:nvSpPr>
        <p:spPr>
          <a:xfrm>
            <a:off x="722376" y="900000"/>
            <a:ext cx="10753344" cy="4122484"/>
          </a:xfrm>
          <a:prstGeom prst="rect">
            <a:avLst/>
          </a:prstGeom>
          <a:noFill/>
          <a:ln/>
        </p:spPr>
        <p:txBody>
          <a:bodyPr wrap="square" lIns="0" tIns="0" rIns="0" bIns="0" rtlCol="0" anchor="t"/>
          <a:lstStyle/>
          <a:p>
            <a:pPr algn="just">
              <a:lnSpc>
                <a:spcPct val="124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Like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Arabic,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French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Russian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dominant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English-language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favourite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languages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Surprisingly,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before.</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complaints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compete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independent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bookstores.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fiercely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loyal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neighbourhood.</a:t>
            </a:r>
            <a:r>
              <a:rPr lang="en-US" altLang="zh-CN" sz="100" b="0" i="0" kern="0" spc="-99900" dirty="0">
                <a:solidFill>
                  <a:srgbClr val="FFFFFF"/>
                </a:solidFill>
                <a:latin typeface="Times New Roman" pitchFamily="34" charset="0"/>
                <a:ea typeface="微软雅黑" pitchFamily="34" charset="-122"/>
                <a:cs typeface="Times New Roman" pitchFamily="34" charset="-120"/>
              </a:rPr>
              <a:t>#1.5</a:t>
            </a:r>
            <a:endParaRPr lang="en-US" altLang="zh-CN" sz="2000" dirty="0"/>
          </a:p>
        </p:txBody>
      </p:sp>
      <p:sp>
        <p:nvSpPr>
          <p:cNvPr id="3" name="QM_4_EX.68_1#6def82861?vja=1&amp;pid=c365e7d0f&amp;color=0,0,0&amp;vtp=1">
            <a:extLst>
              <a:ext uri="{FF2B5EF4-FFF2-40B4-BE49-F238E27FC236}">
                <a16:creationId xmlns:a16="http://schemas.microsoft.com/office/drawing/2014/main" id="{1CCE425C-8DE2-CB2B-CF1C-E147C503126B}"/>
              </a:ext>
            </a:extLst>
          </p:cNvPr>
          <p:cNvSpPr/>
          <p:nvPr/>
        </p:nvSpPr>
        <p:spPr>
          <a:xfrm>
            <a:off x="722376" y="5064188"/>
            <a:ext cx="10753344" cy="1105027"/>
          </a:xfrm>
          <a:prstGeom prst="rect">
            <a:avLst/>
          </a:prstGeom>
          <a:noFill/>
          <a:ln/>
        </p:spPr>
        <p:txBody>
          <a:bodyPr wrap="square" lIns="0" tIns="0" rIns="0" bIns="0" rtlCol="0" anchor="t"/>
          <a:lstStyle/>
          <a:p>
            <a:pPr algn="l">
              <a:lnSpc>
                <a:spcPct val="124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本文是一篇记叙文。文章通过叙述作者和她丈夫建立小型免费图书馆的经历，以及这个图书馆如何成为社区中人们分享图书、增强邻里联系的平台，展现了社区文化生活和人际互动的一个温馨场景。</a:t>
            </a:r>
            <a:endParaRPr lang="en-US" altLang="zh-CN" sz="2000" dirty="0"/>
          </a:p>
        </p:txBody>
      </p:sp>
    </p:spTree>
    <p:extLst>
      <p:ext uri="{BB962C8B-B14F-4D97-AF65-F5344CB8AC3E}">
        <p14:creationId xmlns:p14="http://schemas.microsoft.com/office/powerpoint/2010/main" val="26298135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5_BD.69_1#67053aba8?vja=1&amp;pid=6def8286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24.Why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husband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Library?(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70_1#67053aba8.bracket?vja=1&amp;pid=6def82861&amp;color=0,0,0&amp;vpa=24&amp;vtp=1"/>
          <p:cNvSpPr/>
          <p:nvPr/>
        </p:nvSpPr>
        <p:spPr>
          <a:xfrm>
            <a:off x="87138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5_BD.69_2#67053aba8.choices?vja=1&amp;pid=6def82861&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prepare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sales.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lovers.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unwanted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books.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resources.</a:t>
            </a:r>
            <a:endParaRPr lang="en-US" altLang="zh-CN" sz="2000" dirty="0"/>
          </a:p>
        </p:txBody>
      </p:sp>
      <p:sp>
        <p:nvSpPr>
          <p:cNvPr id="5" name="QC_5_AS.71_1#67053aba8?vja=1&amp;pid=6def82861&amp;color=0,0,0&amp;vtp=1"/>
          <p:cNvSpPr/>
          <p:nvPr/>
        </p:nvSpPr>
        <p:spPr>
          <a:xfrm>
            <a:off x="722376" y="2077847"/>
            <a:ext cx="10753344" cy="1532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细节理解题。根据第一段内容“My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husband</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loading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boxes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simply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walk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roadside.”可知，作者和丈夫正在整理家中的旧书，这时他们突然想到了与其把这些旧书卖掉，不如直接把它们送到路边。由此可知，作者和丈夫建立这个小型免费图书馆是为了处理他们不再需要的书籍。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BD.72_1#71803d5b9?vja=1&amp;pid=6def8286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25.What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73_1#71803d5b9.bracket?vja=1&amp;pid=6def82861&amp;color=0,0,0&amp;vpa=25&amp;vtp=1"/>
          <p:cNvSpPr/>
          <p:nvPr/>
        </p:nvSpPr>
        <p:spPr>
          <a:xfrm>
            <a:off x="51769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5_BD.72_2#71803d5b9.choices?vja=1&amp;pid=6def82861&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elderly.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users.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resources.</a:t>
            </a:r>
            <a:endParaRPr lang="en-US" altLang="zh-CN" sz="2000" dirty="0"/>
          </a:p>
        </p:txBody>
      </p:sp>
      <p:sp>
        <p:nvSpPr>
          <p:cNvPr id="5" name="QC_5_AS.74_1#71803d5b9?vja=1&amp;pid=6def82861&amp;color=0,0,0&amp;vtp=1"/>
          <p:cNvSpPr/>
          <p:nvPr/>
        </p:nvSpPr>
        <p:spPr>
          <a:xfrm>
            <a:off x="722376" y="2839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由第三段内容可知，第三段主要讲了很多人都非常喜欢这个免费图书馆，有人定期来取书，也有人会给作者和丈夫送礼物。由此可知，第三段主要描述了人们对于这个小型免费图书馆的喜爱之情，sh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love为关键信息。故选C项。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BD.75_1#985ebd75a?vja=1&amp;pid=6def8286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26.What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neighbourhood?(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76_1#985ebd75a.bracket?vja=1&amp;pid=6def82861&amp;color=0,0,0&amp;vpa=26&amp;vtp=1"/>
          <p:cNvSpPr/>
          <p:nvPr/>
        </p:nvSpPr>
        <p:spPr>
          <a:xfrm>
            <a:off x="869797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5_BD.75_2#985ebd75a.choices?vja=1&amp;pid=6def82861&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diversity.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preferences.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habits.</a:t>
            </a:r>
            <a:endParaRPr lang="en-US" altLang="zh-CN" sz="2000" dirty="0"/>
          </a:p>
        </p:txBody>
      </p:sp>
      <p:sp>
        <p:nvSpPr>
          <p:cNvPr id="5" name="QC_5_AS.77_1#985ebd75a?vja=1&amp;pid=6def82861&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细节理解题。由第四段中的“Like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library,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reflect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broad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diversity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city.Arabic,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French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Russian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largest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dominant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English-language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books.”可知，这个小型免费图书馆反映了社区的文化多样性。故选A项。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2_BD#1636c5f57?vja=1&amp;pid=4a0d7a575&amp;color=100,146,38&amp;vtp=1&amp;bt=1"/>
          <p:cNvSpPr/>
          <p:nvPr/>
        </p:nvSpPr>
        <p:spPr>
          <a:xfrm>
            <a:off x="722376" y="896112"/>
            <a:ext cx="10753344" cy="670560"/>
          </a:xfrm>
          <a:prstGeom prst="rect">
            <a:avLst/>
          </a:prstGeom>
          <a:noFill/>
          <a:ln/>
        </p:spPr>
        <p:txBody>
          <a:bodyPr wrap="square" lIns="0" tIns="0" rIns="0" bIns="0" rtlCol="0" anchor="t"/>
          <a:lstStyle/>
          <a:p>
            <a:pPr algn="ctr">
              <a:lnSpc>
                <a:spcPct val="100000"/>
              </a:lnSpc>
            </a:pPr>
            <a:r>
              <a:rPr lang="en-US" altLang="zh-CN" sz="2400" b="1" i="0" dirty="0">
                <a:solidFill>
                  <a:srgbClr val="649226"/>
                </a:solidFill>
                <a:latin typeface="Times New Roman" pitchFamily="34" charset="0"/>
                <a:ea typeface="微软雅黑" pitchFamily="34" charset="-122"/>
                <a:cs typeface="Times New Roman" pitchFamily="34" charset="-120"/>
              </a:rPr>
              <a:t>第一部分</a:t>
            </a:r>
            <a:r>
              <a:rPr lang="en-US" altLang="zh-CN" sz="2400" b="1" i="0" dirty="0">
                <a:solidFill>
                  <a:srgbClr val="649226"/>
                </a:solidFill>
                <a:latin typeface="SimSun" pitchFamily="34" charset="0"/>
                <a:ea typeface="SimSun" pitchFamily="34" charset="-122"/>
                <a:cs typeface="SimSun" pitchFamily="34" charset="-120"/>
              </a:rPr>
              <a:t> </a:t>
            </a:r>
            <a:r>
              <a:rPr lang="en-US" altLang="zh-CN" sz="2400" b="1" i="0" dirty="0">
                <a:solidFill>
                  <a:srgbClr val="649226"/>
                </a:solidFill>
                <a:latin typeface="Times New Roman" pitchFamily="34" charset="0"/>
                <a:ea typeface="微软雅黑" pitchFamily="34" charset="-122"/>
                <a:cs typeface="Times New Roman" pitchFamily="34" charset="-120"/>
              </a:rPr>
              <a:t>听力</a:t>
            </a:r>
            <a:endParaRPr lang="en-US" altLang="zh-CN" sz="2400" dirty="0"/>
          </a:p>
        </p:txBody>
      </p:sp>
      <p:sp>
        <p:nvSpPr>
          <p:cNvPr id="3" name="C_3_BD#a0fa17fd1?vja=1&amp;pid=1636c5f57&amp;color=100,146,38&amp;vtp=1"/>
          <p:cNvSpPr/>
          <p:nvPr/>
        </p:nvSpPr>
        <p:spPr>
          <a:xfrm>
            <a:off x="722376" y="1300064"/>
            <a:ext cx="10753344" cy="608584"/>
          </a:xfrm>
          <a:prstGeom prst="rect">
            <a:avLst/>
          </a:prstGeom>
          <a:noFill/>
          <a:ln/>
        </p:spPr>
        <p:txBody>
          <a:bodyPr wrap="square" lIns="0" tIns="0" rIns="0" bIns="0" rtlCol="0" anchor="t"/>
          <a:lstStyle/>
          <a:p>
            <a:pPr algn="l">
              <a:lnSpc>
                <a:spcPct val="100000"/>
              </a:lnSpc>
            </a:pPr>
            <a:r>
              <a:rPr lang="en-US" altLang="zh-CN" sz="2200" b="1" i="0" dirty="0">
                <a:solidFill>
                  <a:srgbClr val="649226"/>
                </a:solidFill>
                <a:latin typeface="Times New Roman" pitchFamily="34" charset="0"/>
                <a:ea typeface="微软雅黑" pitchFamily="34" charset="-122"/>
                <a:cs typeface="Times New Roman" pitchFamily="34" charset="-120"/>
              </a:rPr>
              <a:t>第一节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（共5小题；每小题1.5分，满分7.5分）</a:t>
            </a:r>
            <a:endParaRPr lang="en-US" altLang="zh-CN" sz="2200" dirty="0"/>
          </a:p>
        </p:txBody>
      </p:sp>
      <p:sp>
        <p:nvSpPr>
          <p:cNvPr id="4" name="P_4_BD#99cac513b?vja=1&amp;pid=a0fa17fd1&amp;color=0,0,0&amp;vtp=1"/>
          <p:cNvSpPr/>
          <p:nvPr/>
        </p:nvSpPr>
        <p:spPr>
          <a:xfrm>
            <a:off x="722376" y="1638300"/>
            <a:ext cx="10753344" cy="732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听下面5段对话。每段对话后有一个小题，从题中所给的A、B、C三个选项中选出最佳选项。听完每段对话后，你都有10秒钟的时间来回答有关小题和阅读下一小题。每段对话仅读一遍。</a:t>
            </a:r>
            <a:endParaRPr lang="en-US" altLang="zh-CN" sz="2000" dirty="0"/>
          </a:p>
        </p:txBody>
      </p:sp>
      <p:sp>
        <p:nvSpPr>
          <p:cNvPr id="5" name="QC_4_BD.1_1#f24c60aed?vja=1&amp;pid=a0fa17fd1&amp;color=0,0,0&amp;vtp=1"/>
          <p:cNvSpPr/>
          <p:nvPr/>
        </p:nvSpPr>
        <p:spPr>
          <a:xfrm>
            <a:off x="722376" y="24024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6" name="QC_4_AN.2_1#f24c60aed.bracket?vja=1&amp;pid=a0fa17fd1&amp;color=0,0,0&amp;vpa=1&amp;vtp=1"/>
          <p:cNvSpPr/>
          <p:nvPr/>
        </p:nvSpPr>
        <p:spPr>
          <a:xfrm>
            <a:off x="4543489" y="24024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4_BD.1_2#f24c60aed.choices?vja=1&amp;pid=a0fa17fd1&amp;color=0,0,0&amp;vtp=1"/>
          <p:cNvSpPr/>
          <p:nvPr/>
        </p:nvSpPr>
        <p:spPr>
          <a:xfrm>
            <a:off x="722376" y="2783459"/>
            <a:ext cx="10753344" cy="347853"/>
          </a:xfrm>
          <a:prstGeom prst="rect">
            <a:avLst/>
          </a:prstGeom>
          <a:noFill/>
          <a:ln/>
        </p:spPr>
        <p:txBody>
          <a:bodyPr wrap="square" lIns="0" tIns="0" rIns="0" bIns="0" rtlCol="0" anchor="t"/>
          <a:lstStyle/>
          <a:p>
            <a:pPr>
              <a:lnSpc>
                <a:spcPct val="125000"/>
              </a:lnSpc>
              <a:tabLst>
                <a:tab pos="3537438" algn="l"/>
                <a:tab pos="7341576" algn="l"/>
              </a:tabLst>
            </a:pPr>
            <a:r>
              <a:rPr lang="en-US" altLang="zh-CN" sz="2000" b="0" i="0" dirty="0">
                <a:solidFill>
                  <a:srgbClr val="000000"/>
                </a:solidFill>
                <a:latin typeface="Times New Roman" pitchFamily="34" charset="0"/>
                <a:ea typeface="微软雅黑" pitchFamily="34" charset="-122"/>
                <a:cs typeface="Times New Roman" pitchFamily="34" charset="-120"/>
              </a:rPr>
              <a:t>A.A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waiter.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customer.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cleaner.</a:t>
            </a:r>
            <a:endParaRPr lang="en-US" altLang="zh-CN" sz="2000" dirty="0"/>
          </a:p>
        </p:txBody>
      </p:sp>
      <p:sp>
        <p:nvSpPr>
          <p:cNvPr id="8" name="QC_4_AS.3_1#f24c60aed?vja=1&amp;pid=a0fa17fd1&amp;color=0,0,0&amp;vtp=1"/>
          <p:cNvSpPr/>
          <p:nvPr/>
        </p:nvSpPr>
        <p:spPr>
          <a:xfrm>
            <a:off x="722376" y="32081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1</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possible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shade?</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afraid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reserved,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madam.But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animEffect transition="in" filter="fade">
                                      <p:cBhvr>
                                        <p:cTn id="21" dur="500"/>
                                        <p:tgtEl>
                                          <p:spTgt spid="8">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txEl>
                                              <p:pRg st="2" end="2"/>
                                            </p:txEl>
                                          </p:spTgt>
                                        </p:tgtEl>
                                        <p:attrNameLst>
                                          <p:attrName>style.visibility</p:attrName>
                                        </p:attrNameLst>
                                      </p:cBhvr>
                                      <p:to>
                                        <p:strVal val="visible"/>
                                      </p:to>
                                    </p:set>
                                    <p:animEffect transition="in" filter="fade">
                                      <p:cBhvr>
                                        <p:cTn id="24"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BD.78_1#587e34afb?vja=1&amp;pid=6def8286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27.How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community?(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79_1#587e34afb.bracket?vja=1&amp;pid=6def82861&amp;color=0,0,0&amp;vpa=27&amp;vtp=1"/>
          <p:cNvSpPr/>
          <p:nvPr/>
        </p:nvSpPr>
        <p:spPr>
          <a:xfrm>
            <a:off x="772642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5_BD.78_2#587e34afb.choices?vja=1&amp;pid=6def82861&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strengthened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neighbourhood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connections.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weakened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libraries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degree.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promoted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independent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bookstores.</a:t>
            </a:r>
            <a:endParaRPr lang="en-US" altLang="zh-CN" sz="2000" dirty="0"/>
          </a:p>
        </p:txBody>
      </p:sp>
      <p:sp>
        <p:nvSpPr>
          <p:cNvPr id="5" name="QC_5_AS.80_1#587e34afb?vja=1&amp;pid=6def82861&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细节理解题。由最后一段中的“Our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Little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Library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enhanced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connected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community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heart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busy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neighbourhood.”可知，这个小型免费图书馆增强了作者和丈夫对阅读的热爱，让两人与社区中的书友联系在一起，即增强了社区联系。故选A项。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M_4_BD.81_1#6b410986e?vja=1&amp;pid=c365e7d0f&amp;color=0,0,0&amp;vtp=1&amp;bt=1"/>
          <p:cNvSpPr/>
          <p:nvPr/>
        </p:nvSpPr>
        <p:spPr>
          <a:xfrm>
            <a:off x="722376" y="900000"/>
            <a:ext cx="10753344" cy="5248656"/>
          </a:xfrm>
          <a:prstGeom prst="rect">
            <a:avLst/>
          </a:prstGeom>
          <a:noFill/>
          <a:ln/>
        </p:spPr>
        <p:txBody>
          <a:bodyPr wrap="square" lIns="0" tIns="0" rIns="0" bIns="0" rtlCol="0" anchor="t"/>
          <a:lstStyle/>
          <a:p>
            <a:pPr algn="ctr">
              <a:lnSpc>
                <a:spcPct val="123000"/>
              </a:lnSpc>
            </a:pPr>
            <a:r>
              <a:rPr lang="en-US" altLang="zh-CN" sz="2000" b="1" i="0">
                <a:solidFill>
                  <a:srgbClr val="000000"/>
                </a:solidFill>
                <a:latin typeface="Times New Roman" pitchFamily="34" charset="0"/>
                <a:ea typeface="微软雅黑" pitchFamily="34" charset="-122"/>
                <a:cs typeface="Times New Roman" pitchFamily="34" charset="-120"/>
              </a:rPr>
              <a:t>C</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[河南部分学校2025高二期末联考]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ultimately,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McGill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richly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tackle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Tastes</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and</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Traditions</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Journey</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Through</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Menu</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banquet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（盛宴）</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buffet—by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Picasso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Toulouse-Lautrec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represent.</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（晚出现的）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embark.”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transcend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ephemeral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clarify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current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values.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81_1#6b410986e?vja=1&amp;pid=c365e7d0f&amp;color=0,0,0&amp;vtp=1&amp;bt=1">
            <a:extLst>
              <a:ext uri="{FF2B5EF4-FFF2-40B4-BE49-F238E27FC236}">
                <a16:creationId xmlns:a16="http://schemas.microsoft.com/office/drawing/2014/main" id="{3EB071D3-4D64-382B-1C97-04BC7A1DDDBD}"/>
              </a:ext>
            </a:extLst>
          </p:cNvPr>
          <p:cNvSpPr/>
          <p:nvPr/>
        </p:nvSpPr>
        <p:spPr>
          <a:xfrm>
            <a:off x="722376" y="900000"/>
            <a:ext cx="10753344" cy="4123246"/>
          </a:xfrm>
          <a:prstGeom prst="rect">
            <a:avLst/>
          </a:prstGeom>
          <a:noFill/>
          <a:ln/>
        </p:spPr>
        <p:txBody>
          <a:bodyPr wrap="square" lIns="0" tIns="0" rIns="0" bIns="0" rtlCol="0" anchor="t"/>
          <a:lstStyle/>
          <a:p>
            <a:pPr algn="just">
              <a:lnSpc>
                <a:spcPct val="124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Cooke</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dozens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elegant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launching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documents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priorities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early-19th-century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mementos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（纪念品）</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adventurous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undaunted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discouraged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satisfying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appetites”.</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beautifully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entertaining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（体裁）.</a:t>
            </a:r>
            <a:r>
              <a:rPr lang="en-US" altLang="zh-CN" sz="100" b="0" i="0" kern="0" spc="-99900" dirty="0">
                <a:solidFill>
                  <a:srgbClr val="FFFFFF"/>
                </a:solidFill>
                <a:latin typeface="Times New Roman" pitchFamily="34" charset="0"/>
                <a:ea typeface="微软雅黑" pitchFamily="34" charset="-122"/>
                <a:cs typeface="Times New Roman" pitchFamily="34" charset="-120"/>
              </a:rPr>
              <a:t>#1.1.3</a:t>
            </a:r>
            <a:endParaRPr lang="en-US" altLang="zh-CN" sz="2000" dirty="0"/>
          </a:p>
        </p:txBody>
      </p:sp>
      <p:sp>
        <p:nvSpPr>
          <p:cNvPr id="3" name="QM_4_EX.82_1#6b410986e?vja=1&amp;pid=c365e7d0f&amp;color=0,0,0&amp;vtp=1">
            <a:extLst>
              <a:ext uri="{FF2B5EF4-FFF2-40B4-BE49-F238E27FC236}">
                <a16:creationId xmlns:a16="http://schemas.microsoft.com/office/drawing/2014/main" id="{04D1EFE0-7604-A34D-25F8-5C10DAD3C76A}"/>
              </a:ext>
            </a:extLst>
          </p:cNvPr>
          <p:cNvSpPr/>
          <p:nvPr/>
        </p:nvSpPr>
        <p:spPr>
          <a:xfrm>
            <a:off x="722376" y="5063426"/>
            <a:ext cx="10753344" cy="1105027"/>
          </a:xfrm>
          <a:prstGeom prst="rect">
            <a:avLst/>
          </a:prstGeom>
          <a:noFill/>
          <a:ln/>
        </p:spPr>
        <p:txBody>
          <a:bodyPr wrap="square" lIns="0" tIns="0" rIns="0" bIns="0" rtlCol="0" anchor="t"/>
          <a:lstStyle/>
          <a:p>
            <a:pPr algn="l">
              <a:lnSpc>
                <a:spcPct val="124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本文是一篇书评。文章介绍了麦吉尔大学库克教授的著作《美味与传统：一部餐单史》，该书通过对菜单的深入探索，揭示了其作为一种被忽视的体裁所蕴含的丰富的艺术价值、历史信息和文化意义。</a:t>
            </a:r>
            <a:endParaRPr lang="en-US" altLang="zh-CN" sz="2000" dirty="0"/>
          </a:p>
        </p:txBody>
      </p:sp>
    </p:spTree>
    <p:extLst>
      <p:ext uri="{BB962C8B-B14F-4D97-AF65-F5344CB8AC3E}">
        <p14:creationId xmlns:p14="http://schemas.microsoft.com/office/powerpoint/2010/main" val="23005732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BD.83_1#975da1828?vja=1&amp;pid=6b410986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28.Why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attention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Picasso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Toulouse-Lautrec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book?(</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84_1#975da1828.bracket?vja=1&amp;pid=6b410986e&amp;color=0,0,0&amp;vpa=28&amp;vtp=1"/>
          <p:cNvSpPr/>
          <p:nvPr/>
        </p:nvSpPr>
        <p:spPr>
          <a:xfrm>
            <a:off x="9826435"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5_BD.83_2#975da1828.choices?vja=1&amp;pid=6b410986e&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emphasise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introduce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popularity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illustrated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endParaRPr lang="en-US" altLang="zh-CN" sz="2000" dirty="0"/>
          </a:p>
        </p:txBody>
      </p:sp>
      <p:sp>
        <p:nvSpPr>
          <p:cNvPr id="5" name="QC_5_AS.85_1#975da1828?vja=1&amp;pid=6b410986e&amp;color=0,0,0&amp;vtp=1"/>
          <p:cNvSpPr/>
          <p:nvPr/>
        </p:nvSpPr>
        <p:spPr>
          <a:xfrm>
            <a:off x="722376" y="2839847"/>
            <a:ext cx="10753344" cy="1532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illustrations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artistic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design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choices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menus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represent.”可知，库克之所以关注毕加索等著名艺术家，是因为他们创作的有插图的菜单能够展现出菜单本身所承载的精心构思的艺术和设计选择，即突出了菜单的艺术特征。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BD.86_1#82e3364de?vja=1&amp;pid=6b410986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29.What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87_1#82e3364de.bracket?vja=1&amp;pid=6b410986e&amp;color=0,0,0&amp;vpa=29&amp;vtp=1"/>
          <p:cNvSpPr/>
          <p:nvPr/>
        </p:nvSpPr>
        <p:spPr>
          <a:xfrm>
            <a:off x="838523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5_BD.86_2#82e3364de.choices?vja=1&amp;pid=6b410986e&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A.Diners’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conflicts.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trends.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traditions.</a:t>
            </a:r>
            <a:endParaRPr lang="en-US" altLang="zh-CN" sz="2000" dirty="0"/>
          </a:p>
        </p:txBody>
      </p:sp>
      <p:sp>
        <p:nvSpPr>
          <p:cNvPr id="5" name="QC_5_AS.88_1#82e3364de?vja=1&amp;pid=6b410986e&amp;color=0,0,0&amp;vtp=1"/>
          <p:cNvSpPr/>
          <p:nvPr/>
        </p:nvSpPr>
        <p:spPr>
          <a:xfrm>
            <a:off x="722376" y="2077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细节理解题。根据第二段中的“Menus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transcend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ephemeral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life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clarify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tastes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traditions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current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trends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people’s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values.”可知，菜单在其未来的岁月里揭示了前辈们的品味和传统。故选D项。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BD.89_1#63fb91491?vja=1&amp;pid=6b410986e&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30.What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“undaunted”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90_1#63fb91491.bracket?vja=1&amp;pid=6b410986e&amp;color=0,0,0&amp;mp=1&amp;vpa=30&amp;vtp=1"/>
          <p:cNvSpPr/>
          <p:nvPr/>
        </p:nvSpPr>
        <p:spPr>
          <a:xfrm>
            <a:off x="865987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5_BD.89_2#63fb91491.choices?vja=1&amp;pid=6b410986e&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541954" algn="l"/>
                <a:tab pos="5439507" algn="l"/>
                <a:tab pos="8121161"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Humble.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Determined.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Confused.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.Traditional.</a:t>
            </a:r>
            <a:endParaRPr lang="en-US" altLang="zh-CN" sz="2000" dirty="0"/>
          </a:p>
        </p:txBody>
      </p:sp>
      <p:sp>
        <p:nvSpPr>
          <p:cNvPr id="5" name="QC_5_AS.91_1#63fb91491?vja=1&amp;pid=6b410986e&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词义猜测题。根据画线词前的As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adventurous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eater和画线词后的explorer可知，作者称库克是一位敢于大胆创新的美食探索者，紧接着用一个定语从句“who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discouraged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difficulties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”解释。“不因困难而气馁”正是她顽强和坚定的表现，因此B项与画线词含义最为接近。</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BD.92_1#021ec2bac?vja=1&amp;pid=6b410986e&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author’s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purpose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93_1#021ec2bac.bracket?vja=1&amp;pid=6b410986e&amp;color=0,0,0&amp;vpa=31&amp;vtp=1"/>
          <p:cNvSpPr/>
          <p:nvPr/>
        </p:nvSpPr>
        <p:spPr>
          <a:xfrm>
            <a:off x="670579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5_BD.92_2#021ec2bac.choices?vja=1&amp;pid=6b410986e&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recommend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imperfections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endParaRPr lang="en-US" altLang="zh-CN" sz="2000" dirty="0"/>
          </a:p>
        </p:txBody>
      </p:sp>
      <p:sp>
        <p:nvSpPr>
          <p:cNvPr id="5" name="QC_5_AS.94_1#021ec2bac?vja=1&amp;pid=6b410986e&amp;color=0,0,0&amp;vtp=1"/>
          <p:cNvSpPr/>
          <p:nvPr/>
        </p:nvSpPr>
        <p:spPr>
          <a:xfrm>
            <a:off x="722376" y="2839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推理判断题。文章开篇即介绍库克教授和她的著作《美味与传统：一部餐单史》，全文都在围绕这本书的内容、视角和价值展开，并在结尾处以“This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beautifully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illustrated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entertaining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celebration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”这样的赞美之词作总结。由此可推断，作者写这篇文章的目的是向读者介绍并推荐这本书。故选B项。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M_4_BD.95_1#323641f70?vja=1&amp;pid=c365e7d0f&amp;color=0,0,0&amp;vtp=1&amp;bt=1"/>
          <p:cNvSpPr/>
          <p:nvPr/>
        </p:nvSpPr>
        <p:spPr>
          <a:xfrm>
            <a:off x="722376" y="900000"/>
            <a:ext cx="10753344" cy="4953000"/>
          </a:xfrm>
          <a:prstGeom prst="rect">
            <a:avLst/>
          </a:prstGeom>
          <a:noFill/>
          <a:ln/>
        </p:spPr>
        <p:txBody>
          <a:bodyPr wrap="square" lIns="0" tIns="0" rIns="0" bIns="0" rtlCol="0" anchor="t"/>
          <a:lstStyle/>
          <a:p>
            <a:pPr algn="ctr">
              <a:lnSpc>
                <a:spcPct val="125000"/>
              </a:lnSpc>
            </a:pPr>
            <a:r>
              <a:rPr lang="en-US" altLang="zh-CN" sz="2000" b="1" i="0">
                <a:solidFill>
                  <a:srgbClr val="000000"/>
                </a:solidFill>
                <a:latin typeface="Times New Roman" pitchFamily="34" charset="0"/>
                <a:ea typeface="微软雅黑" pitchFamily="34" charset="-122"/>
                <a:cs typeface="Times New Roman" pitchFamily="34" charset="-120"/>
              </a:rPr>
              <a:t>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[湖北武汉重点中学五校2024高二期末联考]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biodiversity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patterns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just-good-at-hiding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monitoring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conservation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labour-intensive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emerging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possibilities.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methods—quantitative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PCR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（qPCR）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sequencing.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virus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qPCR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endangered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confirmed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directly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sequencing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barcodes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databases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environment.</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95_1#323641f70?vja=1&amp;pid=c365e7d0f&amp;color=0,0,0&amp;vtp=1&amp;bt=1">
            <a:extLst>
              <a:ext uri="{FF2B5EF4-FFF2-40B4-BE49-F238E27FC236}">
                <a16:creationId xmlns:a16="http://schemas.microsoft.com/office/drawing/2014/main" id="{2DA9CBB6-D96E-CF89-B54F-B1790CE6C198}"/>
              </a:ext>
            </a:extLst>
          </p:cNvPr>
          <p:cNvSpPr/>
          <p:nvPr/>
        </p:nvSpPr>
        <p:spPr>
          <a:xfrm>
            <a:off x="722376" y="900000"/>
            <a:ext cx="10753344" cy="4497388"/>
          </a:xfrm>
          <a:prstGeom prst="rect">
            <a:avLst/>
          </a:prstGeom>
          <a:noFill/>
          <a:ln/>
        </p:spPr>
        <p:txBody>
          <a:bodyPr wrap="square" lIns="0" tIns="0" rIns="0" bIns="0" rtlCol="0" anchor="t"/>
          <a:lstStyle/>
          <a:p>
            <a:pPr algn="just">
              <a:lnSpc>
                <a:spcPct val="124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Although</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videos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databases,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organisms.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bacteria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underground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particularly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limited.</a:t>
            </a:r>
            <a:endParaRPr lang="en-US" altLang="zh-CN" sz="2000" dirty="0"/>
          </a:p>
          <a:p>
            <a:pPr algn="just">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Imagine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autonomous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vehicles,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（无人机）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vessel,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integrated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monitoring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public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near-real-time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100" b="0" i="0" kern="0" spc="-99900" dirty="0">
                <a:solidFill>
                  <a:srgbClr val="FFFFFF"/>
                </a:solidFill>
                <a:latin typeface="Times New Roman" pitchFamily="34" charset="0"/>
                <a:ea typeface="微软雅黑" pitchFamily="34" charset="-122"/>
                <a:cs typeface="Times New Roman" pitchFamily="34" charset="-120"/>
              </a:rPr>
              <a:t>#1.4</a:t>
            </a:r>
            <a:endParaRPr lang="en-US" altLang="zh-CN" sz="2000" dirty="0"/>
          </a:p>
        </p:txBody>
      </p:sp>
      <p:sp>
        <p:nvSpPr>
          <p:cNvPr id="3" name="QM_4_EX.96_1#323641f70?vja=1&amp;pid=c365e7d0f&amp;color=0,0,0&amp;vtp=1">
            <a:extLst>
              <a:ext uri="{FF2B5EF4-FFF2-40B4-BE49-F238E27FC236}">
                <a16:creationId xmlns:a16="http://schemas.microsoft.com/office/drawing/2014/main" id="{EC2AB46D-2E99-F778-D6F5-2877D6312596}"/>
              </a:ext>
            </a:extLst>
          </p:cNvPr>
          <p:cNvSpPr/>
          <p:nvPr/>
        </p:nvSpPr>
        <p:spPr>
          <a:xfrm>
            <a:off x="722376" y="5435536"/>
            <a:ext cx="10753344" cy="727075"/>
          </a:xfrm>
          <a:prstGeom prst="rect">
            <a:avLst/>
          </a:prstGeom>
          <a:noFill/>
          <a:ln/>
        </p:spPr>
        <p:txBody>
          <a:bodyPr wrap="square" lIns="0" tIns="0" rIns="0" bIns="0" rtlCol="0" anchor="t"/>
          <a:lstStyle/>
          <a:p>
            <a:pPr algn="l">
              <a:lnSpc>
                <a:spcPct val="124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本文是一篇说明文。新的生物多样性监测技术——环境DNA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（eDNA）技术即将问世，文章对其进行了介绍。</a:t>
            </a:r>
            <a:endParaRPr lang="en-US" altLang="zh-CN" sz="2000" dirty="0"/>
          </a:p>
        </p:txBody>
      </p:sp>
    </p:spTree>
    <p:extLst>
      <p:ext uri="{BB962C8B-B14F-4D97-AF65-F5344CB8AC3E}">
        <p14:creationId xmlns:p14="http://schemas.microsoft.com/office/powerpoint/2010/main" val="13790996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5_BD.97_1#beafb419f?vja=1&amp;pid=323641f7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98_1#beafb419f.bracket?vja=1&amp;pid=323641f70&amp;color=0,0,0&amp;vpa=32&amp;vtp=1"/>
          <p:cNvSpPr/>
          <p:nvPr/>
        </p:nvSpPr>
        <p:spPr>
          <a:xfrm>
            <a:off x="54880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5_BD.97_2#beafb419f.choices?vja=1&amp;pid=323641f70&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labour.</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substituted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endParaRPr lang="en-US" altLang="zh-CN" sz="2000" dirty="0"/>
          </a:p>
        </p:txBody>
      </p:sp>
      <p:sp>
        <p:nvSpPr>
          <p:cNvPr id="5" name="QC_5_AS.99_1#beafb419f?vja=1&amp;pid=323641f70&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推理判断题。根据第一段中的“Traditional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survey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methods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labour-intensive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limited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areas.Now,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emerging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environmental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DNA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（eDNA）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techniques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possibilities.”可知，该段明确提到传统调查方法存在局限性（劳动强度大和覆盖区域有限），而新兴的eDNA技术开辟了新的可能性。这表明eDNA技术可以弥补传统方法存在的一些局限性。故选C项。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4_BD.4_1#5e45cdaa7?vja=1&amp;pid=a0fa17fd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week?(</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4_AN.5_1#5e45cdaa7.bracket?vja=1&amp;pid=a0fa17fd1&amp;color=0,0,0&amp;vpa=2&amp;vtp=1"/>
          <p:cNvSpPr/>
          <p:nvPr/>
        </p:nvSpPr>
        <p:spPr>
          <a:xfrm>
            <a:off x="450221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4_BD.4_2#5e45cdaa7.choices?vja=1&amp;pid=a0fa17fd1&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3469705" algn="l"/>
                <a:tab pos="7193410" algn="l"/>
              </a:tabLst>
            </a:pPr>
            <a:r>
              <a:rPr lang="en-US" altLang="zh-CN" sz="2000" b="0" i="0" dirty="0">
                <a:solidFill>
                  <a:srgbClr val="000000"/>
                </a:solidFill>
                <a:latin typeface="Times New Roman" pitchFamily="34" charset="0"/>
                <a:ea typeface="微软雅黑" pitchFamily="34" charset="-122"/>
                <a:cs typeface="Times New Roman" pitchFamily="34" charset="-120"/>
              </a:rPr>
              <a:t>A.She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friend.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Barcelona.</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Spain.</a:t>
            </a:r>
            <a:endParaRPr lang="en-US" altLang="zh-CN" sz="2000" dirty="0"/>
          </a:p>
        </p:txBody>
      </p:sp>
      <p:sp>
        <p:nvSpPr>
          <p:cNvPr id="5" name="QC_4_AS.6_1#5e45cdaa7?vja=1&amp;pid=a0fa17fd1&amp;color=0,0,0&amp;vtp=1"/>
          <p:cNvSpPr/>
          <p:nvPr/>
        </p:nvSpPr>
        <p:spPr>
          <a:xfrm>
            <a:off x="722376" y="1696847"/>
            <a:ext cx="10753344" cy="1909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2</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heard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holiday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Spain.</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month.</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cheap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flights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Barcelona.I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resist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5_BD.100_1#d35a0e7fa?vja=1&amp;pid=323641f7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33.What’s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sampling?(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101_1#d35a0e7fa.bracket?vja=1&amp;pid=323641f70&amp;color=0,0,0&amp;vpa=33&amp;vtp=1"/>
          <p:cNvSpPr/>
          <p:nvPr/>
        </p:nvSpPr>
        <p:spPr>
          <a:xfrm>
            <a:off x="5912168"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5_BD.100_2#d35a0e7fa.choices?vja=1&amp;pid=323641f70&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photos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videos.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endangered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adaptability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endParaRPr lang="en-US" altLang="zh-CN" sz="2000" dirty="0"/>
          </a:p>
        </p:txBody>
      </p:sp>
      <p:sp>
        <p:nvSpPr>
          <p:cNvPr id="5" name="QC_5_AS.102_1#d35a0e7fa?vja=1&amp;pid=323641f70&amp;color=0,0,0&amp;vtp=1"/>
          <p:cNvSpPr/>
          <p:nvPr/>
        </p:nvSpPr>
        <p:spPr>
          <a:xfrm>
            <a:off x="722376" y="2839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内容可知，eDNA的优势在于，只需要有一个样本，科学家就可以探测环境中的生物，即使是非常微小的生物或是在难以探测的环境中，都可以采用这种方法。由此可知，eDNA采样的优势在于它能提高对不同研究环境的适应性。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5_BD.103_1#096f94cf6?vja=1&amp;pid=323641f7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applied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future?(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104_1#096f94cf6.bracket?vja=1&amp;pid=323641f70&amp;color=0,0,0&amp;vpa=34&amp;vtp=1"/>
          <p:cNvSpPr/>
          <p:nvPr/>
        </p:nvSpPr>
        <p:spPr>
          <a:xfrm>
            <a:off x="705332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5_BD.103_2#096f94cf6.choices?vja=1&amp;pid=323641f70&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A.Studying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microbial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communities.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.Analysing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C.Collecting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environments.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.Offering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statistics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supervision.</a:t>
            </a:r>
            <a:endParaRPr lang="en-US" altLang="zh-CN" sz="2000" dirty="0"/>
          </a:p>
        </p:txBody>
      </p:sp>
      <p:sp>
        <p:nvSpPr>
          <p:cNvPr id="5" name="QC_5_AS.105_1#096f94cf6?vja=1&amp;pid=323641f70&amp;color=0,0,0&amp;vtp=1"/>
          <p:cNvSpPr/>
          <p:nvPr/>
        </p:nvSpPr>
        <p:spPr>
          <a:xfrm>
            <a:off x="722376" y="2077847"/>
            <a:ext cx="10753344" cy="1151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细节理解题。根据最后一段中的“Imagine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future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managers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public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near-real-time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condition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ocean.”可知，eDNA数据在未来有可能被应用于海洋探测，为海洋监管提供统计数据。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5_BD.106_1#aec6dc4e4?vja=1&amp;pid=323641f70&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35.What’s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5_AN.107_1#aec6dc4e4.bracket?vja=1&amp;pid=323641f70&amp;color=0,0,0&amp;vpa=35&amp;vtp=1"/>
          <p:cNvSpPr/>
          <p:nvPr/>
        </p:nvSpPr>
        <p:spPr>
          <a:xfrm>
            <a:off x="5034280"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5_BD.106_2#aec6dc4e4.choices?vja=1&amp;pid=323641f70&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biodiversity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monitoring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corner.</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B.Traditional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abandoned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shortcomings.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C.Rare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methods.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endParaRPr lang="en-US" altLang="zh-CN" sz="2000" dirty="0"/>
          </a:p>
        </p:txBody>
      </p:sp>
      <p:sp>
        <p:nvSpPr>
          <p:cNvPr id="5" name="QC_5_AS.108_1#aec6dc4e4?vja=1&amp;pid=323641f70&amp;color=0,0,0&amp;vtp=1"/>
          <p:cNvSpPr/>
          <p:nvPr/>
        </p:nvSpPr>
        <p:spPr>
          <a:xfrm>
            <a:off x="722376" y="2839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第一段提到用于统计生物多样性的传统方法有局限性，一种新的eDNA技术可以弥补传统方法存在的问题；下文则详细介绍了eDNA技术在生物多样性监测中的优势和可应用领域。由此可知，本文主要介绍了eDNA这一新的生物多样性监测技术即将问世。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C_3_BD#88f27d0a9?vja=1&amp;pid=dc5810e37&amp;color=100,146,38&amp;vtp=1&amp;bt=1"/>
          <p:cNvSpPr/>
          <p:nvPr/>
        </p:nvSpPr>
        <p:spPr>
          <a:xfrm>
            <a:off x="722376" y="896112"/>
            <a:ext cx="10753344" cy="608584"/>
          </a:xfrm>
          <a:prstGeom prst="rect">
            <a:avLst/>
          </a:prstGeom>
          <a:noFill/>
          <a:ln/>
        </p:spPr>
        <p:txBody>
          <a:bodyPr wrap="square" lIns="0" tIns="0" rIns="0" bIns="0" rtlCol="0" anchor="t"/>
          <a:lstStyle/>
          <a:p>
            <a:pPr algn="l">
              <a:lnSpc>
                <a:spcPct val="100000"/>
              </a:lnSpc>
            </a:pPr>
            <a:r>
              <a:rPr lang="en-US" altLang="zh-CN" sz="2200" b="1" i="0" dirty="0">
                <a:solidFill>
                  <a:srgbClr val="649226"/>
                </a:solidFill>
                <a:latin typeface="Times New Roman" pitchFamily="34" charset="0"/>
                <a:ea typeface="微软雅黑" pitchFamily="34" charset="-122"/>
                <a:cs typeface="Times New Roman" pitchFamily="34" charset="-120"/>
              </a:rPr>
              <a:t>第二节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（共5小题；每小题2.5分，满分12.5分）</a:t>
            </a:r>
            <a:endParaRPr lang="en-US" altLang="zh-CN" sz="2200" dirty="0"/>
          </a:p>
        </p:txBody>
      </p:sp>
      <p:sp>
        <p:nvSpPr>
          <p:cNvPr id="3" name="QM_4_BD.109_1#42b9adc4c?vja=1&amp;pid=88f27d0a9&amp;color=0,0,0&amp;vtp=1"/>
          <p:cNvSpPr/>
          <p:nvPr/>
        </p:nvSpPr>
        <p:spPr>
          <a:xfrm>
            <a:off x="722376" y="1231900"/>
            <a:ext cx="10753344" cy="3810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[北京2024]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阅读下面短文，从短文后的选项中选出可以填入空白处的最佳选项。</a:t>
            </a:r>
            <a:r>
              <a:rPr lang="en-US" altLang="zh-CN" sz="2000" b="0" i="0">
                <a:solidFill>
                  <a:srgbClr val="000000"/>
                </a:solidFill>
                <a:latin typeface="Times New Roman" pitchFamily="34" charset="0"/>
                <a:ea typeface="微软雅黑" pitchFamily="34" charset="-122"/>
                <a:cs typeface="Times New Roman" pitchFamily="34" charset="-120"/>
              </a:rPr>
              <a:t>选项中有两项为多余选项。</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maximum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credibility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（可信性）,</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（刺猬）</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Isaiah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Berlin,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things.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yes.36.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credible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According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at.37.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companies.</a:t>
            </a:r>
            <a:endParaRPr lang="en-US" altLang="zh-CN" sz="2000" dirty="0"/>
          </a:p>
          <a:p>
            <a:pPr algn="just">
              <a:lnSpc>
                <a:spcPct val="125000"/>
              </a:lnSpc>
            </a:pPr>
            <a:endParaRPr lang="en-US" altLang="zh-CN" sz="2000" dirty="0"/>
          </a:p>
        </p:txBody>
      </p:sp>
      <p:sp>
        <p:nvSpPr>
          <p:cNvPr id="4" name="QM_4_AN.110_1#42b9adc4c.blank?vja=1&amp;pid=88f27d0a9&amp;color=0,0,0&amp;vpa=36&amp;vtp=1"/>
          <p:cNvSpPr/>
          <p:nvPr/>
        </p:nvSpPr>
        <p:spPr>
          <a:xfrm>
            <a:off x="1489139" y="34798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5" name="QM_4_AN.111_1#42b9adc4c.blank?vja=1&amp;pid=88f27d0a9&amp;color=0,0,0&amp;vpa=37&amp;vtp=1"/>
          <p:cNvSpPr/>
          <p:nvPr/>
        </p:nvSpPr>
        <p:spPr>
          <a:xfrm>
            <a:off x="8592312" y="42418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09_1#42b9adc4c?vja=1&amp;pid=88f27d0a9&amp;color=0,0,0&amp;vtp=1">
            <a:extLst>
              <a:ext uri="{FF2B5EF4-FFF2-40B4-BE49-F238E27FC236}">
                <a16:creationId xmlns:a16="http://schemas.microsoft.com/office/drawing/2014/main" id="{F9AC7F3F-1F8E-E4D2-1BCE-8B6830776EBD}"/>
              </a:ext>
            </a:extLst>
          </p:cNvPr>
          <p:cNvSpPr/>
          <p:nvPr/>
        </p:nvSpPr>
        <p:spPr>
          <a:xfrm>
            <a:off x="722376" y="900000"/>
            <a:ext cx="10753344" cy="4152202"/>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Philip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Sunday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predictions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foxes,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recognise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admit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predictions.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foxes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broader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comfortable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uncertainty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information.39.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viewpoint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exclude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estimation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know.</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question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answered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foxy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style.40.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false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trade-off.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mixture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foxy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a:t>
            </a:r>
            <a:r>
              <a:rPr lang="en-US" altLang="zh-CN" sz="100" b="0" i="0" kern="0" spc="-99900" dirty="0">
                <a:solidFill>
                  <a:srgbClr val="FFFFFF"/>
                </a:solidFill>
                <a:latin typeface="Times New Roman" pitchFamily="34" charset="0"/>
                <a:ea typeface="微软雅黑" pitchFamily="34" charset="-122"/>
                <a:cs typeface="Times New Roman" pitchFamily="34" charset="-120"/>
              </a:rPr>
              <a:t>#1.5</a:t>
            </a:r>
            <a:endParaRPr lang="en-US" altLang="zh-CN" sz="2000" dirty="0"/>
          </a:p>
        </p:txBody>
      </p:sp>
      <p:sp>
        <p:nvSpPr>
          <p:cNvPr id="3" name="QM_4_BD.114_1#42b9adc4c?vja=1&amp;pid=88f27d0a9&amp;color=0,0,0&amp;vtp=1">
            <a:extLst>
              <a:ext uri="{FF2B5EF4-FFF2-40B4-BE49-F238E27FC236}">
                <a16:creationId xmlns:a16="http://schemas.microsoft.com/office/drawing/2014/main" id="{57049F40-DF49-CD6B-B3A4-E674884045E5}"/>
              </a:ext>
            </a:extLst>
          </p:cNvPr>
          <p:cNvSpPr/>
          <p:nvPr/>
        </p:nvSpPr>
        <p:spPr>
          <a:xfrm>
            <a:off x="722376" y="5093398"/>
            <a:ext cx="10753344" cy="762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each.</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mistakes.</a:t>
            </a:r>
            <a:endParaRPr lang="en-US" altLang="zh-CN" sz="2000" dirty="0"/>
          </a:p>
          <a:p>
            <a:pPr algn="l">
              <a:lnSpc>
                <a:spcPct val="125000"/>
              </a:lnSpc>
            </a:pPr>
            <a:endParaRPr lang="en-US" altLang="zh-CN" sz="2000" dirty="0"/>
          </a:p>
        </p:txBody>
      </p:sp>
      <p:sp>
        <p:nvSpPr>
          <p:cNvPr id="5" name="QM_4_AN.112_1#42b9adc4c.blank?vja=1&amp;pid=88f27d0a9&amp;color=0,0,0&amp;vpa=38&amp;vtp=1">
            <a:extLst>
              <a:ext uri="{FF2B5EF4-FFF2-40B4-BE49-F238E27FC236}">
                <a16:creationId xmlns:a16="http://schemas.microsoft.com/office/drawing/2014/main" id="{7CE282CA-D144-EE59-ECB5-FBA553C41470}"/>
              </a:ext>
            </a:extLst>
          </p:cNvPr>
          <p:cNvSpPr/>
          <p:nvPr/>
        </p:nvSpPr>
        <p:spPr>
          <a:xfrm>
            <a:off x="1595501" y="861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6" name="QM_4_AN.113_1#42b9adc4c.blank?vja=1&amp;pid=88f27d0a9&amp;color=0,0,0&amp;vpa=39&amp;vtp=1">
            <a:extLst>
              <a:ext uri="{FF2B5EF4-FFF2-40B4-BE49-F238E27FC236}">
                <a16:creationId xmlns:a16="http://schemas.microsoft.com/office/drawing/2014/main" id="{1FF925D3-EE22-F096-3761-D9F0E5FEFA64}"/>
              </a:ext>
            </a:extLst>
          </p:cNvPr>
          <p:cNvSpPr/>
          <p:nvPr/>
        </p:nvSpPr>
        <p:spPr>
          <a:xfrm>
            <a:off x="2371789" y="3147900"/>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7" name="QM_4_AN.115_1#42b9adc4c.blank?vja=1&amp;pid=88f27d0a9&amp;color=0,0,0&amp;vpa=40&amp;vtp=1">
            <a:extLst>
              <a:ext uri="{FF2B5EF4-FFF2-40B4-BE49-F238E27FC236}">
                <a16:creationId xmlns:a16="http://schemas.microsoft.com/office/drawing/2014/main" id="{8BBD90D4-8268-6D9D-9B4C-38A42AE17A28}"/>
              </a:ext>
            </a:extLst>
          </p:cNvPr>
          <p:cNvSpPr/>
          <p:nvPr/>
        </p:nvSpPr>
        <p:spPr>
          <a:xfrm>
            <a:off x="10586466" y="3909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Tree>
    <p:extLst>
      <p:ext uri="{BB962C8B-B14F-4D97-AF65-F5344CB8AC3E}">
        <p14:creationId xmlns:p14="http://schemas.microsoft.com/office/powerpoint/2010/main" val="4094576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14_1#42b9adc4c?vja=1&amp;pid=88f27d0a9&amp;color=0,0,0&amp;vtp=1">
            <a:extLst>
              <a:ext uri="{FF2B5EF4-FFF2-40B4-BE49-F238E27FC236}">
                <a16:creationId xmlns:a16="http://schemas.microsoft.com/office/drawing/2014/main" id="{D4DD904F-0E5B-E99D-9B0B-996C013F7007}"/>
              </a:ext>
            </a:extLst>
          </p:cNvPr>
          <p:cNvSpPr/>
          <p:nvPr/>
        </p:nvSpPr>
        <p:spPr>
          <a:xfrm>
            <a:off x="722376" y="900000"/>
            <a:ext cx="10753344" cy="1866202"/>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.Hence,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clarity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confidence.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concentration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E.However,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hedgehogs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inputs.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F.When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contradictory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exceptional.</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G.They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squarely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position.</a:t>
            </a:r>
            <a:r>
              <a:rPr lang="en-US" altLang="zh-CN" sz="100" b="0" i="0" kern="0" spc="-99900" dirty="0">
                <a:solidFill>
                  <a:srgbClr val="FFFFFF"/>
                </a:solidFill>
                <a:latin typeface="Times New Roman" pitchFamily="34" charset="0"/>
                <a:ea typeface="微软雅黑" pitchFamily="34" charset="-122"/>
                <a:cs typeface="Times New Roman" pitchFamily="34" charset="-120"/>
              </a:rPr>
              <a:t>#7</a:t>
            </a:r>
            <a:endParaRPr lang="en-US" altLang="zh-CN" sz="2000" dirty="0"/>
          </a:p>
        </p:txBody>
      </p:sp>
      <p:sp>
        <p:nvSpPr>
          <p:cNvPr id="3" name="QM_4_EX.116_1#42b9adc4c?vja=1&amp;pid=88f27d0a9&amp;color=0,0,0&amp;vtp=1">
            <a:extLst>
              <a:ext uri="{FF2B5EF4-FFF2-40B4-BE49-F238E27FC236}">
                <a16:creationId xmlns:a16="http://schemas.microsoft.com/office/drawing/2014/main" id="{2F083A62-6ADA-89E8-3001-FBEFE4F7B7BA}"/>
              </a:ext>
            </a:extLst>
          </p:cNvPr>
          <p:cNvSpPr/>
          <p:nvPr/>
        </p:nvSpPr>
        <p:spPr>
          <a:xfrm>
            <a:off x="722376" y="2807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文章主要介绍了拥有“刺猬”型思维方式和“狐狸”型思维方式的两类人对于个人和企业建立信誉度的优势和劣势。</a:t>
            </a:r>
            <a:endParaRPr lang="en-US" altLang="zh-CN" sz="2000" dirty="0"/>
          </a:p>
        </p:txBody>
      </p:sp>
    </p:spTree>
    <p:extLst>
      <p:ext uri="{BB962C8B-B14F-4D97-AF65-F5344CB8AC3E}">
        <p14:creationId xmlns:p14="http://schemas.microsoft.com/office/powerpoint/2010/main" val="28825733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B_5_BD.117_1#dd6e4edd2?vja=1&amp;pid=42b9adc4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36.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5_AN.118_1#dd6e4edd2.blank?vja=1&amp;pid=42b9adc4c&amp;color=0,0,0&amp;vpa=41&amp;vtp=1"/>
          <p:cNvSpPr/>
          <p:nvPr/>
        </p:nvSpPr>
        <p:spPr>
          <a:xfrm>
            <a:off x="1151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B_5_AS.119_1#dd6e4edd2?vja=1&amp;pid=42b9adc4c&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根据上文“Hedgehog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answer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yes.”可知，拥有“刺猬”型思维方式的人倾向于给出肯定的答案，G项（他们直接站在一边或另一边，并全力支持自己的立场）说明拥有“刺猬”型思维方式的人往往有明确的立场，承接上文，G项中的They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指代上一句中的Hedgehog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thinkers，符合语境。故选G项。</a:t>
            </a:r>
            <a:endParaRPr lang="en-US" altLang="zh-CN" sz="2200" dirty="0"/>
          </a:p>
        </p:txBody>
      </p:sp>
      <p:sp>
        <p:nvSpPr>
          <p:cNvPr id="5" name="QB_5_BD.120_1#37d179b1b?vja=1&amp;pid=42b9adc4c&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37.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5_AN.121_1#37d179b1b.blank?vja=1&amp;pid=42b9adc4c&amp;color=0,0,0&amp;vpa=42&amp;vtp=1"/>
          <p:cNvSpPr/>
          <p:nvPr/>
        </p:nvSpPr>
        <p:spPr>
          <a:xfrm>
            <a:off x="1163701" y="2846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B_5_AS.122_1#37d179b1b?vja=1&amp;pid=42b9adc4c&amp;color=0,0,0&amp;vtp=1"/>
          <p:cNvSpPr/>
          <p:nvPr/>
        </p:nvSpPr>
        <p:spPr>
          <a:xfrm>
            <a:off x="722376" y="3309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focus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really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figure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good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at.”可知，拥有“刺猬”型思维方式的人具备一个优点：他们可以专注于一件事并清楚自己擅长什么。C项（因此，他们的优势是有清晰的思维能力和自信）承接上文，符合语境。故选C项。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B_5_BD.123_1#141c075d8?vja=1&amp;pid=42b9adc4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38.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5_AN.124_1#141c075d8.blank?vja=1&amp;pid=42b9adc4c&amp;color=0,0,0&amp;vpa=43&amp;vtp=1"/>
          <p:cNvSpPr/>
          <p:nvPr/>
        </p:nvSpPr>
        <p:spPr>
          <a:xfrm>
            <a:off x="1151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B_5_AS.125_1#141c075d8?vja=1&amp;pid=42b9adc4c&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设空处位于本段段首，应概括本段主旨。由此段中的“He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hedgehogs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wrong</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dictions.”可知，拥有“刺猬”型思维方式的人的劣势是他们出错率高且固执自负。D项（但是，把注意力集中在一件大事上可能会有不利的一面）引出下文对该类型人缺点和不足的介绍，概括了本段主旨，符合语境。故选D项。</a:t>
            </a:r>
            <a:endParaRPr lang="en-US" altLang="zh-CN" sz="2200" dirty="0"/>
          </a:p>
        </p:txBody>
      </p:sp>
      <p:sp>
        <p:nvSpPr>
          <p:cNvPr id="5" name="QB_5_BD.126_1#3f5a3637d?vja=1&amp;pid=42b9adc4c&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39.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5_AN.127_1#3f5a3637d.blank?vja=1&amp;pid=42b9adc4c&amp;color=0,0,0&amp;vpa=44&amp;vtp=1"/>
          <p:cNvSpPr/>
          <p:nvPr/>
        </p:nvSpPr>
        <p:spPr>
          <a:xfrm>
            <a:off x="1176401" y="2846959"/>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7" name="QB_5_AS.128_1#3f5a3637d?vja=1&amp;pid=42b9adc4c&amp;color=0,0,0&amp;vtp=1"/>
          <p:cNvSpPr/>
          <p:nvPr/>
        </p:nvSpPr>
        <p:spPr>
          <a:xfrm>
            <a:off x="722376" y="3309747"/>
            <a:ext cx="10753344" cy="1913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本段首句可知，本段主要说明“狐狸”型思维的人的优点：他们更有可能从更广泛的来源中寻找新信息，并且从容应对不确定性和新信息。F项（当某件事与他们的观点相矛盾时，他们不会把它当作例外）中的something与后一句“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include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viewpoint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exclude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thinking.”中的</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it相互呼应，因此此处介绍拥有“狐狸”型思维方式的人处理事情的方式。F项承上启下，符合语境。故选F项。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B_5_BD.129_1#0d088f64c?vja=1&amp;pid=42b9adc4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40.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5_AN.130_1#0d088f64c.blank?vja=1&amp;pid=42b9adc4c&amp;color=0,0,0&amp;vpa=45&amp;vtp=1"/>
          <p:cNvSpPr/>
          <p:nvPr/>
        </p:nvSpPr>
        <p:spPr>
          <a:xfrm>
            <a:off x="1151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5_AS.131_1#0d088f64c?vja=1&amp;pid=42b9adc4c&amp;color=0,0,0&amp;vtp=1"/>
          <p:cNvSpPr/>
          <p:nvPr/>
        </p:nvSpPr>
        <p:spPr>
          <a:xfrm>
            <a:off x="722376" y="1315847"/>
            <a:ext cx="10753344" cy="2294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question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answered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foxy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hedgehog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style.”和下文“The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choice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between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hedgehog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false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de-off.”可知，上文讲作者认为可以用“像狐狸的刺猬”风格来回答两种思维哪个更好这一问题；下文讲成为拥有“刺猬”型思维方式的人还是拥有“狐狸”型思维方式的人的选择是一种错误的权衡，通过空格上下句，作者表达了自己的观点：拥有“刺猬”型思维方式的人和拥有“狐狸”型思维方式的人各有优势。A项（换句话说，两者都有其明显的优势）承上启下，符合语境。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C_2_BD#f021f6bfc?vja=1&amp;pid=4a0d7a575&amp;color=100,146,38&amp;vtp=1&amp;bt=1"/>
          <p:cNvSpPr/>
          <p:nvPr/>
        </p:nvSpPr>
        <p:spPr>
          <a:xfrm>
            <a:off x="722376" y="896112"/>
            <a:ext cx="10753344" cy="670560"/>
          </a:xfrm>
          <a:prstGeom prst="rect">
            <a:avLst/>
          </a:prstGeom>
          <a:noFill/>
          <a:ln/>
        </p:spPr>
        <p:txBody>
          <a:bodyPr wrap="square" lIns="0" tIns="0" rIns="0" bIns="0" rtlCol="0" anchor="t"/>
          <a:lstStyle/>
          <a:p>
            <a:pPr algn="ctr">
              <a:lnSpc>
                <a:spcPct val="100000"/>
              </a:lnSpc>
            </a:pPr>
            <a:r>
              <a:rPr lang="en-US" altLang="zh-CN" sz="2400" b="1" i="0" dirty="0">
                <a:solidFill>
                  <a:srgbClr val="649226"/>
                </a:solidFill>
                <a:latin typeface="Times New Roman" pitchFamily="34" charset="0"/>
                <a:ea typeface="微软雅黑" pitchFamily="34" charset="-122"/>
                <a:cs typeface="Times New Roman" pitchFamily="34" charset="-120"/>
              </a:rPr>
              <a:t>第三部分</a:t>
            </a:r>
            <a:r>
              <a:rPr lang="en-US" altLang="zh-CN" sz="2400" b="1" i="0" dirty="0">
                <a:solidFill>
                  <a:srgbClr val="649226"/>
                </a:solidFill>
                <a:latin typeface="SimSun" pitchFamily="34" charset="0"/>
                <a:ea typeface="SimSun" pitchFamily="34" charset="-122"/>
                <a:cs typeface="SimSun" pitchFamily="34" charset="-120"/>
              </a:rPr>
              <a:t> </a:t>
            </a:r>
            <a:r>
              <a:rPr lang="en-US" altLang="zh-CN" sz="2400" b="1" i="0" dirty="0">
                <a:solidFill>
                  <a:srgbClr val="649226"/>
                </a:solidFill>
                <a:latin typeface="Times New Roman" pitchFamily="34" charset="0"/>
                <a:ea typeface="微软雅黑" pitchFamily="34" charset="-122"/>
                <a:cs typeface="Times New Roman" pitchFamily="34" charset="-120"/>
              </a:rPr>
              <a:t>语言运用</a:t>
            </a:r>
            <a:endParaRPr lang="en-US" altLang="zh-CN" sz="2400" dirty="0"/>
          </a:p>
        </p:txBody>
      </p:sp>
      <p:sp>
        <p:nvSpPr>
          <p:cNvPr id="3" name="C_3_BD#5c51c1bff?vja=1&amp;pid=f021f6bfc&amp;color=100,146,38&amp;vtp=1"/>
          <p:cNvSpPr/>
          <p:nvPr/>
        </p:nvSpPr>
        <p:spPr>
          <a:xfrm>
            <a:off x="722376" y="1300064"/>
            <a:ext cx="10753344" cy="608584"/>
          </a:xfrm>
          <a:prstGeom prst="rect">
            <a:avLst/>
          </a:prstGeom>
          <a:noFill/>
          <a:ln/>
        </p:spPr>
        <p:txBody>
          <a:bodyPr wrap="square" lIns="0" tIns="0" rIns="0" bIns="0" rtlCol="0" anchor="t"/>
          <a:lstStyle/>
          <a:p>
            <a:pPr algn="l">
              <a:lnSpc>
                <a:spcPct val="100000"/>
              </a:lnSpc>
            </a:pPr>
            <a:r>
              <a:rPr lang="en-US" altLang="zh-CN" sz="2200" b="1" i="0" dirty="0">
                <a:solidFill>
                  <a:srgbClr val="649226"/>
                </a:solidFill>
                <a:latin typeface="Times New Roman" pitchFamily="34" charset="0"/>
                <a:ea typeface="微软雅黑" pitchFamily="34" charset="-122"/>
                <a:cs typeface="Times New Roman" pitchFamily="34" charset="-120"/>
              </a:rPr>
              <a:t>第一节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（共15小题；每小题1分，满分15分）</a:t>
            </a:r>
            <a:endParaRPr lang="en-US" altLang="zh-CN" sz="2200" dirty="0"/>
          </a:p>
        </p:txBody>
      </p:sp>
      <p:sp>
        <p:nvSpPr>
          <p:cNvPr id="4" name="QM_4_BD.132_1#b24f626ca?vja=1&amp;pid=5c51c1bff&amp;color=0,0,0&amp;vtp=1"/>
          <p:cNvSpPr/>
          <p:nvPr/>
        </p:nvSpPr>
        <p:spPr>
          <a:xfrm>
            <a:off x="722376" y="1638300"/>
            <a:ext cx="10753344" cy="4152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[山东济南2025模拟]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阅读下面短文，从每题所给的A、B、C、D</a:t>
            </a:r>
            <a:r>
              <a:rPr lang="en-US" altLang="zh-CN" sz="2000" b="0" i="0">
                <a:solidFill>
                  <a:srgbClr val="000000"/>
                </a:solidFill>
                <a:latin typeface="Times New Roman" pitchFamily="34" charset="0"/>
                <a:ea typeface="微软雅黑" pitchFamily="34" charset="-122"/>
                <a:cs typeface="Times New Roman" pitchFamily="34" charset="-120"/>
              </a:rPr>
              <a:t>四个选项中选出最佳选项。</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Northern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Colorado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Candelaria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Terri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administrative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assistant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School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cheerful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term.</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department,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right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optimism.</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100" b="0" i="0" kern="0" spc="-99900" dirty="0">
                <a:solidFill>
                  <a:srgbClr val="FFFFFF"/>
                </a:solidFill>
                <a:latin typeface="Times New Roman" pitchFamily="34" charset="0"/>
                <a:ea typeface="微软雅黑" pitchFamily="34" charset="-122"/>
                <a:cs typeface="Times New Roman" pitchFamily="34" charset="-120"/>
              </a:rPr>
              <a:t>#1.3</a:t>
            </a:r>
            <a:endParaRPr lang="en-US" altLang="zh-CN" sz="20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4_BD.7_1#150e2d668?vja=1&amp;pid=a0fa17fd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speakers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house?(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4_AN.8_1#150e2d668.bracket?vja=1&amp;pid=a0fa17fd1&amp;color=0,0,0&amp;vpa=3&amp;vtp=1"/>
          <p:cNvSpPr/>
          <p:nvPr/>
        </p:nvSpPr>
        <p:spPr>
          <a:xfrm>
            <a:off x="6010593"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4_BD.7_2#150e2d668.choices?vja=1&amp;pid=a0fa17fd1&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3524738" algn="l"/>
                <a:tab pos="7049476" algn="l"/>
              </a:tabLst>
            </a:pPr>
            <a:r>
              <a:rPr lang="en-US" altLang="zh-CN" sz="2000" b="0" i="0" dirty="0">
                <a:solidFill>
                  <a:srgbClr val="000000"/>
                </a:solidFill>
                <a:latin typeface="Times New Roman" pitchFamily="34" charset="0"/>
                <a:ea typeface="微软雅黑" pitchFamily="34" charset="-122"/>
                <a:cs typeface="Times New Roman" pitchFamily="34" charset="-120"/>
              </a:rPr>
              <a:t>A.By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taxi.</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subway.</a:t>
            </a:r>
            <a:endParaRPr lang="en-US" altLang="zh-CN" sz="2000" dirty="0"/>
          </a:p>
        </p:txBody>
      </p:sp>
      <p:sp>
        <p:nvSpPr>
          <p:cNvPr id="5" name="QC_4_AS.9_1#150e2d668?vja=1&amp;pid=a0fa17fd1&amp;color=0,0,0&amp;vtp=1"/>
          <p:cNvSpPr/>
          <p:nvPr/>
        </p:nvSpPr>
        <p:spPr>
          <a:xfrm>
            <a:off x="722376" y="1696847"/>
            <a:ext cx="10753344" cy="1909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3</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ages.Let’s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subway.It’s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Line.</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closed.We’d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taxi.</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OK.</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M_4_BD.132_2#b24f626ca?vja=1&amp;pid=5c51c1bff&amp;color=0,0,0&amp;mp=1&amp;vtp=1&amp;bt=1"/>
          <p:cNvSpPr/>
          <p:nvPr/>
        </p:nvSpPr>
        <p:spPr>
          <a:xfrm>
            <a:off x="722376" y="896112"/>
            <a:ext cx="10753344" cy="3009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devotion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assistance.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who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guidance—from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struggling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mastering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polished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portraits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（肖像）.In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senior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gallery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showcase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helped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Likewise,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witnesses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victory—a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scholarship</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debate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club,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nervous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application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consistent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Times New Roman" pitchFamily="34" charset="0"/>
                <a:ea typeface="微软雅黑" pitchFamily="34" charset="-122"/>
                <a:cs typeface="Times New Roman" pitchFamily="34" charset="-120"/>
              </a:rPr>
              <a:t>Ball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smiles,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ground.</a:t>
            </a:r>
            <a:r>
              <a:rPr lang="en-US" altLang="zh-CN" sz="100" b="0" i="0" kern="0" spc="-99900" dirty="0">
                <a:solidFill>
                  <a:srgbClr val="FFFFFF"/>
                </a:solidFill>
                <a:latin typeface="Times New Roman" pitchFamily="34" charset="0"/>
                <a:ea typeface="微软雅黑" pitchFamily="34" charset="-122"/>
                <a:cs typeface="Times New Roman" pitchFamily="34" charset="-120"/>
              </a:rPr>
              <a:t>#1.5</a:t>
            </a:r>
            <a:endParaRPr lang="en-US" altLang="zh-CN" sz="2000" dirty="0"/>
          </a:p>
        </p:txBody>
      </p:sp>
      <p:sp>
        <p:nvSpPr>
          <p:cNvPr id="3" name="QM_4_EX.133_1#b24f626ca?vja=1&amp;pid=5c51c1bff&amp;color=0,0,0&amp;vtp=1"/>
          <p:cNvSpPr/>
          <p:nvPr/>
        </p:nvSpPr>
        <p:spPr>
          <a:xfrm>
            <a:off x="722376" y="3950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本文是一篇记叙文，主要讲述了北科罗拉多大学行政助理特里·鲍尔通过积极引导和帮助学生，见证他们成长与蜕变的故事，体现了她对学生的奉献及其工作的意义。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5_BD.134_1#94340d0de.choices?vja=1&amp;pid=b24f626ca&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.bright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B.silent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C.crowded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.locked</a:t>
            </a:r>
            <a:endParaRPr lang="en-US" altLang="zh-CN" sz="2000" dirty="0"/>
          </a:p>
        </p:txBody>
      </p:sp>
      <p:sp>
        <p:nvSpPr>
          <p:cNvPr id="3" name="QC_5_AN.135_1#94340d0de.bracket?vja=1&amp;pid=b24f626ca&amp;color=0,0,0&amp;vpa=46&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5_AS.136_1#94340d0de?vja=1&amp;pid=b24f626ca&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University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Northern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Colorado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filled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students”和Yet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now可知，目前学生尚未返校，大厅应处于寂静状态，与下文的cheerful形成对比。silent意为“寂静的”，故选B项。</a:t>
            </a:r>
            <a:endParaRPr lang="en-US" altLang="zh-CN" sz="2200" dirty="0"/>
          </a:p>
        </p:txBody>
      </p:sp>
      <p:sp>
        <p:nvSpPr>
          <p:cNvPr id="5" name="QC_5_BD.137_1#74dd0c2d3.choices?vja=1&amp;pid=b24f626ca&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.means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B.chaos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C.disaster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.attitude</a:t>
            </a:r>
            <a:endParaRPr lang="en-US" altLang="zh-CN" sz="2000" dirty="0"/>
          </a:p>
        </p:txBody>
      </p:sp>
      <p:sp>
        <p:nvSpPr>
          <p:cNvPr id="6" name="QC_5_AN.138_1#74dd0c2d3.bracket?vja=1&amp;pid=b24f626ca&amp;color=0,0,0&amp;vpa=47&amp;vtp=1"/>
          <p:cNvSpPr/>
          <p:nvPr/>
        </p:nvSpPr>
        <p:spPr>
          <a:xfrm>
            <a:off x="1303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5_AS.139_1#74dd0c2d3?vja=1&amp;pid=b24f626ca&amp;color=0,0,0&amp;vtp=1"/>
          <p:cNvSpPr/>
          <p:nvPr/>
        </p:nvSpPr>
        <p:spPr>
          <a:xfrm>
            <a:off x="722376" y="28872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根据常识可知，新学期通常伴随新生入学的忙乱。chaos意为“混乱”，故选B项。</a:t>
            </a:r>
            <a:endParaRPr lang="en-US" altLang="zh-CN" sz="2200" dirty="0"/>
          </a:p>
        </p:txBody>
      </p:sp>
      <p:sp>
        <p:nvSpPr>
          <p:cNvPr id="8" name="QC_5_BD.140_1#085037b90.choices?vja=1&amp;pid=b24f626ca&amp;color=0,0,0&amp;vtp=1"/>
          <p:cNvSpPr/>
          <p:nvPr/>
        </p:nvSpPr>
        <p:spPr>
          <a:xfrm>
            <a:off x="722376" y="3276600"/>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.managed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B.tolerated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C.assessed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.enjoyed</a:t>
            </a:r>
            <a:endParaRPr lang="en-US" altLang="zh-CN" sz="2000" dirty="0"/>
          </a:p>
        </p:txBody>
      </p:sp>
      <p:sp>
        <p:nvSpPr>
          <p:cNvPr id="9" name="QC_5_AN.141_1#085037b90.bracket?vja=1&amp;pid=b24f626ca&amp;color=0,0,0&amp;vpa=48&amp;vtp=1"/>
          <p:cNvSpPr/>
          <p:nvPr/>
        </p:nvSpPr>
        <p:spPr>
          <a:xfrm>
            <a:off x="1303401" y="32766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0" name="QC_5_AS.142_1#085037b90?vja=1&amp;pid=b24f626ca&amp;color=0,0,0&amp;vtp=1"/>
          <p:cNvSpPr/>
          <p:nvPr/>
        </p:nvSpPr>
        <p:spPr>
          <a:xfrm>
            <a:off x="722376" y="37034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根据下文描述鲍尔积极投入工作、帮助学生可推知，她对助理工作充满热情，所以此处应表达她享受工作的每一刻，故选D项。</a:t>
            </a:r>
            <a:endParaRPr lang="en-US" altLang="zh-CN" sz="2200" dirty="0"/>
          </a:p>
        </p:txBody>
      </p:sp>
      <p:sp>
        <p:nvSpPr>
          <p:cNvPr id="11" name="QC_5_BD.143_1#77de27b7a.choices?vja=1&amp;pid=b24f626ca&amp;color=0,0,0&amp;vtp=1"/>
          <p:cNvSpPr/>
          <p:nvPr/>
        </p:nvSpPr>
        <p:spPr>
          <a:xfrm>
            <a:off x="722376" y="45106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.connect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B.wrestle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.chat</a:t>
            </a:r>
            <a:endParaRPr lang="en-US" altLang="zh-CN" sz="2000" dirty="0"/>
          </a:p>
        </p:txBody>
      </p:sp>
      <p:sp>
        <p:nvSpPr>
          <p:cNvPr id="12" name="QC_5_AN.144_1#77de27b7a.bracket?vja=1&amp;pid=b24f626ca&amp;color=0,0,0&amp;vpa=49&amp;vtp=1"/>
          <p:cNvSpPr/>
          <p:nvPr/>
        </p:nvSpPr>
        <p:spPr>
          <a:xfrm>
            <a:off x="1303401" y="45106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3" name="QC_5_AS.145_1#77de27b7a?vja=1&amp;pid=b24f626ca&amp;color=0,0,0&amp;vtp=1"/>
          <p:cNvSpPr/>
          <p:nvPr/>
        </p:nvSpPr>
        <p:spPr>
          <a:xfrm>
            <a:off x="722376" y="49353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根据下文guiding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towards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unique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college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journey可知，鲍尔的工作是与学生建立良好关系并引导他们。connect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with为固定搭配，意为“与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建立良好关系”，符合语境，故选A项。wrestle意为“努力处理”；chat意为“闲聊”。</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5_BD.146_1#1d73a78d8.choices?vja=1&amp;pid=b24f626ca&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.balance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B.routine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C.track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.major</a:t>
            </a:r>
            <a:endParaRPr lang="en-US" altLang="zh-CN" sz="2000" dirty="0"/>
          </a:p>
        </p:txBody>
      </p:sp>
      <p:sp>
        <p:nvSpPr>
          <p:cNvPr id="3" name="QC_5_AN.147_1#1d73a78d8.bracket?vja=1&amp;pid=b24f626ca&amp;color=0,0,0&amp;vpa=50&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5_AS.148_1#1d73a78d8?vja=1&amp;pid=b24f626ca&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根据guiding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towards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unique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college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journey可知，鲍尔引导学生们走上适合他们大学旅程的轨道。track意为“路径，方向”，与journey呼应，表示指引学生找到正确的发展道路。故选C项。</a:t>
            </a:r>
            <a:endParaRPr lang="en-US" altLang="zh-CN" sz="2200" dirty="0"/>
          </a:p>
        </p:txBody>
      </p:sp>
      <p:sp>
        <p:nvSpPr>
          <p:cNvPr id="5" name="QC_5_BD.149_1#bd8ac0afb.choices?vja=1&amp;pid=b24f626ca&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.refreshing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B.uplifting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C.flexible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.practical</a:t>
            </a:r>
            <a:endParaRPr lang="en-US" altLang="zh-CN" sz="2000" dirty="0"/>
          </a:p>
        </p:txBody>
      </p:sp>
      <p:sp>
        <p:nvSpPr>
          <p:cNvPr id="6" name="QC_5_AN.150_1#bd8ac0afb.bracket?vja=1&amp;pid=b24f626ca&amp;color=0,0,0&amp;vpa=51&amp;vtp=1"/>
          <p:cNvSpPr/>
          <p:nvPr/>
        </p:nvSpPr>
        <p:spPr>
          <a:xfrm>
            <a:off x="1303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5_AS.151_1#bd8ac0afb?vja=1&amp;pid=b24f626ca&amp;color=0,0,0&amp;vtp=1"/>
          <p:cNvSpPr/>
          <p:nvPr/>
        </p:nvSpPr>
        <p:spPr>
          <a:xfrm>
            <a:off x="722376" y="2928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根据下文inspires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approach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challenges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optimism可知，鲍尔的心态是能够鼓舞人心的。uplifting意为“令人振奋的”，故选B项。refreshing意为“令人耳目一新的”；flexible意为“灵活的”；practical意为“实际的”。</a:t>
            </a:r>
            <a:endParaRPr lang="en-US" altLang="zh-CN" sz="2200" dirty="0"/>
          </a:p>
        </p:txBody>
      </p:sp>
      <p:sp>
        <p:nvSpPr>
          <p:cNvPr id="8" name="QC_5_BD.152_1#43e20a636.choices?vja=1&amp;pid=b24f626ca&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.ambitious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B.confident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C.positive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.insightful</a:t>
            </a:r>
            <a:endParaRPr lang="en-US" altLang="zh-CN" sz="2000" dirty="0"/>
          </a:p>
        </p:txBody>
      </p:sp>
      <p:sp>
        <p:nvSpPr>
          <p:cNvPr id="9" name="QC_5_AN.153_1#43e20a636.bracket?vja=1&amp;pid=b24f626ca&amp;color=0,0,0&amp;vpa=52&amp;vtp=1"/>
          <p:cNvSpPr/>
          <p:nvPr/>
        </p:nvSpPr>
        <p:spPr>
          <a:xfrm>
            <a:off x="1303401" y="4116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5_AS.154_1#43e20a636?vja=1&amp;pid=b24f626ca&amp;color=0,0,0&amp;vtp=1"/>
          <p:cNvSpPr/>
          <p:nvPr/>
        </p:nvSpPr>
        <p:spPr>
          <a:xfrm>
            <a:off x="722376" y="4541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根据上文inspires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approach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challenges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optimism可知，保持积极是她性格的核心。positive意为“积极乐观的”，故选C项。insightful意为“富有洞察力的”。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5_BD.155_1#df4c7949c.choices?vja=1&amp;pid=b24f626ca&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.fooled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B.isolated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C.abandoned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.lost</a:t>
            </a:r>
            <a:endParaRPr lang="en-US" altLang="zh-CN" sz="2000" dirty="0"/>
          </a:p>
        </p:txBody>
      </p:sp>
      <p:sp>
        <p:nvSpPr>
          <p:cNvPr id="3" name="QC_5_AN.156_1#df4c7949c.bracket?vja=1&amp;pid=b24f626ca&amp;color=0,0,0&amp;vpa=53&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5_AS.157_1#df4c7949c?vja=1&amp;pid=b24f626ca&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根据上文inspires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approach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challenges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optimism和being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is可知，保持积极心态是鲍尔性格的核心。再根据空前的without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which可知，此处表达如果没有这种积极的心态，她会感觉迷失了自我。lost意为“迷失的”，故选D项。isolated意为“孤立的，孤独的”。</a:t>
            </a:r>
            <a:endParaRPr lang="en-US" altLang="zh-CN" sz="2200" dirty="0"/>
          </a:p>
        </p:txBody>
      </p:sp>
      <p:sp>
        <p:nvSpPr>
          <p:cNvPr id="5" name="QC_5_BD.158_1#61a0bd210.choices?vja=1&amp;pid=b24f626ca&amp;color=0,0,0&amp;vtp=1"/>
          <p:cNvSpPr/>
          <p:nvPr/>
        </p:nvSpPr>
        <p:spPr>
          <a:xfrm>
            <a:off x="722376" y="2885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.feeds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B.earns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C.saves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.awards</a:t>
            </a:r>
            <a:endParaRPr lang="en-US" altLang="zh-CN" sz="2000" dirty="0"/>
          </a:p>
        </p:txBody>
      </p:sp>
      <p:sp>
        <p:nvSpPr>
          <p:cNvPr id="6" name="QC_5_AN.159_1#61a0bd210.bracket?vja=1&amp;pid=b24f626ca&amp;color=0,0,0&amp;vpa=54&amp;vtp=1"/>
          <p:cNvSpPr/>
          <p:nvPr/>
        </p:nvSpPr>
        <p:spPr>
          <a:xfrm>
            <a:off x="1303401" y="2885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5_AS.160_1#61a0bd210?vja=1&amp;pid=b24f626ca&amp;color=0,0,0&amp;vtp=1"/>
          <p:cNvSpPr/>
          <p:nvPr/>
        </p:nvSpPr>
        <p:spPr>
          <a:xfrm>
            <a:off x="722376" y="3309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根据上文Ball’s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devotion以及下文描述的学生在鲍尔的帮助下成长的事例可知，她的奉献为学生们提供了持续的鼓励和帮助。固定搭配feed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sth意为“向某人提供某物”，feed在此处意为“提供，灌输”，故选A项。</a:t>
            </a:r>
            <a:endParaRPr lang="en-US" altLang="zh-CN" sz="2200" dirty="0"/>
          </a:p>
        </p:txBody>
      </p:sp>
      <p:sp>
        <p:nvSpPr>
          <p:cNvPr id="8" name="QC_5_BD.161_1#f577fef31.choices?vja=1&amp;pid=b24f626ca&amp;color=0,0,0&amp;vtp=1"/>
          <p:cNvSpPr/>
          <p:nvPr/>
        </p:nvSpPr>
        <p:spPr>
          <a:xfrm>
            <a:off x="722376" y="4497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.bounced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B.rocketed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C.celebrated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.stretched</a:t>
            </a:r>
            <a:endParaRPr lang="en-US" altLang="zh-CN" sz="2000" dirty="0"/>
          </a:p>
        </p:txBody>
      </p:sp>
      <p:sp>
        <p:nvSpPr>
          <p:cNvPr id="9" name="QC_5_AN.162_1#f577fef31.bracket?vja=1&amp;pid=b24f626ca&amp;color=0,0,0&amp;vpa=55&amp;vtp=1"/>
          <p:cNvSpPr/>
          <p:nvPr/>
        </p:nvSpPr>
        <p:spPr>
          <a:xfrm>
            <a:off x="1303401" y="4497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5_AS.163_1#f577fef31?vja=1&amp;pid=b24f626ca&amp;color=0,0,0&amp;vtp=1"/>
          <p:cNvSpPr/>
          <p:nvPr/>
        </p:nvSpPr>
        <p:spPr>
          <a:xfrm>
            <a:off x="722376" y="49226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struggling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mastering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polished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portraits可知，这位学生在鲍尔的指导下进步很大。rocket在此处意为“迅速取得成功”，故选B项。bounce意为“蹦跳”；celebrate意为“庆祝”；stretch意为“伸展”。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C_5_BD.164_1#ff3498937.choices?vja=1&amp;pid=b24f626ca&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.shift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B.admire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C.evaluate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.build</a:t>
            </a:r>
            <a:endParaRPr lang="en-US" altLang="zh-CN" sz="2000" dirty="0"/>
          </a:p>
        </p:txBody>
      </p:sp>
      <p:sp>
        <p:nvSpPr>
          <p:cNvPr id="3" name="QC_5_AN.165_1#ff3498937.bracket?vja=1&amp;pid=b24f626ca&amp;color=0,0,0&amp;vpa=56&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5_AS.166_1#ff3498937?vja=1&amp;pid=b24f626ca&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根据语境可知，这位害羞的年轻人是在鲍尔的帮助下才获得了自信，自信心是需要建立的。故选D项。shift意为“转移”；admire意为“钦佩”；evaluate意为“评估”。</a:t>
            </a:r>
            <a:endParaRPr lang="en-US" altLang="zh-CN" sz="2200" dirty="0"/>
          </a:p>
        </p:txBody>
      </p:sp>
      <p:sp>
        <p:nvSpPr>
          <p:cNvPr id="5" name="QC_5_BD.167_1#b8fb39939.choices?vja=1&amp;pid=b24f626ca&amp;color=0,0,0&amp;vtp=1"/>
          <p:cNvSpPr/>
          <p:nvPr/>
        </p:nvSpPr>
        <p:spPr>
          <a:xfrm>
            <a:off x="722376" y="2123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.secured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B.established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C.gathered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.discovered</a:t>
            </a:r>
            <a:endParaRPr lang="en-US" altLang="zh-CN" sz="2000" dirty="0"/>
          </a:p>
        </p:txBody>
      </p:sp>
      <p:sp>
        <p:nvSpPr>
          <p:cNvPr id="6" name="QC_5_AN.168_1#b8fb39939.bracket?vja=1&amp;pid=b24f626ca&amp;color=0,0,0&amp;vpa=57&amp;vtp=1"/>
          <p:cNvSpPr/>
          <p:nvPr/>
        </p:nvSpPr>
        <p:spPr>
          <a:xfrm>
            <a:off x="1303401" y="2123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5_AS.169_1#b8fb39939?vja=1&amp;pid=b24f626ca&amp;color=0,0,0&amp;vtp=1"/>
          <p:cNvSpPr/>
          <p:nvPr/>
        </p:nvSpPr>
        <p:spPr>
          <a:xfrm>
            <a:off x="722376" y="25477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witnesses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victory可知，获得奖学金是一项胜利的成果。secure意为“（尤指经过努力）获得”，</a:t>
            </a:r>
            <a:r>
              <a:rPr lang="en-US" altLang="zh-CN" sz="2000" b="0" i="0" dirty="0" err="1">
                <a:solidFill>
                  <a:srgbClr val="385723"/>
                </a:solidFill>
                <a:latin typeface="Times New Roman" pitchFamily="34" charset="0"/>
                <a:ea typeface="微软雅黑" pitchFamily="34" charset="-122"/>
                <a:cs typeface="Times New Roman" pitchFamily="34" charset="-120"/>
              </a:rPr>
              <a:t>故选A项</a:t>
            </a:r>
            <a:r>
              <a:rPr lang="en-US" altLang="zh-CN" sz="2000" b="0" i="0" dirty="0">
                <a:solidFill>
                  <a:srgbClr val="385723"/>
                </a:solidFill>
                <a:latin typeface="Times New Roman" pitchFamily="34" charset="0"/>
                <a:ea typeface="微软雅黑" pitchFamily="34" charset="-122"/>
                <a:cs typeface="Times New Roman"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98686B-080F-982D-9DA7-F5F011B0FFCC}"/>
            </a:ext>
          </a:extLst>
        </p:cNvPr>
        <p:cNvGrpSpPr/>
        <p:nvPr/>
      </p:nvGrpSpPr>
      <p:grpSpPr>
        <a:xfrm>
          <a:off x="0" y="0"/>
          <a:ext cx="0" cy="0"/>
          <a:chOff x="0" y="0"/>
          <a:chExt cx="0" cy="0"/>
        </a:xfrm>
      </p:grpSpPr>
      <p:sp>
        <p:nvSpPr>
          <p:cNvPr id="7" name="QC_5_AS.169_1#b8fb39939?vja=1&amp;pid=b24f626ca&amp;color=0,0,0&amp;vtp=1">
            <a:extLst>
              <a:ext uri="{FF2B5EF4-FFF2-40B4-BE49-F238E27FC236}">
                <a16:creationId xmlns:a16="http://schemas.microsoft.com/office/drawing/2014/main" id="{DE3A9B4D-9EA1-7D73-21DF-70ED4E2865D5}"/>
              </a:ext>
            </a:extLst>
          </p:cNvPr>
          <p:cNvSpPr/>
          <p:nvPr/>
        </p:nvSpPr>
        <p:spPr>
          <a:xfrm>
            <a:off x="722376" y="912377"/>
            <a:ext cx="10753344" cy="1913255"/>
          </a:xfrm>
          <a:prstGeom prst="rect">
            <a:avLst/>
          </a:prstGeom>
          <a:noFill/>
          <a:ln/>
        </p:spPr>
        <p:txBody>
          <a:bodyPr wrap="square" lIns="0" tIns="0" rIns="0" bIns="0" rtlCol="0" anchor="t"/>
          <a:lstStyle/>
          <a:p>
            <a:pPr algn="l">
              <a:lnSpc>
                <a:spcPct val="125000"/>
              </a:lnSpc>
            </a:pPr>
            <a:r>
              <a:rPr lang="en-US" altLang="zh-CN" sz="2000" b="1" i="0" dirty="0" err="1">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secure熟词生义</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熟义：</a:t>
            </a:r>
            <a:r>
              <a:rPr lang="en-US" altLang="zh-CN" sz="2000" b="0" i="1" dirty="0">
                <a:solidFill>
                  <a:srgbClr val="385723"/>
                </a:solidFill>
                <a:latin typeface="Times New Roman" pitchFamily="34" charset="0"/>
                <a:ea typeface="微软雅黑" pitchFamily="34" charset="-122"/>
                <a:cs typeface="Times New Roman" pitchFamily="34" charset="-120"/>
              </a:rPr>
              <a:t>adj</a:t>
            </a:r>
            <a:r>
              <a:rPr lang="en-US" altLang="zh-CN" sz="2000" b="0" i="0" dirty="0">
                <a:solidFill>
                  <a:srgbClr val="385723"/>
                </a:solidFill>
                <a:latin typeface="Times New Roman" pitchFamily="34" charset="0"/>
                <a:ea typeface="微软雅黑" pitchFamily="34" charset="-122"/>
                <a:cs typeface="Times New Roman" pitchFamily="34" charset="-120"/>
              </a:rPr>
              <a:t>.安全的；牢固的</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1" dirty="0">
                <a:solidFill>
                  <a:srgbClr val="385723"/>
                </a:solidFill>
                <a:latin typeface="Times New Roman" pitchFamily="34" charset="0"/>
                <a:ea typeface="微软雅黑" pitchFamily="34" charset="-122"/>
                <a:cs typeface="Times New Roman" pitchFamily="34" charset="-120"/>
              </a:rPr>
              <a:t>vt</a:t>
            </a:r>
            <a:r>
              <a:rPr lang="en-US" altLang="zh-CN" sz="2000" b="0" i="0" dirty="0">
                <a:solidFill>
                  <a:srgbClr val="385723"/>
                </a:solidFill>
                <a:latin typeface="Times New Roman" pitchFamily="34" charset="0"/>
                <a:ea typeface="微软雅黑" pitchFamily="34" charset="-122"/>
                <a:cs typeface="Times New Roman" pitchFamily="34" charset="-120"/>
              </a:rPr>
              <a:t>.保护，使安全</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生义：</a:t>
            </a:r>
            <a:r>
              <a:rPr lang="en-US" altLang="zh-CN" sz="2000" b="0" i="1" dirty="0">
                <a:solidFill>
                  <a:srgbClr val="385723"/>
                </a:solidFill>
                <a:latin typeface="Times New Roman" pitchFamily="34" charset="0"/>
                <a:ea typeface="微软雅黑" pitchFamily="34" charset="-122"/>
                <a:cs typeface="Times New Roman" pitchFamily="34" charset="-120"/>
              </a:rPr>
              <a:t>vt</a:t>
            </a:r>
            <a:r>
              <a:rPr lang="en-US" altLang="zh-CN" sz="2000" b="0" i="0" dirty="0">
                <a:solidFill>
                  <a:srgbClr val="385723"/>
                </a:solidFill>
                <a:latin typeface="Times New Roman" pitchFamily="34" charset="0"/>
                <a:ea typeface="微软雅黑" pitchFamily="34" charset="-122"/>
                <a:cs typeface="Times New Roman" pitchFamily="34" charset="-120"/>
              </a:rPr>
              <a:t>.（尤指经过努力）获得；拴牢</a:t>
            </a:r>
            <a:endParaRPr lang="en-US" altLang="zh-CN" sz="2200" dirty="0"/>
          </a:p>
        </p:txBody>
      </p:sp>
    </p:spTree>
    <p:extLst>
      <p:ext uri="{BB962C8B-B14F-4D97-AF65-F5344CB8AC3E}">
        <p14:creationId xmlns:p14="http://schemas.microsoft.com/office/powerpoint/2010/main" val="386483988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Effect transition="in" filter="fade">
                                      <p:cBhvr>
                                        <p:cTn id="13" dur="500"/>
                                        <p:tgtEl>
                                          <p:spTgt spid="7">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xEl>
                                              <p:pRg st="2" end="2"/>
                                            </p:txEl>
                                          </p:spTgt>
                                        </p:tgtEl>
                                        <p:attrNameLst>
                                          <p:attrName>style.visibility</p:attrName>
                                        </p:attrNameLst>
                                      </p:cBhvr>
                                      <p:to>
                                        <p:strVal val="visible"/>
                                      </p:to>
                                    </p:set>
                                    <p:animEffect transition="in" filter="fade">
                                      <p:cBhvr>
                                        <p:cTn id="16"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C_5_BD.170_1#592b3d1bd.choices?vja=1&amp;pid=b24f626ca&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bringing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arising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from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giving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away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.leading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endParaRPr lang="en-US" altLang="zh-CN" sz="2000" dirty="0"/>
          </a:p>
        </p:txBody>
      </p:sp>
      <p:sp>
        <p:nvSpPr>
          <p:cNvPr id="3" name="QC_5_AN.171_1#592b3d1bd.bracket?vja=1&amp;pid=b24f626ca&amp;color=0,0,0&amp;vpa=58&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5_AS.172_1#592b3d1bd?vja=1&amp;pid=b24f626ca&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根据上文she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witnesses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victory可知，鲍尔见证了每个学生的成功时刻，包括学生递交出去的工作申请引领学生走上一条充满希望的职业道路。lead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to意为“导致，通向”，故选D项。bring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up意为“提起（某个话题）”；arise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from意为“由</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引起”；give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away意为“赠送；泄露”。</a:t>
            </a:r>
            <a:endParaRPr lang="en-US" altLang="zh-CN" sz="2200" dirty="0"/>
          </a:p>
        </p:txBody>
      </p:sp>
      <p:sp>
        <p:nvSpPr>
          <p:cNvPr id="5" name="QC_5_BD.173_1#3c6c3c784.choices?vja=1&amp;pid=b24f626ca&amp;color=0,0,0&amp;vtp=1"/>
          <p:cNvSpPr/>
          <p:nvPr/>
        </p:nvSpPr>
        <p:spPr>
          <a:xfrm>
            <a:off x="722376" y="2885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.memory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B.wisdom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C.commitment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.possession</a:t>
            </a:r>
            <a:endParaRPr lang="en-US" altLang="zh-CN" sz="2000" dirty="0"/>
          </a:p>
        </p:txBody>
      </p:sp>
      <p:sp>
        <p:nvSpPr>
          <p:cNvPr id="6" name="QC_5_AN.174_1#3c6c3c784.bracket?vja=1&amp;pid=b24f626ca&amp;color=0,0,0&amp;vpa=59&amp;vtp=1"/>
          <p:cNvSpPr/>
          <p:nvPr/>
        </p:nvSpPr>
        <p:spPr>
          <a:xfrm>
            <a:off x="1303401" y="2885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5_AS.175_1#3c6c3c784?vja=1&amp;pid=b24f626ca&amp;color=0,0,0&amp;vtp=1"/>
          <p:cNvSpPr/>
          <p:nvPr/>
        </p:nvSpPr>
        <p:spPr>
          <a:xfrm>
            <a:off x="722376" y="3309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根据上文的Ball’s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devotion及语境可知，这些学生的成功时刻成了她一直以来付出的证明。commitment意为“奉献，投入”，与devotion相呼应，故选C项。memory意为“记忆”；wisdom意为“智慧”；possession意为“个人财产”。</a:t>
            </a:r>
            <a:endParaRPr lang="en-US" altLang="zh-CN" sz="2200" dirty="0"/>
          </a:p>
        </p:txBody>
      </p:sp>
      <p:sp>
        <p:nvSpPr>
          <p:cNvPr id="8" name="QC_5_BD.176_1#53dd73833.choices?vja=1&amp;pid=b24f626ca&amp;color=0,0,0&amp;vtp=1"/>
          <p:cNvSpPr/>
          <p:nvPr/>
        </p:nvSpPr>
        <p:spPr>
          <a:xfrm>
            <a:off x="722376" y="4497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.hardly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B.definitely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C.likely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.immediately</a:t>
            </a:r>
            <a:endParaRPr lang="en-US" altLang="zh-CN" sz="2000" dirty="0"/>
          </a:p>
        </p:txBody>
      </p:sp>
      <p:sp>
        <p:nvSpPr>
          <p:cNvPr id="9" name="QC_5_AN.177_1#53dd73833.bracket?vja=1&amp;pid=b24f626ca&amp;color=0,0,0&amp;vpa=60&amp;vtp=1"/>
          <p:cNvSpPr/>
          <p:nvPr/>
        </p:nvSpPr>
        <p:spPr>
          <a:xfrm>
            <a:off x="1303401" y="4497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5_AS.178_1#53dd73833?vja=1&amp;pid=b24f626ca&amp;color=0,0,0&amp;vtp=1"/>
          <p:cNvSpPr/>
          <p:nvPr/>
        </p:nvSpPr>
        <p:spPr>
          <a:xfrm>
            <a:off x="722376" y="4922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根据上文的“Ball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smiles,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certain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that”可知，鲍尔坚信她在年轻心灵中播下的种子定会破土而出。definitely意为“肯定地，确切地”，强调必然性，故选B项。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C_3_BD#f423d79d2?vja=1&amp;pid=f021f6bfc&amp;color=100,146,38&amp;vtp=1&amp;bt=1"/>
          <p:cNvSpPr/>
          <p:nvPr/>
        </p:nvSpPr>
        <p:spPr>
          <a:xfrm>
            <a:off x="722376" y="896112"/>
            <a:ext cx="10753344" cy="608584"/>
          </a:xfrm>
          <a:prstGeom prst="rect">
            <a:avLst/>
          </a:prstGeom>
          <a:noFill/>
          <a:ln/>
        </p:spPr>
        <p:txBody>
          <a:bodyPr wrap="square" lIns="0" tIns="0" rIns="0" bIns="0" rtlCol="0" anchor="t"/>
          <a:lstStyle/>
          <a:p>
            <a:pPr algn="l">
              <a:lnSpc>
                <a:spcPct val="100000"/>
              </a:lnSpc>
            </a:pPr>
            <a:r>
              <a:rPr lang="en-US" altLang="zh-CN" sz="2200" b="1" i="0" dirty="0">
                <a:solidFill>
                  <a:srgbClr val="649226"/>
                </a:solidFill>
                <a:latin typeface="Times New Roman" pitchFamily="34" charset="0"/>
                <a:ea typeface="微软雅黑" pitchFamily="34" charset="-122"/>
                <a:cs typeface="Times New Roman" pitchFamily="34" charset="-120"/>
              </a:rPr>
              <a:t>第二节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（共10小题；每小题1.5分，满分15分）</a:t>
            </a:r>
            <a:endParaRPr lang="en-US" altLang="zh-CN" sz="2200" dirty="0"/>
          </a:p>
        </p:txBody>
      </p:sp>
      <p:sp>
        <p:nvSpPr>
          <p:cNvPr id="3" name="QM_4_BD.179_1#d188ac137?vja=1&amp;pid=f423d79d2&amp;color=0,0,0&amp;vtp=1"/>
          <p:cNvSpPr/>
          <p:nvPr/>
        </p:nvSpPr>
        <p:spPr>
          <a:xfrm>
            <a:off x="722376" y="1231900"/>
            <a:ext cx="10753344" cy="491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[重庆七校联盟2025高二期末]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workshop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rhythm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（编织）</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machines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threads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smoothly.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generations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workshops,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silk-screen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technique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layer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one.58.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（remarkable）,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single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scarf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involve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requiring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screen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ensures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character.</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connection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gateway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Europe.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Rhine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silk</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brought</a:t>
            </a:r>
            <a:endParaRPr lang="en-US" altLang="zh-CN" sz="2000" dirty="0"/>
          </a:p>
        </p:txBody>
      </p:sp>
      <p:sp>
        <p:nvSpPr>
          <p:cNvPr id="4" name="QM_4_AN.180_1#d188ac137.blank?vja=1&amp;pid=f423d79d2&amp;color=0,0,0&amp;vpa=61&amp;vtp=1"/>
          <p:cNvSpPr/>
          <p:nvPr/>
        </p:nvSpPr>
        <p:spPr>
          <a:xfrm>
            <a:off x="3548444" y="2705100"/>
            <a:ext cx="34401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shaped/have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shaping</a:t>
            </a:r>
            <a:endParaRPr lang="en-US" altLang="zh-CN" sz="2000" dirty="0"/>
          </a:p>
        </p:txBody>
      </p:sp>
      <p:sp>
        <p:nvSpPr>
          <p:cNvPr id="5" name="QM_4_AN.181_1#d188ac137.blank?vja=1&amp;pid=f423d79d2&amp;color=0,0,0&amp;vpa=62&amp;vtp=1"/>
          <p:cNvSpPr/>
          <p:nvPr/>
        </p:nvSpPr>
        <p:spPr>
          <a:xfrm>
            <a:off x="8333486" y="3086100"/>
            <a:ext cx="1168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originating</a:t>
            </a:r>
            <a:endParaRPr lang="en-US" altLang="zh-CN" sz="2000" dirty="0"/>
          </a:p>
        </p:txBody>
      </p:sp>
      <p:sp>
        <p:nvSpPr>
          <p:cNvPr id="6" name="QM_4_AN.182_1#d188ac137.blank?vja=1&amp;pid=f423d79d2&amp;color=0,0,0&amp;vpa=63&amp;vtp=1"/>
          <p:cNvSpPr/>
          <p:nvPr/>
        </p:nvSpPr>
        <p:spPr>
          <a:xfrm>
            <a:off x="5121466" y="3467100"/>
            <a:ext cx="1296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Remarkably</a:t>
            </a:r>
            <a:endParaRPr lang="en-US" altLang="zh-CN" sz="2000" dirty="0"/>
          </a:p>
        </p:txBody>
      </p:sp>
      <p:sp>
        <p:nvSpPr>
          <p:cNvPr id="7" name="QM_4_AN.183_1#d188ac137.blank?vja=1&amp;pid=f423d79d2&amp;color=0,0,0&amp;vpa=64&amp;vtp=1"/>
          <p:cNvSpPr/>
          <p:nvPr/>
        </p:nvSpPr>
        <p:spPr>
          <a:xfrm>
            <a:off x="1100201" y="4241800"/>
            <a:ext cx="858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detailed</a:t>
            </a:r>
            <a:endParaRPr lang="en-US" altLang="zh-CN" sz="2000" dirty="0"/>
          </a:p>
        </p:txBody>
      </p:sp>
      <p:sp>
        <p:nvSpPr>
          <p:cNvPr id="8" name="QM_4_AN.184_1#d188ac137.blank?vja=1&amp;pid=f423d79d2&amp;color=0,0,0&amp;vpa=65&amp;vtp=1"/>
          <p:cNvSpPr/>
          <p:nvPr/>
        </p:nvSpPr>
        <p:spPr>
          <a:xfrm>
            <a:off x="8002842" y="5003800"/>
            <a:ext cx="608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when</a:t>
            </a:r>
            <a:endParaRPr lang="en-US" altLang="zh-CN" sz="2000" dirty="0"/>
          </a:p>
        </p:txBody>
      </p:sp>
      <p:sp>
        <p:nvSpPr>
          <p:cNvPr id="9" name="QM_4_AN.185_1#d188ac137.blank?vja=1&amp;pid=f423d79d2&amp;color=0,0,0&amp;vpa=66&amp;vtp=1"/>
          <p:cNvSpPr/>
          <p:nvPr/>
        </p:nvSpPr>
        <p:spPr>
          <a:xfrm>
            <a:off x="7121589" y="5765800"/>
            <a:ext cx="717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arrival</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9"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79_1#d188ac137?vja=1&amp;pid=f423d79d2&amp;color=0,0,0&amp;vtp=1">
            <a:extLst>
              <a:ext uri="{FF2B5EF4-FFF2-40B4-BE49-F238E27FC236}">
                <a16:creationId xmlns:a16="http://schemas.microsoft.com/office/drawing/2014/main" id="{2B3541A1-BF77-C5AD-D287-88EBD2896AAB}"/>
              </a:ext>
            </a:extLst>
          </p:cNvPr>
          <p:cNvSpPr/>
          <p:nvPr/>
        </p:nvSpPr>
        <p:spPr>
          <a:xfrm>
            <a:off x="722376" y="900000"/>
            <a:ext cx="10753344" cy="3009900"/>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significant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establish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long-lasting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Even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transport,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influenced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ways.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celebrated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fashion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Initiative,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fresh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（opportunity）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renewed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partnership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innovation.</a:t>
            </a:r>
            <a:r>
              <a:rPr lang="en-US" altLang="zh-CN" sz="100" b="0" i="0" kern="0" spc="-99900" dirty="0">
                <a:solidFill>
                  <a:srgbClr val="FFFFFF"/>
                </a:solidFill>
                <a:latin typeface="Times New Roman" pitchFamily="34" charset="0"/>
                <a:ea typeface="微软雅黑" pitchFamily="34" charset="-122"/>
                <a:cs typeface="Times New Roman" pitchFamily="34" charset="-120"/>
              </a:rPr>
              <a:t>#1.3</a:t>
            </a:r>
            <a:endParaRPr lang="en-US" altLang="zh-CN" sz="2000" dirty="0"/>
          </a:p>
        </p:txBody>
      </p:sp>
      <p:sp>
        <p:nvSpPr>
          <p:cNvPr id="3" name="QM_4_EX.190_1#d188ac137?vja=1&amp;pid=f423d79d2&amp;color=0,0,0&amp;vtp=1">
            <a:extLst>
              <a:ext uri="{FF2B5EF4-FFF2-40B4-BE49-F238E27FC236}">
                <a16:creationId xmlns:a16="http://schemas.microsoft.com/office/drawing/2014/main" id="{916D8C16-2FF3-3213-D793-617FFADC79AC}"/>
              </a:ext>
            </a:extLst>
          </p:cNvPr>
          <p:cNvSpPr/>
          <p:nvPr/>
        </p:nvSpPr>
        <p:spPr>
          <a:xfrm>
            <a:off x="722376" y="3949700"/>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本文是一篇说明文。文章主要介绍了法国里昂与丝绸的深厚渊源、丝绸产业对里昂发展的历史影响，以及里昂在“一带一路”倡议下迎来的新机遇。</a:t>
            </a:r>
            <a:endParaRPr lang="en-US" altLang="zh-CN" sz="2000" dirty="0"/>
          </a:p>
        </p:txBody>
      </p:sp>
      <p:sp>
        <p:nvSpPr>
          <p:cNvPr id="4" name="QM_4_AN.186_1#d188ac137.blank?vja=1&amp;pid=f423d79d2&amp;color=0,0,0&amp;vpa=67&amp;vtp=1">
            <a:extLst>
              <a:ext uri="{FF2B5EF4-FFF2-40B4-BE49-F238E27FC236}">
                <a16:creationId xmlns:a16="http://schemas.microsoft.com/office/drawing/2014/main" id="{DC6A6CED-C0EC-BC79-64EB-E2C9E694226E}"/>
              </a:ext>
            </a:extLst>
          </p:cNvPr>
          <p:cNvSpPr/>
          <p:nvPr/>
        </p:nvSpPr>
        <p:spPr>
          <a:xfrm>
            <a:off x="2635250" y="12429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5" name="QM_4_AN.187_1#d188ac137.blank?vja=1&amp;pid=f423d79d2&amp;color=0,0,0&amp;vpa=68&amp;vtp=1">
            <a:extLst>
              <a:ext uri="{FF2B5EF4-FFF2-40B4-BE49-F238E27FC236}">
                <a16:creationId xmlns:a16="http://schemas.microsoft.com/office/drawing/2014/main" id="{FBCDEFD2-DF0D-A151-073F-4C518BF7F43C}"/>
              </a:ext>
            </a:extLst>
          </p:cNvPr>
          <p:cNvSpPr/>
          <p:nvPr/>
        </p:nvSpPr>
        <p:spPr>
          <a:xfrm>
            <a:off x="5270564" y="2004900"/>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6" name="QM_4_AN.188_1#d188ac137.blank?vja=1&amp;pid=f423d79d2&amp;color=0,0,0&amp;vpa=69&amp;vtp=1">
            <a:extLst>
              <a:ext uri="{FF2B5EF4-FFF2-40B4-BE49-F238E27FC236}">
                <a16:creationId xmlns:a16="http://schemas.microsoft.com/office/drawing/2014/main" id="{C003D504-2C7C-854F-03CE-510E4FBED0D5}"/>
              </a:ext>
            </a:extLst>
          </p:cNvPr>
          <p:cNvSpPr/>
          <p:nvPr/>
        </p:nvSpPr>
        <p:spPr>
          <a:xfrm>
            <a:off x="9998139" y="2754200"/>
            <a:ext cx="1393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opportunities</a:t>
            </a:r>
            <a:endParaRPr lang="en-US" altLang="zh-CN" sz="2000" dirty="0"/>
          </a:p>
        </p:txBody>
      </p:sp>
      <p:sp>
        <p:nvSpPr>
          <p:cNvPr id="7" name="QM_4_AN.189_1#d188ac137.blank?vja=1&amp;pid=f423d79d2&amp;color=0,0,0&amp;vpa=70&amp;vtp=1">
            <a:extLst>
              <a:ext uri="{FF2B5EF4-FFF2-40B4-BE49-F238E27FC236}">
                <a16:creationId xmlns:a16="http://schemas.microsoft.com/office/drawing/2014/main" id="{DC005D2C-0D44-1AD8-1A1A-D2F27E5E7487}"/>
              </a:ext>
            </a:extLst>
          </p:cNvPr>
          <p:cNvSpPr/>
          <p:nvPr/>
        </p:nvSpPr>
        <p:spPr>
          <a:xfrm>
            <a:off x="1100201" y="3528900"/>
            <a:ext cx="719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shared</a:t>
            </a:r>
            <a:endParaRPr lang="en-US" altLang="zh-CN" sz="2000" dirty="0"/>
          </a:p>
        </p:txBody>
      </p:sp>
    </p:spTree>
    <p:extLst>
      <p:ext uri="{BB962C8B-B14F-4D97-AF65-F5344CB8AC3E}">
        <p14:creationId xmlns:p14="http://schemas.microsoft.com/office/powerpoint/2010/main" val="17911308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B_5_BD.191_1#968c9acde?vja=1&amp;pid=d188ac13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56. </a:t>
            </a:r>
            <a:r>
              <a:rPr lang="en-US" altLang="zh-CN" sz="2000" i="0">
                <a:solidFill>
                  <a:srgbClr val="000000"/>
                </a:solidFill>
                <a:latin typeface="SimSun" pitchFamily="34" charset="0"/>
                <a:ea typeface="SimSun" pitchFamily="34" charset="-122"/>
                <a:cs typeface="SimSun" pitchFamily="34" charset="-120"/>
              </a:rPr>
              <a:t>____________________________</a:t>
            </a:r>
            <a:endParaRPr lang="en-US" altLang="zh-CN" sz="2000" dirty="0"/>
          </a:p>
        </p:txBody>
      </p:sp>
      <p:sp>
        <p:nvSpPr>
          <p:cNvPr id="3" name="QB_5_AN.192_1#968c9acde.blank?vja=1&amp;pid=d188ac137&amp;color=0,0,0&amp;vpa=71&amp;vtp=1"/>
          <p:cNvSpPr/>
          <p:nvPr/>
        </p:nvSpPr>
        <p:spPr>
          <a:xfrm>
            <a:off x="1138301" y="845313"/>
            <a:ext cx="344011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shaped/have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shaping</a:t>
            </a:r>
            <a:endParaRPr lang="en-US" altLang="zh-CN" sz="2000" dirty="0"/>
          </a:p>
        </p:txBody>
      </p:sp>
      <p:sp>
        <p:nvSpPr>
          <p:cNvPr id="4" name="QB_5_AS.193_1#968c9acde?vja=1&amp;pid=d188ac137&amp;color=0,0,0&amp;vtp=1"/>
          <p:cNvSpPr/>
          <p:nvPr/>
        </p:nvSpPr>
        <p:spPr>
          <a:xfrm>
            <a:off x="722376" y="1315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句意为：几个世纪以来，代代相传的丝绸制作传统塑造了里昂的特质。设空处作谓语，根据时间状语For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centuries可知，句子描述从过去持续到现在的动作，应用现在完成时；此处也可表示动作会继续下去，用现在完成进行时。主语silk-making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traditions为复数概念，助动词用have。故填have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shaped/have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shaping。</a:t>
            </a:r>
            <a:endParaRPr lang="en-US" altLang="zh-CN" sz="2200" dirty="0"/>
          </a:p>
        </p:txBody>
      </p:sp>
      <p:sp>
        <p:nvSpPr>
          <p:cNvPr id="5" name="QB_5_BD.194_1#a7a0a8c22?vja=1&amp;pid=d188ac137&amp;color=0,0,0&amp;vtp=1"/>
          <p:cNvSpPr/>
          <p:nvPr/>
        </p:nvSpPr>
        <p:spPr>
          <a:xfrm>
            <a:off x="722376" y="2872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57.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5_AN.195_1#a7a0a8c22.blank?vja=1&amp;pid=d188ac137&amp;color=0,0,0&amp;vpa=72&amp;vtp=1"/>
          <p:cNvSpPr/>
          <p:nvPr/>
        </p:nvSpPr>
        <p:spPr>
          <a:xfrm>
            <a:off x="1138301" y="2821559"/>
            <a:ext cx="11684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originating</a:t>
            </a:r>
            <a:endParaRPr lang="en-US" altLang="zh-CN" sz="2000" dirty="0"/>
          </a:p>
        </p:txBody>
      </p:sp>
      <p:sp>
        <p:nvSpPr>
          <p:cNvPr id="7" name="QB_5_AS.196_1#a7a0a8c22?vja=1&amp;pid=d188ac137&amp;color=0,0,0&amp;vtp=1"/>
          <p:cNvSpPr/>
          <p:nvPr/>
        </p:nvSpPr>
        <p:spPr>
          <a:xfrm>
            <a:off x="722376" y="3297047"/>
            <a:ext cx="10753344" cy="1532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句意为：在这样的作坊里，熟练的工人使用起源于中国的丝网印刷工艺，一层一层地叠加颜色。本句的句子主干为skilled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silk-screen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printing，设空处应用非谓语动词作后置定语，修饰a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technique，动词originate与所修饰的内容a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technique之间为逻辑上的主动关系，故用现在分词。</a:t>
            </a:r>
            <a:endParaRPr lang="en-US" altLang="zh-CN" sz="2200" dirty="0"/>
          </a:p>
        </p:txBody>
      </p:sp>
      <p:sp>
        <p:nvSpPr>
          <p:cNvPr id="8" name="QB_5_BD.197_1#f03dea65e?vja=1&amp;pid=d188ac137&amp;color=0,0,0&amp;vtp=1"/>
          <p:cNvSpPr/>
          <p:nvPr/>
        </p:nvSpPr>
        <p:spPr>
          <a:xfrm>
            <a:off x="722376" y="4866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58.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9" name="QB_5_AN.198_1#f03dea65e.blank?vja=1&amp;pid=d188ac137&amp;color=0,0,0&amp;vpa=73&amp;vtp=1"/>
          <p:cNvSpPr/>
          <p:nvPr/>
        </p:nvSpPr>
        <p:spPr>
          <a:xfrm>
            <a:off x="1125601" y="4815459"/>
            <a:ext cx="12969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Remarkably</a:t>
            </a:r>
            <a:endParaRPr lang="en-US" altLang="zh-CN" sz="2000" dirty="0"/>
          </a:p>
        </p:txBody>
      </p:sp>
      <p:sp>
        <p:nvSpPr>
          <p:cNvPr id="10" name="QB_5_AS.199_1#f03dea65e?vja=1&amp;pid=d188ac137&amp;color=0,0,0&amp;vtp=1"/>
          <p:cNvSpPr/>
          <p:nvPr/>
        </p:nvSpPr>
        <p:spPr>
          <a:xfrm>
            <a:off x="722376" y="52909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句意为：值得注意的是，制作一条围巾可能需要多达30种不同的颜色，每种颜色都需要自己的丝网和印刷步骤。设空处位于句首，修饰整个句子，作状语，应用副词。故填Remarkably。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4_BD.10_1#e5da7efe1?vja=1&amp;pid=a0fa17fd1&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speakers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4_AN.11_1#e5da7efe1.bracket?vja=1&amp;pid=a0fa17fd1&amp;color=0,0,0&amp;mp=1&amp;vpa=4&amp;vtp=1"/>
          <p:cNvSpPr/>
          <p:nvPr/>
        </p:nvSpPr>
        <p:spPr>
          <a:xfrm>
            <a:off x="523246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4_BD.10_2#e5da7efe1.choices?vja=1&amp;pid=a0fa17fd1&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4130105" algn="l"/>
                <a:tab pos="7523610" algn="l"/>
              </a:tabLst>
            </a:pPr>
            <a:r>
              <a:rPr lang="en-US" altLang="zh-CN" sz="2000" b="0" i="0" dirty="0">
                <a:solidFill>
                  <a:srgbClr val="000000"/>
                </a:solidFill>
                <a:latin typeface="Times New Roman" pitchFamily="34" charset="0"/>
                <a:ea typeface="微软雅黑" pitchFamily="34" charset="-122"/>
                <a:cs typeface="Times New Roman" pitchFamily="34" charset="-120"/>
              </a:rPr>
              <a:t>A.Entertaining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friends.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.Decorating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room.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.Cleaning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endParaRPr lang="en-US" altLang="zh-CN" sz="2000" dirty="0"/>
          </a:p>
        </p:txBody>
      </p:sp>
      <p:sp>
        <p:nvSpPr>
          <p:cNvPr id="5" name="QC_4_AS.12_1#e5da7efe1?vja=1&amp;pid=a0fa17fd1&amp;color=0,0,0&amp;vtp=1"/>
          <p:cNvSpPr/>
          <p:nvPr/>
        </p:nvSpPr>
        <p:spPr>
          <a:xfrm>
            <a:off x="722376" y="16968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4</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managed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clean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friends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there?</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tried!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terrible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mess.I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sweeping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walked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dishes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sink.</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B_5_BD.200_1#81ccde5f7?vja=1&amp;pid=d188ac137&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59.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3" name="QB_5_AN.201_1#81ccde5f7.blank?vja=1&amp;pid=d188ac137&amp;color=0,0,0&amp;vpa=74&amp;vtp=1"/>
          <p:cNvSpPr/>
          <p:nvPr/>
        </p:nvSpPr>
        <p:spPr>
          <a:xfrm>
            <a:off x="1163701" y="858013"/>
            <a:ext cx="858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detailed</a:t>
            </a:r>
            <a:endParaRPr lang="en-US" altLang="zh-CN" sz="2000" dirty="0"/>
          </a:p>
        </p:txBody>
      </p:sp>
      <p:sp>
        <p:nvSpPr>
          <p:cNvPr id="4" name="QB_5_AS.202_1#81ccde5f7?vja=1&amp;pid=d188ac137&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句意为：这个细致的过程需要稳定的手和敏锐的眼睛，确保每一件作品都有自己的特色。设空处在句中作定语，修饰名词process。故填detailed，意为“细致的；详尽的”。</a:t>
            </a:r>
            <a:endParaRPr lang="en-US" altLang="zh-CN" sz="2200" dirty="0"/>
          </a:p>
        </p:txBody>
      </p:sp>
      <p:sp>
        <p:nvSpPr>
          <p:cNvPr id="5" name="QB_5_BD.203_1#2e936cb5d?vja=1&amp;pid=d188ac137&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60. </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p:txBody>
      </p:sp>
      <p:sp>
        <p:nvSpPr>
          <p:cNvPr id="6" name="QB_5_AN.204_1#2e936cb5d.blank?vja=1&amp;pid=d188ac137&amp;color=0,0,0&amp;vpa=75&amp;vtp=1"/>
          <p:cNvSpPr/>
          <p:nvPr/>
        </p:nvSpPr>
        <p:spPr>
          <a:xfrm>
            <a:off x="1163701" y="2084959"/>
            <a:ext cx="608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when</a:t>
            </a:r>
            <a:endParaRPr lang="en-US" altLang="zh-CN" sz="2000" dirty="0"/>
          </a:p>
        </p:txBody>
      </p:sp>
      <p:sp>
        <p:nvSpPr>
          <p:cNvPr id="7" name="QB_5_AS.205_1#2e936cb5d?vja=1&amp;pid=d188ac137&amp;color=0,0,0&amp;vtp=1"/>
          <p:cNvSpPr/>
          <p:nvPr/>
        </p:nvSpPr>
        <p:spPr>
          <a:xfrm>
            <a:off x="722376" y="2547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句意为：里昂与丝绸的联系可以追溯到古代，当时这座城市成为中国丝绸进入欧洲的重要门户。设空处引导非限制性定语从句，修饰ancient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times。关系词在从句中作时间状语，故用关系副词when引导该从句。</a:t>
            </a:r>
            <a:endParaRPr lang="en-US" altLang="zh-CN" sz="2200" dirty="0"/>
          </a:p>
        </p:txBody>
      </p:sp>
      <p:sp>
        <p:nvSpPr>
          <p:cNvPr id="8" name="QB_5_BD.206_1#499e730c8?vja=1&amp;pid=d188ac137&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61.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9" name="QB_5_AN.207_1#499e730c8.blank?vja=1&amp;pid=d188ac137&amp;color=0,0,0&amp;vpa=76&amp;vtp=1"/>
          <p:cNvSpPr/>
          <p:nvPr/>
        </p:nvSpPr>
        <p:spPr>
          <a:xfrm>
            <a:off x="1163701" y="3697859"/>
            <a:ext cx="717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arrival</a:t>
            </a:r>
            <a:endParaRPr lang="en-US" altLang="zh-CN" sz="2000" dirty="0"/>
          </a:p>
        </p:txBody>
      </p:sp>
      <p:sp>
        <p:nvSpPr>
          <p:cNvPr id="10" name="QB_5_AS.208_1#499e730c8?vja=1&amp;pid=d188ac137&amp;color=0,0,0&amp;vtp=1"/>
          <p:cNvSpPr/>
          <p:nvPr/>
        </p:nvSpPr>
        <p:spPr>
          <a:xfrm>
            <a:off x="722376" y="4160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句意为：丝绸的到来带来了重大的文化和经济变革，帮助建立了中法之间的长期联系。设空处在句中作主语，且空前有定冠词The修饰，其后有of短语，须用名词。故填arrival。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09_1#d13725ad2?vja=1&amp;pid=d188ac137&amp;color=0,0,0&amp;vtp=1">
            <a:extLst>
              <a:ext uri="{FF2B5EF4-FFF2-40B4-BE49-F238E27FC236}">
                <a16:creationId xmlns:a16="http://schemas.microsoft.com/office/drawing/2014/main" id="{DBDF5438-F4CF-5171-CC33-AF8977D58C2B}"/>
              </a:ext>
            </a:extLst>
          </p:cNvPr>
          <p:cNvSpPr/>
          <p:nvPr/>
        </p:nvSpPr>
        <p:spPr>
          <a:xfrm>
            <a:off x="722376" y="9000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62.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3" name="QB_5_AS.211_1#d13725ad2?vja=1&amp;pid=d188ac137&amp;color=0,0,0&amp;vtp=1">
            <a:extLst>
              <a:ext uri="{FF2B5EF4-FFF2-40B4-BE49-F238E27FC236}">
                <a16:creationId xmlns:a16="http://schemas.microsoft.com/office/drawing/2014/main" id="{EC4C36CC-622F-414B-6F82-0DE8F77120B2}"/>
              </a:ext>
            </a:extLst>
          </p:cNvPr>
          <p:cNvSpPr/>
          <p:nvPr/>
        </p:nvSpPr>
        <p:spPr>
          <a:xfrm>
            <a:off x="722376" y="13285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句意为：就连里昂老城的街道设计也是为了保护丝绸制品在运输过程中免受风吹雨打，这显示了丝绸如何在许多方面影响这座城市的发展。此处特指“里昂老城的街道设计”，故用定冠词the限定。</a:t>
            </a:r>
            <a:endParaRPr lang="en-US" altLang="zh-CN" sz="2200" dirty="0"/>
          </a:p>
        </p:txBody>
      </p:sp>
      <p:sp>
        <p:nvSpPr>
          <p:cNvPr id="4" name="QB_5_AN.210_1#d13725ad2.blank?vja=1&amp;pid=d188ac137&amp;color=0,0,0&amp;vpa=77&amp;vtp=1">
            <a:extLst>
              <a:ext uri="{FF2B5EF4-FFF2-40B4-BE49-F238E27FC236}">
                <a16:creationId xmlns:a16="http://schemas.microsoft.com/office/drawing/2014/main" id="{D280FAB9-20C9-87BD-3AC4-7B9A1B25BD49}"/>
              </a:ext>
            </a:extLst>
          </p:cNvPr>
          <p:cNvSpPr/>
          <p:nvPr/>
        </p:nvSpPr>
        <p:spPr>
          <a:xfrm>
            <a:off x="1151001" y="8619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5" name="QB_5_BD.212_1#25642fd11?vja=1&amp;pid=d188ac137&amp;color=0,0,0&amp;mp=1&amp;vtp=1&amp;bt=1"/>
          <p:cNvSpPr/>
          <p:nvPr/>
        </p:nvSpPr>
        <p:spPr>
          <a:xfrm>
            <a:off x="722376" y="2479802"/>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5_AN.213_1#25642fd11.blank?vja=1&amp;pid=d188ac137&amp;color=0,0,0&amp;mp=1&amp;vpa=78&amp;vtp=1"/>
          <p:cNvSpPr/>
          <p:nvPr/>
        </p:nvSpPr>
        <p:spPr>
          <a:xfrm>
            <a:off x="1138301" y="2441702"/>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7" name="QB_5_AS.214_1#25642fd11?vja=1&amp;pid=d188ac137&amp;color=0,0,0&amp;vtp=1"/>
          <p:cNvSpPr/>
          <p:nvPr/>
        </p:nvSpPr>
        <p:spPr>
          <a:xfrm>
            <a:off x="722376" y="2899536"/>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句意为：如今，里昂仍然被誉为丝绸生产、设计和文化交流的中心，为世界各地的许多知名时装公司提供灵感。be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celebrated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as为固定搭配，意为“被誉为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”。故填as。</a:t>
            </a:r>
            <a:endParaRPr lang="en-US" altLang="zh-CN" sz="2200" dirty="0"/>
          </a:p>
        </p:txBody>
      </p:sp>
      <p:sp>
        <p:nvSpPr>
          <p:cNvPr id="8" name="QB_5_BD.215_1#885065d01?vja=1&amp;pid=d188ac137&amp;color=0,0,0&amp;vtp=1"/>
          <p:cNvSpPr/>
          <p:nvPr/>
        </p:nvSpPr>
        <p:spPr>
          <a:xfrm>
            <a:off x="722376" y="3694048"/>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64. </a:t>
            </a: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9" name="QB_5_AN.216_1#885065d01.blank?vja=1&amp;pid=d188ac137&amp;color=0,0,0&amp;vpa=79&amp;vtp=1"/>
          <p:cNvSpPr/>
          <p:nvPr/>
        </p:nvSpPr>
        <p:spPr>
          <a:xfrm>
            <a:off x="1151001" y="3643248"/>
            <a:ext cx="13938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opportunities</a:t>
            </a:r>
            <a:endParaRPr lang="en-US" altLang="zh-CN" sz="2000" dirty="0"/>
          </a:p>
        </p:txBody>
      </p:sp>
      <p:sp>
        <p:nvSpPr>
          <p:cNvPr id="10" name="QB_5_AS.217_1#885065d01?vja=1&amp;pid=d188ac137&amp;color=0,0,0&amp;vtp=1"/>
          <p:cNvSpPr/>
          <p:nvPr/>
        </p:nvSpPr>
        <p:spPr>
          <a:xfrm>
            <a:off x="722376" y="4118736"/>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句意为：由于中国的“一带一路”倡议，新的贸易路线正在为里昂带来许多新的机遇。设空处作动词bringing的宾语，且其前有many修饰，故应用复数形式。故填opportunities。</a:t>
            </a:r>
            <a:endParaRPr lang="en-US" altLang="zh-CN" sz="2200" dirty="0"/>
          </a:p>
        </p:txBody>
      </p:sp>
      <p:sp>
        <p:nvSpPr>
          <p:cNvPr id="11" name="QB_5_BD.218_1#ef8dc1398?vja=1&amp;pid=d188ac137&amp;color=0,0,0&amp;vtp=1"/>
          <p:cNvSpPr/>
          <p:nvPr/>
        </p:nvSpPr>
        <p:spPr>
          <a:xfrm>
            <a:off x="722376" y="4925948"/>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65.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12" name="QB_5_AN.219_1#ef8dc1398.blank?vja=1&amp;pid=d188ac137&amp;color=0,0,0&amp;vpa=80&amp;vtp=1"/>
          <p:cNvSpPr/>
          <p:nvPr/>
        </p:nvSpPr>
        <p:spPr>
          <a:xfrm>
            <a:off x="1163701" y="4887848"/>
            <a:ext cx="7191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shared</a:t>
            </a:r>
            <a:endParaRPr lang="en-US" altLang="zh-CN" sz="2000" dirty="0"/>
          </a:p>
        </p:txBody>
      </p:sp>
      <p:sp>
        <p:nvSpPr>
          <p:cNvPr id="13" name="QB_5_AS.220_1#ef8dc1398?vja=1&amp;pid=d188ac137&amp;color=0,0,0&amp;vtp=1"/>
          <p:cNvSpPr/>
          <p:nvPr/>
        </p:nvSpPr>
        <p:spPr>
          <a:xfrm>
            <a:off x="722376" y="5350636"/>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句意为：这一重新建立的合作关系将继续编织一个充满共同创造力和创新精神的未来。设空处在句中作定语，修饰名词词组creativity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innovation，此处表示被动含义，表示“共享的；共同的”，应用过去分词作定语。故填shared，也可将其视作形容词。</a:t>
            </a:r>
            <a:endParaRPr lang="en-US" altLang="zh-CN" sz="2200" dirty="0"/>
          </a:p>
        </p:txBody>
      </p:sp>
    </p:spTree>
    <p:extLst>
      <p:ext uri="{BB962C8B-B14F-4D97-AF65-F5344CB8AC3E}">
        <p14:creationId xmlns:p14="http://schemas.microsoft.com/office/powerpoint/2010/main" val="29310915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C_2_BD#9c28f2c79?vja=1&amp;pid=4a0d7a575&amp;color=100,146,38&amp;vtp=1&amp;bt=1"/>
          <p:cNvSpPr/>
          <p:nvPr/>
        </p:nvSpPr>
        <p:spPr>
          <a:xfrm>
            <a:off x="722376" y="896112"/>
            <a:ext cx="10753344" cy="670560"/>
          </a:xfrm>
          <a:prstGeom prst="rect">
            <a:avLst/>
          </a:prstGeom>
          <a:noFill/>
          <a:ln/>
        </p:spPr>
        <p:txBody>
          <a:bodyPr wrap="square" lIns="0" tIns="0" rIns="0" bIns="0" rtlCol="0" anchor="t"/>
          <a:lstStyle/>
          <a:p>
            <a:pPr algn="ctr">
              <a:lnSpc>
                <a:spcPct val="100000"/>
              </a:lnSpc>
            </a:pPr>
            <a:r>
              <a:rPr lang="en-US" altLang="zh-CN" sz="2400" b="1" i="0" dirty="0">
                <a:solidFill>
                  <a:srgbClr val="649226"/>
                </a:solidFill>
                <a:latin typeface="Times New Roman" pitchFamily="34" charset="0"/>
                <a:ea typeface="微软雅黑" pitchFamily="34" charset="-122"/>
                <a:cs typeface="Times New Roman" pitchFamily="34" charset="-120"/>
              </a:rPr>
              <a:t>第四部分</a:t>
            </a:r>
            <a:r>
              <a:rPr lang="en-US" altLang="zh-CN" sz="2400" b="1" i="0" dirty="0">
                <a:solidFill>
                  <a:srgbClr val="649226"/>
                </a:solidFill>
                <a:latin typeface="SimSun" pitchFamily="34" charset="0"/>
                <a:ea typeface="SimSun" pitchFamily="34" charset="-122"/>
                <a:cs typeface="SimSun" pitchFamily="34" charset="-120"/>
              </a:rPr>
              <a:t> </a:t>
            </a:r>
            <a:r>
              <a:rPr lang="en-US" altLang="zh-CN" sz="2400" b="1" i="0" dirty="0">
                <a:solidFill>
                  <a:srgbClr val="649226"/>
                </a:solidFill>
                <a:latin typeface="Times New Roman" pitchFamily="34" charset="0"/>
                <a:ea typeface="微软雅黑" pitchFamily="34" charset="-122"/>
                <a:cs typeface="Times New Roman" pitchFamily="34" charset="-120"/>
              </a:rPr>
              <a:t>写作</a:t>
            </a:r>
            <a:endParaRPr lang="en-US" altLang="zh-CN" sz="2400" dirty="0"/>
          </a:p>
        </p:txBody>
      </p:sp>
      <p:sp>
        <p:nvSpPr>
          <p:cNvPr id="3" name="C_3_BD#4c1012969?vja=1&amp;pid=9c28f2c79&amp;color=100,146,38&amp;vtp=1"/>
          <p:cNvSpPr/>
          <p:nvPr/>
        </p:nvSpPr>
        <p:spPr>
          <a:xfrm>
            <a:off x="722376" y="1300064"/>
            <a:ext cx="10753344" cy="608584"/>
          </a:xfrm>
          <a:prstGeom prst="rect">
            <a:avLst/>
          </a:prstGeom>
          <a:noFill/>
          <a:ln/>
        </p:spPr>
        <p:txBody>
          <a:bodyPr wrap="square" lIns="0" tIns="0" rIns="0" bIns="0" rtlCol="0" anchor="t"/>
          <a:lstStyle/>
          <a:p>
            <a:pPr algn="l">
              <a:lnSpc>
                <a:spcPct val="100000"/>
              </a:lnSpc>
            </a:pPr>
            <a:r>
              <a:rPr lang="en-US" altLang="zh-CN" sz="2200" b="1" i="0" dirty="0">
                <a:solidFill>
                  <a:srgbClr val="649226"/>
                </a:solidFill>
                <a:latin typeface="Times New Roman" pitchFamily="34" charset="0"/>
                <a:ea typeface="微软雅黑" pitchFamily="34" charset="-122"/>
                <a:cs typeface="Times New Roman" pitchFamily="34" charset="-120"/>
              </a:rPr>
              <a:t>第一节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（满分15分）</a:t>
            </a:r>
            <a:endParaRPr lang="en-US" altLang="zh-CN" sz="2200" dirty="0"/>
          </a:p>
        </p:txBody>
      </p:sp>
      <p:sp>
        <p:nvSpPr>
          <p:cNvPr id="4" name="QO_4_BD.221_1#49c239e68?vja=1&amp;pid=4c1012969&amp;color=0,0,0&amp;vtp=1"/>
          <p:cNvSpPr/>
          <p:nvPr/>
        </p:nvSpPr>
        <p:spPr>
          <a:xfrm>
            <a:off x="722376" y="1638300"/>
            <a:ext cx="10753344" cy="3399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[河南郑州2025高二期末]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为响应国家发起的体重管理倡议，你校英文报现征集“健康家庭行动”实施方案。请以“Improving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Plan”为题，用英语写一篇短文投稿。内容包括:</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1.具体实施方法；</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2.预期效果和意义。</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注意：写作词数应为80个左右。</a:t>
            </a:r>
            <a:endParaRPr lang="en-US" altLang="zh-CN" sz="2000" dirty="0"/>
          </a:p>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Improving</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Family</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Wellness: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Practical</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Plan</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__________________________________________________________________________________________________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______________________________________________________________________</a:t>
            </a:r>
            <a:endParaRPr lang="en-US" altLang="zh-CN" sz="2000" dirty="0"/>
          </a:p>
        </p:txBody>
      </p:sp>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O_4_AS.223_1#49c239e68?vja=1&amp;pid=4c1012969&amp;color=0,0,0&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【思路点拨】</a:t>
            </a:r>
            <a:endParaRPr lang="en-US" altLang="zh-CN" sz="2000" dirty="0"/>
          </a:p>
        </p:txBody>
      </p:sp>
      <p:pic>
        <p:nvPicPr>
          <p:cNvPr id="3" name="QO_4_AS.223_2#49c239e68?vja=1&amp;pid=4c101296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035808" y="1384124"/>
            <a:ext cx="6126480" cy="29077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O_4_AN.222_1#49c239e68?vja=1&amp;pid=4c1012969&amp;color=0,0,0&amp;vtp=1&amp;bt=1"/>
          <p:cNvSpPr/>
          <p:nvPr/>
        </p:nvSpPr>
        <p:spPr>
          <a:xfrm>
            <a:off x="722376" y="900000"/>
            <a:ext cx="10753344" cy="3776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【参考范文】</a:t>
            </a:r>
            <a:endParaRPr lang="en-US" altLang="zh-CN" sz="2000" dirty="0"/>
          </a:p>
          <a:p>
            <a:pPr algn="ctr">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Improving</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1" i="0" dirty="0">
                <a:solidFill>
                  <a:srgbClr val="FF0000"/>
                </a:solidFill>
                <a:latin typeface="Times New Roman" pitchFamily="34" charset="0"/>
                <a:ea typeface="微软雅黑" pitchFamily="34" charset="-122"/>
                <a:cs typeface="Times New Roman" pitchFamily="34" charset="-120"/>
              </a:rPr>
              <a:t>Family</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1" i="0" dirty="0">
                <a:solidFill>
                  <a:srgbClr val="FF0000"/>
                </a:solidFill>
                <a:latin typeface="Times New Roman" pitchFamily="34" charset="0"/>
                <a:ea typeface="微软雅黑" pitchFamily="34" charset="-122"/>
                <a:cs typeface="Times New Roman" pitchFamily="34" charset="-120"/>
              </a:rPr>
              <a:t>Wellness:</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1" i="0" dirty="0">
                <a:solidFill>
                  <a:srgbClr val="FF0000"/>
                </a:solidFill>
                <a:latin typeface="Times New Roman" pitchFamily="34" charset="0"/>
                <a:ea typeface="微软雅黑" pitchFamily="34" charset="-122"/>
                <a:cs typeface="Times New Roman" pitchFamily="34" charset="-120"/>
              </a:rPr>
              <a:t>A</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1" i="0" dirty="0">
                <a:solidFill>
                  <a:srgbClr val="FF0000"/>
                </a:solidFill>
                <a:latin typeface="Times New Roman" pitchFamily="34" charset="0"/>
                <a:ea typeface="微软雅黑" pitchFamily="34" charset="-122"/>
                <a:cs typeface="Times New Roman" pitchFamily="34" charset="-120"/>
              </a:rPr>
              <a:t>Practical</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1" i="0" dirty="0">
                <a:solidFill>
                  <a:srgbClr val="FF0000"/>
                </a:solidFill>
                <a:latin typeface="Times New Roman" pitchFamily="34" charset="0"/>
                <a:ea typeface="微软雅黑" pitchFamily="34" charset="-122"/>
                <a:cs typeface="Times New Roman" pitchFamily="34" charset="-120"/>
              </a:rPr>
              <a:t>Plan</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response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national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weight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management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initiative,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family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developed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practical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wellness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plan.</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exercise,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grandparents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take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simple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effective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30-minute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walk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jog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daily,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while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parents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practise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yoga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swimming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twice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week.I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play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basketball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badminton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after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school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weekends.In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terms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vegetables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fruits,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down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sugary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drinks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processed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foods.</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efforts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surely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make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stronger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bodies,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reduce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risk</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diseases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strengthen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our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family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bonds.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C_3_BD#c53961c22?vja=1&amp;pid=9c28f2c79&amp;color=100,146,38&amp;vtp=1&amp;bt=1"/>
          <p:cNvSpPr/>
          <p:nvPr/>
        </p:nvSpPr>
        <p:spPr>
          <a:xfrm>
            <a:off x="722376" y="896112"/>
            <a:ext cx="10753344" cy="335280"/>
          </a:xfrm>
          <a:prstGeom prst="rect">
            <a:avLst/>
          </a:prstGeom>
          <a:noFill/>
          <a:ln/>
        </p:spPr>
        <p:txBody>
          <a:bodyPr wrap="square" lIns="0" tIns="0" rIns="0" bIns="0" rtlCol="0" anchor="t"/>
          <a:lstStyle/>
          <a:p>
            <a:pPr algn="l"/>
            <a:r>
              <a:rPr lang="en-US" altLang="zh-CN" sz="2200" b="1" i="0" dirty="0">
                <a:solidFill>
                  <a:srgbClr val="649226"/>
                </a:solidFill>
                <a:latin typeface="Times New Roman" pitchFamily="34" charset="0"/>
                <a:ea typeface="微软雅黑" pitchFamily="34" charset="-122"/>
                <a:cs typeface="Times New Roman" pitchFamily="34" charset="-120"/>
              </a:rPr>
              <a:t>第二节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（满分25分）</a:t>
            </a:r>
            <a:endParaRPr lang="en-US" altLang="zh-CN" sz="2200" dirty="0"/>
          </a:p>
        </p:txBody>
      </p:sp>
      <p:sp>
        <p:nvSpPr>
          <p:cNvPr id="3" name="QO_4_BD.224_1#ccfc45d21?vja=0&amp;pid=c53961c22&amp;color=0,0,0&amp;vtp=1"/>
          <p:cNvSpPr/>
          <p:nvPr/>
        </p:nvSpPr>
        <p:spPr>
          <a:xfrm>
            <a:off x="722376" y="1231900"/>
            <a:ext cx="10753344" cy="533400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[湖北襄阳2025高二期末调研]</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阅读下面材料，根据其内容和所给段落开头语续写两段，</a:t>
            </a:r>
            <a:r>
              <a:rPr lang="en-US" altLang="zh-CN" sz="2000" b="0" i="0">
                <a:solidFill>
                  <a:srgbClr val="000000"/>
                </a:solidFill>
                <a:latin typeface="Times New Roman" pitchFamily="34" charset="0"/>
                <a:ea typeface="微软雅黑" pitchFamily="34" charset="-122"/>
                <a:cs typeface="Times New Roman" pitchFamily="34" charset="-120"/>
              </a:rPr>
              <a:t>使之构成一篇完整的短文。</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afternoon,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husband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PPT.The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dog.“Turtle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friend!”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slide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most.</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“Okay,”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husband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responsibility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eagerly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promised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him.</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dinner.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stairs,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excitement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replaced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immediately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hospital,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（兽医）</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medicine.</a:t>
            </a:r>
            <a:endParaRPr lang="en-US" altLang="zh-CN" sz="2000" dirty="0"/>
          </a:p>
          <a:p>
            <a:pPr algn="l">
              <a:lnSpc>
                <a:spcPct val="125000"/>
              </a:lnSpc>
            </a:pPr>
            <a:endParaRPr lang="en-US" altLang="zh-CN" sz="2000" dirty="0"/>
          </a:p>
        </p:txBody>
      </p:sp>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224_1#ccfc45d21?vja=0&amp;pid=c53961c22&amp;color=0,0,0&amp;vtp=1">
            <a:extLst>
              <a:ext uri="{FF2B5EF4-FFF2-40B4-BE49-F238E27FC236}">
                <a16:creationId xmlns:a16="http://schemas.microsoft.com/office/drawing/2014/main" id="{CD19FC52-A4D8-20A8-60B5-DD811C6ED7D9}"/>
              </a:ext>
            </a:extLst>
          </p:cNvPr>
          <p:cNvSpPr/>
          <p:nvPr/>
        </p:nvSpPr>
        <p:spPr>
          <a:xfrm>
            <a:off x="722376" y="900000"/>
            <a:ext cx="10753344" cy="4953000"/>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worsened.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hospital,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heavy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agreed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dog.</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crowded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bowl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Bertie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comfort.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borrowed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cuddle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（搂抱）.One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bunch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honour?”</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Bertie’s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visits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born.</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注意：续写词数应为150</a:t>
            </a:r>
            <a:r>
              <a:rPr lang="en-US" altLang="zh-CN" sz="2000" b="0" i="0">
                <a:solidFill>
                  <a:srgbClr val="000000"/>
                </a:solidFill>
                <a:latin typeface="Times New Roman" pitchFamily="34" charset="0"/>
                <a:ea typeface="微软雅黑" pitchFamily="34" charset="-122"/>
                <a:cs typeface="Times New Roman" pitchFamily="34" charset="-120"/>
              </a:rPr>
              <a:t>个左右。</a:t>
            </a:r>
            <a:endParaRPr lang="en-US" altLang="zh-CN" sz="2000" dirty="0"/>
          </a:p>
          <a:p>
            <a:pPr algn="l">
              <a:lnSpc>
                <a:spcPct val="125000"/>
              </a:lnSpc>
            </a:pPr>
            <a:endParaRPr lang="en-US" altLang="zh-CN" sz="2000" dirty="0"/>
          </a:p>
        </p:txBody>
      </p:sp>
    </p:spTree>
    <p:extLst>
      <p:ext uri="{BB962C8B-B14F-4D97-AF65-F5344CB8AC3E}">
        <p14:creationId xmlns:p14="http://schemas.microsoft.com/office/powerpoint/2010/main" val="3420416279"/>
      </p:ext>
    </p:extLst>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224_1#ccfc45d21?vja=0&amp;pid=c53961c22&amp;color=0,0,0&amp;vtp=1">
            <a:extLst>
              <a:ext uri="{FF2B5EF4-FFF2-40B4-BE49-F238E27FC236}">
                <a16:creationId xmlns:a16="http://schemas.microsoft.com/office/drawing/2014/main" id="{079B749F-5F12-4893-E76B-EA9E0AE13667}"/>
              </a:ext>
            </a:extLst>
          </p:cNvPr>
          <p:cNvSpPr/>
          <p:nvPr/>
        </p:nvSpPr>
        <p:spPr>
          <a:xfrm>
            <a:off x="722376" y="900000"/>
            <a:ext cx="10753344" cy="2250250"/>
          </a:xfrm>
          <a:prstGeom prst="rect">
            <a:avLst/>
          </a:prstGeom>
          <a:noFill/>
          <a:ln/>
        </p:spPr>
        <p:txBody>
          <a:bodyPr wrap="square" lIns="0" tIns="0" rIns="0" bIns="0" rtlCol="0" anchor="t"/>
          <a:lstStyle/>
          <a:p>
            <a:pPr>
              <a:lnSpc>
                <a:spcPct val="125000"/>
              </a:lnSpc>
            </a:pPr>
            <a:r>
              <a:rPr lang="en-US" altLang="zh-CN" sz="2000" b="0" i="0" dirty="0">
                <a:solidFill>
                  <a:srgbClr val="000000"/>
                </a:solidFill>
                <a:latin typeface="SimSun" panose="02010600030101010101" pitchFamily="2" charset="-122"/>
                <a:ea typeface="微软雅黑" pitchFamily="34" charset="-122"/>
                <a:cs typeface="Times New Roma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Celebrate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Turtle’s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Life.”___________________________________________________________________________________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________________________________________________________________________________</a:t>
            </a:r>
            <a:endParaRPr lang="en-US" altLang="zh-CN" sz="2000" dirty="0"/>
          </a:p>
          <a:p>
            <a:pPr>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y.__________________________________________________________________________________________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_____________________________________________________________________________</a:t>
            </a:r>
            <a:r>
              <a:rPr lang="en-US" altLang="zh-CN" sz="100" b="0" i="0" kern="0" spc="-99900" dirty="0">
                <a:solidFill>
                  <a:srgbClr val="FFFFFF"/>
                </a:solidFill>
                <a:latin typeface="Times New Roman" pitchFamily="34" charset="0"/>
                <a:ea typeface="微软雅黑" pitchFamily="34" charset="-122"/>
                <a:cs typeface="Times New Roman" pitchFamily="34" charset="-120"/>
              </a:rPr>
              <a:t>9</a:t>
            </a:r>
            <a:endParaRPr lang="en-US" altLang="zh-CN" sz="2000" dirty="0"/>
          </a:p>
        </p:txBody>
      </p:sp>
    </p:spTree>
    <p:extLst>
      <p:ext uri="{BB962C8B-B14F-4D97-AF65-F5344CB8AC3E}">
        <p14:creationId xmlns:p14="http://schemas.microsoft.com/office/powerpoint/2010/main" val="2872419771"/>
      </p:ext>
    </p:extLst>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O_4_AS.226_1#ccfc45d21?vja=1&amp;pid=c53961c22&amp;color=0,0,0&amp;vtp=1&amp;bt=1"/>
          <p:cNvSpPr/>
          <p:nvPr/>
        </p:nvSpPr>
        <p:spPr>
          <a:xfrm>
            <a:off x="722376" y="900000"/>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【写作提示】</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1.材料导读</a:t>
            </a:r>
            <a:endParaRPr lang="en-US" altLang="zh-CN" sz="2000" dirty="0"/>
          </a:p>
        </p:txBody>
      </p:sp>
      <p:graphicFrame>
        <p:nvGraphicFramePr>
          <p:cNvPr id="59" name="QO_4_AS.226_2#ccfc45d21?colgroup=7,33&amp;vja=1&amp;pid=c53961c22&amp;color=0,0,0&amp;vtp=1"/>
          <p:cNvGraphicFramePr>
            <a:graphicFrameLocks noGrp="1"/>
          </p:cNvGraphicFramePr>
          <p:nvPr>
            <p:extLst>
              <p:ext uri="{D42A27DB-BD31-4B8C-83A1-F6EECF244321}">
                <p14:modId xmlns:p14="http://schemas.microsoft.com/office/powerpoint/2010/main" val="1196662180"/>
              </p:ext>
            </p:extLst>
          </p:nvPr>
        </p:nvGraphicFramePr>
        <p:xfrm>
          <a:off x="722376" y="1765124"/>
          <a:ext cx="10725912" cy="2071243"/>
        </p:xfrm>
        <a:graphic>
          <a:graphicData uri="http://schemas.openxmlformats.org/drawingml/2006/table">
            <a:tbl>
              <a:tblPr/>
              <a:tblGrid>
                <a:gridCol w="2084832">
                  <a:extLst>
                    <a:ext uri="{9D8B030D-6E8A-4147-A177-3AD203B41FA5}">
                      <a16:colId xmlns:a16="http://schemas.microsoft.com/office/drawing/2014/main" val="20000"/>
                    </a:ext>
                  </a:extLst>
                </a:gridCol>
                <a:gridCol w="8641080">
                  <a:extLst>
                    <a:ext uri="{9D8B030D-6E8A-4147-A177-3AD203B41FA5}">
                      <a16:colId xmlns:a16="http://schemas.microsoft.com/office/drawing/2014/main" val="20001"/>
                    </a:ext>
                  </a:extLst>
                </a:gridCol>
              </a:tblGrid>
              <a:tr h="1218565">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作者一家养了一只宠物狗特特尔。在孩子们提出想养第二只狗后，特特尔却意外生病，最终不幸离世，全家都沉浸在巨大的悲痛中。为了治愈心灵创伤并纪念特特尔，作者的儿子提议为它举办一场“生命庆典”派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作者、作者的丈夫、三个孩子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需要解决的问题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如何将失去爱犬的悲痛转化为积极的怀念与疗愈。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O_4_AS.226_3#ccfc45d21?vja=1&amp;pid=c53961c22&amp;color=0,0,0&amp;vtp=1&amp;bt=1"/>
          <p:cNvSpPr/>
          <p:nvPr/>
        </p:nvSpPr>
        <p:spPr>
          <a:xfrm>
            <a:off x="722376" y="900000"/>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2.续写分析</a:t>
            </a:r>
            <a:endParaRPr lang="en-US" altLang="zh-CN" sz="2000" dirty="0"/>
          </a:p>
        </p:txBody>
      </p:sp>
      <p:graphicFrame>
        <p:nvGraphicFramePr>
          <p:cNvPr id="60" name="QO_4_AS.226_4#ccfc45d21?colgroup=8,32&amp;vja=1&amp;pid=c53961c22&amp;color=0,0,0&amp;vtp=1"/>
          <p:cNvGraphicFramePr>
            <a:graphicFrameLocks noGrp="1"/>
          </p:cNvGraphicFramePr>
          <p:nvPr>
            <p:extLst>
              <p:ext uri="{D42A27DB-BD31-4B8C-83A1-F6EECF244321}">
                <p14:modId xmlns:p14="http://schemas.microsoft.com/office/powerpoint/2010/main" val="103980097"/>
              </p:ext>
            </p:extLst>
          </p:nvPr>
        </p:nvGraphicFramePr>
        <p:xfrm>
          <a:off x="722376" y="1384124"/>
          <a:ext cx="10725912" cy="4022344"/>
        </p:xfrm>
        <a:graphic>
          <a:graphicData uri="http://schemas.openxmlformats.org/drawingml/2006/table">
            <a:tbl>
              <a:tblPr/>
              <a:tblGrid>
                <a:gridCol w="2240280">
                  <a:extLst>
                    <a:ext uri="{9D8B030D-6E8A-4147-A177-3AD203B41FA5}">
                      <a16:colId xmlns:a16="http://schemas.microsoft.com/office/drawing/2014/main" val="20000"/>
                    </a:ext>
                  </a:extLst>
                </a:gridCol>
                <a:gridCol w="8485632">
                  <a:extLst>
                    <a:ext uri="{9D8B030D-6E8A-4147-A177-3AD203B41FA5}">
                      <a16:colId xmlns:a16="http://schemas.microsoft.com/office/drawing/2014/main" val="20001"/>
                    </a:ext>
                  </a:extLst>
                </a:gridCol>
              </a:tblGrid>
              <a:tr h="2011045">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续写第一段（提示句：孩子们设计了邀请函，上面写着：“来庆祝特特尔的生命。”）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由本段提示句可知，本段应聚焦于全家人齐心协力为派对做准备的过程。可续写孩子们如何精心装饰邀请函，全家人一起分发，并为派对准备人类的零食和狗狗的玩具。重点描写将悲伤情绪转化为具体行动的细节，例如布置一个特特尔的照片墙，展现一家人共同面对和治愈创伤的努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01129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续写第二段（提示句：令我惊讶的是，那天来了13只狗和40个人。）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结合本段提示句可知，本段应描写派对当天的热闹、温馨场面及最终的情感升华。可续写院子里人与宠物和谐共处以及客人们分享着与宠物的故事。高潮部分可以是一个纪念环节，比如儿子宣读为特特尔写的悼词。最后以作者的内心感悟收尾，点明派对不仅纪念了特特尔，也让家人和社区的联系更加紧密，体现了爱与生命的主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4_BD.13_1#f5c8cb8ad?vja=1&amp;pid=a0fa17fd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4_AN.14_1#f5c8cb8ad.bracket?vja=1&amp;pid=a0fa17fd1&amp;color=0,0,0&amp;vpa=5&amp;vtp=1"/>
          <p:cNvSpPr/>
          <p:nvPr/>
        </p:nvSpPr>
        <p:spPr>
          <a:xfrm>
            <a:off x="5221605"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4_BD.13_2#f5c8cb8ad.choices?vja=1&amp;pid=a0fa17fd1&amp;color=0,0,0&amp;vtp=1"/>
          <p:cNvSpPr/>
          <p:nvPr/>
        </p:nvSpPr>
        <p:spPr>
          <a:xfrm>
            <a:off x="722376" y="1277747"/>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wanted.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company.</a:t>
            </a:r>
            <a:endParaRPr lang="en-US" altLang="zh-CN" sz="2000" dirty="0"/>
          </a:p>
        </p:txBody>
      </p:sp>
      <p:sp>
        <p:nvSpPr>
          <p:cNvPr id="5" name="QC_4_AS.15_1#f5c8cb8ad?vja=1&amp;pid=a0fa17fd1&amp;color=0,0,0&amp;vtp=1"/>
          <p:cNvSpPr/>
          <p:nvPr/>
        </p:nvSpPr>
        <p:spPr>
          <a:xfrm>
            <a:off x="722376" y="2458847"/>
            <a:ext cx="10753344" cy="1909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5</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Brown.Why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upset?</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offered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famous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after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interview.He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depressed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because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company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much.</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prepared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something.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graphicFrame>
        <p:nvGraphicFramePr>
          <p:cNvPr id="61" name="QO_4_AS.226_5#ccfc45d21?colgroup=8,32&amp;vja=1&amp;pid=c53961c22&amp;color=0,0,0&amp;mp=1&amp;vtp=1&amp;bt=1"/>
          <p:cNvGraphicFramePr>
            <a:graphicFrameLocks noGrp="1"/>
          </p:cNvGraphicFramePr>
          <p:nvPr>
            <p:extLst>
              <p:ext uri="{D42A27DB-BD31-4B8C-83A1-F6EECF244321}">
                <p14:modId xmlns:p14="http://schemas.microsoft.com/office/powerpoint/2010/main" val="2331177869"/>
              </p:ext>
            </p:extLst>
          </p:nvPr>
        </p:nvGraphicFramePr>
        <p:xfrm>
          <a:off x="722376" y="1435100"/>
          <a:ext cx="10725912" cy="2041144"/>
        </p:xfrm>
        <a:graphic>
          <a:graphicData uri="http://schemas.openxmlformats.org/drawingml/2006/table">
            <a:tbl>
              <a:tblPr/>
              <a:tblGrid>
                <a:gridCol w="2240280">
                  <a:extLst>
                    <a:ext uri="{9D8B030D-6E8A-4147-A177-3AD203B41FA5}">
                      <a16:colId xmlns:a16="http://schemas.microsoft.com/office/drawing/2014/main" val="20000"/>
                    </a:ext>
                  </a:extLst>
                </a:gridCol>
                <a:gridCol w="8485632">
                  <a:extLst>
                    <a:ext uri="{9D8B030D-6E8A-4147-A177-3AD203B41FA5}">
                      <a16:colId xmlns:a16="http://schemas.microsoft.com/office/drawing/2014/main" val="20001"/>
                    </a:ext>
                  </a:extLst>
                </a:gridCol>
              </a:tblGrid>
              <a:tr h="822325">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全家为派对做准备——布置场地并分发邀请函——派对当天宾客云集——人与动物和谐互动——举行纪念仪式——“我”感悟到爱与治愈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1881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作者：怀着希望准备——派对开始前的期待与不安——看到宾客后的惊喜与感动——派对中的温暖与慰藉——纪念仪式时的伤感与自豪——对爱与生命有了更深的理解，内心充满温暖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QO_4_AS.226_5#ccfc45d21?colgroup=8,32&amp;vja=1&amp;pid=c53961c22&amp;color=0,0,0&amp;mp=1&amp;vtp=1&amp;bt=1">
            <a:extLst>
              <a:ext uri="{FF2B5EF4-FFF2-40B4-BE49-F238E27FC236}">
                <a16:creationId xmlns:a16="http://schemas.microsoft.com/office/drawing/2014/main" id="{C4F4FE7A-D7E1-E48D-0307-300F22BB2AB9}"/>
              </a:ext>
            </a:extLst>
          </p:cNvPr>
          <p:cNvSpPr txBox="1"/>
          <p:nvPr/>
        </p:nvSpPr>
        <p:spPr>
          <a:xfrm>
            <a:off x="8908288" y="896112"/>
            <a:ext cx="2540000" cy="412934"/>
          </a:xfrm>
          <a:prstGeom prst="rect">
            <a:avLst/>
          </a:prstGeom>
          <a:noFill/>
        </p:spPr>
        <p:txBody>
          <a:bodyPr vert="horz" lIns="0" tIns="0" rIns="0" bIns="0" rtlCol="0">
            <a:spAutoFit/>
          </a:bodyPr>
          <a:lstStyle/>
          <a:p>
            <a:pPr algn="r">
              <a:lnSpc>
                <a:spcPct val="150000"/>
              </a:lnSpc>
            </a:pPr>
            <a:r>
              <a:rPr lang="zh-CN" altLang="en-US" sz="2000">
                <a:latin typeface="Times New Roman" panose="02020603050405020304" pitchFamily="18" charset="0"/>
              </a:rPr>
              <a:t>续表</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O_4_AN.225_1#ccfc45d21?vja=1&amp;pid=c53961c22&amp;color=0,0,0&amp;vtp=1&amp;bt=1"/>
          <p:cNvSpPr/>
          <p:nvPr/>
        </p:nvSpPr>
        <p:spPr>
          <a:xfrm>
            <a:off x="722376" y="900000"/>
            <a:ext cx="10753344" cy="5681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【参考范文】</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kids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designed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invitations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Celebrate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Turtle’s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Life.”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drew</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pictures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Turtle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playing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added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colourful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decorations.We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delivered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friends,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neighbours,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anyone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Turtle,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encouraging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bring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their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own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pets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along.On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morning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party,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baked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cookies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guests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carefully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treats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toys.The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kids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arranged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photo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showing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Turtle’s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happiest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moments.Our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yard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looked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wonderful,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expect.As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start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time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approached,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heart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filled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mix</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hope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anxiety.</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surprise,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13</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dogs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40</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people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showed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up</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day.The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yard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full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laughter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dogs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played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guests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shared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stories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about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their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own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pets.My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kids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excitedly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joined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play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storytelling.It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heartwarming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comforting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sight.As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celebration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neared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its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gathered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everyone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together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note.“Turtle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just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pet.He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beloved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family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member,”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said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emotionally.As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stood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united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memory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Turtle,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realised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even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absence,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brought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closer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taught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true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meaning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love.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C_3_BD#3fc9b2719?vja=1&amp;pid=1636c5f57&amp;color=100,146,38&amp;vtp=1&amp;bt=1"/>
          <p:cNvSpPr/>
          <p:nvPr/>
        </p:nvSpPr>
        <p:spPr>
          <a:xfrm>
            <a:off x="722376" y="896112"/>
            <a:ext cx="10753344" cy="608584"/>
          </a:xfrm>
          <a:prstGeom prst="rect">
            <a:avLst/>
          </a:prstGeom>
          <a:noFill/>
          <a:ln/>
        </p:spPr>
        <p:txBody>
          <a:bodyPr wrap="square" lIns="0" tIns="0" rIns="0" bIns="0" rtlCol="0" anchor="t"/>
          <a:lstStyle/>
          <a:p>
            <a:pPr algn="l">
              <a:lnSpc>
                <a:spcPct val="100000"/>
              </a:lnSpc>
            </a:pPr>
            <a:r>
              <a:rPr lang="en-US" altLang="zh-CN" sz="2200" b="1" i="0" dirty="0">
                <a:solidFill>
                  <a:srgbClr val="649226"/>
                </a:solidFill>
                <a:latin typeface="Times New Roman" pitchFamily="34" charset="0"/>
                <a:ea typeface="微软雅黑" pitchFamily="34" charset="-122"/>
                <a:cs typeface="Times New Roman" pitchFamily="34" charset="-120"/>
              </a:rPr>
              <a:t>第二节</a:t>
            </a:r>
            <a:r>
              <a:rPr lang="en-US" altLang="zh-CN" sz="2200" b="1" i="0" dirty="0">
                <a:solidFill>
                  <a:srgbClr val="649226"/>
                </a:solidFill>
                <a:latin typeface="SimSun" pitchFamily="34" charset="0"/>
                <a:ea typeface="SimSun" pitchFamily="34" charset="-122"/>
                <a:cs typeface="SimSun" pitchFamily="34" charset="-120"/>
              </a:rPr>
              <a:t> </a:t>
            </a:r>
            <a:r>
              <a:rPr lang="en-US" altLang="zh-CN" sz="2200" b="1" i="0" dirty="0">
                <a:solidFill>
                  <a:srgbClr val="649226"/>
                </a:solidFill>
                <a:latin typeface="Times New Roman" pitchFamily="34" charset="0"/>
                <a:ea typeface="微软雅黑" pitchFamily="34" charset="-122"/>
                <a:cs typeface="Times New Roman" pitchFamily="34" charset="-120"/>
              </a:rPr>
              <a:t>（共15小题；每小题1.5分，满分22.5分）</a:t>
            </a:r>
            <a:endParaRPr lang="en-US" altLang="zh-CN" sz="2200" dirty="0"/>
          </a:p>
        </p:txBody>
      </p:sp>
      <p:sp>
        <p:nvSpPr>
          <p:cNvPr id="3" name="P_4_BD#b7eb51342?vja=1&amp;pid=3fc9b2719&amp;color=0,0,0&amp;vtp=1"/>
          <p:cNvSpPr/>
          <p:nvPr/>
        </p:nvSpPr>
        <p:spPr>
          <a:xfrm>
            <a:off x="722376" y="1231900"/>
            <a:ext cx="10753344" cy="1113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听下面</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5段对话或独白。每段对话或独白后有几个小题，从题中所给的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A、B、C三个选项中选出最佳选项。听每段对话或独白前，你将有时间阅读各个小题，每小题5秒钟；听完后，各小题将给出5秒钟的作答时间。每段对话或独白读两遍。</a:t>
            </a:r>
            <a:endParaRPr lang="en-US" altLang="zh-CN" sz="2000" dirty="0"/>
          </a:p>
        </p:txBody>
      </p:sp>
      <p:sp>
        <p:nvSpPr>
          <p:cNvPr id="4" name="QM_4_BD.16_1#ffdc72cb7?vja=1&amp;pid=3fc9b2719&amp;color=0,0,0&amp;vtp=1"/>
          <p:cNvSpPr/>
          <p:nvPr/>
        </p:nvSpPr>
        <p:spPr>
          <a:xfrm>
            <a:off x="722376" y="2377059"/>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听第6段材料，回答第6、7题。</a:t>
            </a:r>
            <a:endParaRPr lang="en-US" altLang="zh-CN" sz="2000" dirty="0"/>
          </a:p>
        </p:txBody>
      </p:sp>
      <p:sp>
        <p:nvSpPr>
          <p:cNvPr id="5" name="QC_5_BD.17_1#e07d70906?vja=1&amp;pid=ffdc72cb7&amp;color=0,0,0&amp;vtp=1"/>
          <p:cNvSpPr/>
          <p:nvPr/>
        </p:nvSpPr>
        <p:spPr>
          <a:xfrm>
            <a:off x="722376" y="2758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6" name="QC_5_AN.18_1#e07d70906.bracket?vja=1&amp;pid=ffdc72cb7&amp;color=0,0,0&amp;vpa=6&amp;vtp=1"/>
          <p:cNvSpPr/>
          <p:nvPr/>
        </p:nvSpPr>
        <p:spPr>
          <a:xfrm>
            <a:off x="4740339" y="2758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5_BD.17_2#e07d70906.choices?vja=1&amp;pid=ffdc72cb7&amp;color=0,0,0&amp;vtp=1"/>
          <p:cNvSpPr/>
          <p:nvPr/>
        </p:nvSpPr>
        <p:spPr>
          <a:xfrm>
            <a:off x="722376" y="31390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project.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grade.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a:t>
            </a:r>
            <a:endParaRPr lang="en-US" altLang="zh-CN" sz="2000" dirty="0"/>
          </a:p>
        </p:txBody>
      </p:sp>
      <p:sp>
        <p:nvSpPr>
          <p:cNvPr id="8" name="QC_5_BD.19_1#272a413dc?vja=1&amp;pid=ffdc72cb7&amp;color=0,0,0&amp;vtp=1"/>
          <p:cNvSpPr/>
          <p:nvPr/>
        </p:nvSpPr>
        <p:spPr>
          <a:xfrm>
            <a:off x="722376" y="3520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9" name="QC_5_AN.20_1#272a413dc.bracket?vja=1&amp;pid=ffdc72cb7&amp;color=0,0,0&amp;vpa=7&amp;vtp=1"/>
          <p:cNvSpPr/>
          <p:nvPr/>
        </p:nvSpPr>
        <p:spPr>
          <a:xfrm>
            <a:off x="6124639" y="3520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5_BD.19_2#272a413dc.choices?vja=1&amp;pid=ffdc72cb7&amp;color=0,0,0&amp;vtp=1"/>
          <p:cNvSpPr/>
          <p:nvPr/>
        </p:nvSpPr>
        <p:spPr>
          <a:xfrm>
            <a:off x="722376" y="3901059"/>
            <a:ext cx="10753344" cy="347853"/>
          </a:xfrm>
          <a:prstGeom prst="rect">
            <a:avLst/>
          </a:prstGeom>
          <a:noFill/>
          <a:ln/>
        </p:spPr>
        <p:txBody>
          <a:bodyPr wrap="square" lIns="0" tIns="0" rIns="0" bIns="0" rtlCol="0" anchor="t"/>
          <a:lstStyle/>
          <a:p>
            <a:pPr>
              <a:lnSpc>
                <a:spcPct val="125000"/>
              </a:lnSpc>
              <a:tabLst>
                <a:tab pos="3660205" algn="l"/>
                <a:tab pos="7307710"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Disappointed.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Confident.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.Anxious.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fade">
                                      <p:cBhvr>
                                        <p:cTn id="15" dur="500"/>
                                        <p:tgtEl>
                                          <p:spTgt spid="9">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9"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21_1#272a413dc?vja=1&amp;pid=ffdc72cb7&amp;color=0,0,0&amp;vtp=1&amp;bt=1"/>
          <p:cNvSpPr/>
          <p:nvPr/>
        </p:nvSpPr>
        <p:spPr>
          <a:xfrm>
            <a:off x="722376" y="900000"/>
            <a:ext cx="10753344" cy="3433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Text</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6</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Maria.What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recently?</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busy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biology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project.What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okay,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kind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stressed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today.</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dear.Why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exams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tomorrow—history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physics.History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OK.But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physics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exam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accounts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30%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quite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nervous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always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prepared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exams.Just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relax!</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fine!</a:t>
            </a:r>
            <a:endParaRPr lang="en-US" altLang="zh-CN" sz="22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TotalTime>
  <Words>8403</Words>
  <Application>Microsoft Office PowerPoint</Application>
  <PresentationFormat>宽屏</PresentationFormat>
  <Paragraphs>521</Paragraphs>
  <Slides>72</Slides>
  <Notes>61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72</vt:i4>
      </vt:variant>
    </vt:vector>
  </HeadingPairs>
  <TitlesOfParts>
    <vt:vector size="80" baseType="lpstr">
      <vt:lpstr>仿宋</vt:lpstr>
      <vt:lpstr>汉仪舒圆黑简体</vt:lpstr>
      <vt:lpstr>SimSun</vt:lpstr>
      <vt:lpstr>微软雅黑</vt:lpstr>
      <vt:lpstr>Arial</vt:lpstr>
      <vt:lpstr>Impact</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MSI</cp:lastModifiedBy>
  <cp:revision>3</cp:revision>
  <dcterms:created xsi:type="dcterms:W3CDTF">2025-10-22T05:19:11Z</dcterms:created>
  <dcterms:modified xsi:type="dcterms:W3CDTF">2025-10-22T06:41:22Z</dcterms:modified>
  <cp:category/>
  <cp:contentStatus/>
</cp:coreProperties>
</file>