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80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59e537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一、单项选择题（本题共7小题，每小题6分，共42分.在每小题给出的四个选项中，只有一项是符合题目要求的）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9ec862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二、多项选择题（本题共3小题，每小题6分，共18分.在每小题给出的四个选项中，有多项是符合题目要求的.全部选对的得6分，选对但不全的得3分，有选错的得0分）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ce1549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三、非选择题（本题共2小题，共40分，解答时应写出必要的文字说明、方程式和演算步骤，有数值计算的要注明单位）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0.xml"/><Relationship Id="rId2" Type="http://schemas.openxmlformats.org/officeDocument/2006/relationships/image" Target="../media/image48.jpeg"/><Relationship Id="rId1" Type="http://schemas.openxmlformats.org/officeDocument/2006/relationships/image" Target="../media/image47.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54.jpeg"/><Relationship Id="rId1" Type="http://schemas.openxmlformats.org/officeDocument/2006/relationships/image" Target="../media/image53.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0.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0.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0.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136a5f7e9?vop=1&amp;pid=459e537d5&amp;color=0,0,0&amp;vtp=1&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[山东名校考试联盟2025高二下联考]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如图所示，爆米花机内气体的初始温度为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，将玉米粒装入手摇爆米花机中，对爆米花机密封加热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，当气体压强达到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时，开盖使玉米粒爆开.不计玉米粒在加热过程中的体积变化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，机内气体视为理想气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，不考虑少量气体进入玉米粒内引起的机内空气密度的变化.已知加热过程中气体吸热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136a5f7e9?vop=1&amp;pid=459e537d5&amp;color=0,0,0&amp;vtp=1&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868" b="-2027"/>
                </a:stretch>
              </a:blipFill>
            </p:spPr>
            <p:txBody>
              <a:bodyPr/>
              <a:lstStyle/>
              <a:p>
                <a:r>
                  <a:rPr lang="zh-CN" altLang="en-US">
                    <a:noFill/>
                  </a:rPr>
                  <a:t> </a:t>
                </a:r>
              </a:p>
            </p:txBody>
          </p:sp>
        </mc:Fallback>
      </mc:AlternateContent>
      <p:sp>
        <p:nvSpPr>
          <p:cNvPr id="3" name="QC_5_AN.12_1#136a5f7e9.bracket?vop=1&amp;pid=459e537d5&amp;color=0,0,0&amp;vpa=4&amp;vtp=1"/>
          <p:cNvSpPr/>
          <p:nvPr/>
        </p:nvSpPr>
        <p:spPr>
          <a:xfrm>
            <a:off x="3195701" y="2807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1_2#136a5f7e9?vop=1&amp;pid=459e537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57216" y="3350837"/>
            <a:ext cx="1874520"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136a5f7e9.choices?vop=1&amp;pid=459e537d5&amp;color=0,0,0&amp;vtp=1&amp;bbb=1"/>
              <p:cNvSpPr/>
              <p:nvPr/>
            </p:nvSpPr>
            <p:spPr>
              <a:xfrm>
                <a:off x="722376" y="4887537"/>
                <a:ext cx="10753344" cy="847725"/>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A.开盖前瞬间，气体的温度为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.加热过程中，机内气体的熵可能在减少</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，机内气体的分子数密度增大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.加热过程中，气体的内能增加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1_3#136a5f7e9.choices?vop=1&amp;pid=459e537d5&amp;color=0,0,0&amp;vtp=1&amp;bbb=1"/>
              <p:cNvSpPr>
                <a:spLocks noRot="1" noChangeAspect="1" noMove="1" noResize="1" noEditPoints="1" noAdjustHandles="1" noChangeArrowheads="1" noChangeShapeType="1" noTextEdit="1"/>
              </p:cNvSpPr>
              <p:nvPr/>
            </p:nvSpPr>
            <p:spPr>
              <a:xfrm>
                <a:off x="722376" y="4887537"/>
                <a:ext cx="10753344" cy="847725"/>
              </a:xfrm>
              <a:prstGeom prst="rect">
                <a:avLst/>
              </a:prstGeom>
              <a:blipFill rotWithShape="1">
                <a:blip r:embed="rId3"/>
                <a:stretch>
                  <a:fillRect l="-4" t="-68" b="-62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136a5f7e9?vop=1&amp;vop=1&amp;pid=459e537d5&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机内的气体发生等容变化,根据查理定律有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；从微观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,气体分子热运动加剧,无序程度增加,熵在增加,故B错误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；因为不计玉米粒在加热过程中的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体积变化和不考虑少量气体进入玉米粒内引起的机内空气密度的变化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,整个过程气体体积不变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子总数不变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,故机内气体的分子数密度不变,故C错误；已知加热过程中气体吸热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中气体体积不变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,则外界不对气体做功,即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13_1#136a5f7e9?vop=1&amp;vop=1&amp;pid=459e537d5&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39865f183?vop=1&amp;pid=459e537d5&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[河北邯郸2025高二下检测]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某同学用硬质圆柱形矿泉水瓶制作了一个水深测量仪，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使用前先在矿泉水瓶内注入一定量的水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，拧紧瓶盖并将矿泉水瓶倒置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，水面到达矿泉水瓶圆柱部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，记录该位置为基准位置，测量基准位置到瓶底的距离为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使用时潜水员把该装置带入水下，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保持瓶口向下竖直放置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，拧开瓶盖，稳定后测量瓶内水面到基准位置的高度为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.已知大气压强为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，水的密度为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，忽略水温变化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，则矿泉水瓶内水面所在处水的深度为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39865f183?vop=1&amp;pid=459e537d5&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402" b="-1699"/>
                </a:stretch>
              </a:blipFill>
            </p:spPr>
            <p:txBody>
              <a:bodyPr/>
              <a:lstStyle/>
              <a:p>
                <a:r>
                  <a:rPr lang="zh-CN" altLang="en-US">
                    <a:noFill/>
                  </a:rPr>
                  <a:t> </a:t>
                </a:r>
              </a:p>
            </p:txBody>
          </p:sp>
        </mc:Fallback>
      </mc:AlternateContent>
      <p:sp>
        <p:nvSpPr>
          <p:cNvPr id="3" name="QC_5_AN.15_1#39865f183.bracket?vop=1&amp;pid=459e537d5&amp;color=0,0,0&amp;vpa=5&amp;vtp=1"/>
          <p:cNvSpPr/>
          <p:nvPr/>
        </p:nvSpPr>
        <p:spPr>
          <a:xfrm>
            <a:off x="922401" y="32389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2#39865f183?vop=1&amp;pid=459e537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724144" y="3780478"/>
            <a:ext cx="73152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39865f183.choices?vop=1&amp;pid=459e537d5&amp;color=0,0,0&amp;vtp=1&amp;bbb=1"/>
              <p:cNvSpPr/>
              <p:nvPr/>
            </p:nvSpPr>
            <p:spPr>
              <a:xfrm>
                <a:off x="722376" y="5152078"/>
                <a:ext cx="10753344" cy="533400"/>
              </a:xfrm>
              <a:prstGeom prst="rect">
                <a:avLst/>
              </a:prstGeom>
              <a:noFill/>
            </p:spPr>
            <p:txBody>
              <a:bodyPr wrap="none" lIns="0" tIns="0" rIns="0" bIns="0" rtlCol="0" anchor="t"/>
              <a:lstStyle/>
              <a:p>
                <a:pPr latinLnBrk="1">
                  <a:lnSpc>
                    <a:spcPts val="4200"/>
                  </a:lnSpc>
                  <a:tabLst>
                    <a:tab pos="2853055" algn="l"/>
                    <a:tab pos="5680710" algn="l"/>
                    <a:tab pos="8521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𝑔𝐻</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4_3#39865f183.choices?vop=1&amp;pid=459e537d5&amp;color=0,0,0&amp;vtp=1&amp;bbb=1"/>
              <p:cNvSpPr>
                <a:spLocks noRot="1" noChangeAspect="1" noMove="1" noResize="1" noEditPoints="1" noAdjustHandles="1" noChangeArrowheads="1" noChangeShapeType="1" noTextEdit="1"/>
              </p:cNvSpPr>
              <p:nvPr/>
            </p:nvSpPr>
            <p:spPr>
              <a:xfrm>
                <a:off x="722376" y="5152078"/>
                <a:ext cx="10753344" cy="533400"/>
              </a:xfrm>
              <a:prstGeom prst="rect">
                <a:avLst/>
              </a:prstGeom>
              <a:blipFill rotWithShape="1">
                <a:blip r:embed="rId3"/>
                <a:stretch>
                  <a:fillRect l="-4" t="-61" b="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39865f183?vop=1&amp;vop=1&amp;pid=459e537d5&amp;color=0,0,0&amp;vtp=1&amp;bt=1&amp;bbb=1&amp;hb=1"/>
              <p:cNvSpPr/>
              <p:nvPr/>
            </p:nvSpPr>
            <p:spPr>
              <a:xfrm>
                <a:off x="722376" y="972000"/>
                <a:ext cx="10753344" cy="1930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初始时矿泉水瓶内气体压强为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,设矿泉水瓶圆柱部分的横截面积为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,则初始时矿泉水瓶内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,设末状态矿泉水瓶内水面所在处水的深度为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,则末状态矿泉水瓶内气体压强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,末状态矿泉水瓶内气体体积为</a:t>
                </a:r>
                <a14:m>
                  <m:oMath xmlns:m="http://schemas.openxmlformats.org/officeDocument/2006/math">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,矿泉水瓶内的气体发生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p:txBody>
          </p:sp>
        </mc:Choice>
        <mc:Fallback>
          <p:sp>
            <p:nvSpPr>
              <p:cNvPr id="2" name="QC_5_AS.16_1#39865f183?vop=1&amp;vop=1&amp;pid=459e537d5&amp;color=0,0,0&amp;vtp=1&amp;bt=1&amp;bbb=1&amp;hb=1"/>
              <p:cNvSpPr>
                <a:spLocks noRot="1" noChangeAspect="1" noMove="1" noResize="1" noEditPoints="1" noAdjustHandles="1" noChangeArrowheads="1" noChangeShapeType="1" noTextEdit="1"/>
              </p:cNvSpPr>
              <p:nvPr/>
            </p:nvSpPr>
            <p:spPr>
              <a:xfrm>
                <a:off x="722376" y="972000"/>
                <a:ext cx="10753344" cy="1930400"/>
              </a:xfrm>
              <a:prstGeom prst="rect">
                <a:avLst/>
              </a:prstGeom>
              <a:blipFill rotWithShape="1">
                <a:blip r:embed="rId1"/>
                <a:stretch>
                  <a:fillRect l="-4" t="-23" r="-8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7_1#3ff9c60b6?htil=2&amp;vop=1&amp;pid=459e537d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12323" y="1054295"/>
            <a:ext cx="1618488"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7_2#3ff9c60b6?htil=2&amp;vop=1&amp;pid=459e537d5&amp;color=0,0,0&amp;vtp=1&amp;bt=1&amp;bbb=1&amp;hb=1"/>
              <p:cNvSpPr/>
              <p:nvPr/>
            </p:nvSpPr>
            <p:spPr>
              <a:xfrm>
                <a:off x="722376" y="972000"/>
                <a:ext cx="899769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[辽宁沈阳东北育才学校2025高二下期中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一定质量的理想气体经历了如图所示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过程回到初状态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，已知理想气体的内能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为常量，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为热力学温度），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7_2#3ff9c60b6?htil=2&amp;vop=1&amp;pid=459e537d5&amp;color=0,0,0&amp;vtp=1&amp;bt=1&amp;bbb=1&amp;hb=1"/>
              <p:cNvSpPr>
                <a:spLocks noRot="1" noChangeAspect="1" noMove="1" noResize="1" noEditPoints="1" noAdjustHandles="1" noChangeArrowheads="1" noChangeShapeType="1" noTextEdit="1"/>
              </p:cNvSpPr>
              <p:nvPr/>
            </p:nvSpPr>
            <p:spPr>
              <a:xfrm>
                <a:off x="722376" y="972000"/>
                <a:ext cx="8997696" cy="1300353"/>
              </a:xfrm>
              <a:prstGeom prst="rect">
                <a:avLst/>
              </a:prstGeom>
              <a:blipFill rotWithShape="1">
                <a:blip r:embed="rId2"/>
                <a:stretch>
                  <a:fillRect l="-4" t="-35" r="-1156" b="-3491"/>
                </a:stretch>
              </a:blipFill>
            </p:spPr>
            <p:txBody>
              <a:bodyPr/>
              <a:lstStyle/>
              <a:p>
                <a:r>
                  <a:rPr lang="zh-CN" altLang="en-US">
                    <a:noFill/>
                  </a:rPr>
                  <a:t> </a:t>
                </a:r>
              </a:p>
            </p:txBody>
          </p:sp>
        </mc:Fallback>
      </mc:AlternateContent>
      <p:sp>
        <p:nvSpPr>
          <p:cNvPr id="4" name="QC_5_AN.18_1#3ff9c60b6.bracket?vop=1&amp;pid=459e537d5&amp;color=0,0,0&amp;vpa=6&amp;vtp=1"/>
          <p:cNvSpPr/>
          <p:nvPr/>
        </p:nvSpPr>
        <p:spPr>
          <a:xfrm>
            <a:off x="878986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7_3#3ff9c60b6.choices?htil=2&amp;vop=1&amp;pid=459e537d5&amp;color=0,0,0&amp;vtp=1&amp;bbb=1"/>
              <p:cNvSpPr/>
              <p:nvPr/>
            </p:nvSpPr>
            <p:spPr>
              <a:xfrm>
                <a:off x="722376" y="2281877"/>
                <a:ext cx="8997696"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过程内能变化量大小等于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过程吸收的热量小于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过程放出的热量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.一个循环过程中系统放出的热量为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.一个循环过程中内能最大值为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7_3#3ff9c60b6.choices?htil=2&amp;vop=1&amp;pid=459e537d5&amp;color=0,0,0&amp;vtp=1&amp;bbb=1"/>
              <p:cNvSpPr>
                <a:spLocks noRot="1" noChangeAspect="1" noMove="1" noResize="1" noEditPoints="1" noAdjustHandles="1" noChangeArrowheads="1" noChangeShapeType="1" noTextEdit="1"/>
              </p:cNvSpPr>
              <p:nvPr/>
            </p:nvSpPr>
            <p:spPr>
              <a:xfrm>
                <a:off x="722376" y="2281877"/>
                <a:ext cx="8997696" cy="1781302"/>
              </a:xfrm>
              <a:prstGeom prst="rect">
                <a:avLst/>
              </a:prstGeom>
              <a:blipFill rotWithShape="1">
                <a:blip r:embed="rId3"/>
                <a:stretch>
                  <a:fillRect l="-4" t="-18" r="1"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3ff9c60b6?vop=1&amp;vop=1&amp;pid=459e537d5&amp;color=0,0,0&amp;vtp=1&amp;bt=1&amp;bbb=1&amp;hb=1"/>
              <p:cNvSpPr/>
              <p:nvPr/>
            </p:nvSpPr>
            <p:spPr>
              <a:xfrm>
                <a:off x="722376" y="972000"/>
                <a:ext cx="10753344" cy="3662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状态的温度分别为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𝑐𝑑</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内能变化量大小小于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过程发生等容变化，则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收热量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过程发生等容变化，则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，放出的热量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,系统一个循环过程回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到初状态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其内能不变, 外界对系统做正功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,则系统要放出热量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图像与横轴围成的面积表示功,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；温度越高内能越大,则一个循环过程中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状态时温度最高，内能最大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能最大值</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9_1#3ff9c60b6?vop=1&amp;vop=1&amp;pid=459e537d5&amp;color=0,0,0&amp;vtp=1&amp;bt=1&amp;bbb=1&amp;hb=1"/>
              <p:cNvSpPr>
                <a:spLocks noRot="1" noChangeAspect="1" noMove="1" noResize="1" noEditPoints="1" noAdjustHandles="1" noChangeArrowheads="1" noChangeShapeType="1" noTextEdit="1"/>
              </p:cNvSpPr>
              <p:nvPr/>
            </p:nvSpPr>
            <p:spPr>
              <a:xfrm>
                <a:off x="722376" y="972000"/>
                <a:ext cx="10753344" cy="3662934"/>
              </a:xfrm>
              <a:prstGeom prst="rect">
                <a:avLst/>
              </a:prstGeom>
              <a:blipFill rotWithShape="1">
                <a:blip r:embed="rId1"/>
                <a:stretch>
                  <a:fillRect l="-4" t="-12" r="-1482" b="-12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d8d99f505?vop=1&amp;pid=459e537d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[贵州铜仁2024高二下联考]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水平放置的圆柱形密闭容器，中间用无摩擦的活塞隔开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.活塞右端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和圆柱形容器的右端用轻质弹簧相连接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，如图甲所示.弹簧遵循胡克定律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，自然长度为圆柱形容器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.活塞左侧为真空，右侧理想气体的热力学温度为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.若缓慢增加活塞右侧理想气体的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，其对应的弹簧伸长量为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的关系图线最接近图乙中的(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d8d99f505?vop=1&amp;pid=459e537d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68" b="-2583"/>
                </a:stretch>
              </a:blipFill>
            </p:spPr>
            <p:txBody>
              <a:bodyPr/>
              <a:lstStyle/>
              <a:p>
                <a:r>
                  <a:rPr lang="zh-CN" altLang="en-US">
                    <a:noFill/>
                  </a:rPr>
                  <a:t> </a:t>
                </a:r>
              </a:p>
            </p:txBody>
          </p:sp>
        </mc:Fallback>
      </mc:AlternateContent>
      <p:sp>
        <p:nvSpPr>
          <p:cNvPr id="3" name="QC_5_AN.21_1#d8d99f505.bracket?vop=1&amp;pid=459e537d5&amp;color=0,0,0&amp;vpa=7&amp;vtp=1"/>
          <p:cNvSpPr/>
          <p:nvPr/>
        </p:nvSpPr>
        <p:spPr>
          <a:xfrm>
            <a:off x="9443847"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0_3#d8d99f505?iti=5&amp;htil=1&amp;vop=1&amp;pid=459e537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02536" y="3588453"/>
            <a:ext cx="2807208"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0_4#d8d99f505?iti=6&amp;htil=1&amp;vop=1&amp;pid=459e537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16952" y="2866077"/>
            <a:ext cx="2340864"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0_5#d8d99f505?iti=5&amp;htil=1&amp;vop=1&amp;pid=459e537d5&amp;color=0,0,0&amp;vtp=1"/>
          <p:cNvSpPr/>
          <p:nvPr/>
        </p:nvSpPr>
        <p:spPr>
          <a:xfrm>
            <a:off x="3250565" y="452926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20_6#d8d99f505?iti=6&amp;htil=1&amp;vop=1&amp;pid=459e537d5&amp;color=0,0,0&amp;vtp=1"/>
          <p:cNvSpPr/>
          <p:nvPr/>
        </p:nvSpPr>
        <p:spPr>
          <a:xfrm>
            <a:off x="8631810" y="452926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20_7#d8d99f505.choices?vop=1&amp;pid=459e537d5&amp;color=0,0,0&amp;vtp=1&amp;bbb=1"/>
          <p:cNvSpPr/>
          <p:nvPr/>
        </p:nvSpPr>
        <p:spPr>
          <a:xfrm>
            <a:off x="722376" y="4995486"/>
            <a:ext cx="10753344" cy="405003"/>
          </a:xfrm>
          <a:prstGeom prst="rect">
            <a:avLst/>
          </a:prstGeom>
          <a:noFill/>
        </p:spPr>
        <p:txBody>
          <a:bodyPr wrap="none" lIns="0" tIns="0" rIns="0" bIns="0" rtlCol="0" anchor="t"/>
          <a:lstStyle/>
          <a:p>
            <a:pPr latinLnBrk="1">
              <a:lnSpc>
                <a:spcPts val="3600"/>
              </a:lnSpc>
              <a:tabLst>
                <a:tab pos="2751455" algn="l"/>
                <a:tab pos="54775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d8d99f505?vop=1&amp;vop=1&amp;pid=459e537d5&amp;color=0,0,0&amp;vtp=1&amp;bt=1&amp;bbb=1&amp;hb=1"/>
              <p:cNvSpPr/>
              <p:nvPr/>
            </p:nvSpPr>
            <p:spPr>
              <a:xfrm>
                <a:off x="722376" y="969264"/>
                <a:ext cx="10753344" cy="15293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设容器总长度为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时,活塞平衡,弹簧伸长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𝑘𝑥</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；由理想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,整理得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den>
                    </m:f>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图像是过原点开口向右的抛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,故题图乙中3比较符合,C正确.</a:t>
                </a:r>
                <a:endParaRPr lang="en-US" altLang="zh-CN" sz="2200" dirty="0"/>
              </a:p>
            </p:txBody>
          </p:sp>
        </mc:Choice>
        <mc:Fallback>
          <p:sp>
            <p:nvSpPr>
              <p:cNvPr id="2" name="QC_5_AS.22_1#d8d99f505?vop=1&amp;vop=1&amp;pid=459e537d5&amp;color=0,0,0&amp;vtp=1&amp;bt=1&amp;bbb=1&amp;hb=1"/>
              <p:cNvSpPr>
                <a:spLocks noRot="1" noChangeAspect="1" noMove="1" noResize="1" noEditPoints="1" noAdjustHandles="1" noChangeArrowheads="1" noChangeShapeType="1" noTextEdit="1"/>
              </p:cNvSpPr>
              <p:nvPr/>
            </p:nvSpPr>
            <p:spPr>
              <a:xfrm>
                <a:off x="722376" y="969264"/>
                <a:ext cx="10753344" cy="1529334"/>
              </a:xfrm>
              <a:prstGeom prst="rect">
                <a:avLst/>
              </a:prstGeom>
              <a:blipFill rotWithShape="1">
                <a:blip r:embed="rId1"/>
                <a:stretch>
                  <a:fillRect l="-4" t="-17" r="-35" b="-295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92046c976?vop=1&amp;pid=d9ec862f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[云南昆明云南师范大学附中2024高二下期中]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分子间作用力与分子间距的关系如图甲所示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子间作用力表现为斥力时为正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，引力时为负，一般分子间距大于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，分子间作用力就可以忽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；图乙是分子势能与分子间距之间的关系，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是图线上一点，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是图线在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点的切线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92046c976?vop=1&amp;pid=d9ec862f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5_AN.24_1#92046c976.bracket?vop=1&amp;pid=d9ec862fa&amp;color=0,0,0&amp;vpa=8&amp;vtp=1&amp;bbb=1"/>
          <p:cNvSpPr/>
          <p:nvPr/>
        </p:nvSpPr>
        <p:spPr>
          <a:xfrm>
            <a:off x="2179701"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23_2#92046c976?htil=4&amp;vop=1&amp;pid=d9ec862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334358" y="2866077"/>
            <a:ext cx="1380744" cy="27889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3_3#92046c976.choices?htil=4&amp;vop=1&amp;pid=d9ec862fa&amp;color=0,0,0&amp;vtp=1&amp;bbb=1"/>
              <p:cNvSpPr/>
              <p:nvPr/>
            </p:nvSpPr>
            <p:spPr>
              <a:xfrm>
                <a:off x="722376" y="2739077"/>
                <a:ext cx="9244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A.当分子间距离小于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时分子间只有斥力没有引力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且在增大时，分子间的引力和斥力都在不断变小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斜率的大小表示在该间距时分子间相互作用力的大小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.图甲中阴影部分面积表示分子势能差值，与零势能点的选取有关</a:t>
                </a:r>
                <a:endParaRPr lang="en-US" altLang="zh-CN" sz="2000" dirty="0"/>
              </a:p>
            </p:txBody>
          </p:sp>
        </mc:Choice>
        <mc:Fallback>
          <p:sp>
            <p:nvSpPr>
              <p:cNvPr id="5" name="QC_5_BD.23_3#92046c976.choices?htil=4&amp;vop=1&amp;pid=d9ec862fa&amp;color=0,0,0&amp;vtp=1&amp;bbb=1"/>
              <p:cNvSpPr>
                <a:spLocks noRot="1" noChangeAspect="1" noMove="1" noResize="1" noEditPoints="1" noAdjustHandles="1" noChangeArrowheads="1" noChangeShapeType="1" noTextEdit="1"/>
              </p:cNvSpPr>
              <p:nvPr/>
            </p:nvSpPr>
            <p:spPr>
              <a:xfrm>
                <a:off x="722376" y="2739077"/>
                <a:ext cx="924458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92046c976?vop=1&amp;vop=1&amp;pid=d9ec862fa&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时分子间的斥力大于引力,分子力表现为斥力,A错误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且在增大时,分子间的引力和斥力都在不断变小,B正确；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分子势能变化量等于克服分子力做功,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,可知,题图乙中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斜率的大小表示分子在该间距时分子间相互作用力的大小,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；题图甲中阴影部分面积表示分子力做功的大小,根据功能关系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,阴影部分面积也等于分子势能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,与零势能点的选取无关,D错误.</a:t>
                </a:r>
                <a:endParaRPr lang="en-US" altLang="zh-CN" sz="2200" dirty="0"/>
              </a:p>
            </p:txBody>
          </p:sp>
        </mc:Choice>
        <mc:Fallback>
          <p:sp>
            <p:nvSpPr>
              <p:cNvPr id="2" name="QC_5_AS.25_1#92046c976?vop=1&amp;vop=1&amp;pid=d9ec862fa&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2457"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9ca671b0.fixed?pid=c4efad85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9ca671b0.fixed?pid=c4efad85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第1~3章素养检测</a:t>
            </a:r>
            <a:endParaRPr lang="en-US" altLang="zh-CN" sz="4400" dirty="0"/>
          </a:p>
        </p:txBody>
      </p:sp>
      <p:pic>
        <p:nvPicPr>
          <p:cNvPr id="4" name="C_3#29ca671b0.fixed?pid=c4efad85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9ca671b0.fixed?pid=c4efad85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9987d80f4?vop=1&amp;pid=d9ec862fa&amp;color=0,0,0&amp;vtp=1&amp;bt=1&amp;bbb=1&amp;hb=1"/>
              <p:cNvSpPr/>
              <p:nvPr/>
            </p:nvSpPr>
            <p:spPr>
              <a:xfrm>
                <a:off x="722376" y="972000"/>
                <a:ext cx="10753344" cy="166986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[湖北恩施州高中教育联盟2025高二下期中]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如图所示是一定质量的理想气体从状态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，最后由状态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图像，初始状态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平行于横轴，</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的体积为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26_1#9987d80f4?vop=1&amp;pid=d9ec862fa&amp;color=0,0,0&amp;vtp=1&amp;bt=1&amp;bbb=1&amp;hb=1"/>
              <p:cNvSpPr>
                <a:spLocks noRot="1" noChangeAspect="1" noMove="1" noResize="1" noEditPoints="1" noAdjustHandles="1" noChangeArrowheads="1" noChangeShapeType="1" noTextEdit="1"/>
              </p:cNvSpPr>
              <p:nvPr/>
            </p:nvSpPr>
            <p:spPr>
              <a:xfrm>
                <a:off x="722376" y="972000"/>
                <a:ext cx="10753344" cy="1669860"/>
              </a:xfrm>
              <a:prstGeom prst="rect">
                <a:avLst/>
              </a:prstGeom>
              <a:blipFill rotWithShape="1">
                <a:blip r:embed="rId1"/>
                <a:stretch>
                  <a:fillRect l="-4" t="-27" r="-898" b="16"/>
                </a:stretch>
              </a:blipFill>
            </p:spPr>
            <p:txBody>
              <a:bodyPr/>
              <a:lstStyle/>
              <a:p>
                <a:r>
                  <a:rPr lang="zh-CN" altLang="en-US">
                    <a:noFill/>
                  </a:rPr>
                  <a:t> </a:t>
                </a:r>
              </a:p>
            </p:txBody>
          </p:sp>
        </mc:Fallback>
      </mc:AlternateContent>
      <p:sp>
        <p:nvSpPr>
          <p:cNvPr id="3" name="QC_5_AN.27_1#9987d80f4.bracket?vop=1&amp;pid=d9ec862fa&amp;color=0,0,0&amp;vpa=9&amp;vtp=1&amp;bbb=1"/>
          <p:cNvSpPr/>
          <p:nvPr/>
        </p:nvSpPr>
        <p:spPr>
          <a:xfrm>
            <a:off x="8566404" y="2296864"/>
            <a:ext cx="547688"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solidFill>
                <a:srgbClr val="00B050"/>
              </a:solidFill>
            </a:endParaRPr>
          </a:p>
        </p:txBody>
      </p:sp>
      <p:pic>
        <p:nvPicPr>
          <p:cNvPr id="4" name="QC_5_BD.26_2#9987d80f4?vop=1&amp;pid=d9ec862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84064" y="2769304"/>
            <a:ext cx="202996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6_3#9987d80f4.choices?vop=1&amp;pid=d9ec862fa&amp;color=0,0,0&amp;vtp=1&amp;bbb=1"/>
              <p:cNvSpPr/>
              <p:nvPr/>
            </p:nvSpPr>
            <p:spPr>
              <a:xfrm>
                <a:off x="722376" y="4890204"/>
                <a:ext cx="10753344" cy="1121029"/>
              </a:xfrm>
              <a:prstGeom prst="rect">
                <a:avLst/>
              </a:prstGeom>
              <a:noFill/>
            </p:spPr>
            <p:txBody>
              <a:bodyPr wrap="none" lIns="0" tIns="0" rIns="0" bIns="0" rtlCol="0" anchor="t"/>
              <a:lstStyle/>
              <a:p>
                <a:pPr latinLnBrk="1">
                  <a:lnSpc>
                    <a:spcPts val="4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是等温变化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4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的热力学温度为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的温度低于状态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dirty="0">
                  <a:solidFill>
                    <a:srgbClr val="000000"/>
                  </a:solidFill>
                </a:endParaRPr>
              </a:p>
            </p:txBody>
          </p:sp>
        </mc:Choice>
        <mc:Fallback>
          <p:sp>
            <p:nvSpPr>
              <p:cNvPr id="5" name="QC_5_BD.26_3#9987d80f4.choices?vop=1&amp;pid=d9ec862fa&amp;color=0,0,0&amp;vtp=1&amp;bbb=1"/>
              <p:cNvSpPr>
                <a:spLocks noRot="1" noChangeAspect="1" noMove="1" noResize="1" noEditPoints="1" noAdjustHandles="1" noChangeArrowheads="1" noChangeShapeType="1" noTextEdit="1"/>
              </p:cNvSpPr>
              <p:nvPr/>
            </p:nvSpPr>
            <p:spPr>
              <a:xfrm>
                <a:off x="722376" y="4890204"/>
                <a:ext cx="10753344" cy="1121029"/>
              </a:xfrm>
              <a:prstGeom prst="rect">
                <a:avLst/>
              </a:prstGeom>
              <a:blipFill rotWithShape="1">
                <a:blip r:embed="rId3"/>
                <a:stretch>
                  <a:fillRect l="-4" t="-6" b="-30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9987d80f4?vop=1&amp;vop=1&amp;pid=d9ec862fa&amp;color=0,0,0&amp;vtp=1&amp;bt=1&amp;bbb=1&amp;hb=1"/>
              <p:cNvSpPr/>
              <p:nvPr/>
            </p:nvSpPr>
            <p:spPr>
              <a:xfrm>
                <a:off x="722376" y="972000"/>
                <a:ext cx="10753344" cy="2895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在一条直线上,所以直线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𝑂𝐴𝐷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为定值,状态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是等温变化,故A正确；从状态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为等压变化,由盖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—吕萨克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在一条直线上，同理从状态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为等温变化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为等温变化，则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为等容变化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,故B正确，C、D错误.</a:t>
                </a:r>
                <a:endParaRPr lang="en-US" altLang="zh-CN" sz="2200" dirty="0"/>
              </a:p>
            </p:txBody>
          </p:sp>
        </mc:Choice>
        <mc:Fallback>
          <p:sp>
            <p:nvSpPr>
              <p:cNvPr id="2" name="QC_5_AS.28_1#9987d80f4?vop=1&amp;vop=1&amp;pid=d9ec862fa&amp;color=0,0,0&amp;vtp=1&amp;bt=1&amp;bbb=1&amp;hb=1"/>
              <p:cNvSpPr>
                <a:spLocks noRot="1" noChangeAspect="1" noMove="1" noResize="1" noEditPoints="1" noAdjustHandles="1" noChangeArrowheads="1" noChangeShapeType="1" noTextEdit="1"/>
              </p:cNvSpPr>
              <p:nvPr/>
            </p:nvSpPr>
            <p:spPr>
              <a:xfrm>
                <a:off x="722376" y="972000"/>
                <a:ext cx="10753344" cy="2895600"/>
              </a:xfrm>
              <a:prstGeom prst="rect">
                <a:avLst/>
              </a:prstGeom>
              <a:blipFill rotWithShape="1">
                <a:blip r:embed="rId1"/>
                <a:stretch>
                  <a:fillRect l="-4" t="-16" r="-803"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9_1#0537f9394?vop=1&amp;pid=d9ec862fa&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[河北石家庄七县2025高二下联考]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如图所示,导热性能良好、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内壁光滑的气缸固定在平台上，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气缸内有一导热和密封性良好的活塞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，初始时活塞离气缸底部的距离为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，活塞面积为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伸长的细线跨过光滑定滑轮与放在地面上的物块相连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，物块质量为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.初始时细线刚好伸直且无拉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，大气压强始终为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，初始时环境温度为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，现缓慢降低环境温度直至活塞运动到距离气缸底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处，重力加速度为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29_1#0537f9394?vop=1&amp;pid=d9ec862fa&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768" b="20"/>
                </a:stretch>
              </a:blipFill>
            </p:spPr>
            <p:txBody>
              <a:bodyPr/>
              <a:lstStyle/>
              <a:p>
                <a:r>
                  <a:rPr lang="zh-CN" altLang="en-US">
                    <a:noFill/>
                  </a:rPr>
                  <a:t> </a:t>
                </a:r>
              </a:p>
            </p:txBody>
          </p:sp>
        </mc:Fallback>
      </mc:AlternateContent>
      <p:sp>
        <p:nvSpPr>
          <p:cNvPr id="3" name="QC_5_AN.30_1#0537f9394.bracket?vop=1&amp;pid=d9ec862fa&amp;color=0,0,0&amp;vpa=10&amp;vtp=1&amp;bbb=1"/>
          <p:cNvSpPr/>
          <p:nvPr/>
        </p:nvSpPr>
        <p:spPr>
          <a:xfrm>
            <a:off x="5817362" y="2919481"/>
            <a:ext cx="5572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solidFill>
                <a:srgbClr val="00B050"/>
              </a:solidFill>
            </a:endParaRPr>
          </a:p>
        </p:txBody>
      </p:sp>
      <p:pic>
        <p:nvPicPr>
          <p:cNvPr id="4" name="QC_5_BD.29_2#0537f9394?htil=5&amp;vop=1&amp;pid=d9ec862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94776" y="2931419"/>
            <a:ext cx="2953512"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9_3#0537f9394.choices?htil=5&amp;vop=1&amp;pid=d9ec862fa&amp;color=0,0,0&amp;vtp=1&amp;bbb=1&amp;hb=1"/>
              <p:cNvSpPr/>
              <p:nvPr/>
            </p:nvSpPr>
            <p:spPr>
              <a:xfrm>
                <a:off x="722376" y="3274319"/>
                <a:ext cx="7662672" cy="2677922"/>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A.物块对地面的压力为0时的气体温度为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.气体的最终温度为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.整个过程外界对气体做的功为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.若整个过程气体内能减少量为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，则气体释放的热量为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29_3#0537f9394.choices?htil=5&amp;vop=1&amp;pid=d9ec862fa&amp;color=0,0,0&amp;vtp=1&amp;bbb=1&amp;hb=1"/>
              <p:cNvSpPr>
                <a:spLocks noRot="1" noChangeAspect="1" noMove="1" noResize="1" noEditPoints="1" noAdjustHandles="1" noChangeArrowheads="1" noChangeShapeType="1" noTextEdit="1"/>
              </p:cNvSpPr>
              <p:nvPr/>
            </p:nvSpPr>
            <p:spPr>
              <a:xfrm>
                <a:off x="722376" y="3274319"/>
                <a:ext cx="7662672" cy="2677922"/>
              </a:xfrm>
              <a:prstGeom prst="rect">
                <a:avLst/>
              </a:prstGeom>
              <a:blipFill rotWithShape="1">
                <a:blip r:embed="rId3"/>
                <a:stretch>
                  <a:fillRect l="-5" t="-10" r="7" b="-19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0537f9394?vop=1&amp;vop=1&amp;pid=d9ec862fa&amp;color=0,0,0&amp;vtp=1&amp;bt=1&amp;bbb=1&amp;hb=1"/>
              <p:cNvSpPr/>
              <p:nvPr/>
            </p:nvSpPr>
            <p:spPr>
              <a:xfrm>
                <a:off x="722376" y="972000"/>
                <a:ext cx="10753344" cy="3427222"/>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从初始到物块对地面压力为0的过程,活塞不动,气体做等容变化,初始时气体的温度为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,当物块对地面压力为0时，对活塞受力分析有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,解得气体的压强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,故A错误；当活塞开始运动后,气体做等压变化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—吕萨克定律有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,解得最终气体的温度</a:t>
                </a:r>
                <a14:m>
                  <m:oMath xmlns:m="http://schemas.openxmlformats.org/officeDocument/2006/math">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；整个过程外界对气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体做的功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,故C正确；根据热力学第一定律有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,即气体释放的热量为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31_1#0537f9394?vop=1&amp;vop=1&amp;pid=d9ec862fa&amp;color=0,0,0&amp;vtp=1&amp;bt=1&amp;bbb=1&amp;hb=1"/>
              <p:cNvSpPr>
                <a:spLocks noRot="1" noChangeAspect="1" noMove="1" noResize="1" noEditPoints="1" noAdjustHandles="1" noChangeArrowheads="1" noChangeShapeType="1" noTextEdit="1"/>
              </p:cNvSpPr>
              <p:nvPr/>
            </p:nvSpPr>
            <p:spPr>
              <a:xfrm>
                <a:off x="722376" y="972000"/>
                <a:ext cx="10753344" cy="3427222"/>
              </a:xfrm>
              <a:prstGeom prst="rect">
                <a:avLst/>
              </a:prstGeom>
              <a:blipFill rotWithShape="1">
                <a:blip r:embed="rId1"/>
                <a:stretch>
                  <a:fillRect l="-4" t="-13" r="-1240" b="-15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2_1#f13d448c6?vop=1&amp;pid=2ce1549ff&amp;color=0,0,0&amp;vtp=1&amp;bt=1&amp;bbb=1&amp;hb=1"/>
              <p:cNvSpPr/>
              <p:nvPr/>
            </p:nvSpPr>
            <p:spPr>
              <a:xfrm>
                <a:off x="722376" y="972000"/>
                <a:ext cx="10753344" cy="31542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11.（16分）</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为了减轻振动，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高级轿车一般配有空气悬挂，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空气悬挂是一种以空气气囊替代传统物理弹簧的悬挂系统.空气悬挂可简化为充有气体的圆柱形密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闭气缸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，活塞上固定有连杆，用于支撑轿车，当轿车有振动时，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气缸内的气体可以起到缓冲作用.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如图为配有空气悬挂的轿车简化示意图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，该轿车质量为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，由4个空气悬挂支撑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悬挂的活塞面积为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.车厢空载时，活塞到气缸底部距离为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.若该轿车某次搭载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4名乘客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包括驾驶员），每名乘客的平均质量为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，空气悬挂内的气体可以视为理想气体，且其温度始终不变.</a:t>
                </a:r>
                <a:endParaRPr lang="en-US" altLang="zh-CN" sz="2000" dirty="0"/>
              </a:p>
            </p:txBody>
          </p:sp>
        </mc:Choice>
        <mc:Fallback>
          <p:sp>
            <p:nvSpPr>
              <p:cNvPr id="2" name="QO_5_BD.32_1#f13d448c6?vop=1&amp;pid=2ce1549ff&amp;color=0,0,0&amp;vtp=1&amp;bt=1&amp;bbb=1&amp;hb=1"/>
              <p:cNvSpPr>
                <a:spLocks noRot="1" noChangeAspect="1" noMove="1" noResize="1" noEditPoints="1" noAdjustHandles="1" noChangeArrowheads="1" noChangeShapeType="1" noTextEdit="1"/>
              </p:cNvSpPr>
              <p:nvPr/>
            </p:nvSpPr>
            <p:spPr>
              <a:xfrm>
                <a:off x="722376" y="972000"/>
                <a:ext cx="10753344" cy="3154236"/>
              </a:xfrm>
              <a:prstGeom prst="rect">
                <a:avLst/>
              </a:prstGeom>
              <a:blipFill rotWithShape="1">
                <a:blip r:embed="rId1"/>
                <a:stretch>
                  <a:fillRect l="-4" t="-14" r="-968" b="-1449"/>
                </a:stretch>
              </a:blipFill>
            </p:spPr>
            <p:txBody>
              <a:bodyPr/>
              <a:lstStyle/>
              <a:p>
                <a:r>
                  <a:rPr lang="zh-CN" altLang="en-US">
                    <a:noFill/>
                  </a:rPr>
                  <a:t> </a:t>
                </a:r>
              </a:p>
            </p:txBody>
          </p:sp>
        </mc:Fallback>
      </mc:AlternateContent>
      <p:pic>
        <p:nvPicPr>
          <p:cNvPr id="3" name="QO_5_BD.32_2#f13d448c6?vop=1&amp;pid=2ce1549f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11496" y="4254633"/>
            <a:ext cx="1975104"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3_1#6cc478a54?vop=1&amp;pid=f13d448c6&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（1）空载时气缸内气体压强多大？</a:t>
            </a:r>
            <a:endParaRPr lang="en-US" altLang="zh-CN" sz="2000" dirty="0"/>
          </a:p>
        </p:txBody>
      </p:sp>
      <mc:AlternateContent xmlns:mc="http://schemas.openxmlformats.org/markup-compatibility/2006">
        <mc:Choice xmlns:a14="http://schemas.microsoft.com/office/drawing/2010/main" Requires="a14">
          <p:sp>
            <p:nvSpPr>
              <p:cNvPr id="3" name="QO_6_AN.34_1#6cc478a54?vop=1&amp;vop=1&amp;pid=f13d448c6&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4_1#6cc478a54?vop=1&amp;vop=1&amp;pid=f13d448c6&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1"/>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5_1#6cc478a54?vop=1&amp;vop=1&amp;pid=f13d448c6&amp;color=0,0,0&amp;vtp=1&amp;bbb=1"/>
              <p:cNvSpPr/>
              <p:nvPr/>
            </p:nvSpPr>
            <p:spPr>
              <a:xfrm>
                <a:off x="722376" y="1835917"/>
                <a:ext cx="10753344" cy="13381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空载时对车厢与活塞整体受力分析,有</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解得空载时气缸内气体压强为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5_1#6cc478a54?vop=1&amp;vop=1&amp;pid=f13d448c6&amp;color=0,0,0&amp;vtp=1&amp;bbb=1"/>
              <p:cNvSpPr>
                <a:spLocks noRot="1" noChangeAspect="1" noMove="1" noResize="1" noEditPoints="1" noAdjustHandles="1" noChangeArrowheads="1" noChangeShapeType="1" noTextEdit="1"/>
              </p:cNvSpPr>
              <p:nvPr/>
            </p:nvSpPr>
            <p:spPr>
              <a:xfrm>
                <a:off x="722376" y="1835917"/>
                <a:ext cx="10753344" cy="1338136"/>
              </a:xfrm>
              <a:prstGeom prst="rect">
                <a:avLst/>
              </a:prstGeom>
              <a:blipFill rotWithShape="1">
                <a:blip r:embed="rId2"/>
                <a:stretch>
                  <a:fillRect l="-4" t="-10" b="-344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6_1#5771ee556?vop=1&amp;pid=f13d448c6&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（2）轿车搭载乘客后相比于空载，车体下降的距离为多少？</a:t>
            </a:r>
            <a:endParaRPr lang="en-US" altLang="zh-CN" sz="2000" dirty="0"/>
          </a:p>
        </p:txBody>
      </p:sp>
      <mc:AlternateContent xmlns:mc="http://schemas.openxmlformats.org/markup-compatibility/2006">
        <mc:Choice xmlns:a14="http://schemas.microsoft.com/office/drawing/2010/main" Requires="a14">
          <p:sp>
            <p:nvSpPr>
              <p:cNvPr id="3" name="QO_6_AN.37_1#5771ee556?vop=1&amp;vop=1&amp;pid=f13d448c6&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7_1#5771ee556?vop=1&amp;vop=1&amp;pid=f13d448c6&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1"/>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8_1#5771ee556?vop=1&amp;vop=1&amp;pid=f13d448c6&amp;color=0,0,0&amp;vtp=1&amp;bbb=1"/>
              <p:cNvSpPr/>
              <p:nvPr/>
            </p:nvSpPr>
            <p:spPr>
              <a:xfrm>
                <a:off x="722376" y="1843728"/>
                <a:ext cx="10753344" cy="3218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载客后对车厢与活塞整体受力分析,有</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对气缸内气体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则活塞下降的距离为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即车体下降的距离为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8_1#5771ee556?vop=1&amp;vop=1&amp;pid=f13d448c6&amp;color=0,0,0&amp;vtp=1&amp;bbb=1"/>
              <p:cNvSpPr>
                <a:spLocks noRot="1" noChangeAspect="1" noMove="1" noResize="1" noEditPoints="1" noAdjustHandles="1" noChangeArrowheads="1" noChangeShapeType="1" noTextEdit="1"/>
              </p:cNvSpPr>
              <p:nvPr/>
            </p:nvSpPr>
            <p:spPr>
              <a:xfrm>
                <a:off x="722376" y="1843728"/>
                <a:ext cx="10753344" cy="3218434"/>
              </a:xfrm>
              <a:prstGeom prst="rect">
                <a:avLst/>
              </a:prstGeom>
              <a:blipFill rotWithShape="1">
                <a:blip r:embed="rId2"/>
                <a:stretch>
                  <a:fillRect l="-4" t="-10" b="-14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9_1#76db28fe3?vop=1&amp;pid=2ce1549ff&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12.（24分）</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某超重报警装置示意图如图所示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，它由导热性能良好的带卡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口的气缸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、固定有平台的活塞、报警电路组成.活塞将一定质量的氮气密封在气缸内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紧密接触且到气缸底部距离为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，内部气体的压强为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；轻弹簧原长为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下端固定，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上端接报警电路下触点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，当活塞下移上下触点接触时，超重报警灯亮起.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气缸内氮气视为理想气体，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已知理想气体的内能与热力学温度成正比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，活塞（含平台）质量为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，活塞与气缸间摩擦不计，触点的大小、质量不计.</a:t>
                </a:r>
                <a:endParaRPr lang="en-US" altLang="zh-CN" sz="2000" dirty="0"/>
              </a:p>
            </p:txBody>
          </p:sp>
        </mc:Choice>
        <mc:Fallback>
          <p:sp>
            <p:nvSpPr>
              <p:cNvPr id="2" name="QO_5_BD.39_1#76db28fe3?vop=1&amp;pid=2ce1549ff&amp;color=0,0,0&amp;vtp=1&amp;bt=1&amp;bbb=1&amp;hb=1"/>
              <p:cNvSpPr>
                <a:spLocks noRot="1" noChangeAspect="1" noMove="1" noResize="1" noEditPoints="1" noAdjustHandles="1" noChangeArrowheads="1" noChangeShapeType="1" noTextEdit="1"/>
              </p:cNvSpPr>
              <p:nvPr/>
            </p:nvSpPr>
            <p:spPr>
              <a:xfrm>
                <a:off x="722376" y="972000"/>
                <a:ext cx="10753344" cy="2685034"/>
              </a:xfrm>
              <a:prstGeom prst="rect">
                <a:avLst/>
              </a:prstGeom>
              <a:blipFill rotWithShape="1">
                <a:blip r:embed="rId1"/>
                <a:stretch>
                  <a:fillRect l="-4" t="-17" r="-3330" b="-1677"/>
                </a:stretch>
              </a:blipFill>
            </p:spPr>
            <p:txBody>
              <a:bodyPr/>
              <a:lstStyle/>
              <a:p>
                <a:r>
                  <a:rPr lang="zh-CN" altLang="en-US">
                    <a:noFill/>
                  </a:rPr>
                  <a:t> </a:t>
                </a:r>
              </a:p>
            </p:txBody>
          </p:sp>
        </mc:Fallback>
      </mc:AlternateContent>
      <p:pic>
        <p:nvPicPr>
          <p:cNvPr id="3" name="QO_5_BD.39_2#76db28fe3?vop=1&amp;pid=2ce1549f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3790003"/>
            <a:ext cx="298094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8a048e6cb?vop=1&amp;pid=76db28fe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（1）将一重物在外力的作用下慢慢放到平台上，活塞缓慢下移，当外力减为0时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，超重报警灯刚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好亮起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O_7_BD.41_1#fd6ab7af0?vop=1&amp;pid=8a048e6cb&amp;color=0,0,0&amp;vtp=1&amp;bbb=1"/>
              <p:cNvSpPr/>
              <p:nvPr/>
            </p:nvSpPr>
            <p:spPr>
              <a:xfrm>
                <a:off x="722376" y="18808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①求重物的质量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BD.41_1#fd6ab7af0?vop=1&amp;pid=8a048e6cb&amp;color=0,0,0&amp;vtp=1&amp;bbb=1"/>
              <p:cNvSpPr>
                <a:spLocks noRot="1" noChangeAspect="1" noMove="1" noResize="1" noEditPoints="1" noAdjustHandles="1" noChangeArrowheads="1" noChangeShapeType="1" noTextEdit="1"/>
              </p:cNvSpPr>
              <p:nvPr/>
            </p:nvSpPr>
            <p:spPr>
              <a:xfrm>
                <a:off x="722376" y="1880812"/>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42_1#fd6ab7af0?vop=1&amp;vop=1&amp;pid=8a048e6cb&amp;color=0,0,0&amp;vtp=1&amp;bbb=1"/>
              <p:cNvSpPr/>
              <p:nvPr/>
            </p:nvSpPr>
            <p:spPr>
              <a:xfrm>
                <a:off x="722376" y="2291403"/>
                <a:ext cx="10753344" cy="546100"/>
              </a:xfrm>
              <a:prstGeom prst="rect">
                <a:avLst/>
              </a:prstGeom>
              <a:noFill/>
            </p:spPr>
            <p:txBody>
              <a:bodyPr wrap="none" lIns="0" tIns="0" rIns="0" bIns="0" rtlCol="0" anchor="t"/>
              <a:lstStyle/>
              <a:p>
                <a:pPr algn="l" latinLnBrk="1">
                  <a:lnSpc>
                    <a:spcPts val="4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den>
                    </m:f>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7_AN.42_1#fd6ab7af0?vop=1&amp;vop=1&amp;pid=8a048e6cb&amp;color=0,0,0&amp;vtp=1&amp;bbb=1"/>
              <p:cNvSpPr>
                <a:spLocks noRot="1" noChangeAspect="1" noMove="1" noResize="1" noEditPoints="1" noAdjustHandles="1" noChangeArrowheads="1" noChangeShapeType="1" noTextEdit="1"/>
              </p:cNvSpPr>
              <p:nvPr/>
            </p:nvSpPr>
            <p:spPr>
              <a:xfrm>
                <a:off x="722376" y="2291403"/>
                <a:ext cx="10753344" cy="546100"/>
              </a:xfrm>
              <a:prstGeom prst="rect">
                <a:avLst/>
              </a:prstGeom>
              <a:blipFill rotWithShape="1">
                <a:blip r:embed="rId2"/>
                <a:stretch>
                  <a:fillRect l="-4" t="-59"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S.43_1#fd6ab7af0?vop=1&amp;vop=1&amp;pid=8a048e6cb&amp;color=0,0,0&amp;vtp=1&amp;bbb=1"/>
              <p:cNvSpPr/>
              <p:nvPr/>
            </p:nvSpPr>
            <p:spPr>
              <a:xfrm>
                <a:off x="722376" y="2837503"/>
                <a:ext cx="10753344" cy="194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活塞缓慢下移,气体做等温变化,由玻意耳定律有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解得触发报警时气体压强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,由平衡条件可得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O_7_AS.43_1#fd6ab7af0?vop=1&amp;vop=1&amp;pid=8a048e6cb&amp;color=0,0,0&amp;vtp=1&amp;bbb=1"/>
              <p:cNvSpPr>
                <a:spLocks noRot="1" noChangeAspect="1" noMove="1" noResize="1" noEditPoints="1" noAdjustHandles="1" noChangeArrowheads="1" noChangeShapeType="1" noTextEdit="1"/>
              </p:cNvSpPr>
              <p:nvPr/>
            </p:nvSpPr>
            <p:spPr>
              <a:xfrm>
                <a:off x="722376" y="2837503"/>
                <a:ext cx="10753344" cy="19431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44_1#bcfcb65e9?vop=1&amp;pid=8a048e6cb&amp;color=0,0,0&amp;vtp=1&amp;bt=1&amp;bbb=1&amp;hb=1"/>
              <p:cNvSpPr/>
              <p:nvPr/>
            </p:nvSpPr>
            <p:spPr>
              <a:xfrm>
                <a:off x="722376" y="969264"/>
                <a:ext cx="10753344" cy="881634"/>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②环境温度由</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降低到</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，充入一定量的氮气使上下触点恰好分离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，求充入氮气质量与原来氮气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质量的比值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44_1#bcfcb65e9?vop=1&amp;pid=8a048e6cb&amp;color=0,0,0&amp;vtp=1&amp;bt=1&amp;bbb=1&amp;hb=1"/>
              <p:cNvSpPr>
                <a:spLocks noRot="1" noChangeAspect="1" noMove="1" noResize="1" noEditPoints="1" noAdjustHandles="1" noChangeArrowheads="1" noChangeShapeType="1" noTextEdit="1"/>
              </p:cNvSpPr>
              <p:nvPr/>
            </p:nvSpPr>
            <p:spPr>
              <a:xfrm>
                <a:off x="722376" y="969264"/>
                <a:ext cx="10753344" cy="881634"/>
              </a:xfrm>
              <a:prstGeom prst="rect">
                <a:avLst/>
              </a:prstGeom>
              <a:blipFill rotWithShape="1">
                <a:blip r:embed="rId1"/>
                <a:stretch>
                  <a:fillRect l="-4" t="-29" r="-1075" b="-51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45_1#bcfcb65e9?vop=1&amp;vop=1&amp;pid=8a048e6cb&amp;color=0,0,0&amp;vtp=1&amp;bbb=1"/>
              <p:cNvSpPr/>
              <p:nvPr/>
            </p:nvSpPr>
            <p:spPr>
              <a:xfrm>
                <a:off x="722376" y="1855343"/>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45_1#bcfcb65e9?vop=1&amp;vop=1&amp;pid=8a048e6cb&amp;color=0,0,0&amp;vtp=1&amp;bbb=1"/>
              <p:cNvSpPr>
                <a:spLocks noRot="1" noChangeAspect="1" noMove="1" noResize="1" noEditPoints="1" noAdjustHandles="1" noChangeArrowheads="1" noChangeShapeType="1" noTextEdit="1"/>
              </p:cNvSpPr>
              <p:nvPr/>
            </p:nvSpPr>
            <p:spPr>
              <a:xfrm>
                <a:off x="722376" y="1855343"/>
                <a:ext cx="10753344" cy="605409"/>
              </a:xfrm>
              <a:prstGeom prst="rect">
                <a:avLst/>
              </a:prstGeom>
              <a:blipFill rotWithShape="1">
                <a:blip r:embed="rId2"/>
                <a:stretch>
                  <a:fillRect l="-4" t="-84" b="-89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46_1#bcfcb65e9?vop=1&amp;vop=1&amp;pid=8a048e6cb&amp;color=0,0,0&amp;vtp=1&amp;bbb=1&amp;hb=1"/>
              <p:cNvSpPr/>
              <p:nvPr/>
            </p:nvSpPr>
            <p:spPr>
              <a:xfrm>
                <a:off x="722376" y="2464879"/>
                <a:ext cx="10753344" cy="2133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触点恰好分离,此时气缸内压强为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.若封闭气体状态压强为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,由盖—吕萨克定律有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num>
                      <m:den>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充入氮气质量与原来氮气质量的比值</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46_1#bcfcb65e9?vop=1&amp;vop=1&amp;pid=8a048e6cb&amp;color=0,0,0&amp;vtp=1&amp;bbb=1&amp;hb=1"/>
              <p:cNvSpPr>
                <a:spLocks noRot="1" noChangeAspect="1" noMove="1" noResize="1" noEditPoints="1" noAdjustHandles="1" noChangeArrowheads="1" noChangeShapeType="1" noTextEdit="1"/>
              </p:cNvSpPr>
              <p:nvPr/>
            </p:nvSpPr>
            <p:spPr>
              <a:xfrm>
                <a:off x="722376" y="2464879"/>
                <a:ext cx="10753344" cy="2133600"/>
              </a:xfrm>
              <a:prstGeom prst="rect">
                <a:avLst/>
              </a:prstGeom>
              <a:blipFill rotWithShape="1">
                <a:blip r:embed="rId3"/>
                <a:stretch>
                  <a:fillRect l="-4" t="-21" r="-295"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505d644c2?pid=29ca671b0&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6981" y="1084839"/>
            <a:ext cx="219456" cy="182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505d644c2?pid=29ca671b0&amp;color=0,0,0&amp;vtp=1&amp;bt=1&amp;bbb=1"/>
          <p:cNvSpPr/>
          <p:nvPr/>
        </p:nvSpPr>
        <p:spPr>
          <a:xfrm>
            <a:off x="722377" y="972000"/>
            <a:ext cx="10749631" cy="408559"/>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:60分钟</a:t>
            </a:r>
            <a:endParaRPr lang="en-US" altLang="zh-CN" sz="100" dirty="0"/>
          </a:p>
        </p:txBody>
      </p:sp>
      <p:sp>
        <p:nvSpPr>
          <p:cNvPr id="4" name="QC_5_BD.1_1#aba4ce3aa?vop=1&amp;pid=459e537d5&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[江西部分高中2025高二下联考]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关于下列各图，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2_1#aba4ce3aa.bracket?vop=1&amp;pid=459e537d5&amp;color=0,0,0&amp;vpa=1&amp;vtp=1"/>
          <p:cNvSpPr/>
          <p:nvPr/>
        </p:nvSpPr>
        <p:spPr>
          <a:xfrm>
            <a:off x="8118539" y="1433137"/>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6" name="QC_5_BD.1_3#aba4ce3aa?iti=1&amp;htil=1&amp;vop=1&amp;pid=459e537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41832" y="2053024"/>
            <a:ext cx="2249424"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_4#aba4ce3aa?iti=2&amp;htil=1&amp;vop=1&amp;pid=459e537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95344" y="2400496"/>
            <a:ext cx="1719072"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_5#aba4ce3aa?iti=3&amp;htil=1&amp;vop=1&amp;pid=459e537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91072" y="1970728"/>
            <a:ext cx="229514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5_BD.1_6#aba4ce3aa?iti=4&amp;htil=1&amp;vop=1&amp;pid=459e537d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125712" y="2171896"/>
            <a:ext cx="2002536"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5_BD.1_7#aba4ce3aa?iti=1&amp;htil=1&amp;vop=1&amp;pid=459e537d5&amp;color=0,0,0&amp;vtp=1"/>
          <p:cNvSpPr/>
          <p:nvPr/>
        </p:nvSpPr>
        <p:spPr>
          <a:xfrm>
            <a:off x="1910969" y="356991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11" name="QC_5_BD.1_8#aba4ce3aa?iti=2&amp;htil=1&amp;vop=1&amp;pid=459e537d5&amp;color=0,0,0&amp;vtp=1"/>
          <p:cNvSpPr/>
          <p:nvPr/>
        </p:nvSpPr>
        <p:spPr>
          <a:xfrm>
            <a:off x="4599305" y="356991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12" name="QC_5_BD.1_9#aba4ce3aa?iti=3&amp;htil=1&amp;vop=1&amp;pid=459e537d5&amp;color=0,0,0&amp;vtp=1"/>
          <p:cNvSpPr/>
          <p:nvPr/>
        </p:nvSpPr>
        <p:spPr>
          <a:xfrm>
            <a:off x="7283069" y="356076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
        <p:nvSpPr>
          <p:cNvPr id="13" name="QC_5_BD.1_10#aba4ce3aa?iti=4&amp;htil=1&amp;vop=1&amp;pid=459e537d5&amp;color=0,0,0&amp;vtp=1"/>
          <p:cNvSpPr/>
          <p:nvPr/>
        </p:nvSpPr>
        <p:spPr>
          <a:xfrm>
            <a:off x="9971405" y="356076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p:sp>
        <p:nvSpPr>
          <p:cNvPr id="14" name="QC_5_BD.1_11#aba4ce3aa.choices?vop=1&amp;pid=459e537d5&amp;color=0,0,0&amp;vtp=1&amp;bbb=1"/>
          <p:cNvSpPr/>
          <p:nvPr/>
        </p:nvSpPr>
        <p:spPr>
          <a:xfrm>
            <a:off x="722376" y="403866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A.图甲中，实验现象说明薄板材料是非晶体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.图乙中液体和管壁表现为不浸润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.图丙中，在液体表面层，分子间作用力表现为引力，因此产生表面张力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.图丁中，农民用拖拉机耕地是利用毛细现象让地下水能更好地上升到地面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7_1#2dfca51b7?vop=1&amp;pid=76db28fe3&amp;color=0,0,0&amp;vtp=1&amp;bt=1&amp;bbb=1&amp;hb=1"/>
              <p:cNvSpPr/>
              <p:nvPr/>
            </p:nvSpPr>
            <p:spPr>
              <a:xfrm>
                <a:off x="722376" y="972000"/>
                <a:ext cx="10753344" cy="810514"/>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的重物在平台表面无初速度释放，活塞自由下移，超重报警灯亮起时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体的温度为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，气体向外界放出的热量为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，求超重报警灯亮起时重物的速度大小.</a:t>
                </a:r>
                <a:endParaRPr lang="en-US" altLang="zh-CN" sz="2000" dirty="0"/>
              </a:p>
            </p:txBody>
          </p:sp>
        </mc:Choice>
        <mc:Fallback>
          <p:sp>
            <p:nvSpPr>
              <p:cNvPr id="2" name="QO_6_BD.47_1#2dfca51b7?vop=1&amp;pid=76db28fe3&amp;color=0,0,0&amp;vtp=1&amp;bt=1&amp;bbb=1&amp;hb=1"/>
              <p:cNvSpPr>
                <a:spLocks noRot="1" noChangeAspect="1" noMove="1" noResize="1" noEditPoints="1" noAdjustHandles="1" noChangeArrowheads="1" noChangeShapeType="1" noTextEdit="1"/>
              </p:cNvSpPr>
              <p:nvPr/>
            </p:nvSpPr>
            <p:spPr>
              <a:xfrm>
                <a:off x="722376" y="972000"/>
                <a:ext cx="10753344" cy="810514"/>
              </a:xfrm>
              <a:prstGeom prst="rect">
                <a:avLst/>
              </a:prstGeom>
              <a:blipFill rotWithShape="1">
                <a:blip r:embed="rId1"/>
                <a:stretch>
                  <a:fillRect l="-4" t="-56" r="-348" b="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8_1#2dfca51b7?vop=1&amp;vop=1&amp;pid=76db28fe3&amp;color=0,0,0&amp;vtp=1&amp;bbb=1"/>
              <p:cNvSpPr/>
              <p:nvPr/>
            </p:nvSpPr>
            <p:spPr>
              <a:xfrm>
                <a:off x="722376" y="1794451"/>
                <a:ext cx="10753344" cy="6223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ad>
                      <m:radPr>
                        <m:degHide m:val="on"/>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radPr>
                      <m:deg/>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𝒈𝒍</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𝒍𝑺</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𝑼</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𝑸</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𝒎</m:t>
                            </m:r>
                          </m:den>
                        </m:f>
                      </m:e>
                    </m:ra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8_1#2dfca51b7?vop=1&amp;vop=1&amp;pid=76db28fe3&amp;color=0,0,0&amp;vtp=1&amp;bbb=1"/>
              <p:cNvSpPr>
                <a:spLocks noRot="1" noChangeAspect="1" noMove="1" noResize="1" noEditPoints="1" noAdjustHandles="1" noChangeArrowheads="1" noChangeShapeType="1" noTextEdit="1"/>
              </p:cNvSpPr>
              <p:nvPr/>
            </p:nvSpPr>
            <p:spPr>
              <a:xfrm>
                <a:off x="722376" y="1794451"/>
                <a:ext cx="10753344" cy="622300"/>
              </a:xfrm>
              <a:prstGeom prst="rect">
                <a:avLst/>
              </a:prstGeom>
              <a:blipFill rotWithShape="1">
                <a:blip r:embed="rId2"/>
                <a:stretch>
                  <a:fillRect l="-4" t="-93" b="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9_1#2dfca51b7?vop=1&amp;vop=1&amp;pid=76db28fe3&amp;color=0,0,0&amp;vtp=1&amp;bbb=1"/>
              <p:cNvSpPr/>
              <p:nvPr/>
            </p:nvSpPr>
            <p:spPr>
              <a:xfrm>
                <a:off x="722376" y="2416751"/>
                <a:ext cx="10753344" cy="3711067"/>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由题意可知超重报警灯亮起时封闭气体的内能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由热力学第一定律有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对活塞和重物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endParaRPr lang="en-US" altLang="zh-CN" sz="2200" dirty="0"/>
              </a:p>
              <a:p>
                <a:pPr latinLnBrk="1">
                  <a:lnSpc>
                    <a:spcPts val="4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9_1#2dfca51b7?vop=1&amp;vop=1&amp;pid=76db28fe3&amp;color=0,0,0&amp;vtp=1&amp;bbb=1"/>
              <p:cNvSpPr>
                <a:spLocks noRot="1" noChangeAspect="1" noMove="1" noResize="1" noEditPoints="1" noAdjustHandles="1" noChangeArrowheads="1" noChangeShapeType="1" noTextEdit="1"/>
              </p:cNvSpPr>
              <p:nvPr/>
            </p:nvSpPr>
            <p:spPr>
              <a:xfrm>
                <a:off x="722376" y="2416751"/>
                <a:ext cx="10753344" cy="3711067"/>
              </a:xfrm>
              <a:prstGeom prst="rect">
                <a:avLst/>
              </a:prstGeom>
              <a:blipFill rotWithShape="1">
                <a:blip r:embed="rId3"/>
                <a:stretch>
                  <a:fillRect l="-4" t="-16"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ba4ce3aa?vop=1&amp;vop=1&amp;pid=459e537d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题图甲中,实验现象表明薄板材料导热性表现为各向同性,则说明薄板材料可能是单晶体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可能是多晶体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,还有可能是非晶体,故A错误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；题图乙中液体和管壁接触面中的附着层中的液体分子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间表现为斥力效果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,可知液体和管壁表现为浸润,故B错误；题图丙中,在液体表面层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,因此产生表面张力,故C正确；题图丁中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,农民用拖拉机耕地是为了破坏土壤里的毛细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,防止地下水分因毛细现象上升到地面蒸发,故D错误.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da93e1f1a?vop=1&amp;pid=459e537d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[江苏南航苏州附中2024高二下检测]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海底火山活跃的海域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，火山附近的海水会被加热形成水蒸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气从而产生气泡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.气泡浮上水面的过程中温度下降，压强减小，体积减小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.该过程中水蒸气可视作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理想气体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da93e1f1a.bracket?vop=1&amp;pid=459e537d5&amp;color=0,0,0&amp;vpa=2&amp;vtp=1"/>
          <p:cNvSpPr/>
          <p:nvPr/>
        </p:nvSpPr>
        <p:spPr>
          <a:xfrm>
            <a:off x="5048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da93e1f1a?vop=1&amp;pid=459e537d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21224" y="2408877"/>
            <a:ext cx="1737360"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da93e1f1a.choices?vop=1&amp;pid=459e537d5&amp;color=0,0,0&amp;vtp=1&amp;bbb=1"/>
          <p:cNvSpPr/>
          <p:nvPr/>
        </p:nvSpPr>
        <p:spPr>
          <a:xfrm>
            <a:off x="722376" y="3678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.水蒸气上升过程中吸收热量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.水蒸气分子的平均动能增大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C.水蒸气放出的热量大于其减小的内能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.该过程违反了热力学第二定律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da93e1f1a?vop=1&amp;vop=1&amp;pid=459e537d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气体温度下降,故内能减小,即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,体积减小,外界对气体做功,故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,故水蒸气上升过程中放出热量,A错误；水蒸气的温度下降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,故分子平均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,B错误；根据热力学第一定律,因外界对气体做功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,故水蒸气放出的热量大于其减小的内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,C正确；该过程变化的同时也引起了海水的重力势能和内能的变化,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故没有违反热力学第二定律,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6_1#da93e1f1a?vop=1&amp;vop=1&amp;pid=459e537d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2716"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79c39881a?vop=1&amp;pid=459e537d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3.如图所示，开口水平向右的绝热气缸放置在水平地面上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，一轻质绝热活塞封住一定质量的理想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，忽略缸壁对活塞的摩擦力.现用电热丝缓慢加热气体，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79c39881a.bracket?vop=1&amp;pid=459e537d5&amp;color=0,0,0&amp;vpa=3&amp;vtp=1"/>
          <p:cNvSpPr/>
          <p:nvPr/>
        </p:nvSpPr>
        <p:spPr>
          <a:xfrm>
            <a:off x="7829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79c39881a?vop=1&amp;pid=459e537d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504688" y="1951677"/>
            <a:ext cx="1179576"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79c39881a.choices?vop=1&amp;pid=459e537d5&amp;color=0,0,0&amp;vtp=1&amp;bbb=1"/>
          <p:cNvSpPr/>
          <p:nvPr/>
        </p:nvSpPr>
        <p:spPr>
          <a:xfrm>
            <a:off x="722376" y="3196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.气体压强变大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.气体内能不变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C.气体吸收的热量可以全部用来对外做功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.气体吸收的热量不可以全部用来对外做功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79c39881a?vop=1&amp;vop=1&amp;pid=459e537d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对活塞受力分析可知,气体压强始终等于外界大气压,压强不变,A错误；缓慢加热气体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,内能增大,B错误；由热力学第二定律,不可能从单一热源吸收热量,使之完全变成功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产生其他影响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,可知气体吸收的热量不可以全部用来对外做功,C错误,D正确.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79c39881a?vop=1&amp;vop=1&amp;pid=459e537d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【一题多解】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、D选项也可用热力学第一定律进行分析,根据热力学第一定律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,气体等压膨胀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,由此可知,气体吸收的热量大于对外所做的功,C错误,D正确.</a:t>
                </a:r>
                <a:endParaRPr lang="en-US" altLang="zh-CN" sz="2000" dirty="0"/>
              </a:p>
            </p:txBody>
          </p:sp>
        </mc:Choice>
        <mc:Fallback>
          <p:sp>
            <p:nvSpPr>
              <p:cNvPr id="2" name="QC_5_EX.10_1#79c39881a?vop=1&amp;vop=1&amp;pid=459e537d5&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7394</Words>
  <Application>WPS 演示</Application>
  <PresentationFormat>宽屏</PresentationFormat>
  <Paragraphs>259</Paragraphs>
  <Slides>31</Slides>
  <Notes>31</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31</vt:i4>
      </vt:variant>
    </vt:vector>
  </HeadingPairs>
  <TitlesOfParts>
    <vt:vector size="5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2025-10-23T04:49:00Z</dcterms:created>
  <dcterms:modified xsi:type="dcterms:W3CDTF">2025-10-27T02:46:03Z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0DA637CC84574062AF23E02DE9C44DD7_12</vt:lpwstr>
  </property>
  <property fmtid="{D5CDD505-2E9C-101B-9397-08002B2CF9AE}" pid="3" name="KSOProductBuildVer">
    <vt:lpwstr>2052-12.1.0.23125</vt:lpwstr>
  </property>
</Properties>
</file>