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14" r:id="rId54"/>
    <p:sldId id="307" r:id="rId55"/>
    <p:sldId id="308" r:id="rId56"/>
    <p:sldId id="309" r:id="rId57"/>
    <p:sldId id="310" r:id="rId58"/>
    <p:sldId id="311" r:id="rId59"/>
    <p:sldId id="312" r:id="rId60"/>
    <p:sldId id="313" r:id="rId6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328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19322d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分子动理论</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4111ed8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气体等温变化的探究实验</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765635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气体实验定律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16cd98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考点4 变质量问题</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b88b4c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考点5 理想气体状态变化图像</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8fc66a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考点6 理想气体状态方程</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c69bff6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考点7 热力学第一定律的理解和应用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34.png"/><Relationship Id="rId1" Type="http://schemas.openxmlformats.org/officeDocument/2006/relationships/image" Target="../media/image33.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5.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5.xml"/><Relationship Id="rId2" Type="http://schemas.openxmlformats.org/officeDocument/2006/relationships/image" Target="../media/image39.jpeg"/><Relationship Id="rId1"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42.jpeg"/><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5.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5.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5.xml"/><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image" Target="../media/image49.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6.xml"/><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image" Target="../media/image52.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6.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6.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6.xml"/><Relationship Id="rId2" Type="http://schemas.openxmlformats.org/officeDocument/2006/relationships/image" Target="../media/image62.jpeg"/><Relationship Id="rId1" Type="http://schemas.openxmlformats.org/officeDocument/2006/relationships/image" Target="../media/image61.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6.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6.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6.xml"/><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image" Target="../media/image69.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image" Target="../media/image73.jpeg"/><Relationship Id="rId1" Type="http://schemas.openxmlformats.org/officeDocument/2006/relationships/image" Target="../media/image7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7.xml"/><Relationship Id="rId1" Type="http://schemas.openxmlformats.org/officeDocument/2006/relationships/image" Target="../media/image74.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7.xml"/><Relationship Id="rId2" Type="http://schemas.openxmlformats.org/officeDocument/2006/relationships/image" Target="../media/image76.jpeg"/><Relationship Id="rId1" Type="http://schemas.openxmlformats.org/officeDocument/2006/relationships/image" Target="../media/image75.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7.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7.xml"/><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18.xml"/><Relationship Id="rId4" Type="http://schemas.openxmlformats.org/officeDocument/2006/relationships/image" Target="../media/image86.png"/><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image" Target="../media/image8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8.xml"/><Relationship Id="rId1" Type="http://schemas.openxmlformats.org/officeDocument/2006/relationships/image" Target="../media/image87.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8.xml"/><Relationship Id="rId1" Type="http://schemas.openxmlformats.org/officeDocument/2006/relationships/image" Target="../media/image88.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8.xml"/><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image" Target="../media/image8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8.xml"/><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image" Target="../media/image92.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8.xml"/><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image" Target="../media/image95.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8.xml"/><Relationship Id="rId2" Type="http://schemas.openxmlformats.org/officeDocument/2006/relationships/image" Target="../media/image99.png"/><Relationship Id="rId1" Type="http://schemas.openxmlformats.org/officeDocument/2006/relationships/image" Target="../media/image98.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9.xml"/><Relationship Id="rId1" Type="http://schemas.openxmlformats.org/officeDocument/2006/relationships/image" Target="../media/image10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9.xml"/><Relationship Id="rId1" Type="http://schemas.openxmlformats.org/officeDocument/2006/relationships/image" Target="../media/image101.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9.xml"/><Relationship Id="rId2" Type="http://schemas.openxmlformats.org/officeDocument/2006/relationships/image" Target="../media/image103.jpeg"/><Relationship Id="rId1" Type="http://schemas.openxmlformats.org/officeDocument/2006/relationships/image" Target="../media/image102.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9.xml"/><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image" Target="../media/image104.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9.xml"/><Relationship Id="rId2" Type="http://schemas.openxmlformats.org/officeDocument/2006/relationships/image" Target="../media/image108.png"/><Relationship Id="rId1" Type="http://schemas.openxmlformats.org/officeDocument/2006/relationships/image" Target="../media/image10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9.xml"/><Relationship Id="rId1" Type="http://schemas.openxmlformats.org/officeDocument/2006/relationships/image" Target="../media/image109.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1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10.xml"/><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image" Target="../media/image111.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0.xml"/><Relationship Id="rId1" Type="http://schemas.openxmlformats.org/officeDocument/2006/relationships/image" Target="../media/image114.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0.xml"/><Relationship Id="rId2" Type="http://schemas.openxmlformats.org/officeDocument/2006/relationships/image" Target="../media/image116.jpeg"/><Relationship Id="rId1" Type="http://schemas.openxmlformats.org/officeDocument/2006/relationships/image" Target="../media/image115.png"/></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0.xml"/><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image" Target="../media/image117.png"/></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10.xml"/><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image" Target="../media/image120.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4.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4.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936c57a36?vop=1&amp;pid=a7656359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黑吉辽蒙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2025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某同学冬季乘火车旅行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，在寒冷的站台上从气密性良好的糖果瓶中取出糖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果后拧紧瓶盖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，将糖果瓶带入温暖的车厢内一段时间后，与刚进入车厢时相比，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瓶内气体(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936c57a36?vop=1&amp;pid=a7656359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95" b="-5384"/>
                </a:stretch>
              </a:blipFill>
            </p:spPr>
            <p:txBody>
              <a:bodyPr/>
              <a:lstStyle/>
              <a:p>
                <a:r>
                  <a:rPr lang="zh-CN" altLang="en-US">
                    <a:noFill/>
                  </a:rPr>
                  <a:t> </a:t>
                </a:r>
              </a:p>
            </p:txBody>
          </p:sp>
        </mc:Fallback>
      </mc:AlternateContent>
      <p:sp>
        <p:nvSpPr>
          <p:cNvPr id="3" name="QC_5_AN.18_1#936c57a36.bracket?vop=1&amp;pid=a7656359e&amp;color=0,0,0&amp;vpa=6&amp;vtp=1"/>
          <p:cNvSpPr/>
          <p:nvPr/>
        </p:nvSpPr>
        <p:spPr>
          <a:xfrm>
            <a:off x="1082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936c57a36.choices?vop=1&amp;pid=a7656359e&amp;color=0,0,0&amp;vtp=1&amp;bbb=1"/>
          <p:cNvSpPr/>
          <p:nvPr/>
        </p:nvSpPr>
        <p:spPr>
          <a:xfrm>
            <a:off x="722376" y="18768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.内能变小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.压强变大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C.分子的数密度变大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.每个分子动能都变大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936c57a36?vop=1&amp;vop=1&amp;pid=a7656359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糖果瓶从刚进入车厢到进入车厢一段时间后，瓶内气体温度升高，内能变大，A错误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，由查理定律可知，温度升高，压强变大，B正确；糖果瓶气密性良好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，气体体积不变，则分子的数密度不变，C错误；气体的温度升高，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分子的平均动能变大，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但并非每个分子动能都变大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2e0aa63c2?vop=1&amp;pid=a7656359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如图，一圆柱形气缸水平固置，其内部被活塞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密封成两部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与气缸壁均绝热且两者间无摩擦.平衡时，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左、右两侧理想气体的温度分别为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2e0aa63c2?vop=1&amp;pid=a7656359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21_1#2e0aa63c2.bracket?vop=1&amp;pid=a7656359e&amp;color=0,0,0&amp;vpa=7&amp;vtp=1&amp;bbb=1"/>
          <p:cNvSpPr/>
          <p:nvPr/>
        </p:nvSpPr>
        <p:spPr>
          <a:xfrm>
            <a:off x="5218303" y="18927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0_2#2e0aa63c2?htil=3&amp;vop=1&amp;pid=a7656359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30035" y="2408877"/>
            <a:ext cx="1828800" cy="786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2e0aa63c2.choices?htil=3&amp;vop=1&amp;pid=a7656359e&amp;color=0,0,0&amp;vtp=1&amp;bbb=1"/>
              <p:cNvSpPr/>
              <p:nvPr/>
            </p:nvSpPr>
            <p:spPr>
              <a:xfrm>
                <a:off x="722376" y="2281877"/>
                <a:ext cx="87965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,若两侧气体同时缓慢升高相同温度，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,若两侧气体同时缓慢升高相同温度，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将左移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同时缓慢向中间移动相同距离，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同时缓慢向中间移动相同距离，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将左移</a:t>
                </a:r>
                <a:endParaRPr lang="en-US" altLang="zh-CN" sz="2000" dirty="0"/>
              </a:p>
            </p:txBody>
          </p:sp>
        </mc:Choice>
        <mc:Fallback>
          <p:sp>
            <p:nvSpPr>
              <p:cNvPr id="5" name="QC_5_BD.20_3#2e0aa63c2.choices?htil=3&amp;vop=1&amp;pid=a7656359e&amp;color=0,0,0&amp;vtp=1&amp;bbb=1"/>
              <p:cNvSpPr>
                <a:spLocks noRot="1" noChangeAspect="1" noMove="1" noResize="1" noEditPoints="1" noAdjustHandles="1" noChangeArrowheads="1" noChangeShapeType="1" noTextEdit="1"/>
              </p:cNvSpPr>
              <p:nvPr/>
            </p:nvSpPr>
            <p:spPr>
              <a:xfrm>
                <a:off x="722376" y="2281877"/>
                <a:ext cx="8796528" cy="1796034"/>
              </a:xfrm>
              <a:prstGeom prst="rect">
                <a:avLst/>
              </a:prstGeom>
              <a:blipFill rotWithShape="1">
                <a:blip r:embed="rId3"/>
                <a:stretch>
                  <a:fillRect l="-4"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2e0aa63c2?vop=1&amp;vop=1&amp;pid=a7656359e&amp;color=0,0,0&amp;vtp=1&amp;bt=1&amp;bbb=1&amp;hb=1"/>
              <p:cNvSpPr/>
              <p:nvPr/>
            </p:nvSpPr>
            <p:spPr>
              <a:xfrm>
                <a:off x="722376" y="972000"/>
                <a:ext cx="10753344" cy="2634234"/>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设开始时两部分气体压强为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不动，由查理定律得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将右移，A正确，B错误；保持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不变，假设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移动相同的距离，则两部分气体体积减小量相同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zh-CN" altLang="en-US" sz="22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将右移，C正确，D错误.</a:t>
                </a:r>
                <a:endParaRPr lang="en-US" altLang="zh-CN" sz="2200" dirty="0"/>
              </a:p>
            </p:txBody>
          </p:sp>
        </mc:Choice>
        <mc:Fallback>
          <p:sp>
            <p:nvSpPr>
              <p:cNvPr id="2" name="QC_5_AS.22_1#2e0aa63c2?vop=1&amp;vop=1&amp;pid=a7656359e&amp;color=0,0,0&amp;vtp=1&amp;bt=1&amp;bbb=1&amp;hb=1"/>
              <p:cNvSpPr>
                <a:spLocks noRot="1" noChangeAspect="1" noMove="1" noResize="1" noEditPoints="1" noAdjustHandles="1" noChangeArrowheads="1" noChangeShapeType="1" noTextEdit="1"/>
              </p:cNvSpPr>
              <p:nvPr/>
            </p:nvSpPr>
            <p:spPr>
              <a:xfrm>
                <a:off x="722376" y="972000"/>
                <a:ext cx="10753344" cy="2634234"/>
              </a:xfrm>
              <a:prstGeom prst="rect">
                <a:avLst/>
              </a:prstGeom>
              <a:blipFill rotWithShape="1">
                <a:blip r:embed="rId1"/>
                <a:stretch>
                  <a:fillRect l="-4" t="-17" r="-2025" b="-17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2e0aa63c2?vop=1&amp;vop=1&amp;pid=a7656359e&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液柱或活塞移动方向的判断</a:t>
            </a:r>
            <a:endParaRPr lang="en-US" altLang="zh-CN" sz="2000" dirty="0"/>
          </a:p>
        </p:txBody>
      </p:sp>
      <mc:AlternateContent xmlns:mc="http://schemas.openxmlformats.org/markup-compatibility/2006" xmlns:a14="http://schemas.microsoft.com/office/drawing/2010/main">
        <mc:Choice Requires="a14">
          <p:graphicFrame>
            <p:nvGraphicFramePr>
              <p:cNvPr id="16" name="QC_5_EX.23_2#2e0aa63c2?colgroup=4,5,30&amp;vop=1&amp;vop=1&amp;pid=a7656359e&amp;color=0,0,0&amp;vtp=1&amp;bbb=1&amp;hb=1"/>
              <p:cNvGraphicFramePr>
                <a:graphicFrameLocks noGrp="1"/>
              </p:cNvGraphicFramePr>
              <p:nvPr/>
            </p:nvGraphicFramePr>
            <p:xfrm>
              <a:off x="722376" y="1961203"/>
              <a:ext cx="10707624" cy="2217420"/>
            </p:xfrm>
            <a:graphic>
              <a:graphicData uri="http://schemas.openxmlformats.org/drawingml/2006/table">
                <a:tbl>
                  <a:tblPr/>
                  <a:tblGrid>
                    <a:gridCol w="1234440"/>
                    <a:gridCol w="1536192"/>
                    <a:gridCol w="2980944"/>
                    <a:gridCol w="4956048"/>
                  </a:tblGrid>
                  <a:tr h="426339">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气体被液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柱或活塞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隔开时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利用玻意耳定律</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直接判断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822579">
                    <a:tc vMerge="1">
                      <a:tcPr/>
                    </a:tc>
                    <a:tc rowSpan="2">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先假设体积不变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气体分别做等容变化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据查理定律分别求出两侧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的压强差</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若两侧面积相同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直接比较</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塞和液柱向</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小（大）的方向移动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68502">
                    <a:tc vMerge="1">
                      <a:tcPr/>
                    </a:tc>
                    <a:tc vMerge="1">
                      <a:tcPr/>
                    </a:tc>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若两侧面积不同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液柱向</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小（大）的方向移动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6" name="QC_5_EX.23_2#2e0aa63c2?colgroup=4,5,30&amp;vop=1&amp;vop=1&amp;pid=a7656359e&amp;color=0,0,0&amp;vtp=1&amp;bbb=1&amp;hb=1"/>
              <p:cNvGraphicFramePr>
                <a:graphicFrameLocks noGrp="1"/>
              </p:cNvGraphicFramePr>
              <p:nvPr/>
            </p:nvGraphicFramePr>
            <p:xfrm>
              <a:off x="722376" y="1961203"/>
              <a:ext cx="10707624" cy="2217420"/>
            </p:xfrm>
            <a:graphic>
              <a:graphicData uri="http://schemas.openxmlformats.org/drawingml/2006/table">
                <a:tbl>
                  <a:tblPr/>
                  <a:tblGrid>
                    <a:gridCol w="1234440"/>
                    <a:gridCol w="1536192"/>
                    <a:gridCol w="2980944"/>
                    <a:gridCol w="4956048"/>
                  </a:tblGrid>
                  <a:tr h="426085">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气体被液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柱或活塞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隔开时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822960">
                    <a:tc vMerge="1">
                      <a:tcPr/>
                    </a:tc>
                    <a:tc rowSpan="2">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968375">
                    <a:tc vMerge="1">
                      <a:tcPr/>
                    </a:tc>
                    <a:tc vMerge="1">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e1ca74999?vop=1&amp;pid=a7656359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[江苏2024·13]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某科研实验站有一个密闭容器，容器内有温度为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容器内有一个面积为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的观测台，现将这个容器移动到月球上，容器内的温度变成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个过程可认为气体的体积不变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，月球表面为真空状态.求:</a:t>
                </a:r>
                <a:endParaRPr lang="en-US" altLang="zh-CN" sz="2000" dirty="0"/>
              </a:p>
            </p:txBody>
          </p:sp>
        </mc:Choice>
        <mc:Fallback>
          <p:sp>
            <p:nvSpPr>
              <p:cNvPr id="2" name="QO_5_BD.24_1#e1ca74999?vop=1&amp;pid=a7656359e&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1943" b="-3395"/>
                </a:stretch>
              </a:blipFill>
            </p:spPr>
            <p:txBody>
              <a:bodyPr/>
              <a:lstStyle/>
              <a:p>
                <a:r>
                  <a:rPr lang="zh-CN" altLang="en-US">
                    <a:noFill/>
                  </a:rPr>
                  <a:t> </a:t>
                </a:r>
              </a:p>
            </p:txBody>
          </p:sp>
        </mc:Fallback>
      </mc:AlternateContent>
      <p:sp>
        <p:nvSpPr>
          <p:cNvPr id="3" name="QO_6_BD.25_1#5a4b57b82?vop=1&amp;pid=e1ca74999&amp;color=0,0,0&amp;vtp=1&amp;bbb=1"/>
          <p:cNvSpPr/>
          <p:nvPr/>
        </p:nvSpPr>
        <p:spPr>
          <a:xfrm>
            <a:off x="722376" y="2345441"/>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（1）气体现在的压强;</a:t>
            </a:r>
            <a:endParaRPr lang="en-US" altLang="zh-CN" sz="2000" dirty="0"/>
          </a:p>
        </p:txBody>
      </p:sp>
      <mc:AlternateContent xmlns:mc="http://schemas.openxmlformats.org/markup-compatibility/2006">
        <mc:Choice xmlns:a14="http://schemas.microsoft.com/office/drawing/2010/main" Requires="a14">
          <p:sp>
            <p:nvSpPr>
              <p:cNvPr id="4" name="QO_6_AN.26_1#5a4b57b82?vop=1&amp;vop=1&amp;pid=e1ca74999&amp;color=0,0,0&amp;vtp=1&amp;bbb=1"/>
              <p:cNvSpPr/>
              <p:nvPr/>
            </p:nvSpPr>
            <p:spPr>
              <a:xfrm>
                <a:off x="722376" y="2802641"/>
                <a:ext cx="10753344" cy="40119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6_AN.26_1#5a4b57b82?vop=1&amp;vop=1&amp;pid=e1ca74999&amp;color=0,0,0&amp;vtp=1&amp;bbb=1"/>
              <p:cNvSpPr>
                <a:spLocks noRot="1" noChangeAspect="1" noMove="1" noResize="1" noEditPoints="1" noAdjustHandles="1" noChangeArrowheads="1" noChangeShapeType="1" noTextEdit="1"/>
              </p:cNvSpPr>
              <p:nvPr/>
            </p:nvSpPr>
            <p:spPr>
              <a:xfrm>
                <a:off x="722376" y="2802641"/>
                <a:ext cx="10753344" cy="401193"/>
              </a:xfrm>
              <a:prstGeom prst="rect">
                <a:avLst/>
              </a:prstGeom>
              <a:blipFill rotWithShape="1">
                <a:blip r:embed="rId2"/>
                <a:stretch>
                  <a:fillRect l="-4" t="-96" b="-138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S.27_1#5a4b57b82?vop=1&amp;vop=1&amp;pid=e1ca74999&amp;color=0,0,0&amp;vtp=1&amp;bbb=1"/>
              <p:cNvSpPr/>
              <p:nvPr/>
            </p:nvSpPr>
            <p:spPr>
              <a:xfrm>
                <a:off x="722376" y="3206374"/>
                <a:ext cx="10753344" cy="893953"/>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由题知，整个过程可认为气体的体积不变，由查理定律得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O_6_AS.27_1#5a4b57b82?vop=1&amp;vop=1&amp;pid=e1ca74999&amp;color=0,0,0&amp;vtp=1&amp;bbb=1"/>
              <p:cNvSpPr>
                <a:spLocks noRot="1" noChangeAspect="1" noMove="1" noResize="1" noEditPoints="1" noAdjustHandles="1" noChangeArrowheads="1" noChangeShapeType="1" noTextEdit="1"/>
              </p:cNvSpPr>
              <p:nvPr/>
            </p:nvSpPr>
            <p:spPr>
              <a:xfrm>
                <a:off x="722376" y="3206374"/>
                <a:ext cx="10753344" cy="893953"/>
              </a:xfrm>
              <a:prstGeom prst="rect">
                <a:avLst/>
              </a:prstGeom>
              <a:blipFill rotWithShape="1">
                <a:blip r:embed="rId3"/>
                <a:stretch>
                  <a:fillRect l="-4" t="-29" b="-51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3d57d8e47?vop=1&amp;pid=e1ca74999&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（2）观测台所受的压力大小.</a:t>
            </a:r>
            <a:endParaRPr lang="en-US" altLang="zh-CN" sz="2000" dirty="0"/>
          </a:p>
        </p:txBody>
      </p:sp>
      <mc:AlternateContent xmlns:mc="http://schemas.openxmlformats.org/markup-compatibility/2006">
        <mc:Choice xmlns:a14="http://schemas.microsoft.com/office/drawing/2010/main" Requires="a14">
          <p:sp>
            <p:nvSpPr>
              <p:cNvPr id="3" name="QO_6_AN.29_1#3d57d8e47?vop=1&amp;vop=1&amp;pid=e1ca74999&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29_1#3d57d8e47?vop=1&amp;vop=1&amp;pid=e1ca74999&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1"/>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0_1#3d57d8e47?vop=1&amp;vop=1&amp;pid=e1ca74999&amp;color=0,0,0&amp;vtp=1&amp;bbb=1"/>
              <p:cNvSpPr/>
              <p:nvPr/>
            </p:nvSpPr>
            <p:spPr>
              <a:xfrm>
                <a:off x="722376" y="183591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根据压强的定义，观测台所受的压力大小为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0_1#3d57d8e47?vop=1&amp;vop=1&amp;pid=e1ca74999&amp;color=0,0,0&amp;vtp=1&amp;bbb=1"/>
              <p:cNvSpPr>
                <a:spLocks noRot="1" noChangeAspect="1" noMove="1" noResize="1" noEditPoints="1" noAdjustHandles="1" noChangeArrowheads="1" noChangeShapeType="1" noTextEdit="1"/>
              </p:cNvSpPr>
              <p:nvPr/>
            </p:nvSpPr>
            <p:spPr>
              <a:xfrm>
                <a:off x="722376" y="1835917"/>
                <a:ext cx="10753344" cy="434785"/>
              </a:xfrm>
              <a:prstGeom prst="rect">
                <a:avLst/>
              </a:prstGeom>
              <a:blipFill rotWithShape="1">
                <a:blip r:embed="rId2"/>
                <a:stretch>
                  <a:fillRect l="-4" t="-30" b="-1388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1_1#6c7fb8b6f?htil=4&amp;vop=1&amp;pid=a7656359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515600" y="1054296"/>
            <a:ext cx="941832"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31_2#6c7fb8b6f?htil=4&amp;vop=1&amp;pid=a7656359e&amp;color=0,0,0&amp;vtp=1&amp;bt=1&amp;bbb=1&amp;hb=1&amp;hs=1"/>
              <p:cNvSpPr/>
              <p:nvPr/>
            </p:nvSpPr>
            <p:spPr>
              <a:xfrm>
                <a:off x="722376" y="972000"/>
                <a:ext cx="9674352"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[全国乙2023·33（2）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如图，竖直放置的封闭玻璃管由管径不同、长度均为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两段细管组成，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管的内径是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管的2倍，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管内空气被一段水银柱隔开，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水银柱在两管中的长度均为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.现将玻璃管倒置使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管在上方，平衡后，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管内的空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气柱长度改变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管在上方时，玻璃管内两部分气体的压强.（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气体温度保持不变，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为压强单位）</a:t>
                </a:r>
                <a:endParaRPr lang="en-US" altLang="zh-CN" sz="2000" dirty="0"/>
              </a:p>
            </p:txBody>
          </p:sp>
        </mc:Choice>
        <mc:Fallback>
          <p:sp>
            <p:nvSpPr>
              <p:cNvPr id="3" name="QO_5_BD.31_2#6c7fb8b6f?htil=4&amp;vop=1&amp;pid=a7656359e&amp;color=0,0,0&amp;vtp=1&amp;bt=1&amp;bbb=1&amp;hb=1&amp;hs=1"/>
              <p:cNvSpPr>
                <a:spLocks noRot="1" noChangeAspect="1" noMove="1" noResize="1" noEditPoints="1" noAdjustHandles="1" noChangeArrowheads="1" noChangeShapeType="1" noTextEdit="1"/>
              </p:cNvSpPr>
              <p:nvPr/>
            </p:nvSpPr>
            <p:spPr>
              <a:xfrm>
                <a:off x="722376" y="972000"/>
                <a:ext cx="9674352" cy="2227834"/>
              </a:xfrm>
              <a:prstGeom prst="rect">
                <a:avLst/>
              </a:prstGeom>
              <a:blipFill rotWithShape="1">
                <a:blip r:embed="rId2"/>
                <a:stretch>
                  <a:fillRect l="-4" t="-20" r="-1577" b="-20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32_1#6c7fb8b6f?vop=1&amp;vop=1&amp;pid=a7656359e&amp;color=0,0,0&amp;vtp=1&amp;bbb=1&amp;hs=1"/>
              <p:cNvSpPr/>
              <p:nvPr/>
            </p:nvSpPr>
            <p:spPr>
              <a:xfrm>
                <a:off x="722376" y="3246443"/>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管内压强为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𝟕𝟒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𝟑𝟔</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𝐜𝐦𝐇𝐠</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管内压强为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𝟑𝟔</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𝐜𝐦𝐇𝐠</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5_AN.32_1#6c7fb8b6f?vop=1&amp;vop=1&amp;pid=a7656359e&amp;color=0,0,0&amp;vtp=1&amp;bbb=1&amp;hs=1"/>
              <p:cNvSpPr>
                <a:spLocks noRot="1" noChangeAspect="1" noMove="1" noResize="1" noEditPoints="1" noAdjustHandles="1" noChangeArrowheads="1" noChangeShapeType="1" noTextEdit="1"/>
              </p:cNvSpPr>
              <p:nvPr/>
            </p:nvSpPr>
            <p:spPr>
              <a:xfrm>
                <a:off x="722376" y="3246443"/>
                <a:ext cx="10753344" cy="400050"/>
              </a:xfrm>
              <a:prstGeom prst="rect">
                <a:avLst/>
              </a:prstGeom>
              <a:blipFill rotWithShape="1">
                <a:blip r:embed="rId3"/>
                <a:stretch>
                  <a:fillRect l="-4" t="-81" b="-142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33_1#6c7fb8b6f?vop=1&amp;vop=1&amp;pid=a7656359e&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倒置前后的液柱位置如图所示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EX.33_3#6c7fb8b6f?htil=1&amp;vop=1&amp;vop=1&amp;pid=a7656359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94560" y="1961203"/>
            <a:ext cx="2423160"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33_4#6c7fb8b6f?htil=1&amp;vop=1&amp;vop=1&amp;pid=a7656359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38744" y="1961203"/>
            <a:ext cx="1088136"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S.34_1#6c7fb8b6f?vop=1&amp;vop=1&amp;pid=a7656359e&amp;color=0,0,0&amp;vtp=1&amp;bt=1&amp;bbb=1&amp;hb=1"/>
              <p:cNvSpPr/>
              <p:nvPr/>
            </p:nvSpPr>
            <p:spPr>
              <a:xfrm>
                <a:off x="722376" y="972000"/>
                <a:ext cx="10753344" cy="4615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管内的压强分别为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倒置后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管内气体压强较小,所以液柱下移,即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管内液柱长度减小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,根据两管内径关系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管内液柱长度增加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压强关系为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管内气体均发生等温变化,</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O_5_AS.34_1#6c7fb8b6f?vop=1&amp;vop=1&amp;pid=a7656359e&amp;color=0,0,0&amp;vtp=1&amp;bt=1&amp;bbb=1&amp;hb=1"/>
              <p:cNvSpPr>
                <a:spLocks noRot="1" noChangeAspect="1" noMove="1" noResize="1" noEditPoints="1" noAdjustHandles="1" noChangeArrowheads="1" noChangeShapeType="1" noTextEdit="1"/>
              </p:cNvSpPr>
              <p:nvPr/>
            </p:nvSpPr>
            <p:spPr>
              <a:xfrm>
                <a:off x="722376" y="972000"/>
                <a:ext cx="10753344" cy="4615434"/>
              </a:xfrm>
              <a:prstGeom prst="rect">
                <a:avLst/>
              </a:prstGeom>
              <a:blipFill rotWithShape="1">
                <a:blip r:embed="rId1"/>
                <a:stretch>
                  <a:fillRect l="-4" t="-10" b="-9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ce7d3099.fixed?pid=acfa1f0a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dce7d3099.fixed?pid=acfa1f0a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第1～3章高考强化</a:t>
            </a:r>
            <a:endParaRPr lang="en-US" altLang="zh-CN" sz="4400" dirty="0"/>
          </a:p>
        </p:txBody>
      </p:sp>
      <p:pic>
        <p:nvPicPr>
          <p:cNvPr id="4" name="C_3#dce7d3099.fixed?pid=acfa1f0a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ce7d3099.fixed?pid=acfa1f0a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5_1#02665f8e3?vop=1&amp;pid=a7656359e&amp;color=0,0,0&amp;vtp=1&amp;bt=1&amp;bbb=1&amp;hb=1"/>
              <p:cNvSpPr/>
              <p:nvPr/>
            </p:nvSpPr>
            <p:spPr>
              <a:xfrm>
                <a:off x="722376" y="972000"/>
                <a:ext cx="10753344" cy="22398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[广东2025·13]</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如图是某铸造原理示意图.往气室注入空气增加压强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，使金属液沿升液管进入已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预热的铸型室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，待铸型室内金属液冷却凝固后获得铸件.柱状铸型室通过排气孔与大气相通</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，铸型室底面积</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；底面与注气前气室内金属液面高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度差</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，柱状气室底面积</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，注气前气室内气体压强为</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，金属液的密度</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，重力加速度取</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，空气可视为理想气体，不计升液管的体积.</a:t>
                </a:r>
                <a:endParaRPr lang="en-US" altLang="zh-CN" sz="2000" spc="-50" dirty="0"/>
              </a:p>
            </p:txBody>
          </p:sp>
        </mc:Choice>
        <mc:Fallback>
          <p:sp>
            <p:nvSpPr>
              <p:cNvPr id="2" name="QO_5_BD.35_1#02665f8e3?vop=1&amp;pid=a7656359e&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rotWithShape="1">
                <a:blip r:embed="rId1"/>
                <a:stretch>
                  <a:fillRect l="-4" t="-20" r="-732" b="-2041"/>
                </a:stretch>
              </a:blipFill>
            </p:spPr>
            <p:txBody>
              <a:bodyPr/>
              <a:lstStyle/>
              <a:p>
                <a:r>
                  <a:rPr lang="zh-CN" altLang="en-US">
                    <a:noFill/>
                  </a:rPr>
                  <a:t> </a:t>
                </a:r>
              </a:p>
            </p:txBody>
          </p:sp>
        </mc:Fallback>
      </mc:AlternateContent>
      <p:pic>
        <p:nvPicPr>
          <p:cNvPr id="3" name="QO_5_BD.35_2#02665f8e3?vop=1&amp;pid=a7656359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928616" y="3340233"/>
            <a:ext cx="2322576"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6_1#19bb6ab33?vop=1&amp;pid=02665f8e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（1）求金属液刚好充满铸型室时，气室内金属液面下降的高度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和气室内气体压强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6_1#19bb6ab33?vop=1&amp;pid=02665f8e3&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7_1#19bb6ab33?vop=1&amp;vop=1&amp;pid=02665f8e3&amp;color=0,0,0&amp;vtp=1&amp;bbb=1"/>
              <p:cNvSpPr/>
              <p:nvPr/>
            </p:nvSpPr>
            <p:spPr>
              <a:xfrm>
                <a:off x="722376" y="1433137"/>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𝟎𝟓</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𝐦</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7_1#19bb6ab33?vop=1&amp;vop=1&amp;pid=02665f8e3&amp;color=0,0,0&amp;vtp=1&amp;bbb=1"/>
              <p:cNvSpPr>
                <a:spLocks noRot="1" noChangeAspect="1" noMove="1" noResize="1" noEditPoints="1" noAdjustHandles="1" noChangeArrowheads="1" noChangeShapeType="1" noTextEdit="1"/>
              </p:cNvSpPr>
              <p:nvPr/>
            </p:nvSpPr>
            <p:spPr>
              <a:xfrm>
                <a:off x="722376" y="1433137"/>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8_1#19bb6ab33?vop=1&amp;vop=1&amp;pid=02665f8e3&amp;color=0,0,0&amp;vtp=1&amp;bbb=1"/>
              <p:cNvSpPr/>
              <p:nvPr/>
            </p:nvSpPr>
            <p:spPr>
              <a:xfrm>
                <a:off x="722376" y="1853062"/>
                <a:ext cx="10753344" cy="22778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金属液刚好充满铸型室时，由几何关系可得</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8_1#19bb6ab33?vop=1&amp;vop=1&amp;pid=02665f8e3&amp;color=0,0,0&amp;vtp=1&amp;bbb=1"/>
              <p:cNvSpPr>
                <a:spLocks noRot="1" noChangeAspect="1" noMove="1" noResize="1" noEditPoints="1" noAdjustHandles="1" noChangeArrowheads="1" noChangeShapeType="1" noTextEdit="1"/>
              </p:cNvSpPr>
              <p:nvPr/>
            </p:nvSpPr>
            <p:spPr>
              <a:xfrm>
                <a:off x="722376" y="1853062"/>
                <a:ext cx="10753344" cy="2277809"/>
              </a:xfrm>
              <a:prstGeom prst="rect">
                <a:avLst/>
              </a:prstGeom>
              <a:blipFill rotWithShape="1">
                <a:blip r:embed="rId3"/>
                <a:stretch>
                  <a:fillRect l="-4" t="-6" b="-20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9_1#d73837aad?vop=1&amp;pid=02665f8e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（2）若在注气前关闭排气孔使铸型室密封，且注气过程中铸型室内温度不变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，求注气后铸型室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内的金属液高度为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时，气室内气体压强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9_1#d73837aad?vop=1&amp;pid=02665f8e3&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0_1#d73837aad?vop=1&amp;vop=1&amp;pid=02665f8e3&amp;color=0,0,0&amp;vtp=1&amp;bbb=1"/>
              <p:cNvSpPr/>
              <p:nvPr/>
            </p:nvSpPr>
            <p:spPr>
              <a:xfrm>
                <a:off x="722376" y="1880812"/>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𝟑𝟓</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0_1#d73837aad?vop=1&amp;vop=1&amp;pid=02665f8e3&amp;color=0,0,0&amp;vtp=1&amp;bbb=1"/>
              <p:cNvSpPr>
                <a:spLocks noRot="1" noChangeAspect="1" noMove="1" noResize="1" noEditPoints="1" noAdjustHandles="1" noChangeArrowheads="1" noChangeShapeType="1" noTextEdit="1"/>
              </p:cNvSpPr>
              <p:nvPr/>
            </p:nvSpPr>
            <p:spPr>
              <a:xfrm>
                <a:off x="722376" y="1880812"/>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1_1#d73837aad?vop=1&amp;vop=1&amp;pid=02665f8e3&amp;color=0,0,0&amp;vtp=1&amp;bbb=1&amp;hb=1"/>
              <p:cNvSpPr/>
              <p:nvPr/>
            </p:nvSpPr>
            <p:spPr>
              <a:xfrm>
                <a:off x="722376" y="2300737"/>
                <a:ext cx="10753344" cy="22651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初始时铸型室内的气体压强为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，设注气后铸型室内的气体压强为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当铸型室内的金属液高度为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时，设气室内液面下降了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气室内的压强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1_1#d73837aad?vop=1&amp;vop=1&amp;pid=02665f8e3&amp;color=0,0,0&amp;vtp=1&amp;bbb=1&amp;hb=1"/>
              <p:cNvSpPr>
                <a:spLocks noRot="1" noChangeAspect="1" noMove="1" noResize="1" noEditPoints="1" noAdjustHandles="1" noChangeArrowheads="1" noChangeShapeType="1" noTextEdit="1"/>
              </p:cNvSpPr>
              <p:nvPr/>
            </p:nvSpPr>
            <p:spPr>
              <a:xfrm>
                <a:off x="722376" y="2300737"/>
                <a:ext cx="10753344" cy="2265109"/>
              </a:xfrm>
              <a:prstGeom prst="rect">
                <a:avLst/>
              </a:prstGeom>
              <a:blipFill rotWithShape="1">
                <a:blip r:embed="rId3"/>
                <a:stretch>
                  <a:fillRect l="-4" t="-6" b="-20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42_1#02665f8e3?vop=1&amp;vop=1&amp;pid=a7656359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两团气”气体状态变化模型，由几何关系确定“两团气”的体积关系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，由液柱封闭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压强确定两团气的压强关系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.在计算压强时，需要注意液柱的总高度等于三部分高度之和.</a:t>
                </a:r>
                <a:endParaRPr lang="en-US" altLang="zh-CN" sz="2000" dirty="0"/>
              </a:p>
            </p:txBody>
          </p:sp>
        </mc:Choice>
        <mc:Fallback>
          <p:sp>
            <p:nvSpPr>
              <p:cNvPr id="2" name="QO_5_EX.42_1#02665f8e3?vop=1&amp;vop=1&amp;pid=a7656359e&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pic>
        <p:nvPicPr>
          <p:cNvPr id="3" name="QO_5_EX.42_3#02665f8e3?iti=3&amp;htil=1&amp;vop=1&amp;vop=1&amp;pid=a7656359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42616" y="2574232"/>
            <a:ext cx="1527048"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42_4#02665f8e3?iti=4&amp;htil=1&amp;vop=1&amp;vop=1&amp;pid=a765635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8432" y="2427928"/>
            <a:ext cx="150876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EX.42_5#02665f8e3?iti=3&amp;htil=1&amp;vop=1&amp;vop=1&amp;pid=a7656359e&amp;color=0,0,0&amp;vtp=1"/>
          <p:cNvSpPr/>
          <p:nvPr/>
        </p:nvSpPr>
        <p:spPr>
          <a:xfrm>
            <a:off x="3250565" y="388080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EX.42_6#02665f8e3?iti=4&amp;htil=1&amp;vop=1&amp;vop=1&amp;pid=a7656359e&amp;color=0,0,0&amp;vtp=1"/>
          <p:cNvSpPr/>
          <p:nvPr/>
        </p:nvSpPr>
        <p:spPr>
          <a:xfrm>
            <a:off x="8627237" y="388080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fade">
                                      <p:cBhvr>
                                        <p:cTn id="31" dur="500"/>
                                        <p:tgtEl>
                                          <p:spTgt spid="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3_1#ace653301?vop=1&amp;pid=816cd9871&amp;color=0,0,0&amp;vtp=1&amp;bt=1&amp;bbb=1&amp;hb=1"/>
              <p:cNvSpPr/>
              <p:nvPr/>
            </p:nvSpPr>
            <p:spPr>
              <a:xfrm>
                <a:off x="722376" y="972000"/>
                <a:ext cx="10753344" cy="28755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图甲为战国时期青铜汲酒器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，根据其原理制作了由中空圆柱形长柄和储液罐组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成的汲液器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，如图乙所示.长柄顶部封闭，横截面积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，侧壁有一小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.储液罐的横截面积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，罐底有一小孔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.汲液时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，将汲液器竖直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浸入液体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，液体从孔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进入，空气由孔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排出；当内外液面相平时，长柄浸入液面部分的长度为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堵住孔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，缓慢地将汲液器竖直提出液面.储液罐内刚好储满液体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.已知液体密度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.整个过程温度保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，空气可视为理想气体，忽略器壁厚度.</a:t>
                </a:r>
                <a:endParaRPr lang="en-US" altLang="zh-CN" sz="2000" dirty="0"/>
              </a:p>
            </p:txBody>
          </p:sp>
        </mc:Choice>
        <mc:Fallback>
          <p:sp>
            <p:nvSpPr>
              <p:cNvPr id="2" name="QO_5_BD.43_1#ace653301?vop=1&amp;pid=816cd9871&amp;color=0,0,0&amp;vtp=1&amp;bt=1&amp;bbb=1&amp;hb=1"/>
              <p:cNvSpPr>
                <a:spLocks noRot="1" noChangeAspect="1" noMove="1" noResize="1" noEditPoints="1" noAdjustHandles="1" noChangeArrowheads="1" noChangeShapeType="1" noTextEdit="1"/>
              </p:cNvSpPr>
              <p:nvPr/>
            </p:nvSpPr>
            <p:spPr>
              <a:xfrm>
                <a:off x="722376" y="972000"/>
                <a:ext cx="10753344" cy="2875534"/>
              </a:xfrm>
              <a:prstGeom prst="rect">
                <a:avLst/>
              </a:prstGeom>
              <a:blipFill rotWithShape="1">
                <a:blip r:embed="rId1"/>
                <a:stretch>
                  <a:fillRect l="-4" t="-16" r="-2344" b="-1124"/>
                </a:stretch>
              </a:blipFill>
            </p:spPr>
            <p:txBody>
              <a:bodyPr/>
              <a:lstStyle/>
              <a:p>
                <a:r>
                  <a:rPr lang="zh-CN" altLang="en-US">
                    <a:noFill/>
                  </a:rPr>
                  <a:t> </a:t>
                </a:r>
              </a:p>
            </p:txBody>
          </p:sp>
        </mc:Fallback>
      </mc:AlternateContent>
      <p:pic>
        <p:nvPicPr>
          <p:cNvPr id="3" name="QO_5_BD.43_3#ace653301?iti=5&amp;htil=1&amp;vop=1&amp;pid=816cd987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926080" y="3977328"/>
            <a:ext cx="969264"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3_4#ace653301?iti=6&amp;htil=1&amp;vop=1&amp;pid=816cd9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12480" y="4032192"/>
            <a:ext cx="749808"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43_5#ace653301?iti=5&amp;htil=1&amp;vop=1&amp;pid=816cd9871&amp;color=0,0,0&amp;vtp=1"/>
          <p:cNvSpPr/>
          <p:nvPr/>
        </p:nvSpPr>
        <p:spPr>
          <a:xfrm>
            <a:off x="3255137" y="5942272"/>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43_6#ace653301?iti=6&amp;htil=1&amp;vop=1&amp;pid=816cd9871&amp;color=0,0,0&amp;vtp=1"/>
          <p:cNvSpPr/>
          <p:nvPr/>
        </p:nvSpPr>
        <p:spPr>
          <a:xfrm>
            <a:off x="8631810" y="5942272"/>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4_1#7eeaa6606?vop=1&amp;pid=ace65330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44_1#7eeaa6606?vop=1&amp;pid=ace653301&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5_1#7eeaa6606?vop=1&amp;vop=1&amp;pid=ace653301&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5_1#7eeaa6606?vop=1&amp;vop=1&amp;pid=ace653301&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6_1#7eeaa6606?vop=1&amp;vop=1&amp;pid=ace653301&amp;color=0,0,0&amp;vtp=1&amp;bbb=1"/>
              <p:cNvSpPr/>
              <p:nvPr/>
            </p:nvSpPr>
            <p:spPr>
              <a:xfrm>
                <a:off x="722376" y="1843728"/>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液面内外相平时,长柄内气体压强为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将汲液器提出液面时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,长柄内气体压强为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气体发生等温变化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6_1#7eeaa6606?vop=1&amp;vop=1&amp;pid=ace653301&amp;color=0,0,0&amp;vtp=1&amp;bbb=1"/>
              <p:cNvSpPr>
                <a:spLocks noRot="1" noChangeAspect="1" noMove="1" noResize="1" noEditPoints="1" noAdjustHandles="1" noChangeArrowheads="1" noChangeShapeType="1" noTextEdit="1"/>
              </p:cNvSpPr>
              <p:nvPr/>
            </p:nvSpPr>
            <p:spPr>
              <a:xfrm>
                <a:off x="722376" y="1843728"/>
                <a:ext cx="10753344" cy="2278634"/>
              </a:xfrm>
              <a:prstGeom prst="rect">
                <a:avLst/>
              </a:prstGeom>
              <a:blipFill rotWithShape="1">
                <a:blip r:embed="rId3"/>
                <a:stretch>
                  <a:fillRect l="-4" t="-14" b="-19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7_1#620436f94?vop=1&amp;pid=ace653301&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（2）松开孔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，从外界进入压强为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的空气，使满储液罐中液体缓缓流出，堵住孔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稳定后罐中恰好剩余一半的液体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47_1#620436f94?vop=1&amp;pid=ace653301&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565"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8_1#620436f94?vop=1&amp;vop=1&amp;pid=ace653301&amp;color=0,0,0&amp;vtp=1&amp;bbb=1"/>
              <p:cNvSpPr/>
              <p:nvPr/>
            </p:nvSpPr>
            <p:spPr>
              <a:xfrm>
                <a:off x="722376" y="1880812"/>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𝟖𝟗𝟐</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8_1#620436f94?vop=1&amp;vop=1&amp;pid=ace653301&amp;color=0,0,0&amp;vtp=1&amp;bbb=1"/>
              <p:cNvSpPr>
                <a:spLocks noRot="1" noChangeAspect="1" noMove="1" noResize="1" noEditPoints="1" noAdjustHandles="1" noChangeArrowheads="1" noChangeShapeType="1" noTextEdit="1"/>
              </p:cNvSpPr>
              <p:nvPr/>
            </p:nvSpPr>
            <p:spPr>
              <a:xfrm>
                <a:off x="722376" y="1880812"/>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9_1#620436f94?vop=1&amp;vop=1&amp;pid=ace653301&amp;color=0,0,0&amp;vtp=1&amp;bbb=1"/>
              <p:cNvSpPr/>
              <p:nvPr/>
            </p:nvSpPr>
            <p:spPr>
              <a:xfrm>
                <a:off x="722376" y="2283592"/>
                <a:ext cx="10753344" cy="1693736"/>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当储液罐中剩余一半液体时,气体压强为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9_1#620436f94?vop=1&amp;vop=1&amp;pid=ace653301&amp;color=0,0,0&amp;vtp=1&amp;bbb=1"/>
              <p:cNvSpPr>
                <a:spLocks noRot="1" noChangeAspect="1" noMove="1" noResize="1" noEditPoints="1" noAdjustHandles="1" noChangeArrowheads="1" noChangeShapeType="1" noTextEdit="1"/>
              </p:cNvSpPr>
              <p:nvPr/>
            </p:nvSpPr>
            <p:spPr>
              <a:xfrm>
                <a:off x="722376" y="2283592"/>
                <a:ext cx="10753344" cy="1693736"/>
              </a:xfrm>
              <a:prstGeom prst="rect">
                <a:avLst/>
              </a:prstGeom>
              <a:blipFill rotWithShape="1">
                <a:blip r:embed="rId3"/>
                <a:stretch>
                  <a:fillRect l="-4" t="-8" b="-27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0_1#888279bcb?vop=1&amp;pid=816cd9871&amp;color=0,0,0&amp;vtp=1&amp;bt=1&amp;bbb=1&amp;hb=1"/>
              <p:cNvSpPr/>
              <p:nvPr/>
            </p:nvSpPr>
            <p:spPr>
              <a:xfrm>
                <a:off x="722376" y="972000"/>
                <a:ext cx="10753344" cy="3599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汽车刹车助力装置能有效为驾驶员踩刹车省力.如图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，刹车助力装置可简化为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助力气室和抽气气室等部分构成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与助力活塞固定为一体，驾驶员踩刹车时，在连杆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上施加水平力推动液压泵实现刹车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.助力气室与抽气气室用细管连接，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通过抽气降低助力气室压强，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利用大气压与助力气室的压强差实现刹车助力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.每次抽气时，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，抽气活塞在外力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作用下从抽气气室最下端向上运动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，助力气室中的气体充满抽气气室，达到两气室压强相等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打开，抽气活塞向下运动，抽气气室中的全部气体从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，完成一次抽气过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.已知助力气室容积为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,初始压强等于外部大气压强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,助力活塞横截面积为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,抽气气室的容积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.假设抽气过程中，助力活塞保持不动，气体可视为理想气体，温度保持不变.</a:t>
                </a:r>
                <a:endParaRPr lang="en-US" altLang="zh-CN" sz="2000" dirty="0"/>
              </a:p>
            </p:txBody>
          </p:sp>
        </mc:Choice>
        <mc:Fallback>
          <p:sp>
            <p:nvSpPr>
              <p:cNvPr id="2" name="QO_5_BD.50_1#888279bcb?vop=1&amp;pid=816cd9871&amp;color=0,0,0&amp;vtp=1&amp;bt=1&amp;bbb=1&amp;hb=1"/>
              <p:cNvSpPr>
                <a:spLocks noRot="1" noChangeAspect="1" noMove="1" noResize="1" noEditPoints="1" noAdjustHandles="1" noChangeArrowheads="1" noChangeShapeType="1" noTextEdit="1"/>
              </p:cNvSpPr>
              <p:nvPr/>
            </p:nvSpPr>
            <p:spPr>
              <a:xfrm>
                <a:off x="722376" y="972000"/>
                <a:ext cx="10753344" cy="3599434"/>
              </a:xfrm>
              <a:prstGeom prst="rect">
                <a:avLst/>
              </a:prstGeom>
              <a:blipFill rotWithShape="1">
                <a:blip r:embed="rId1"/>
                <a:stretch>
                  <a:fillRect l="-4" t="-13" r="-3330" b="-1251"/>
                </a:stretch>
              </a:blipFill>
            </p:spPr>
            <p:txBody>
              <a:bodyPr/>
              <a:lstStyle/>
              <a:p>
                <a:r>
                  <a:rPr lang="zh-CN" altLang="en-US">
                    <a:noFill/>
                  </a:rPr>
                  <a:t> </a:t>
                </a:r>
              </a:p>
            </p:txBody>
          </p:sp>
        </mc:Fallback>
      </mc:AlternateContent>
      <p:pic>
        <p:nvPicPr>
          <p:cNvPr id="3" name="QO_5_BD.50_2#888279bcb?vop=1&amp;pid=816cd987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04488" y="4704404"/>
            <a:ext cx="4389120"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1_1#4d03f1cf4?vop=1&amp;pid=888279bc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（1）求第1次抽气之后助力气室内的压强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51_1#4d03f1cf4?vop=1&amp;pid=888279bcb&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2_1#4d03f1cf4?vop=1&amp;vop=1&amp;pid=888279bcb&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52_1#4d03f1cf4?vop=1&amp;vop=1&amp;pid=888279bcb&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53_1#4d03f1cf4?vop=1&amp;vop=1&amp;pid=888279bcb&amp;color=0,0,0&amp;vtp=1&amp;bbb=1&amp;hb=1"/>
              <p:cNvSpPr/>
              <p:nvPr/>
            </p:nvSpPr>
            <p:spPr>
              <a:xfrm>
                <a:off x="722376" y="1925198"/>
                <a:ext cx="10753344" cy="232746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将助力气室和抽气气室两个空间看作一个整体,</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,第1次抽气过程,整体空间内气体体积从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53_1#4d03f1cf4?vop=1&amp;vop=1&amp;pid=888279bcb&amp;color=0,0,0&amp;vtp=1&amp;bbb=1&amp;hb=1"/>
              <p:cNvSpPr>
                <a:spLocks noRot="1" noChangeAspect="1" noMove="1" noResize="1" noEditPoints="1" noAdjustHandles="1" noChangeArrowheads="1" noChangeShapeType="1" noTextEdit="1"/>
              </p:cNvSpPr>
              <p:nvPr/>
            </p:nvSpPr>
            <p:spPr>
              <a:xfrm>
                <a:off x="722376" y="1925198"/>
                <a:ext cx="10753344" cy="2327466"/>
              </a:xfrm>
              <a:prstGeom prst="rect">
                <a:avLst/>
              </a:prstGeom>
              <a:blipFill rotWithShape="1">
                <a:blip r:embed="rId3"/>
                <a:stretch>
                  <a:fillRect l="-4" t="-22" r="-384" b="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4_1#6e34e578e?vop=1&amp;pid=888279bc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次抽气后，求该刹车助力装置为驾驶员省力的大小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54_1#6e34e578e?vop=1&amp;pid=888279bcb&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5_1#6e34e578e?vop=1&amp;vop=1&amp;pid=888279bcb&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𝒏</m:t>
                        </m:r>
                      </m:sup>
                    </m:s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55_1#6e34e578e?vop=1&amp;vop=1&amp;pid=888279bcb&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56_1#6e34e578e?vop=1&amp;vop=1&amp;pid=888279bcb&amp;color=0,0,0&amp;vtp=1&amp;bbb=1&amp;hb=1"/>
              <p:cNvSpPr/>
              <p:nvPr/>
            </p:nvSpPr>
            <p:spPr>
              <a:xfrm>
                <a:off x="722376" y="1925198"/>
                <a:ext cx="10753344" cy="2590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第2次抽气过程,有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解得助力气室内的气体压强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次抽气后,助力气室内的气体压强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此时刹车助力系统装置为驾驶员省力的大小为助力活塞两侧气体压力之差,即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56_1#6e34e578e?vop=1&amp;vop=1&amp;pid=888279bcb&amp;color=0,0,0&amp;vtp=1&amp;bbb=1&amp;hb=1"/>
              <p:cNvSpPr>
                <a:spLocks noRot="1" noChangeAspect="1" noMove="1" noResize="1" noEditPoints="1" noAdjustHandles="1" noChangeArrowheads="1" noChangeShapeType="1" noTextEdit="1"/>
              </p:cNvSpPr>
              <p:nvPr/>
            </p:nvSpPr>
            <p:spPr>
              <a:xfrm>
                <a:off x="722376" y="1925198"/>
                <a:ext cx="10753344" cy="2590800"/>
              </a:xfrm>
              <a:prstGeom prst="rect">
                <a:avLst/>
              </a:prstGeom>
              <a:blipFill rotWithShape="1">
                <a:blip r:embed="rId3"/>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a092c4eef?vop=1&amp;pid=d19322d2d&amp;color=0,0,0&amp;vtp=1&amp;bt=1&amp;bbb=1&amp;hb=1"/>
              <p:cNvSpPr/>
              <p:nvPr/>
            </p:nvSpPr>
            <p:spPr>
              <a:xfrm>
                <a:off x="722376" y="972000"/>
                <a:ext cx="10753344" cy="89262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的关系如图所示，若规定两个分子间距离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时分子势能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a092c4eef?vop=1&amp;pid=d19322d2d&amp;color=0,0,0&amp;vtp=1&amp;bt=1&amp;bbb=1&amp;hb=1"/>
              <p:cNvSpPr>
                <a:spLocks noRot="1" noChangeAspect="1" noMove="1" noResize="1" noEditPoints="1" noAdjustHandles="1" noChangeArrowheads="1" noChangeShapeType="1" noTextEdit="1"/>
              </p:cNvSpPr>
              <p:nvPr/>
            </p:nvSpPr>
            <p:spPr>
              <a:xfrm>
                <a:off x="722376" y="972000"/>
                <a:ext cx="10753344" cy="892620"/>
              </a:xfrm>
              <a:prstGeom prst="rect">
                <a:avLst/>
              </a:prstGeom>
              <a:blipFill rotWithShape="1">
                <a:blip r:embed="rId1"/>
                <a:stretch>
                  <a:fillRect l="-4" t="-50" r="-18" b="-3812"/>
                </a:stretch>
              </a:blipFill>
            </p:spPr>
            <p:txBody>
              <a:bodyPr/>
              <a:lstStyle/>
              <a:p>
                <a:r>
                  <a:rPr lang="zh-CN" altLang="en-US">
                    <a:noFill/>
                  </a:rPr>
                  <a:t> </a:t>
                </a:r>
              </a:p>
            </p:txBody>
          </p:sp>
        </mc:Fallback>
      </mc:AlternateContent>
      <p:sp>
        <p:nvSpPr>
          <p:cNvPr id="3" name="QC_5_AN.2_1#a092c4eef.bracket?vop=1&amp;pid=d19322d2d&amp;color=0,0,0&amp;vpa=1&amp;vtp=1"/>
          <p:cNvSpPr/>
          <p:nvPr/>
        </p:nvSpPr>
        <p:spPr>
          <a:xfrm>
            <a:off x="3479927" y="1408309"/>
            <a:ext cx="35560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_2#a092c4eef?htil=1&amp;vop=1&amp;pid=d19322d2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915893" y="2000636"/>
            <a:ext cx="1801368"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a092c4eef.choices?htil=1&amp;vop=1&amp;pid=d19322d2d&amp;color=0,0,0&amp;vtp=1&amp;bbb=1"/>
              <p:cNvSpPr/>
              <p:nvPr/>
            </p:nvSpPr>
            <p:spPr>
              <a:xfrm>
                <a:off x="722376" y="1873636"/>
                <a:ext cx="8823960" cy="943420"/>
              </a:xfrm>
              <a:prstGeom prst="rect">
                <a:avLst/>
              </a:prstGeom>
              <a:noFill/>
            </p:spPr>
            <p:txBody>
              <a:bodyPr wrap="none" lIns="0" tIns="0" rIns="0" bIns="0" rtlCol="0" anchor="t"/>
              <a:lstStyle/>
              <a:p>
                <a:pPr latinLnBrk="1">
                  <a:lnSpc>
                    <a:spcPts val="4000"/>
                  </a:lnSpc>
                  <a:tabLst>
                    <a:tab pos="451993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endParaRPr lang="en-US" altLang="zh-CN" sz="2000" dirty="0"/>
              </a:p>
              <a:p>
                <a:pPr latinLnBrk="1">
                  <a:lnSpc>
                    <a:spcPts val="3700"/>
                  </a:lnSpc>
                  <a:tabLst>
                    <a:tab pos="451993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为负</a:t>
                </a:r>
                <a:endParaRPr lang="en-US" altLang="zh-CN" sz="2000" dirty="0"/>
              </a:p>
            </p:txBody>
          </p:sp>
        </mc:Choice>
        <mc:Fallback>
          <p:sp>
            <p:nvSpPr>
              <p:cNvPr id="5" name="QC_5_BD.1_3#a092c4eef.choices?htil=1&amp;vop=1&amp;pid=d19322d2d&amp;color=0,0,0&amp;vtp=1&amp;bbb=1"/>
              <p:cNvSpPr>
                <a:spLocks noRot="1" noChangeAspect="1" noMove="1" noResize="1" noEditPoints="1" noAdjustHandles="1" noChangeArrowheads="1" noChangeShapeType="1" noTextEdit="1"/>
              </p:cNvSpPr>
              <p:nvPr/>
            </p:nvSpPr>
            <p:spPr>
              <a:xfrm>
                <a:off x="722376" y="1873636"/>
                <a:ext cx="8823960" cy="943420"/>
              </a:xfrm>
              <a:prstGeom prst="rect">
                <a:avLst/>
              </a:prstGeom>
              <a:blipFill rotWithShape="1">
                <a:blip r:embed="rId3"/>
                <a:stretch>
                  <a:fillRect l="-4" t="-41" r="4" b="-36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57_1#888279bcb?vop=1&amp;vop=1&amp;pid=816cd9871&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1次（第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次）抽气前后的状态分析</a:t>
                </a:r>
                <a:endParaRPr lang="en-US" altLang="zh-CN" sz="2000" dirty="0"/>
              </a:p>
            </p:txBody>
          </p:sp>
        </mc:Choice>
        <mc:Fallback>
          <p:sp>
            <p:nvSpPr>
              <p:cNvPr id="2" name="QO_5_EX.57_1#888279bcb?vop=1&amp;vop=1&amp;pid=816cd9871&amp;color=0,0,0&amp;vtp=1&amp;bt=1&amp;bb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5_EX.57_3#888279bcb?htil=1&amp;vop=1&amp;vop=1&amp;pid=816cd987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051560" y="2043499"/>
            <a:ext cx="4709160"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57_4#888279bcb?htil=1&amp;vop=1&amp;vop=1&amp;pid=816cd9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27648" y="1961203"/>
            <a:ext cx="491947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8_1#9a433905d?vop=1&amp;pid=2b88b4cd5&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[江苏2023·3]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如图所示，密闭容器内一定质量的理想气体由状态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8_1#9a433905d?vop=1&amp;pid=2b88b4cd5&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C_5_AN.59_1#9a433905d.bracket?vop=1&amp;pid=2b88b4cd5&amp;color=0,0,0&amp;vpa=8&amp;vtp=1"/>
          <p:cNvSpPr/>
          <p:nvPr/>
        </p:nvSpPr>
        <p:spPr>
          <a:xfrm>
            <a:off x="922401" y="1407414"/>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58_2#9a433905d?htil=9&amp;vop=1&amp;pid=2b88b4c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45282" y="1949450"/>
            <a:ext cx="138074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8_3#9a433905d.choices?htil=9&amp;vop=1&amp;pid=2b88b4cd5&amp;color=0,0,0&amp;vtp=1&amp;bbb=1"/>
          <p:cNvSpPr/>
          <p:nvPr/>
        </p:nvSpPr>
        <p:spPr>
          <a:xfrm>
            <a:off x="722376" y="1874647"/>
            <a:ext cx="9244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A.气体分子的数密度增大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.气体分子的平均动能增大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.单位时间内气体分子对单位面积器壁的作用力减小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.单位时间内与单位面积器壁碰撞的气体分子数减小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0_1#9a433905d?vop=1&amp;vop=1&amp;pid=2b88b4cd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图像中过原点的图线为等容线,即气体由状态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为等容变化,气体分子的数密度不变,A错误；气体由状态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度是气体分子平均动能的标志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,故气体分子的平均动能增大,B正确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；单位时间内气体分子对单位面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积器壁的作用力等于压强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气体压强增大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,即单位时间内气体分子对单位面积器壁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的作用力增大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,C错误；由于气体分子的平均速率增大,气体体积不变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,则单位时间内与单位面积器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壁碰撞的气体分子数增多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0_1#9a433905d?vop=1&amp;vop=1&amp;pid=2b88b4cd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65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1_1#7a3b7310d?vop=1&amp;pid=2b88b4cd5&amp;color=0,0,0&amp;vtp=1&amp;bt=1&amp;bbb=1&amp;hb=1"/>
              <p:cNvSpPr/>
              <p:nvPr/>
            </p:nvSpPr>
            <p:spPr>
              <a:xfrm>
                <a:off x="722376" y="972000"/>
                <a:ext cx="10753344" cy="13126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[江西2024·13]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可逆斯特林热机的工作循环如图所示.一定质量的理想气体经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𝐴𝐵𝐶𝐷𝐴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均为等温过程，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均为等容过程.已知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endParaRPr lang="en-US" altLang="zh-CN" sz="2000" dirty="0"/>
              </a:p>
            </p:txBody>
          </p:sp>
        </mc:Choice>
        <mc:Fallback>
          <p:sp>
            <p:nvSpPr>
              <p:cNvPr id="2" name="QO_5_BD.61_1#7a3b7310d?vop=1&amp;pid=2b88b4cd5&amp;color=0,0,0&amp;vtp=1&amp;bt=1&amp;bbb=1&amp;hb=1"/>
              <p:cNvSpPr>
                <a:spLocks noRot="1" noChangeAspect="1" noMove="1" noResize="1" noEditPoints="1" noAdjustHandles="1" noChangeArrowheads="1" noChangeShapeType="1" noTextEdit="1"/>
              </p:cNvSpPr>
              <p:nvPr/>
            </p:nvSpPr>
            <p:spPr>
              <a:xfrm>
                <a:off x="722376" y="972000"/>
                <a:ext cx="10753344" cy="1312609"/>
              </a:xfrm>
              <a:prstGeom prst="rect">
                <a:avLst/>
              </a:prstGeom>
              <a:blipFill rotWithShape="1">
                <a:blip r:embed="rId1"/>
                <a:stretch>
                  <a:fillRect l="-4" t="-34" r="-2651" b="-3492"/>
                </a:stretch>
              </a:blipFill>
            </p:spPr>
            <p:txBody>
              <a:bodyPr/>
              <a:lstStyle/>
              <a:p>
                <a:r>
                  <a:rPr lang="zh-CN" altLang="en-US">
                    <a:noFill/>
                  </a:rPr>
                  <a:t> </a:t>
                </a:r>
              </a:p>
            </p:txBody>
          </p:sp>
        </mc:Fallback>
      </mc:AlternateContent>
      <p:pic>
        <p:nvPicPr>
          <p:cNvPr id="3" name="QO_5_BD.61_2#7a3b7310d?vop=1&amp;pid=2b88b4cd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73168" y="2414403"/>
            <a:ext cx="265176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2_1#231f59fc1?vop=1&amp;pid=7a3b7310d&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2_1#231f59fc1?vop=1&amp;pid=7a3b7310d&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63_1#231f59fc1?vop=1&amp;vop=1&amp;pid=7a3b7310d&amp;color=0,0,0&amp;vtp=1&amp;bbb=1"/>
              <p:cNvSpPr/>
              <p:nvPr/>
            </p:nvSpPr>
            <p:spPr>
              <a:xfrm>
                <a:off x="722376" y="1433137"/>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63_1#231f59fc1?vop=1&amp;vop=1&amp;pid=7a3b7310d&amp;color=0,0,0&amp;vtp=1&amp;bbb=1"/>
              <p:cNvSpPr>
                <a:spLocks noRot="1" noChangeAspect="1" noMove="1" noResize="1" noEditPoints="1" noAdjustHandles="1" noChangeArrowheads="1" noChangeShapeType="1" noTextEdit="1"/>
              </p:cNvSpPr>
              <p:nvPr/>
            </p:nvSpPr>
            <p:spPr>
              <a:xfrm>
                <a:off x="722376" y="1433137"/>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64_1#231f59fc1?vop=1&amp;vop=1&amp;pid=7a3b7310d&amp;color=0,0,0&amp;vtp=1&amp;bbb=1"/>
              <p:cNvSpPr/>
              <p:nvPr/>
            </p:nvSpPr>
            <p:spPr>
              <a:xfrm>
                <a:off x="722376" y="1853062"/>
                <a:ext cx="10753344" cy="918909"/>
              </a:xfrm>
              <a:prstGeom prst="rect">
                <a:avLst/>
              </a:prstGeom>
              <a:noFill/>
            </p:spPr>
            <p:txBody>
              <a:bodyPr wrap="none" lIns="0" tIns="0" rIns="0" bIns="0" rtlCol="0" anchor="t"/>
              <a:lstStyle/>
              <a:p>
                <a:pPr algn="l" latinLnBrk="1">
                  <a:lnSpc>
                    <a:spcPts val="4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体积相同,根据查理定律有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64_1#231f59fc1?vop=1&amp;vop=1&amp;pid=7a3b7310d&amp;color=0,0,0&amp;vtp=1&amp;bbb=1"/>
              <p:cNvSpPr>
                <a:spLocks noRot="1" noChangeAspect="1" noMove="1" noResize="1" noEditPoints="1" noAdjustHandles="1" noChangeArrowheads="1" noChangeShapeType="1" noTextEdit="1"/>
              </p:cNvSpPr>
              <p:nvPr/>
            </p:nvSpPr>
            <p:spPr>
              <a:xfrm>
                <a:off x="722376" y="1853062"/>
                <a:ext cx="10753344" cy="918909"/>
              </a:xfrm>
              <a:prstGeom prst="rect">
                <a:avLst/>
              </a:prstGeom>
              <a:blipFill rotWithShape="1">
                <a:blip r:embed="rId3"/>
                <a:stretch>
                  <a:fillRect l="-4" t="-14" b="-50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5_1#94cccc8c5?vop=1&amp;pid=7a3b7310d&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的体积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5_1#94cccc8c5?vop=1&amp;pid=7a3b7310d&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66_1#94cccc8c5?vop=1&amp;vop=1&amp;pid=7a3b7310d&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𝐦</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66_1#94cccc8c5?vop=1&amp;vop=1&amp;pid=7a3b7310d&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67_1#94cccc8c5?vop=1&amp;vop=1&amp;pid=7a3b7310d&amp;color=0,0,0&amp;vtp=1&amp;bbb=1&amp;hb=1"/>
              <p:cNvSpPr/>
              <p:nvPr/>
            </p:nvSpPr>
            <p:spPr>
              <a:xfrm>
                <a:off x="722376" y="1835917"/>
                <a:ext cx="10753344" cy="14270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体积相同,均为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67_1#94cccc8c5?vop=1&amp;vop=1&amp;pid=7a3b7310d&amp;color=0,0,0&amp;vtp=1&amp;bbb=1&amp;hb=1"/>
              <p:cNvSpPr>
                <a:spLocks noRot="1" noChangeAspect="1" noMove="1" noResize="1" noEditPoints="1" noAdjustHandles="1" noChangeArrowheads="1" noChangeShapeType="1" noTextEdit="1"/>
              </p:cNvSpPr>
              <p:nvPr/>
            </p:nvSpPr>
            <p:spPr>
              <a:xfrm>
                <a:off x="722376" y="1835917"/>
                <a:ext cx="10753344" cy="1427036"/>
              </a:xfrm>
              <a:prstGeom prst="rect">
                <a:avLst/>
              </a:prstGeom>
              <a:blipFill rotWithShape="1">
                <a:blip r:embed="rId3"/>
                <a:stretch>
                  <a:fillRect l="-4" t="-9" b="-32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8_1#16ea014d0?vop=1&amp;pid=48fc66ad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如图1所示，用活塞将一定质量的理想气体密封在导热气缸内，活塞稳定在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.将气缸置于恒温冷水中，如图2所示，活塞自发从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处缓慢下降并停在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然后保持气缸不动，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用外力将活塞缓慢提升回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处.不计活塞与气缸壁之间的摩擦.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8_1#16ea014d0?vop=1&amp;pid=48fc66adb&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586" b="-3491"/>
                </a:stretch>
              </a:blipFill>
            </p:spPr>
            <p:txBody>
              <a:bodyPr/>
              <a:lstStyle/>
              <a:p>
                <a:r>
                  <a:rPr lang="zh-CN" altLang="en-US">
                    <a:noFill/>
                  </a:rPr>
                  <a:t> </a:t>
                </a:r>
              </a:p>
            </p:txBody>
          </p:sp>
        </mc:Fallback>
      </mc:AlternateContent>
      <p:sp>
        <p:nvSpPr>
          <p:cNvPr id="3" name="QC_5_AN.69_1#16ea014d0.bracket?vop=1&amp;pid=48fc66adb&amp;color=0,0,0&amp;vpa=9&amp;vtp=1"/>
          <p:cNvSpPr/>
          <p:nvPr/>
        </p:nvSpPr>
        <p:spPr>
          <a:xfrm>
            <a:off x="7785037"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68_3#16ea014d0?iti=7&amp;htil=1&amp;vop=1&amp;pid=48fc66ad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36392" y="2408877"/>
            <a:ext cx="548640"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68_4#16ea014d0?iti=8&amp;htil=1&amp;vop=1&amp;pid=48fc66a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74152" y="2546037"/>
            <a:ext cx="1417320"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68_5#16ea014d0?iti=7&amp;htil=1&amp;vop=1&amp;pid=48fc66adb&amp;color=0,0,0&amp;vtp=1&amp;bbb=1"/>
          <p:cNvSpPr/>
          <p:nvPr/>
        </p:nvSpPr>
        <p:spPr>
          <a:xfrm>
            <a:off x="3180525" y="35325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68_6#16ea014d0?iti=8&amp;htil=1&amp;vop=1&amp;pid=48fc66adb&amp;color=0,0,0&amp;vtp=1&amp;bbb=1"/>
          <p:cNvSpPr/>
          <p:nvPr/>
        </p:nvSpPr>
        <p:spPr>
          <a:xfrm>
            <a:off x="8552624" y="35325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5_BD.68_7#16ea014d0.choices?vop=1&amp;pid=48fc66adb&amp;color=0,0,0&amp;vtp=1&amp;bbb=1"/>
              <p:cNvSpPr/>
              <p:nvPr/>
            </p:nvSpPr>
            <p:spPr>
              <a:xfrm>
                <a:off x="722376" y="39455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，气缸内气体压强升高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的过程中，气缸内气体内能不变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，气缸内气体压强升高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的过程中，气缸内气体内能不变</a:t>
                </a:r>
                <a:endParaRPr lang="en-US" altLang="zh-CN" sz="2000" dirty="0"/>
              </a:p>
            </p:txBody>
          </p:sp>
        </mc:Choice>
        <mc:Fallback>
          <p:sp>
            <p:nvSpPr>
              <p:cNvPr id="8" name="QC_5_BD.68_7#16ea014d0.choices?vop=1&amp;pid=48fc66adb&amp;color=0,0,0&amp;vtp=1&amp;bbb=1"/>
              <p:cNvSpPr>
                <a:spLocks noRot="1" noChangeAspect="1" noMove="1" noResize="1" noEditPoints="1" noAdjustHandles="1" noChangeArrowheads="1" noChangeShapeType="1" noTextEdit="1"/>
              </p:cNvSpPr>
              <p:nvPr/>
            </p:nvSpPr>
            <p:spPr>
              <a:xfrm>
                <a:off x="722376" y="3945577"/>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0_1#16ea014d0?vop=1&amp;vop=1&amp;pid=48fc66adb&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一定质量的理想气体的内能只与温度有关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；气缸导热，所以气体温度与外界温度相同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70_1#16ea014d0?vop=1&amp;vop=1&amp;pid=48fc66adb&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40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1_1#16ea014d0?vop=1&amp;vop=1&amp;pid=48fc66adb&amp;color=0,0,0&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endParaRPr lang="en-US" altLang="zh-CN" sz="2200" dirty="0"/>
          </a:p>
        </p:txBody>
      </p:sp>
      <mc:AlternateContent xmlns:mc="http://schemas.openxmlformats.org/markup-compatibility/2006" xmlns:a14="http://schemas.microsoft.com/office/drawing/2010/main">
        <mc:Choice Requires="a14">
          <p:graphicFrame>
            <p:nvGraphicFramePr>
              <p:cNvPr id="40" name="QC_5_AS.71_2#16ea014d0?colgroup=3,32,3&amp;vop=1&amp;vop=1&amp;pid=48fc66adb&amp;color=0,0,0&amp;vtp=1&amp;bbb=1&amp;hb=1"/>
              <p:cNvGraphicFramePr>
                <a:graphicFrameLocks noGrp="1"/>
              </p:cNvGraphicFramePr>
              <p:nvPr/>
            </p:nvGraphicFramePr>
            <p:xfrm>
              <a:off x="722376" y="1545913"/>
              <a:ext cx="10725912" cy="2522728"/>
            </p:xfrm>
            <a:graphic>
              <a:graphicData uri="http://schemas.openxmlformats.org/drawingml/2006/table">
                <a:tbl>
                  <a:tblPr/>
                  <a:tblGrid>
                    <a:gridCol w="1060704"/>
                    <a:gridCol w="8604504"/>
                    <a:gridCol w="10607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对活塞受力分析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𝑝𝑆</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,重力和大气压强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所以气缸内气体压强不变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温度降低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所以气缸内气体内能变小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所以气缸内气体压强减小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所以气缸内气体内能不变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0" name="QC_5_AS.71_2#16ea014d0?colgroup=3,32,3&amp;vop=1&amp;vop=1&amp;pid=48fc66adb&amp;color=0,0,0&amp;vtp=1&amp;bbb=1&amp;hb=1"/>
              <p:cNvGraphicFramePr>
                <a:graphicFrameLocks noGrp="1"/>
              </p:cNvGraphicFramePr>
              <p:nvPr/>
            </p:nvGraphicFramePr>
            <p:xfrm>
              <a:off x="722376" y="1545913"/>
              <a:ext cx="10725912" cy="2522728"/>
            </p:xfrm>
            <a:graphic>
              <a:graphicData uri="http://schemas.openxmlformats.org/drawingml/2006/table">
                <a:tbl>
                  <a:tblPr/>
                  <a:tblGrid>
                    <a:gridCol w="1060704"/>
                    <a:gridCol w="8604504"/>
                    <a:gridCol w="10607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96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2_1#6cf0b6203?vop=1&amp;pid=48fc66adb&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[贵州2024·13]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制作水火箭是青少年科技活动的常见项目之一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.某研究小组为了探究水火箭在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充气与喷水过程中气体的热学规律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，把水火箭的塑料容器竖直固定，其中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分别是塑料容器的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充气口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、喷水口，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是气压计，如图（a）所示.在室温环境下，容器内装入一定质量的水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容器内的气体体积为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，现缓慢充气后压强变为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，不计容器的容积变化.</a:t>
                </a:r>
                <a:endParaRPr lang="en-US" altLang="zh-CN" sz="2000" dirty="0"/>
              </a:p>
            </p:txBody>
          </p:sp>
        </mc:Choice>
        <mc:Fallback>
          <p:sp>
            <p:nvSpPr>
              <p:cNvPr id="2" name="QO_5_BD.72_1#6cf0b6203?vop=1&amp;pid=48fc66adb&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945" b="-2542"/>
                </a:stretch>
              </a:blipFill>
            </p:spPr>
            <p:txBody>
              <a:bodyPr/>
              <a:lstStyle/>
              <a:p>
                <a:r>
                  <a:rPr lang="zh-CN" altLang="en-US">
                    <a:noFill/>
                  </a:rPr>
                  <a:t> </a:t>
                </a:r>
              </a:p>
            </p:txBody>
          </p:sp>
        </mc:Fallback>
      </mc:AlternateContent>
      <p:pic>
        <p:nvPicPr>
          <p:cNvPr id="3" name="QO_5_BD.72_3#6cf0b6203?iti=9&amp;htil=1&amp;vop=1&amp;pid=48fc66ad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05456" y="2875603"/>
            <a:ext cx="1810512"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2_4#6cf0b6203?iti=10&amp;htil=1&amp;vop=1&amp;pid=48fc66ad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27848" y="3332803"/>
            <a:ext cx="1719072"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2_5#6cf0b6203?iti=9&amp;htil=1&amp;vop=1&amp;pid=48fc66adb&amp;color=0,0,0&amp;vtp=1&amp;bbb=1"/>
          <p:cNvSpPr/>
          <p:nvPr/>
        </p:nvSpPr>
        <p:spPr>
          <a:xfrm>
            <a:off x="2931287" y="5160587"/>
            <a:ext cx="958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6" name="QO_5_BD.72_6#6cf0b6203?iti=10&amp;htil=1&amp;vop=1&amp;pid=48fc66adb&amp;color=0,0,0&amp;vtp=1&amp;bbb=1"/>
          <p:cNvSpPr/>
          <p:nvPr/>
        </p:nvSpPr>
        <p:spPr>
          <a:xfrm>
            <a:off x="8296846" y="5160587"/>
            <a:ext cx="981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a092c4eef?vop=1&amp;vop=1&amp;pid=d19322d2d&amp;color=0,0,0&amp;vtp=1&amp;bt=1&amp;bbb=1&amp;hb=1"/>
              <p:cNvSpPr/>
              <p:nvPr/>
            </p:nvSpPr>
            <p:spPr>
              <a:xfrm>
                <a:off x="722376" y="972000"/>
                <a:ext cx="10753344" cy="1382395"/>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时分子势能为零，分子间距离从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开始增大时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，分子间作用力做负功，分子势能增大；分子间距离从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开始减小时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，分子间作用力也做负功，分子势能也增大；可知当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为正,C正确.</a:t>
                </a:r>
                <a:endParaRPr lang="en-US" altLang="zh-CN" sz="2200" dirty="0"/>
              </a:p>
            </p:txBody>
          </p:sp>
        </mc:Choice>
        <mc:Fallback>
          <p:sp>
            <p:nvSpPr>
              <p:cNvPr id="2" name="QC_5_AS.3_1#a092c4eef?vop=1&amp;vop=1&amp;pid=d19322d2d&amp;color=0,0,0&amp;vtp=1&amp;bt=1&amp;bbb=1&amp;hb=1"/>
              <p:cNvSpPr>
                <a:spLocks noRot="1" noChangeAspect="1" noMove="1" noResize="1" noEditPoints="1" noAdjustHandles="1" noChangeArrowheads="1" noChangeShapeType="1" noTextEdit="1"/>
              </p:cNvSpPr>
              <p:nvPr/>
            </p:nvSpPr>
            <p:spPr>
              <a:xfrm>
                <a:off x="722376" y="972000"/>
                <a:ext cx="10753344" cy="1382395"/>
              </a:xfrm>
              <a:prstGeom prst="rect">
                <a:avLst/>
              </a:prstGeom>
              <a:blipFill rotWithShape="1">
                <a:blip r:embed="rId1"/>
                <a:stretch>
                  <a:fillRect l="-4" t="-33" r="-626" b="-28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3_1#0fd024bec?vop=1&amp;pid=6cf0b620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（1）设充气过程中气体温度不变,求充入的气体在该室温环境下压强为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时的体积.</a:t>
                </a:r>
                <a:endParaRPr lang="en-US" altLang="zh-CN" sz="2000" dirty="0"/>
              </a:p>
            </p:txBody>
          </p:sp>
        </mc:Choice>
        <mc:Fallback>
          <p:sp>
            <p:nvSpPr>
              <p:cNvPr id="2" name="QO_6_BD.73_1#0fd024bec?vop=1&amp;pid=6cf0b6203&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4_1#0fd024bec?vop=1&amp;vop=1&amp;pid=6cf0b6203&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74_1#0fd024bec?vop=1&amp;vop=1&amp;pid=6cf0b6203&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75_1#0fd024bec?vop=1&amp;vop=1&amp;pid=6cf0b6203&amp;color=0,0,0&amp;vtp=1&amp;bbb=1"/>
              <p:cNvSpPr/>
              <p:nvPr/>
            </p:nvSpPr>
            <p:spPr>
              <a:xfrm>
                <a:off x="722376" y="1843728"/>
                <a:ext cx="10753344" cy="1338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充气过程中气体温度不变，设充入的气体体积为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，由玻意耳定律得</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75_1#0fd024bec?vop=1&amp;vop=1&amp;pid=6cf0b6203&amp;color=0,0,0&amp;vtp=1&amp;bbb=1"/>
              <p:cNvSpPr>
                <a:spLocks noRot="1" noChangeAspect="1" noMove="1" noResize="1" noEditPoints="1" noAdjustHandles="1" noChangeArrowheads="1" noChangeShapeType="1" noTextEdit="1"/>
              </p:cNvSpPr>
              <p:nvPr/>
            </p:nvSpPr>
            <p:spPr>
              <a:xfrm>
                <a:off x="722376" y="1843728"/>
                <a:ext cx="10753344" cy="1338834"/>
              </a:xfrm>
              <a:prstGeom prst="rect">
                <a:avLst/>
              </a:prstGeom>
              <a:blipFill rotWithShape="1">
                <a:blip r:embed="rId3"/>
                <a:stretch>
                  <a:fillRect l="-4" t="-24" b="-33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6_1#af98c51f6?vop=1&amp;pid=6cf0b6203&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（2）打开喷水口阀门，喷出一部分水后关闭阀门，容器内气体从状态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，其压强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与体积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的变化关系如图（b）中实线所示，已知气体在状态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时的体积为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.求气体在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时的热力学温度之比.</a:t>
                </a:r>
                <a:endParaRPr lang="en-US" altLang="zh-CN" sz="2000" dirty="0"/>
              </a:p>
            </p:txBody>
          </p:sp>
        </mc:Choice>
        <mc:Fallback>
          <p:sp>
            <p:nvSpPr>
              <p:cNvPr id="2" name="QO_6_BD.76_1#af98c51f6?vop=1&amp;pid=6cf0b6203&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187"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7_1#af98c51f6?vop=1&amp;vop=1&amp;pid=6cf0b6203&amp;color=0,0,0&amp;vtp=1&amp;bbb=1"/>
              <p:cNvSpPr/>
              <p:nvPr/>
            </p:nvSpPr>
            <p:spPr>
              <a:xfrm>
                <a:off x="722376" y="2291403"/>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77_1#af98c51f6?vop=1&amp;vop=1&amp;pid=6cf0b6203&amp;color=0,0,0&amp;vtp=1&amp;bbb=1"/>
              <p:cNvSpPr>
                <a:spLocks noRot="1" noChangeAspect="1" noMove="1" noResize="1" noEditPoints="1" noAdjustHandles="1" noChangeArrowheads="1" noChangeShapeType="1" noTextEdit="1"/>
              </p:cNvSpPr>
              <p:nvPr/>
            </p:nvSpPr>
            <p:spPr>
              <a:xfrm>
                <a:off x="722376" y="2291403"/>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78_1#af98c51f6?vop=1&amp;vop=1&amp;pid=6cf0b6203&amp;color=0,0,0&amp;vtp=1&amp;bbb=1"/>
              <p:cNvSpPr/>
              <p:nvPr/>
            </p:nvSpPr>
            <p:spPr>
              <a:xfrm>
                <a:off x="722376" y="2830073"/>
                <a:ext cx="10753344" cy="2146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由理想气体状态方程得</a:t>
                </a:r>
                <a:endParaRPr lang="en-US" altLang="zh-CN" sz="2200" dirty="0"/>
              </a:p>
              <a:p>
                <a:pPr latinLnBrk="1">
                  <a:lnSpc>
                    <a:spcPts val="4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时的热力学温度之比为</a:t>
                </a:r>
                <a:endParaRPr lang="en-US" altLang="zh-CN" sz="2200" dirty="0"/>
              </a:p>
              <a:p>
                <a:pPr latinLnBrk="1">
                  <a:lnSpc>
                    <a:spcPts val="5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78_1#af98c51f6?vop=1&amp;vop=1&amp;pid=6cf0b6203&amp;color=0,0,0&amp;vtp=1&amp;bbb=1"/>
              <p:cNvSpPr>
                <a:spLocks noRot="1" noChangeAspect="1" noMove="1" noResize="1" noEditPoints="1" noAdjustHandles="1" noChangeArrowheads="1" noChangeShapeType="1" noTextEdit="1"/>
              </p:cNvSpPr>
              <p:nvPr/>
            </p:nvSpPr>
            <p:spPr>
              <a:xfrm>
                <a:off x="722376" y="2830073"/>
                <a:ext cx="10753344" cy="2146300"/>
              </a:xfrm>
              <a:prstGeom prst="rect">
                <a:avLst/>
              </a:prstGeom>
              <a:blipFill rotWithShape="1">
                <a:blip r:embed="rId3"/>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9_1#16a98cafb?vop=1&amp;pid=6cf0b620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（3）图（b）中虚线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是容器内气体在绝热（既不吸热也不放热）条件下压强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与体积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关系图线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，试判断气体在图（b）中沿实线从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的过程是吸热还是放热.（不需要说明理由）</a:t>
                </a:r>
                <a:endParaRPr lang="en-US" altLang="zh-CN" sz="2000" dirty="0"/>
              </a:p>
            </p:txBody>
          </p:sp>
        </mc:Choice>
        <mc:Fallback>
          <p:sp>
            <p:nvSpPr>
              <p:cNvPr id="2" name="QO_6_BD.79_1#16a98cafb?vop=1&amp;pid=6cf0b6203&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986" b="-5257"/>
                </a:stretch>
              </a:blipFill>
            </p:spPr>
            <p:txBody>
              <a:bodyPr/>
              <a:lstStyle/>
              <a:p>
                <a:r>
                  <a:rPr lang="zh-CN" altLang="en-US">
                    <a:noFill/>
                  </a:rPr>
                  <a:t> </a:t>
                </a:r>
              </a:p>
            </p:txBody>
          </p:sp>
        </mc:Fallback>
      </mc:AlternateContent>
      <p:sp>
        <p:nvSpPr>
          <p:cNvPr id="3" name="QO_6_AN.80_1#16a98cafb?vop=1&amp;vop=1&amp;pid=6cf0b6203&amp;color=0,0,0&amp;vtp=1&amp;bbb=1"/>
          <p:cNvSpPr/>
          <p:nvPr/>
        </p:nvSpPr>
        <p:spPr>
          <a:xfrm>
            <a:off x="722376" y="1834203"/>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吸热</a:t>
            </a:r>
            <a:endParaRPr lang="en-US" altLang="zh-CN" sz="2000" dirty="0"/>
          </a:p>
        </p:txBody>
      </p:sp>
      <mc:AlternateContent xmlns:mc="http://schemas.openxmlformats.org/markup-compatibility/2006">
        <mc:Choice xmlns:a14="http://schemas.microsoft.com/office/drawing/2010/main" Requires="a14">
          <p:sp>
            <p:nvSpPr>
              <p:cNvPr id="4" name="QO_6_AS.81_1#16a98cafb?vop=1&amp;vop=1&amp;pid=6cf0b6203&amp;color=0,0,0&amp;vtp=1&amp;bbb=1&amp;hb=1"/>
              <p:cNvSpPr/>
              <p:nvPr/>
            </p:nvSpPr>
            <p:spPr>
              <a:xfrm>
                <a:off x="722376" y="224060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吸热,根据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点的温度高于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点，因此气体在题图（b）中沿实线从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程吸热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81_1#16a98cafb?vop=1&amp;vop=1&amp;pid=6cf0b6203&amp;color=0,0,0&amp;vtp=1&amp;bbb=1&amp;hb=1"/>
              <p:cNvSpPr>
                <a:spLocks noRot="1" noChangeAspect="1" noMove="1" noResize="1" noEditPoints="1" noAdjustHandles="1" noChangeArrowheads="1" noChangeShapeType="1" noTextEdit="1"/>
              </p:cNvSpPr>
              <p:nvPr/>
            </p:nvSpPr>
            <p:spPr>
              <a:xfrm>
                <a:off x="722376" y="2240603"/>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2_1#56be6d1d3?vop=1&amp;pid=c69bff66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[北京2024·3]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一个气泡从恒温水槽的底部缓慢上浮，将气泡内的气体视为理想气体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体分子个数不变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，外界大气压不变.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在上浮过程中气泡内气体(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3_1#56be6d1d3.bracket?vop=1&amp;pid=c69bff668&amp;color=0,0,0&amp;vpa=10&amp;vtp=1"/>
          <p:cNvSpPr/>
          <p:nvPr/>
        </p:nvSpPr>
        <p:spPr>
          <a:xfrm>
            <a:off x="7575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82_2#56be6d1d3.choices?vop=1&amp;pid=c69bff668&amp;color=0,0,0&amp;vtp=1&amp;bbb=1"/>
          <p:cNvSpPr/>
          <p:nvPr/>
        </p:nvSpPr>
        <p:spPr>
          <a:xfrm>
            <a:off x="722376" y="1871286"/>
            <a:ext cx="10753344" cy="405003"/>
          </a:xfrm>
          <a:prstGeom prst="rect">
            <a:avLst/>
          </a:prstGeom>
          <a:noFill/>
        </p:spPr>
        <p:txBody>
          <a:bodyPr wrap="none" lIns="0" tIns="0" rIns="0" bIns="0" rtlCol="0" anchor="t"/>
          <a:lstStyle/>
          <a:p>
            <a:pPr latinLnBrk="1">
              <a:lnSpc>
                <a:spcPts val="3600"/>
              </a:lnSpc>
              <a:tabLst>
                <a:tab pos="2697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B.压强变大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C.体积不变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.从水中吸热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4_1#56be6d1d3?vop=1&amp;vop=1&amp;pid=c69bff668&amp;color=0,0,0&amp;mp=1&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恒温水槽内气泡上浮过程中气泡内气体的温度保持不变，内能不变，A错误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；气泡内外压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，则气泡内气体压强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e>
                      <m:sub>
                        <m:r>
                          <a:rPr lang="en-US" altLang="zh-CN" sz="2000" baseline="-10000">
                            <a:solidFill>
                              <a:srgbClr val="000000"/>
                            </a:solidFill>
                            <a:latin typeface="Cambria Math" panose="02040503050406030204" pitchFamily="34" charset="0"/>
                          </a:rPr>
                          <m:t>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，随着气泡上浮，水压减小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，气泡内气体的压强也减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，B错误；由玻意耳定律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知，气泡的体积变大，气体对外做功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，由热力学第一定律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知，气体从水中吸热，C错误，D正确.</a:t>
                </a:r>
                <a:endParaRPr lang="en-US" altLang="zh-CN" sz="2200" dirty="0"/>
              </a:p>
            </p:txBody>
          </p:sp>
        </mc:Choice>
        <mc:Fallback>
          <p:sp>
            <p:nvSpPr>
              <p:cNvPr id="2" name="QC_5_AS.84_1#56be6d1d3?vop=1&amp;vop=1&amp;pid=c69bff668&amp;color=0,0,0&amp;mp=1&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5_1#ab0c61dac?vop=1&amp;pid=c69bff66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某同学将一充气皮球遗忘在操场上，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找到时发现因太阳曝晒皮球温度升高，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.在此过程中若皮球未漏气，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6_1#ab0c61dac.bracket?vop=1&amp;pid=c69bff668&amp;color=0,0,0&amp;vpa=11&amp;vtp=1"/>
          <p:cNvSpPr/>
          <p:nvPr/>
        </p:nvSpPr>
        <p:spPr>
          <a:xfrm>
            <a:off x="70803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5_2#ab0c61dac.choices?vop=1&amp;pid=c69bff66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.对外做功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.向外界传递热量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C.分子的数密度增大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.每个分子的速率都增大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7_1#ab0c61dac?vop=1&amp;vop=1&amp;pid=c69bff668&amp;color=0,0,0&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endParaRPr lang="en-US" altLang="zh-CN" sz="2200" dirty="0"/>
          </a:p>
        </p:txBody>
      </p:sp>
      <mc:AlternateContent xmlns:mc="http://schemas.openxmlformats.org/markup-compatibility/2006" xmlns:a14="http://schemas.microsoft.com/office/drawing/2010/main">
        <mc:Choice Requires="a14">
          <p:graphicFrame>
            <p:nvGraphicFramePr>
              <p:cNvPr id="48" name="QC_5_AS.87_2#ab0c61dac?colgroup=3,32,3&amp;vop=1&amp;vop=1&amp;pid=c69bff668&amp;color=0,0,0&amp;vtp=1&amp;bbb=1&amp;hb=1"/>
              <p:cNvGraphicFramePr>
                <a:graphicFrameLocks noGrp="1"/>
              </p:cNvGraphicFramePr>
              <p:nvPr/>
            </p:nvGraphicFramePr>
            <p:xfrm>
              <a:off x="722376" y="1545913"/>
              <a:ext cx="10716768" cy="2918968"/>
            </p:xfrm>
            <a:graphic>
              <a:graphicData uri="http://schemas.openxmlformats.org/drawingml/2006/table">
                <a:tbl>
                  <a:tblPr/>
                  <a:tblGrid>
                    <a:gridCol w="1133856"/>
                    <a:gridCol w="8458200"/>
                    <a:gridCol w="112471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皮球体积变大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气体对外做功且内能增大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则气体从外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界吸收热量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在此过程中皮球未漏气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故气体分子数不变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气体体积变大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分子的数密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气体分子的平均速率增大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但并非每个分子的速率都增大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8" name="QC_5_AS.87_2#ab0c61dac?colgroup=3,32,3&amp;vop=1&amp;vop=1&amp;pid=c69bff668&amp;color=0,0,0&amp;vtp=1&amp;bbb=1&amp;hb=1"/>
              <p:cNvGraphicFramePr>
                <a:graphicFrameLocks noGrp="1"/>
              </p:cNvGraphicFramePr>
              <p:nvPr/>
            </p:nvGraphicFramePr>
            <p:xfrm>
              <a:off x="722376" y="1545913"/>
              <a:ext cx="10716768" cy="2918968"/>
            </p:xfrm>
            <a:graphic>
              <a:graphicData uri="http://schemas.openxmlformats.org/drawingml/2006/table">
                <a:tbl>
                  <a:tblPr/>
                  <a:tblGrid>
                    <a:gridCol w="1133856"/>
                    <a:gridCol w="8458200"/>
                    <a:gridCol w="112471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皮球体积变大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在此过程中皮球未漏气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故气体分子数不变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气体体积变大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分子的数密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气体分子的平均速率增大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但并非每个分子的速率都增大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8_1#560b25fd1?vop=1&amp;pid=c69bff66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如图所示，上端开口，下端封闭的足够长玻璃管竖直固定于调温装置内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管导热性能良好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,用轻质活塞封闭一定质量的理想气体.大气压强为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璃管之间的滑动摩擦力大小恒为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,等于最大静摩擦力.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用调温装置对封闭气体缓慢加热，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时，气柱高度为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,活塞开始缓慢上升；继续缓慢加热至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时停止加热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；再缓慢降低气体温度，活塞位置保持不变，直到降温至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，活塞才开始缓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；温度缓慢降至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时，保持温度不变，活塞不再下降.求：</a:t>
                </a:r>
                <a:endParaRPr lang="en-US" altLang="zh-CN" sz="2000" dirty="0"/>
              </a:p>
            </p:txBody>
          </p:sp>
        </mc:Choice>
        <mc:Fallback>
          <p:sp>
            <p:nvSpPr>
              <p:cNvPr id="2" name="QO_5_BD.88_1#560b25fd1?vop=1&amp;pid=c69bff66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46" b="-1669"/>
                </a:stretch>
              </a:blipFill>
            </p:spPr>
            <p:txBody>
              <a:bodyPr/>
              <a:lstStyle/>
              <a:p>
                <a:r>
                  <a:rPr lang="zh-CN" altLang="en-US">
                    <a:noFill/>
                  </a:rPr>
                  <a:t> </a:t>
                </a:r>
              </a:p>
            </p:txBody>
          </p:sp>
        </mc:Fallback>
      </mc:AlternateContent>
      <p:pic>
        <p:nvPicPr>
          <p:cNvPr id="3" name="QO_5_BD.88_2#560b25fd1?vop=1&amp;pid=c69bff66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9200" y="3804798"/>
            <a:ext cx="2139696"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9_1#5dff55d7e?vop=1&amp;pid=560b25fd1&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时，气柱高度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89_1#5dff55d7e?vop=1&amp;pid=560b25fd1&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0_1#5dff55d7e?vop=1&amp;vop=1&amp;pid=560b25fd1&amp;color=0,0,0&amp;vtp=1&amp;bbb=1"/>
              <p:cNvSpPr/>
              <p:nvPr/>
            </p:nvSpPr>
            <p:spPr>
              <a:xfrm>
                <a:off x="722376" y="1386528"/>
                <a:ext cx="10753344" cy="595694"/>
              </a:xfrm>
              <a:prstGeom prst="rect">
                <a:avLst/>
              </a:prstGeom>
              <a:noFill/>
            </p:spPr>
            <p:txBody>
              <a:bodyPr wrap="none" lIns="0" tIns="0" rIns="0" bIns="0" rtlCol="0" anchor="t"/>
              <a:lstStyle/>
              <a:p>
                <a:pPr algn="l" latinLnBrk="1">
                  <a:lnSpc>
                    <a:spcPts val="5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90_1#5dff55d7e?vop=1&amp;vop=1&amp;pid=560b25fd1&amp;color=0,0,0&amp;vtp=1&amp;bbb=1"/>
              <p:cNvSpPr>
                <a:spLocks noRot="1" noChangeAspect="1" noMove="1" noResize="1" noEditPoints="1" noAdjustHandles="1" noChangeArrowheads="1" noChangeShapeType="1" noTextEdit="1"/>
              </p:cNvSpPr>
              <p:nvPr/>
            </p:nvSpPr>
            <p:spPr>
              <a:xfrm>
                <a:off x="722376" y="1386528"/>
                <a:ext cx="10753344" cy="595694"/>
              </a:xfrm>
              <a:prstGeom prst="rect">
                <a:avLst/>
              </a:prstGeom>
              <a:blipFill rotWithShape="1">
                <a:blip r:embed="rId2"/>
                <a:stretch>
                  <a:fillRect l="-4" t="-54" b="-86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91_1#5dff55d7e?vop=1&amp;vop=1&amp;pid=560b25fd1&amp;color=0,0,0&amp;vtp=1&amp;bbb=1"/>
              <p:cNvSpPr/>
              <p:nvPr/>
            </p:nvSpPr>
            <p:spPr>
              <a:xfrm>
                <a:off x="722376" y="1987492"/>
                <a:ext cx="10753344" cy="1117537"/>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升温过程中，理想气体等压膨胀，由盖—吕萨克定律得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91_1#5dff55d7e?vop=1&amp;vop=1&amp;pid=560b25fd1&amp;color=0,0,0&amp;vtp=1&amp;bbb=1"/>
              <p:cNvSpPr>
                <a:spLocks noRot="1" noChangeAspect="1" noMove="1" noResize="1" noEditPoints="1" noAdjustHandles="1" noChangeArrowheads="1" noChangeShapeType="1" noTextEdit="1"/>
              </p:cNvSpPr>
              <p:nvPr/>
            </p:nvSpPr>
            <p:spPr>
              <a:xfrm>
                <a:off x="722376" y="1987492"/>
                <a:ext cx="10753344" cy="1117537"/>
              </a:xfrm>
              <a:prstGeom prst="rect">
                <a:avLst/>
              </a:prstGeom>
              <a:blipFill rotWithShape="1">
                <a:blip r:embed="rId3"/>
                <a:stretch>
                  <a:fillRect l="-4" t="-52" b="-45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92_1#dbc4d5cd6?vop=1&amp;pid=560b25fd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状态到</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状态的过程中，封闭气体吸收的净热量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（扣除放热后净吸收的热量）.</a:t>
                </a:r>
                <a:endParaRPr lang="en-US" altLang="zh-CN" sz="2000" dirty="0"/>
              </a:p>
            </p:txBody>
          </p:sp>
        </mc:Choice>
        <mc:Fallback>
          <p:sp>
            <p:nvSpPr>
              <p:cNvPr id="2" name="QO_6_BD.92_1#dbc4d5cd6?vop=1&amp;pid=560b25fd1&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3_1#dbc4d5cd6?vop=1&amp;vop=1&amp;pid=560b25fd1&amp;color=0,0,0&amp;vtp=1&amp;bbb=1"/>
              <p:cNvSpPr/>
              <p:nvPr/>
            </p:nvSpPr>
            <p:spPr>
              <a:xfrm>
                <a:off x="722376" y="1386528"/>
                <a:ext cx="10753344" cy="606552"/>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93_1#dbc4d5cd6?vop=1&amp;vop=1&amp;pid=560b25fd1&amp;color=0,0,0&amp;vtp=1&amp;bbb=1"/>
              <p:cNvSpPr>
                <a:spLocks noRot="1" noChangeAspect="1" noMove="1" noResize="1" noEditPoints="1" noAdjustHandles="1" noChangeArrowheads="1" noChangeShapeType="1" noTextEdit="1"/>
              </p:cNvSpPr>
              <p:nvPr/>
            </p:nvSpPr>
            <p:spPr>
              <a:xfrm>
                <a:off x="722376" y="1386528"/>
                <a:ext cx="10753344" cy="606552"/>
              </a:xfrm>
              <a:prstGeom prst="rect">
                <a:avLst/>
              </a:prstGeom>
              <a:blipFill rotWithShape="1">
                <a:blip r:embed="rId2"/>
                <a:stretch>
                  <a:fillRect l="-4" t="-53" b="-88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1ac2e3176?vop=1&amp;pid=d19322d2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[广西2025·8]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在“用油膜法估测油酸分子的大小”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1ac2e3176.bracket?vop=1&amp;pid=d19322d2d&amp;color=0,0,0&amp;vpa=2&amp;vtp=1&amp;bbb=1"/>
          <p:cNvSpPr/>
          <p:nvPr/>
        </p:nvSpPr>
        <p:spPr>
          <a:xfrm>
            <a:off x="8791639" y="969265"/>
            <a:ext cx="5476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sp>
        <p:nvSpPr>
          <p:cNvPr id="4" name="QC_5_BD.4_2#1ac2e3176.choices?vop=1&amp;pid=d19322d2d&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A.估测油酸分子大小时，油酸分子可以视为球形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.油膜的形状稳定后，油酸分子仍然在做热运动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.计算油膜面积时，忽略所有不完整的小正方形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.与油酸酒精溶液相比，纯油酸更容易在水面形成单分子油膜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94_1#dbc4d5cd6?vop=1&amp;vop=1&amp;pid=560b25fd1&amp;color=0,0,0&amp;vtp=1&amp;bt=1&amp;bbb=1"/>
              <p:cNvSpPr/>
              <p:nvPr/>
            </p:nvSpPr>
            <p:spPr>
              <a:xfrm>
                <a:off x="722376" y="972000"/>
                <a:ext cx="10753344" cy="47244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活塞缓慢上升，由受力平衡得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解得封闭的理想气体压强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升温过程中，理想气体等压膨胀，外界对气体做功</a:t>
                </a:r>
                <a:endParaRPr lang="en-US" altLang="zh-CN" sz="2200" dirty="0"/>
              </a:p>
              <a:p>
                <a:pPr latinLnBrk="1">
                  <a:lnSpc>
                    <a:spcPts val="39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降温过程中，气体发生等容变化，外界对气体做功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活塞缓慢下降时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，受力平衡,有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解得封闭的理想气体压强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降温过程中，理想气体等压压缩，由盖—吕萨克定律得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algn="l" latinLnBrk="1">
                  <a:lnSpc>
                    <a:spcPct val="150000"/>
                  </a:lnSpc>
                </a:pPr>
                <a:endParaRPr lang="en-US" altLang="zh-CN" sz="2200" dirty="0"/>
              </a:p>
            </p:txBody>
          </p:sp>
        </mc:Choice>
        <mc:Fallback>
          <p:sp>
            <p:nvSpPr>
              <p:cNvPr id="2" name="QO_6_AS.94_1#dbc4d5cd6?vop=1&amp;vop=1&amp;pid=560b25fd1&amp;color=0,0,0&amp;vtp=1&amp;bt=1&amp;bbb=1"/>
              <p:cNvSpPr>
                <a:spLocks noRot="1" noChangeAspect="1" noMove="1" noResize="1" noEditPoints="1" noAdjustHandles="1" noChangeArrowheads="1" noChangeShapeType="1" noTextEdit="1"/>
              </p:cNvSpPr>
              <p:nvPr/>
            </p:nvSpPr>
            <p:spPr>
              <a:xfrm>
                <a:off x="722376" y="972000"/>
                <a:ext cx="10753344" cy="4724400"/>
              </a:xfrm>
              <a:prstGeom prst="rect">
                <a:avLst/>
              </a:prstGeom>
              <a:blipFill rotWithShape="1">
                <a:blip r:embed="rId1"/>
                <a:stretch>
                  <a:fillRect l="-4" t="-10" b="-106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94_1#dbc4d5cd6?vop=1&amp;vop=1&amp;pid=560b25fd1&amp;color=0,0,0&amp;vtp=1&amp;bt=1&amp;bbb=1"/>
              <p:cNvSpPr/>
              <p:nvPr/>
            </p:nvSpPr>
            <p:spPr>
              <a:xfrm>
                <a:off x="722376" y="972000"/>
                <a:ext cx="10753344" cy="3021330"/>
              </a:xfrm>
              <a:prstGeom prst="rect">
                <a:avLst/>
              </a:prstGeom>
              <a:noFill/>
            </p:spPr>
            <p:txBody>
              <a:bodyPr wrap="none" lIns="0" tIns="0" rIns="0" bIns="0" rtlCol="0" anchor="t"/>
              <a:lstStyle/>
              <a:p>
                <a:pPr algn="l"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外界对气体做功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全程外界对气体做功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，故封闭的理想气体总内能变化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由热力学第一定律得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故封闭气体吸收的净热量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O_6_AS.94_1#dbc4d5cd6?vop=1&amp;vop=1&amp;pid=560b25fd1&amp;color=0,0,0&amp;vtp=1&amp;bt=1&amp;bbb=1"/>
              <p:cNvSpPr>
                <a:spLocks noRot="1" noChangeAspect="1" noMove="1" noResize="1" noEditPoints="1" noAdjustHandles="1" noChangeArrowheads="1" noChangeShapeType="1" noTextEdit="1"/>
              </p:cNvSpPr>
              <p:nvPr/>
            </p:nvSpPr>
            <p:spPr>
              <a:xfrm>
                <a:off x="722376" y="972000"/>
                <a:ext cx="10753344" cy="3021330"/>
              </a:xfrm>
              <a:prstGeom prst="rect">
                <a:avLst/>
              </a:prstGeom>
              <a:blipFill rotWithShape="1">
                <a:blip r:embed="rId1"/>
                <a:stretch>
                  <a:fillRect l="-4" t="-15" b="-17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593a875c.fixed?pid=acfa1f0a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9593a875c.fixed?pid=acfa1f0a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第1～3章高考强化</a:t>
            </a:r>
            <a:endParaRPr lang="en-US" altLang="zh-CN" sz="4400" dirty="0"/>
          </a:p>
        </p:txBody>
      </p:sp>
      <p:pic>
        <p:nvPicPr>
          <p:cNvPr id="4" name="C_3#9593a875c.fixed?pid=acfa1f0a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593a875c.fixed?pid=acfa1f0a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刷原创</a:t>
            </a:r>
            <a:endParaRPr lang="en-US" altLang="zh-CN" sz="28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95_1#fa4fd2993?htil=12&amp;vop=1&amp;pid=9593a875c&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27983" y="1054296"/>
            <a:ext cx="2249424"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95_2#fa4fd2993?htil=12&amp;vop=1&amp;pid=9593a875c&amp;color=0,0,0&amp;vtp=1&amp;bt=1&amp;bbb=1&amp;hb=1&amp;hs=1"/>
              <p:cNvSpPr/>
              <p:nvPr/>
            </p:nvSpPr>
            <p:spPr>
              <a:xfrm>
                <a:off x="722376" y="972000"/>
                <a:ext cx="836676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在暖水瓶内灌满开水后塞上瓶塞，瓶塞不会跳起来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.当倒一些水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出来后再塞上瓶塞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，有些冷空气被关在瓶内，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瓶塞过一会儿往往会跳起来.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在如图所示的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图像中，瓶内空气（瓶塞跳起来后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，从瓶内逸出的气体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也包含在内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）经历了</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过程发生时间很短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认为是一个绝热过程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.图中虚曲线为两条等温线.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95_2#fa4fd2993?htil=12&amp;vop=1&amp;pid=9593a875c&amp;color=0,0,0&amp;vtp=1&amp;bt=1&amp;bbb=1&amp;hb=1&amp;hs=1"/>
              <p:cNvSpPr>
                <a:spLocks noRot="1" noChangeAspect="1" noMove="1" noResize="1" noEditPoints="1" noAdjustHandles="1" noChangeArrowheads="1" noChangeShapeType="1" noTextEdit="1"/>
              </p:cNvSpPr>
              <p:nvPr/>
            </p:nvSpPr>
            <p:spPr>
              <a:xfrm>
                <a:off x="722376" y="972000"/>
                <a:ext cx="8366760" cy="2214753"/>
              </a:xfrm>
              <a:prstGeom prst="rect">
                <a:avLst/>
              </a:prstGeom>
              <a:blipFill rotWithShape="1">
                <a:blip r:embed="rId2"/>
                <a:stretch>
                  <a:fillRect l="-5" t="-20" r="5" b="-2050"/>
                </a:stretch>
              </a:blipFill>
            </p:spPr>
            <p:txBody>
              <a:bodyPr/>
              <a:lstStyle/>
              <a:p>
                <a:r>
                  <a:rPr lang="zh-CN" altLang="en-US">
                    <a:noFill/>
                  </a:rPr>
                  <a:t> </a:t>
                </a:r>
              </a:p>
            </p:txBody>
          </p:sp>
        </mc:Fallback>
      </mc:AlternateContent>
      <p:sp>
        <p:nvSpPr>
          <p:cNvPr id="4" name="QC_4_AN.96_1#fa4fd2993.bracket?vop=1&amp;pid=9593a875c&amp;color=0,0,0&amp;vpa=12&amp;vtp=1&amp;bbb=1"/>
          <p:cNvSpPr/>
          <p:nvPr/>
        </p:nvSpPr>
        <p:spPr>
          <a:xfrm>
            <a:off x="8183626" y="27817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5" name="QC_4_BD.95_3#fa4fd2993.choices?vop=1&amp;pid=9593a875c&amp;color=0,0,0&amp;vtp=1&amp;bbb=1&amp;hs=1"/>
              <p:cNvSpPr/>
              <p:nvPr/>
            </p:nvSpPr>
            <p:spPr>
              <a:xfrm>
                <a:off x="722376" y="3186753"/>
                <a:ext cx="10753344" cy="1846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过程中，气体吸热，内能增加</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过程中，气体的温度不变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过程中，气体体积增大，气体对外界做正功，气体内能减少</a:t>
                </a:r>
                <a:endParaRPr lang="en-US" altLang="zh-CN" sz="2000" dirty="0"/>
              </a:p>
            </p:txBody>
          </p:sp>
        </mc:Choice>
        <mc:Fallback>
          <p:sp>
            <p:nvSpPr>
              <p:cNvPr id="5" name="QC_4_BD.95_3#fa4fd2993.choices?vop=1&amp;pid=9593a875c&amp;color=0,0,0&amp;vtp=1&amp;bbb=1&amp;hs=1"/>
              <p:cNvSpPr>
                <a:spLocks noRot="1" noChangeAspect="1" noMove="1" noResize="1" noEditPoints="1" noAdjustHandles="1" noChangeArrowheads="1" noChangeShapeType="1" noTextEdit="1"/>
              </p:cNvSpPr>
              <p:nvPr/>
            </p:nvSpPr>
            <p:spPr>
              <a:xfrm>
                <a:off x="722376" y="3186753"/>
                <a:ext cx="10753344" cy="1846834"/>
              </a:xfrm>
              <a:prstGeom prst="rect">
                <a:avLst/>
              </a:prstGeom>
              <a:blipFill rotWithShape="1">
                <a:blip r:embed="rId3"/>
                <a:stretch>
                  <a:fillRect l="-4" t="-17" b="-24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7_1#fa4fd2993?vop=1&amp;vop=1&amp;pid=9593a875c&amp;color=0,0,0&amp;vtp=1&amp;bt=1&amp;bbb=1&amp;hb=1"/>
              <p:cNvSpPr/>
              <p:nvPr/>
            </p:nvSpPr>
            <p:spPr>
              <a:xfrm>
                <a:off x="722376" y="972000"/>
                <a:ext cx="10753344" cy="19484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过程中,气体体积不变,压强增大,根据查理定律可知，气体温度升高,内能增加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力学第一定律可知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，气体吸热，故A正确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过程,根据理想气体状态方程可得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过程是绝热过程,气体不吸热也不放热,即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,气体的体积增大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,对外界做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可知，内能减少,气体的温度降低,故C错误,D正确.</a:t>
                </a:r>
                <a:endParaRPr lang="en-US" altLang="zh-CN" sz="2200" dirty="0"/>
              </a:p>
            </p:txBody>
          </p:sp>
        </mc:Choice>
        <mc:Fallback>
          <p:sp>
            <p:nvSpPr>
              <p:cNvPr id="2" name="QC_4_AS.97_1#fa4fd2993?vop=1&amp;vop=1&amp;pid=9593a875c&amp;color=0,0,0&amp;vtp=1&amp;bt=1&amp;bbb=1&amp;hb=1"/>
              <p:cNvSpPr>
                <a:spLocks noRot="1" noChangeAspect="1" noMove="1" noResize="1" noEditPoints="1" noAdjustHandles="1" noChangeArrowheads="1" noChangeShapeType="1" noTextEdit="1"/>
              </p:cNvSpPr>
              <p:nvPr/>
            </p:nvSpPr>
            <p:spPr>
              <a:xfrm>
                <a:off x="722376" y="972000"/>
                <a:ext cx="10753344" cy="1948434"/>
              </a:xfrm>
              <a:prstGeom prst="rect">
                <a:avLst/>
              </a:prstGeom>
              <a:blipFill rotWithShape="1">
                <a:blip r:embed="rId1"/>
                <a:stretch>
                  <a:fillRect l="-4" t="-23" r="-83" b="-23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98_1#f8296f372?vop=1&amp;pid=9593a875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2.如图所示是某种气体温度计的示意图，测温泡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内储存有一定质量的理想气体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，经毛细管与水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银压强计的左臂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相连.测量温度时，将测温泡置于待测系统中，上下移动压强计的右臂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臂中水银面在不同的温度下始终固定在同一位置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处.当液面稳定时，通过测量水银面的高度差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可求得待测系统的温度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.已知外界大气压为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时，水银液面的高度差为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银的密度为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98_1#f8296f372?vop=1&amp;pid=9593a875c&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518" b="-2050"/>
                </a:stretch>
              </a:blipFill>
            </p:spPr>
            <p:txBody>
              <a:bodyPr/>
              <a:lstStyle/>
              <a:p>
                <a:r>
                  <a:rPr lang="zh-CN" altLang="en-US">
                    <a:noFill/>
                  </a:rPr>
                  <a:t> </a:t>
                </a:r>
              </a:p>
            </p:txBody>
          </p:sp>
        </mc:Fallback>
      </mc:AlternateContent>
      <p:pic>
        <p:nvPicPr>
          <p:cNvPr id="3" name="QO_4_BD.98_2#f8296f372?vop=1&amp;pid=9593a875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21808" y="3323278"/>
            <a:ext cx="1554480"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9_1#8c283833a?vop=1&amp;pid=f8296f37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（1）当水银液面的高度差为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时，求此时待测系统的温度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99_1#8c283833a?vop=1&amp;pid=f8296f372&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0_1#8c283833a?vop=1&amp;vop=1&amp;pid=f8296f372&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100_1#8c283833a?vop=1&amp;vop=1&amp;pid=f8296f372&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101_1#8c283833a?vop=1&amp;vop=1&amp;pid=f8296f372&amp;color=0,0,0&amp;vtp=1&amp;bbb=1"/>
              <p:cNvSpPr/>
              <p:nvPr/>
            </p:nvSpPr>
            <p:spPr>
              <a:xfrm>
                <a:off x="722376" y="1919928"/>
                <a:ext cx="10753344" cy="20066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内气体的体积保持不变,根据查理定律可得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101_1#8c283833a?vop=1&amp;vop=1&amp;pid=f8296f372&amp;color=0,0,0&amp;vtp=1&amp;bbb=1"/>
              <p:cNvSpPr>
                <a:spLocks noRot="1" noChangeAspect="1" noMove="1" noResize="1" noEditPoints="1" noAdjustHandles="1" noChangeArrowheads="1" noChangeShapeType="1" noTextEdit="1"/>
              </p:cNvSpPr>
              <p:nvPr/>
            </p:nvSpPr>
            <p:spPr>
              <a:xfrm>
                <a:off x="722376" y="1919928"/>
                <a:ext cx="10753344" cy="2006600"/>
              </a:xfrm>
              <a:prstGeom prst="rect">
                <a:avLst/>
              </a:prstGeom>
              <a:blipFill rotWithShape="1">
                <a:blip r:embed="rId3"/>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2_1#a684dbb22?vop=1&amp;pid=f8296f372&amp;color=0,0,0&amp;vtp=1&amp;bt=1&amp;bbb=1&amp;hb=1"/>
              <p:cNvSpPr/>
              <p:nvPr/>
            </p:nvSpPr>
            <p:spPr>
              <a:xfrm>
                <a:off x="722376" y="972000"/>
                <a:ext cx="10753344" cy="549275"/>
              </a:xfrm>
              <a:prstGeom prst="rect">
                <a:avLst/>
              </a:prstGeom>
              <a:noFill/>
            </p:spPr>
            <p:txBody>
              <a:bodyPr wrap="none" lIns="0" tIns="0" rIns="0" bIns="0" rtlCol="0" anchor="t"/>
              <a:lstStyle/>
              <a:p>
                <a:pPr latinLnBrk="1">
                  <a:lnSpc>
                    <a:spcPts val="4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（2）将该装置移动到外界压强为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的环境中，水银液面的高度差仍为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，求此时待测系统的温度.</a:t>
                </a:r>
                <a:endParaRPr lang="en-US" altLang="zh-CN" sz="2000" dirty="0"/>
              </a:p>
            </p:txBody>
          </p:sp>
        </mc:Choice>
        <mc:Fallback>
          <p:sp>
            <p:nvSpPr>
              <p:cNvPr id="2" name="QO_5_BD.102_1#a684dbb22?vop=1&amp;pid=f8296f372&amp;color=0,0,0&amp;vtp=1&amp;bt=1&amp;bbb=1&amp;hb=1"/>
              <p:cNvSpPr>
                <a:spLocks noRot="1" noChangeAspect="1" noMove="1" noResize="1" noEditPoints="1" noAdjustHandles="1" noChangeArrowheads="1" noChangeShapeType="1" noTextEdit="1"/>
              </p:cNvSpPr>
              <p:nvPr/>
            </p:nvSpPr>
            <p:spPr>
              <a:xfrm>
                <a:off x="722376" y="972000"/>
                <a:ext cx="10753344" cy="549275"/>
              </a:xfrm>
              <a:prstGeom prst="rect">
                <a:avLst/>
              </a:prstGeom>
              <a:blipFill rotWithShape="1">
                <a:blip r:embed="rId1"/>
                <a:stretch>
                  <a:fillRect l="-4" t="-82" r="-1358" b="-858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3_1#a684dbb22?vop=1&amp;vop=1&amp;pid=f8296f372&amp;color=0,0,0&amp;vtp=1&amp;bbb=1"/>
              <p:cNvSpPr/>
              <p:nvPr/>
            </p:nvSpPr>
            <p:spPr>
              <a:xfrm>
                <a:off x="722376" y="1531562"/>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103_1#a684dbb22?vop=1&amp;vop=1&amp;pid=f8296f372&amp;color=0,0,0&amp;vtp=1&amp;bbb=1"/>
              <p:cNvSpPr>
                <a:spLocks noRot="1" noChangeAspect="1" noMove="1" noResize="1" noEditPoints="1" noAdjustHandles="1" noChangeArrowheads="1" noChangeShapeType="1" noTextEdit="1"/>
              </p:cNvSpPr>
              <p:nvPr/>
            </p:nvSpPr>
            <p:spPr>
              <a:xfrm>
                <a:off x="722376" y="1531562"/>
                <a:ext cx="10753344" cy="533400"/>
              </a:xfrm>
              <a:prstGeom prst="rect">
                <a:avLst/>
              </a:prstGeom>
              <a:blipFill rotWithShape="1">
                <a:blip r:embed="rId2"/>
                <a:stretch>
                  <a:fillRect l="-4" t="-108" b="10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104_1#a684dbb22?vop=1&amp;vop=1&amp;pid=f8296f372&amp;color=0,0,0&amp;vtp=1&amp;bbb=1"/>
              <p:cNvSpPr/>
              <p:nvPr/>
            </p:nvSpPr>
            <p:spPr>
              <a:xfrm>
                <a:off x="722376" y="2064962"/>
                <a:ext cx="10753344" cy="2247900"/>
              </a:xfrm>
              <a:prstGeom prst="rect">
                <a:avLst/>
              </a:prstGeom>
              <a:noFill/>
            </p:spPr>
            <p:txBody>
              <a:bodyPr wrap="none" lIns="0" tIns="0" rIns="0" bIns="0" rtlCol="0" anchor="t"/>
              <a:lstStyle/>
              <a:p>
                <a:pPr algn="l" latinLnBrk="1">
                  <a:lnSpc>
                    <a:spcPts val="4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设当外界压强为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时,此时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内的气体压强为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内气体的体积保持不变,根据查理定律可得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104_1#a684dbb22?vop=1&amp;vop=1&amp;pid=f8296f372&amp;color=0,0,0&amp;vtp=1&amp;bbb=1"/>
              <p:cNvSpPr>
                <a:spLocks noRot="1" noChangeAspect="1" noMove="1" noResize="1" noEditPoints="1" noAdjustHandles="1" noChangeArrowheads="1" noChangeShapeType="1" noTextEdit="1"/>
              </p:cNvSpPr>
              <p:nvPr/>
            </p:nvSpPr>
            <p:spPr>
              <a:xfrm>
                <a:off x="722376" y="2064962"/>
                <a:ext cx="10753344" cy="2247900"/>
              </a:xfrm>
              <a:prstGeom prst="rect">
                <a:avLst/>
              </a:prstGeom>
              <a:blipFill rotWithShape="1">
                <a:blip r:embed="rId3"/>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1ac2e3176?vop=1&amp;vop=1&amp;pid=d19322d2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估测油酸分子大小时，可以把油酸分子简化为球形，A正确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；分子在永不停息地做无规则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，油膜稳定时，油酸分子还在做热运动，B正确；在计算油膜面积时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，对于周边不完整的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，不足半格的不计面积，大于等于半格的计一个单位面积，C错误；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为了使油酸充分展开，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需将油酸在酒精中稀释后再滴入水中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，故油酸酒精溶液更易在水面形成单分子油膜，D错误.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c7f1b6785?vop=1&amp;pid=64111ed81&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[山东2023·13]</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利用图甲所示实验装置可探究等温条件下气体压强与体积的关系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.将带有刻度的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注射器竖直固定在铁架台上</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，注射器内封闭一定质量的空气，下端通过塑料管与压强传感器相连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塞上端固定一托盘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，托盘中放入砝码，待气体状态稳定后，记录气体压强</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和体积</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（等于注射器示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与塑料管容积</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之和）.逐次增加砝码质量，采集多组数据并作出拟合曲线如图乙所示.</a:t>
                </a:r>
                <a:endParaRPr lang="en-US" altLang="zh-CN" sz="2000" spc="-50" dirty="0"/>
              </a:p>
            </p:txBody>
          </p:sp>
        </mc:Choice>
        <mc:Fallback>
          <p:sp>
            <p:nvSpPr>
              <p:cNvPr id="2" name="QO_5_BD.7_1#c7f1b6785?vop=1&amp;pid=64111ed81&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732" b="-2542"/>
                </a:stretch>
              </a:blipFill>
            </p:spPr>
            <p:txBody>
              <a:bodyPr/>
              <a:lstStyle/>
              <a:p>
                <a:r>
                  <a:rPr lang="zh-CN" altLang="en-US">
                    <a:noFill/>
                  </a:rPr>
                  <a:t> </a:t>
                </a:r>
              </a:p>
            </p:txBody>
          </p:sp>
        </mc:Fallback>
      </mc:AlternateContent>
      <p:pic>
        <p:nvPicPr>
          <p:cNvPr id="3" name="QO_5_BD.7_3#c7f1b6785?iti=1&amp;htil=1&amp;vop=1&amp;pid=64111ed8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22576" y="2939611"/>
            <a:ext cx="2157984"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_4#c7f1b6785?iti=2&amp;htil=1&amp;vop=1&amp;pid=64111ed8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34072" y="2875603"/>
            <a:ext cx="2697480"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_5#c7f1b6785?iti=1&amp;htil=1&amp;vop=1&amp;pid=64111ed81&amp;color=0,0,0&amp;vtp=1"/>
          <p:cNvSpPr/>
          <p:nvPr/>
        </p:nvSpPr>
        <p:spPr>
          <a:xfrm>
            <a:off x="3245993" y="488626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7_6#c7f1b6785?iti=2&amp;htil=1&amp;vop=1&amp;pid=64111ed81&amp;color=0,0,0&amp;vtp=1"/>
          <p:cNvSpPr/>
          <p:nvPr/>
        </p:nvSpPr>
        <p:spPr>
          <a:xfrm>
            <a:off x="8627237" y="487712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7" name="QO_5_BD.7_7#c7f1b6785?vop=1&amp;pid=64111ed81&amp;color=0,0,0&amp;vtp=1&amp;bbb=1"/>
          <p:cNvSpPr/>
          <p:nvPr/>
        </p:nvSpPr>
        <p:spPr>
          <a:xfrm>
            <a:off x="722376" y="53479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回答以下问题：</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ca67d991c?vop=1&amp;pid=c7f1b678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（1）在实验误差允许范围内，图乙中的拟合曲线为一条过原点的直线，说明在等温情况下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定质量的气体</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ca67d991c.blank?vop=1&amp;pid=c7f1b6785&amp;color=0,0,0&amp;vpa=3&amp;vtp=1"/>
          <p:cNvSpPr/>
          <p:nvPr/>
        </p:nvSpPr>
        <p:spPr>
          <a:xfrm>
            <a:off x="2230501" y="13720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8_2#ca67d991c.choices?vop=1&amp;pid=c7f1b6785&amp;color=0,0,0&amp;vtp=1&amp;bbb=1"/>
              <p:cNvSpPr/>
              <p:nvPr/>
            </p:nvSpPr>
            <p:spPr>
              <a:xfrm>
                <a:off x="722376" y="1824677"/>
                <a:ext cx="10753344" cy="593852"/>
              </a:xfrm>
              <a:prstGeom prst="rect">
                <a:avLst/>
              </a:prstGeom>
              <a:noFill/>
            </p:spPr>
            <p:txBody>
              <a:bodyPr wrap="none" lIns="0" tIns="0" rIns="0" bIns="0" rtlCol="0" anchor="t"/>
              <a:lstStyle/>
              <a:p>
                <a:pPr latinLnBrk="1">
                  <a:lnSpc>
                    <a:spcPts val="5100"/>
                  </a:lnSpc>
                  <a:tabLst>
                    <a:tab pos="54521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endParaRPr lang="en-US" altLang="zh-CN" sz="2000" dirty="0"/>
              </a:p>
            </p:txBody>
          </p:sp>
        </mc:Choice>
        <mc:Fallback>
          <p:sp>
            <p:nvSpPr>
              <p:cNvPr id="4" name="QC_6_BD.8_2#ca67d991c.choices?vop=1&amp;pid=c7f1b6785&amp;color=0,0,0&amp;vtp=1&amp;bbb=1"/>
              <p:cNvSpPr>
                <a:spLocks noRot="1" noChangeAspect="1" noMove="1" noResize="1" noEditPoints="1" noAdjustHandles="1" noChangeArrowheads="1" noChangeShapeType="1" noTextEdit="1"/>
              </p:cNvSpPr>
              <p:nvPr/>
            </p:nvSpPr>
            <p:spPr>
              <a:xfrm>
                <a:off x="722376" y="1824677"/>
                <a:ext cx="10753344" cy="593852"/>
              </a:xfrm>
              <a:prstGeom prst="rect">
                <a:avLst/>
              </a:prstGeom>
              <a:blipFill rotWithShape="1">
                <a:blip r:embed="rId1"/>
                <a:stretch>
                  <a:fillRect l="-4" t="-54" b="-9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0_1#ca67d991c?vop=1&amp;vop=1&amp;pid=c7f1b6785&amp;color=0,0,0&amp;mp=1&amp;vtp=1&amp;bt=1&amp;bbb=1"/>
              <p:cNvSpPr/>
              <p:nvPr/>
            </p:nvSpPr>
            <p:spPr>
              <a:xfrm>
                <a:off x="722376" y="2382970"/>
                <a:ext cx="10753344" cy="593852"/>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结合题意和题图乙可知,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成正比,B正确.</a:t>
                </a:r>
                <a:endParaRPr lang="en-US" altLang="zh-CN" sz="2200" dirty="0"/>
              </a:p>
            </p:txBody>
          </p:sp>
        </mc:Choice>
        <mc:Fallback>
          <p:sp>
            <p:nvSpPr>
              <p:cNvPr id="5" name="QC_6_AS.10_1#ca67d991c?vop=1&amp;vop=1&amp;pid=c7f1b6785&amp;color=0,0,0&amp;mp=1&amp;vtp=1&amp;bt=1&amp;bbb=1"/>
              <p:cNvSpPr>
                <a:spLocks noRot="1" noChangeAspect="1" noMove="1" noResize="1" noEditPoints="1" noAdjustHandles="1" noChangeArrowheads="1" noChangeShapeType="1" noTextEdit="1"/>
              </p:cNvSpPr>
              <p:nvPr/>
            </p:nvSpPr>
            <p:spPr>
              <a:xfrm>
                <a:off x="722376" y="2382970"/>
                <a:ext cx="10753344" cy="593852"/>
              </a:xfrm>
              <a:prstGeom prst="rect">
                <a:avLst/>
              </a:prstGeom>
              <a:blipFill rotWithShape="1">
                <a:blip r:embed="rId2"/>
                <a:stretch>
                  <a:fillRect l="-4" t="-76" b="-8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1_1#8517dba6c?vop=1&amp;pid=c7f1b6785&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（2）若气体被压缩到</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,由图乙可读出封闭气体压强为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3位有效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11_1#8517dba6c?vop=1&amp;pid=c7f1b6785&amp;color=0,0,0&amp;mp=1&amp;vtp=1&amp;bt=1&amp;bbb=1&amp;hb=1"/>
              <p:cNvSpPr>
                <a:spLocks noRot="1" noChangeAspect="1" noMove="1" noResize="1" noEditPoints="1" noAdjustHandles="1" noChangeArrowheads="1" noChangeShapeType="1" noTextEdit="1"/>
              </p:cNvSpPr>
              <p:nvPr/>
            </p:nvSpPr>
            <p:spPr>
              <a:xfrm>
                <a:off x="722376" y="969265"/>
                <a:ext cx="10753344" cy="856234"/>
              </a:xfrm>
              <a:prstGeom prst="rect">
                <a:avLst/>
              </a:prstGeom>
              <a:blipFill rotWithShape="1">
                <a:blip r:embed="rId1"/>
                <a:stretch>
                  <a:fillRect l="-4" t="-30" r="-12"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2_1#8517dba6c.blank?vop=1&amp;pid=c7f1b6785&amp;color=0,0,0&amp;mp=1&amp;vpa=4&amp;vtp=1&amp;bbb=1"/>
              <p:cNvSpPr/>
              <p:nvPr/>
            </p:nvSpPr>
            <p:spPr>
              <a:xfrm>
                <a:off x="7961313" y="1001522"/>
                <a:ext cx="1402461" cy="313627"/>
              </a:xfrm>
              <a:prstGeom prst="rect">
                <a:avLst/>
              </a:prstGeom>
              <a:noFill/>
            </p:spPr>
            <p:txBody>
              <a:bodyPr wrap="none" lIns="0" tIns="0" rIns="0" bIns="0" rtlCol="0" anchor="t"/>
              <a:lstStyle/>
              <a:p>
                <a:pPr algn="ctr" latinLnBrk="1">
                  <a:lnSpc>
                    <a:spcPts val="27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𝟎𝟒</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12_1#8517dba6c.blank?vop=1&amp;pid=c7f1b6785&amp;color=0,0,0&amp;mp=1&amp;vpa=4&amp;vtp=1&amp;bbb=1"/>
              <p:cNvSpPr>
                <a:spLocks noRot="1" noChangeAspect="1" noMove="1" noResize="1" noEditPoints="1" noAdjustHandles="1" noChangeArrowheads="1" noChangeShapeType="1" noTextEdit="1"/>
              </p:cNvSpPr>
              <p:nvPr/>
            </p:nvSpPr>
            <p:spPr>
              <a:xfrm>
                <a:off x="7961313" y="1001522"/>
                <a:ext cx="1402461" cy="313627"/>
              </a:xfrm>
              <a:prstGeom prst="rect">
                <a:avLst/>
              </a:prstGeom>
              <a:blipFill rotWithShape="1">
                <a:blip r:embed="rId2"/>
                <a:stretch>
                  <a:fillRect l="-23" t="-40" r="5" b="-92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13_1#8517dba6c?vop=1&amp;vop=1&amp;pid=c7f1b6785&amp;color=0,0,0&amp;vtp=1&amp;bbb=1"/>
              <p:cNvSpPr/>
              <p:nvPr/>
            </p:nvSpPr>
            <p:spPr>
              <a:xfrm>
                <a:off x="722376" y="1831975"/>
                <a:ext cx="10753344" cy="593852"/>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,由题图乙知此时封闭气体的压强为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04</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up>
                    </m:sSup>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13_1#8517dba6c?vop=1&amp;vop=1&amp;pid=c7f1b6785&amp;color=0,0,0&amp;vtp=1&amp;bbb=1"/>
              <p:cNvSpPr>
                <a:spLocks noRot="1" noChangeAspect="1" noMove="1" noResize="1" noEditPoints="1" noAdjustHandles="1" noChangeArrowheads="1" noChangeShapeType="1" noTextEdit="1"/>
              </p:cNvSpPr>
              <p:nvPr/>
            </p:nvSpPr>
            <p:spPr>
              <a:xfrm>
                <a:off x="722376" y="1831975"/>
                <a:ext cx="10753344" cy="593852"/>
              </a:xfrm>
              <a:prstGeom prst="rect">
                <a:avLst/>
              </a:prstGeom>
              <a:blipFill rotWithShape="1">
                <a:blip r:embed="rId3"/>
                <a:stretch>
                  <a:fillRect l="-4" b="-90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14_1#c8291d0d1?vop=1&amp;pid=c7f1b6785&amp;color=0,0,0&amp;vtp=1&amp;bbb=1&amp;hb=1"/>
              <p:cNvSpPr/>
              <p:nvPr/>
            </p:nvSpPr>
            <p:spPr>
              <a:xfrm>
                <a:off x="722376" y="242849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（3）某组同学进行实验时，一同学在记录数据时漏掉了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,则在计算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乘积时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，他的计算结果与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同组正确记录数据同学的计算结果之差的绝对值会随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6_BD.14_1#c8291d0d1?vop=1&amp;pid=c7f1b6785&amp;color=0,0,0&amp;vtp=1&amp;bbb=1&amp;hb=1"/>
              <p:cNvSpPr>
                <a:spLocks noRot="1" noChangeAspect="1" noMove="1" noResize="1" noEditPoints="1" noAdjustHandles="1" noChangeArrowheads="1" noChangeShapeType="1" noTextEdit="1"/>
              </p:cNvSpPr>
              <p:nvPr/>
            </p:nvSpPr>
            <p:spPr>
              <a:xfrm>
                <a:off x="722376" y="2428494"/>
                <a:ext cx="10753344" cy="1313434"/>
              </a:xfrm>
              <a:prstGeom prst="rect">
                <a:avLst/>
              </a:prstGeom>
              <a:blipFill rotWithShape="1">
                <a:blip r:embed="rId4"/>
                <a:stretch>
                  <a:fillRect l="-4" t="-19" r="-945" b="-3442"/>
                </a:stretch>
              </a:blipFill>
            </p:spPr>
            <p:txBody>
              <a:bodyPr/>
              <a:lstStyle/>
              <a:p>
                <a:r>
                  <a:rPr lang="zh-CN" altLang="en-US">
                    <a:noFill/>
                  </a:rPr>
                  <a:t> </a:t>
                </a:r>
              </a:p>
            </p:txBody>
          </p:sp>
        </mc:Fallback>
      </mc:AlternateContent>
      <p:sp>
        <p:nvSpPr>
          <p:cNvPr id="6" name="QB_6_AN.15_1#c8291d0d1.blank?vop=1&amp;pid=c7f1b6785&amp;color=0,0,0&amp;vpa=5&amp;vtp=1&amp;bbb=1"/>
          <p:cNvSpPr/>
          <p:nvPr/>
        </p:nvSpPr>
        <p:spPr>
          <a:xfrm>
            <a:off x="7734300" y="284759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S.16_1#c8291d0d1?vop=1&amp;vop=1&amp;pid=c7f1b6785&amp;color=0,0,0&amp;vtp=1&amp;bbb=1&amp;hb=1"/>
              <p:cNvSpPr/>
              <p:nvPr/>
            </p:nvSpPr>
            <p:spPr>
              <a:xfrm>
                <a:off x="722376" y="375246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在等温条件下,由玻意耳定律知,正确记录数据时有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,若记录数据时漏掉了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,则两种情况下计算结果之差的绝对值为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a:t>
                </a:r>
                <a:endParaRPr lang="en-US" altLang="zh-CN" sz="2200" dirty="0">
                  <a:solidFill>
                    <a:srgbClr val="000000"/>
                  </a:solidFill>
                </a:endParaRPr>
              </a:p>
            </p:txBody>
          </p:sp>
        </mc:Choice>
        <mc:Fallback>
          <p:sp>
            <p:nvSpPr>
              <p:cNvPr id="7" name="QB_6_AS.16_1#c8291d0d1?vop=1&amp;vop=1&amp;pid=c7f1b6785&amp;color=0,0,0&amp;vtp=1&amp;bbb=1&amp;hb=1"/>
              <p:cNvSpPr>
                <a:spLocks noRot="1" noChangeAspect="1" noMove="1" noResize="1" noEditPoints="1" noAdjustHandles="1" noChangeArrowheads="1" noChangeShapeType="1" noTextEdit="1"/>
              </p:cNvSpPr>
              <p:nvPr/>
            </p:nvSpPr>
            <p:spPr>
              <a:xfrm>
                <a:off x="722376" y="3752469"/>
                <a:ext cx="10753344" cy="907034"/>
              </a:xfrm>
              <a:prstGeom prst="rect">
                <a:avLst/>
              </a:prstGeom>
              <a:blipFill rotWithShape="1">
                <a:blip r:embed="rId5"/>
                <a:stretch>
                  <a:fillRect l="-4" t="-28" r="-1152" b="-49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11715</Words>
  <Application>WPS 演示</Application>
  <PresentationFormat>宽屏</PresentationFormat>
  <Paragraphs>538</Paragraphs>
  <Slides>58</Slides>
  <Notes>58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58</vt:i4>
      </vt:variant>
    </vt:vector>
  </HeadingPairs>
  <TitlesOfParts>
    <vt:vector size="8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5</cp:revision>
  <dcterms:created xsi:type="dcterms:W3CDTF">2025-10-23T04:51:00Z</dcterms:created>
  <dcterms:modified xsi:type="dcterms:W3CDTF">2025-10-27T02:44:31Z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E2A051818C284B3C9A3AE1F7DCBC6675_12</vt:lpwstr>
  </property>
  <property fmtid="{D5CDD505-2E9C-101B-9397-08002B2CF9AE}" pid="3" name="KSOProductBuildVer">
    <vt:lpwstr>2052-12.1.0.23125</vt:lpwstr>
  </property>
</Properties>
</file>