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9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3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ef7f6b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一、单项选择题（本题共6小题，每小题6分，共36分.在每小题给出的四个选项中，只有一项是符合题目要求的）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94a687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二、多项选择题（本题共3小题，每小题6分，共18分.在每小题给出的四个选项中，有多项符合题目要求.全部选对的得6分，选对但不全的得3分，有选错的得0分）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560feb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三、非选择题（本题共4小题，共46分）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4.pn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1.jpeg"/><Relationship Id="rId1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2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cd62dbbaf?vop=1&amp;vop=1&amp;pid=8ef7f6bfe&amp;color=0,0,0&amp;vtp=1&amp;bt=1&amp;bbb=1&amp;hb=1"/>
              <p:cNvSpPr/>
              <p:nvPr/>
            </p:nvSpPr>
            <p:spPr>
              <a:xfrm>
                <a:off x="722376" y="969264"/>
                <a:ext cx="10753344" cy="171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每个绿光光子的能量是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,绿光光子射入瞳孔引起察觉每秒所需的最低能量是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瞳孔接收光子的截面积为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,以光源为球心,以光源到眼睛的距离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为半径的球体的表面积为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cd62dbbaf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14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709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0b1246d94?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[广东深圳高级中学2025高二下期末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紫外光电管是利用光电效应原理对油库等重要场所进行火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灾报警的装置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，其工作电路如图甲所示，A为阳极，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为阴极，阴极材料的逸出功为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子能级图如图乙所示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激发态的氢原子向低能级跃迁时能辐射出不同频率的光，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用这些光照射如图甲所示的光电管阴极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.已知紫外光光子的能量范围为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0b1246d94?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13_3#0b1246d94?iti=5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6896" y="3323277"/>
            <a:ext cx="161848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3_4#0b1246d94?iti=6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3506157"/>
            <a:ext cx="1874520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3_5#0b1246d94?iti=5&amp;htil=1&amp;vop=1&amp;pid=8ef7f6bfe&amp;color=0,0,0&amp;vtp=1"/>
          <p:cNvSpPr/>
          <p:nvPr/>
        </p:nvSpPr>
        <p:spPr>
          <a:xfrm>
            <a:off x="3250565" y="5535109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13_6#0b1246d94?iti=6&amp;htil=1&amp;vop=1&amp;pid=8ef7f6bfe&amp;color=0,0,0&amp;vtp=1"/>
          <p:cNvSpPr/>
          <p:nvPr/>
        </p:nvSpPr>
        <p:spPr>
          <a:xfrm>
            <a:off x="8627237" y="5535109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5_1#0b1246d94.choices?vop=1&amp;pid=8ef7f6bfe&amp;color=0,0,0&amp;vtp=1&amp;bt=1&amp;bbb=1"/>
              <p:cNvSpPr/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A.这些氢原子辐射出的光均可使光电管产生光电效应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.这些氢原子辐射出的光子中有2种属于紫外光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.明火中紫外线的强度越大，电压表的示数越小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能级跃迁到基态辐射出的光照射阴极，其对应的遏止电压为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5_1#0b1246d94.choices?vop=1&amp;pid=8ef7f6bf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0b1246d94.bracket?vop=1&amp;pid=8ef7f6bfe&amp;color=0,0,0&amp;vpa=5&amp;vtp=1&amp;answeroption=D"/>
          <p:cNvSpPr txBox="1"/>
          <p:nvPr/>
        </p:nvSpPr>
        <p:spPr>
          <a:xfrm>
            <a:off x="595376" y="2382462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0b1246d94?vop=1&amp;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激发态的氢原子向低能级跃迁时能辐射出3种不同频率的光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,已知阴极材料的逸出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,可知这些氢原子辐射出的3种不同频率的光只有2种光可使光电管产生光电效应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知紫外光光子的能量范围为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,可知这些氢原子辐射出的光子中有1种属于紫外光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、B错误；明火中紫外线的强度越大,光电流越大,电压表的示数越大,故C错误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；若用氢原子从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能级跃迁到基态辐射出的光照射阴极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,根据光电效应方程可得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,可得其对应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的遏止电压为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0b1246d94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205" b="-1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d919082ef?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3192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“玉兔二号”月球车是采用核能来提供能量的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，它的核能电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池系统能使钚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衰变产生的核能转化为电能，这一系统设计使用寿命为14年.钚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静止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时衰变为激发态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粒子，而激发态铀核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立即衰变为稳态铀核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，并放出能量为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γ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光子.将钚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、稳态轴核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粒子的质量分别记为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，衰变放出光子的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动量可忽略且该过程释放的核能除去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外全部转化为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粒子（均不计重力）垂直射入同一垂直纸面向里的匀强磁场中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d919082ef?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2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175" b="-1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d919082ef.bracket?vop=1&amp;pid=8ef7f6bfe&amp;color=0,0,0&amp;vpa=6&amp;vtp=1"/>
          <p:cNvSpPr/>
          <p:nvPr/>
        </p:nvSpPr>
        <p:spPr>
          <a:xfrm>
            <a:off x="3333941" y="37596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d919082ef.choices?vop=1&amp;pid=8ef7f6bfe&amp;color=0,0,0&amp;vtp=1&amp;bbb=1"/>
              <p:cNvSpPr/>
              <p:nvPr/>
            </p:nvSpPr>
            <p:spPr>
              <a:xfrm>
                <a:off x="722376" y="4168589"/>
                <a:ext cx="1075334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粒子在磁场中做匀速圆周运动的轨迹为外切圆，且两粒子均做顺时针匀速圆周运动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粒子在磁场中匀速圆周运动的轨迹半径之比为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粒子的动能之和为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7_2#d919082ef.choices?vop=1&amp;pid=8ef7f6bf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68589"/>
                <a:ext cx="10753344" cy="1943100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d919082ef?vop=1&amp;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356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粒子电性相同,但运动方向相反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,故两粒子垂直射入同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一垂直纸面向里的匀强磁场中做匀速圆周运动的轨迹为外切圆,根据左手定则可知二者均沿逆时针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,A错误；粒子在磁场中做匀速圆周运动,洛伦兹力提供向心力,有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,由动量守恒定律可知,两粒子动量大小相等,所以两粒子的轨迹半径之比为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错误；由能量守恒定律可知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,由爱因斯坦质能方程可知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,C正确；对两粒子,由动量守恒定律可得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2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200" b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α</m:t>
                            </m:r>
                          </m:sub>
                        </m:sSub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2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α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γ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d919082ef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6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3000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0_1#948b1f46b?htil=4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3125" y="1054295"/>
            <a:ext cx="2807208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0_2#948b1f46b?htil=4&amp;vop=1&amp;pid=094a68739&amp;color=0,0,0&amp;vtp=1&amp;bt=1&amp;bbb=1&amp;hb=1"/>
              <p:cNvSpPr/>
              <p:nvPr/>
            </p:nvSpPr>
            <p:spPr>
              <a:xfrm>
                <a:off x="722376" y="972000"/>
                <a:ext cx="7808976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[河北衡水多校2025高二下联考]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某种原子核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经过一系列的衰变达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到稳定状态变成原子核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，质量数与中子数的关系图像如图所示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20_2#948b1f46b?htil=4&amp;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808976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35" r="-1080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1_1#948b1f46b.bracket?vop=1&amp;pid=094a68739&amp;color=0,0,0&amp;vpa=7&amp;vtp=1&amp;bbb=1"/>
          <p:cNvSpPr/>
          <p:nvPr/>
        </p:nvSpPr>
        <p:spPr>
          <a:xfrm>
            <a:off x="2433701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0_3#948b1f46b.choices?htil=4&amp;vop=1&amp;pid=094a68739&amp;color=0,0,0&amp;vtp=1&amp;bbb=1"/>
              <p:cNvSpPr/>
              <p:nvPr/>
            </p:nvSpPr>
            <p:spPr>
              <a:xfrm>
                <a:off x="722376" y="2281877"/>
                <a:ext cx="7808976" cy="18002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衰变后新元素的质子数与中子数之比为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0_3#948b1f46b.choices?htil=4&amp;vop=1&amp;pid=094a687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808976" cy="1800225"/>
              </a:xfrm>
              <a:prstGeom prst="rect">
                <a:avLst/>
              </a:prstGeom>
              <a:blipFill rotWithShape="1">
                <a:blip r:embed="rId3"/>
                <a:stretch>
                  <a:fillRect l="-5" t="-18" r="2" b="-2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948b1f46b?vop=1&amp;vop=1&amp;pid=094a68739&amp;color=0,0,0&amp;vtp=1&amp;bt=1&amp;bbb=1&amp;hb=1"/>
              <p:cNvSpPr/>
              <p:nvPr/>
            </p:nvSpPr>
            <p:spPr>
              <a:xfrm>
                <a:off x="722376" y="972000"/>
                <a:ext cx="10753344" cy="27482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的质量数为238,中子数为146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的质量数为206,中子数为124,故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):(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达到稳定状态变成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,核反应方程可写为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,由电荷数与质量数守恒可得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；衰变放出能量,生成物更稳定,故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的比结合能,故B正确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,新元素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的质子数与中子数之比为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948b1f46b?vop=1&amp;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28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549" b="-16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27825d4b3?vop=1&amp;pid=094a68739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[湖南长沙2025高二下检测]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如图所示，在磁感应强度大小为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、方向垂直纸面向里的匀强磁场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，一个静止的放射性原子核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衰变放出了一个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粒子.放射出的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及生成的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在与磁场垂直的平面内做圆周运动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粒子的运动轨道半径为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，假设粒子质量可用质量数表示.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3_1#27825d4b3?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66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3_3#27825d4b3?iti=7&amp;htil=1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4480" y="2888111"/>
            <a:ext cx="102412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3_4#27825d4b3?iti=8&amp;htil=1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2816" y="2897255"/>
            <a:ext cx="102412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23_5#27825d4b3?iti=9&amp;htil=1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3992" y="2942975"/>
            <a:ext cx="1289304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23_6#27825d4b3?iti=10&amp;htil=1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6608" y="2869823"/>
            <a:ext cx="137160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23_7#27825d4b3?iti=7&amp;htil=1&amp;vop=1&amp;pid=094a68739&amp;color=0,0,0&amp;vtp=1"/>
          <p:cNvSpPr/>
          <p:nvPr/>
        </p:nvSpPr>
        <p:spPr>
          <a:xfrm>
            <a:off x="1910969" y="401180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9" name="QC_5_BD.23_8#27825d4b3?iti=8&amp;htil=1&amp;vop=1&amp;pid=094a68739&amp;color=0,0,0&amp;vtp=1"/>
          <p:cNvSpPr/>
          <p:nvPr/>
        </p:nvSpPr>
        <p:spPr>
          <a:xfrm>
            <a:off x="4599305" y="40209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0" name="QC_5_BD.23_9#27825d4b3?iti=9&amp;htil=1&amp;vop=1&amp;pid=094a68739&amp;color=0,0,0&amp;vtp=1"/>
          <p:cNvSpPr/>
          <p:nvPr/>
        </p:nvSpPr>
        <p:spPr>
          <a:xfrm>
            <a:off x="7283069" y="40209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1" name="QC_5_BD.23_10#27825d4b3?iti=10&amp;htil=1&amp;vop=1&amp;pid=094a68739&amp;color=0,0,0&amp;vtp=1"/>
          <p:cNvSpPr/>
          <p:nvPr/>
        </p:nvSpPr>
        <p:spPr>
          <a:xfrm>
            <a:off x="9966833" y="40209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27825d4b3.choices?vop=1&amp;pid=094a68739&amp;color=0,0,0&amp;vtp=1&amp;bt=1&amp;bbb=1"/>
              <p:cNvSpPr/>
              <p:nvPr/>
            </p:nvSpPr>
            <p:spPr>
              <a:xfrm>
                <a:off x="722376" y="972000"/>
                <a:ext cx="10753344" cy="210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A.衰变后产生的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在磁场中运动的轨迹（箭头表示运动方向）正确的是图丙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.衰变后经过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可能与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粒子再次相遇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粒子的圆周运动可以等效成一个环形电流，环形电流大小为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.若衰变过程中释放的核能都转化为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粒子和新核的动能，则衰变过程中的质量亏损为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27825d4b3.choices?vop=1&amp;pid=094a6873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08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27825d4b3.bracket?vop=1&amp;pid=094a68739&amp;color=0,0,0&amp;vpa=8&amp;vtp=1&amp;bbb=1&amp;answeroption=BCD"/>
          <p:cNvSpPr txBox="1"/>
          <p:nvPr/>
        </p:nvSpPr>
        <p:spPr>
          <a:xfrm>
            <a:off x="595376" y="15790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5_AN.24_2#27825d4b3.bracket?vop=1&amp;pid=094a68739&amp;color=0,0,0&amp;vpa=8&amp;vtp=1&amp;bbb=1&amp;answeroption=BCD"/>
          <p:cNvSpPr txBox="1"/>
          <p:nvPr/>
        </p:nvSpPr>
        <p:spPr>
          <a:xfrm>
            <a:off x="649986" y="21251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5" name="QC_5_AN.24_3#27825d4b3.bracket?vop=1&amp;pid=094a68739&amp;color=0,0,0&amp;vpa=8&amp;vtp=1&amp;bbb=1&amp;answeroption=BCD"/>
          <p:cNvSpPr txBox="1"/>
          <p:nvPr/>
        </p:nvSpPr>
        <p:spPr>
          <a:xfrm>
            <a:off x="595376" y="27093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b0e4d340.fixed?pid=33a4efb0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1b0e4d340.fixed?pid=33a4efb0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第4～6章素养检测</a:t>
            </a:r>
            <a:endParaRPr lang="en-US" altLang="zh-CN" sz="4400" dirty="0"/>
          </a:p>
        </p:txBody>
      </p:sp>
      <p:pic>
        <p:nvPicPr>
          <p:cNvPr id="4" name="C_3#1b0e4d340.fixed?pid=33a4efb0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b0e4d340.fixed?pid=33a4efb0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27825d4b3?vop=1&amp;vop=1&amp;pid=094a68739&amp;color=0,0,0&amp;vtp=1&amp;bt=1&amp;bbb=1&amp;hb=1"/>
              <p:cNvSpPr/>
              <p:nvPr/>
            </p:nvSpPr>
            <p:spPr>
              <a:xfrm>
                <a:off x="722376" y="972000"/>
                <a:ext cx="10753344" cy="4615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衰变后产生的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都带正电荷，且由动量守恒可知，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两粒子的初速度反向，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所以在磁场中运动的轨迹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（箭头表示运动方向）正确的是题图丁，故A错误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𝐴</m:t>
                          </m:r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−</m:t>
                          </m:r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4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𝑍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−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2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，电荷量为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，由匀速圆周运动规律得各自的周期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𝑍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为2的整数倍时，两核可能再次相遇，故B正确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粒子的圆周运动可以等效成一个环形电流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，环形电流大小为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π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𝐵𝑞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能量守恒定律有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，结合圆周运动以及两核的质量、电荷量关系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𝐵𝑞𝑅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，由爱因斯坦质能方程有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27825d4b3?vop=1&amp;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15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9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3dc4f5dfc?vop=1&amp;pid=094a6873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如图所示为某金属材料发生光电效应时，入射光波长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发射出光电子的最大初动能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的关系图像，图像纵截距为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，且无限趋近于直线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3dc4f5dfc?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3dc4f5dfc.bracket?vop=1&amp;pid=094a68739&amp;color=0,0,0&amp;vpa=9&amp;vtp=1&amp;bbb=1"/>
          <p:cNvSpPr/>
          <p:nvPr/>
        </p:nvSpPr>
        <p:spPr>
          <a:xfrm>
            <a:off x="2825941" y="186735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27_2#3dc4f5dfc?htil=6&amp;vop=1&amp;pid=094a6873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147" y="2408877"/>
            <a:ext cx="178308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3dc4f5dfc.choices?htil=6&amp;vop=1&amp;pid=094a68739&amp;color=0,0,0&amp;vtp=1&amp;bbb=1&amp;hb=1"/>
              <p:cNvSpPr/>
              <p:nvPr/>
            </p:nvSpPr>
            <p:spPr>
              <a:xfrm>
                <a:off x="722376" y="2281877"/>
                <a:ext cx="8833104" cy="2291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A.该金属的逸出功为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.普朗克常量为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.光电子的最大初动能越大，入射光子的动量越小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.入射光强度一定时，用波长越小的光照射该金属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，发生光电效应产生的饱和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光电流越小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7_3#3dc4f5dfc.choices?htil=6&amp;vop=1&amp;pid=094a687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8833104" cy="2291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-19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3dc4f5dfc?vop=1&amp;vop=1&amp;pid=094a68739&amp;color=0,0,0&amp;vtp=1&amp;bt=1&amp;bbb=1&amp;hb=1"/>
              <p:cNvSpPr/>
              <p:nvPr/>
            </p:nvSpPr>
            <p:spPr>
              <a:xfrm>
                <a:off x="722376" y="972000"/>
                <a:ext cx="10753344" cy="262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根据爱因斯坦光电效应方程可知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→∞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,A正确；结合图线可知,当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；由动量定义可知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,由动能定义可知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km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,故光电子的最大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初动能越大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,入射光子的动量越大,C错误；当入射光的强度一定时,入射光的波长越小,频率越大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个光子的能量就越大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,导致单位时间射到光电管内的光电子数越少,故饱和光电流越小,D正确.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3dc4f5dfc?vop=1&amp;vop=1&amp;pid=094a687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21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886" b="-1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0_1#ffa077dca?vop=1&amp;pid=d560feb87&amp;color=0,0,0&amp;vtp=1&amp;bt=1&amp;bbb=1&amp;hb=1"/>
              <p:cNvSpPr/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10.（8分）小明用金属铷作为阴极的光电管观测光电效应现象，实验装置示意图如图甲所示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0_1#ffa077dca?vop=1&amp;pid=d560feb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974" b="-5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0_3#ffa077dca?htil=1&amp;vop=1&amp;pid=d560feb8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1961203"/>
            <a:ext cx="1728216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30_4#ffa077dca?htil=1&amp;vop=1&amp;pid=d560feb8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0920" y="2326963"/>
            <a:ext cx="2843784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31_1#7b44e2ed7?vop=1&amp;pid=ffa077dca&amp;color=0,0,0&amp;vtp=1&amp;bbb=1"/>
              <p:cNvSpPr/>
              <p:nvPr/>
            </p:nvSpPr>
            <p:spPr>
              <a:xfrm>
                <a:off x="722376" y="4450403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（1）图甲中电极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为光电管的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填“阴极”或“阳极”）.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31_1#7b44e2ed7?vop=1&amp;pid=ffa077d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50403"/>
                <a:ext cx="10753344" cy="405003"/>
              </a:xfrm>
              <a:prstGeom prst="rect">
                <a:avLst/>
              </a:prstGeom>
              <a:blipFill rotWithShape="1">
                <a:blip r:embed="rId4"/>
                <a:stretch>
                  <a:fillRect l="-4" t="-80" b="-12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32_1#7b44e2ed7.blank?vop=1&amp;pid=ffa077dca&amp;color=0,0,0&amp;vpa=10&amp;vtp=1&amp;bbb=1"/>
          <p:cNvSpPr/>
          <p:nvPr/>
        </p:nvSpPr>
        <p:spPr>
          <a:xfrm>
            <a:off x="4089464" y="4412303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阴极</a:t>
            </a:r>
            <a:endParaRPr lang="en-US" altLang="zh-CN" sz="2000" dirty="0"/>
          </a:p>
        </p:txBody>
      </p:sp>
      <p:sp>
        <p:nvSpPr>
          <p:cNvPr id="7" name="QB_6_AS.33_1#7b44e2ed7?vop=1&amp;vop=1&amp;pid=ffa077dca&amp;color=0,0,0&amp;vtp=1&amp;bbb=1"/>
          <p:cNvSpPr/>
          <p:nvPr/>
        </p:nvSpPr>
        <p:spPr>
          <a:xfrm>
            <a:off x="722376" y="4856803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研究光电效应的电路中,光照射的为阴极.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4_1#f05d153a6?vop=1&amp;pid=ffa077dca&amp;color=0,0,0&amp;vtp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（2）小明给光电管加上正向电压，在光照条件不变时（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入射光的频率大于金属铷的截止频率），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小明将滑片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从最左端向右慢慢滑动的过程中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，电流表的读数变化情况是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4_1#f05d153a6?vop=1&amp;pid=ffa077d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78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S.36_1#f05d153a6?vop=1&amp;vop=1&amp;pid=ffa077dca&amp;color=0,0,0&amp;vtp=1&amp;bbb=1&amp;hb=1"/>
          <p:cNvSpPr/>
          <p:nvPr/>
        </p:nvSpPr>
        <p:spPr>
          <a:xfrm>
            <a:off x="722376" y="2377567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滑动变阻器的滑片向右滑动,正向电压增大,单位时间内到达阳极的光电子数目增多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,电流增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,之后电流趋于一个饱和值，故刚开始电流表读数增大,但达到一定值后不再增大.</a:t>
            </a:r>
            <a:endParaRPr lang="en-US" altLang="zh-CN" sz="2200" dirty="0"/>
          </a:p>
        </p:txBody>
      </p:sp>
      <p:sp>
        <p:nvSpPr>
          <p:cNvPr id="4" name="QB_6_AN.35_1#f05d153a6.blank?vop=1&amp;pid=ffa077dca&amp;color=0,0,0&amp;vpa=11&amp;vtp=1&amp;bbb=1&amp;hb=1"/>
          <p:cNvSpPr/>
          <p:nvPr/>
        </p:nvSpPr>
        <p:spPr>
          <a:xfrm>
            <a:off x="722377" y="1391100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刚开始电流表读数增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,但达到一定值后不再增大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7_1#2567743be?vop=1&amp;pid=ffa077dca&amp;color=0,0,0&amp;vtp=1&amp;bt=1&amp;bbb=1&amp;hb=1"/>
              <p:cNvSpPr/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（3）实验中测得铷的遏止电压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与入射光频率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之间的关系如图乙所示，逸出功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，如果实验中入射光的频率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，则产生的光电子的最大初动能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.（结果均保留三位有效数字）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7_1#2567743be?vop=1&amp;pid=ffa077d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673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8_1#2567743be.blank?vop=1&amp;pid=ffa077dca&amp;color=0,0,0&amp;vpa=12&amp;vtp=1&amp;bbb=1&amp;hb=1"/>
              <p:cNvSpPr/>
              <p:nvPr/>
            </p:nvSpPr>
            <p:spPr>
              <a:xfrm>
                <a:off x="722377" y="931165"/>
                <a:ext cx="10749631" cy="856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85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𝟒𝟏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38_1#2567743be.blank?vop=1&amp;pid=ffa077dca&amp;color=0,0,0&amp;vpa=12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5"/>
                <a:ext cx="10749631" cy="856552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r="1" b="-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39_1#2567743be.blank?vop=1&amp;pid=ffa077dca&amp;color=0,0,0&amp;vpa=13&amp;vtp=1&amp;bbb=1"/>
              <p:cNvSpPr/>
              <p:nvPr/>
            </p:nvSpPr>
            <p:spPr>
              <a:xfrm>
                <a:off x="733488" y="1905952"/>
                <a:ext cx="1648524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39_1#2567743be.blank?vop=1&amp;pid=ffa077dca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88" y="1905952"/>
                <a:ext cx="1648524" cy="304102"/>
              </a:xfrm>
              <a:prstGeom prst="rect">
                <a:avLst/>
              </a:prstGeom>
              <a:blipFill rotWithShape="1">
                <a:blip r:embed="rId3"/>
                <a:stretch>
                  <a:fillRect l="-4" t="-104" r="8" b="-8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0_1#2567743be?vop=1&amp;vop=1&amp;pid=ffa077dca&amp;color=0,0,0&amp;vtp=1&amp;bbb=1&amp;hb=1"/>
              <p:cNvSpPr/>
              <p:nvPr/>
            </p:nvSpPr>
            <p:spPr>
              <a:xfrm>
                <a:off x="722376" y="2279650"/>
                <a:ext cx="10753344" cy="17826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,因此当遏止电压为零时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,根据题图乙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,铷的截止频率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,可求出铷的逸出功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40_1#2567743be?vop=1&amp;vop=1&amp;pid=ffa077d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9650"/>
                <a:ext cx="10753344" cy="1782636"/>
              </a:xfrm>
              <a:prstGeom prst="rect">
                <a:avLst/>
              </a:prstGeom>
              <a:blipFill rotWithShape="1">
                <a:blip r:embed="rId4"/>
                <a:stretch>
                  <a:fillRect l="-4" r="-1081" b="-2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229db667f?vop=1&amp;pid=d560feb87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11.（10分）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[天津一中2025高二下期末]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医学影像诊断设备中的示踪剂常利用同位素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踪原子标记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，其半衰期仅有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由小型回旋加速器输出的高速质子轰击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会放出另一原子核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1_1#229db667f?vop=1&amp;pid=d560feb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45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2_1#abce0c656?vop=1&amp;pid=229db667f&amp;color=0,0,0&amp;vtp=1&amp;bbb=1"/>
              <p:cNvSpPr/>
              <p:nvPr/>
            </p:nvSpPr>
            <p:spPr>
              <a:xfrm>
                <a:off x="722376" y="2360110"/>
                <a:ext cx="10753344" cy="4081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42_1#abce0c656?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0110"/>
                <a:ext cx="10753344" cy="408178"/>
              </a:xfrm>
              <a:prstGeom prst="rect">
                <a:avLst/>
              </a:prstGeom>
              <a:blipFill rotWithShape="1">
                <a:blip r:embed="rId2"/>
                <a:stretch>
                  <a:fillRect l="-4" t="-110" b="-11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3_1#abce0c656?vop=1&amp;vop=1&amp;pid=229db667f&amp;color=0,0,0&amp;vtp=1&amp;bbb=1"/>
              <p:cNvSpPr/>
              <p:nvPr/>
            </p:nvSpPr>
            <p:spPr>
              <a:xfrm>
                <a:off x="722376" y="2823977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43_1#abce0c656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3977"/>
                <a:ext cx="10753344" cy="423926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b="-13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44_1#abce0c656?vop=1&amp;vop=1&amp;pid=229db667f&amp;color=0,0,0&amp;vtp=1&amp;bbb=1"/>
              <p:cNvSpPr/>
              <p:nvPr/>
            </p:nvSpPr>
            <p:spPr>
              <a:xfrm>
                <a:off x="722376" y="325520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根据核反应过程质量数和电荷数守恒可知，质子轰击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44_1#abce0c656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5205"/>
                <a:ext cx="10753344" cy="906653"/>
              </a:xfrm>
              <a:prstGeom prst="rect">
                <a:avLst/>
              </a:prstGeom>
              <a:blipFill rotWithShape="1">
                <a:blip r:embed="rId4"/>
                <a:stretch>
                  <a:fillRect l="-4" t="-22" b="-50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5_1#902ad9192?vop=1&amp;pid=229db667f&amp;color=0,0,0&amp;vtp=1&amp;bt=1&amp;bbb=1"/>
              <p:cNvSpPr/>
              <p:nvPr/>
            </p:nvSpPr>
            <p:spPr>
              <a:xfrm>
                <a:off x="722376" y="972000"/>
                <a:ext cx="10753344" cy="398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经过1小时后，还剩下的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的质量是多少克？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5_1#902ad9192?vop=1&amp;pid=229db667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8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13" b="-113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902ad9192?vop=1&amp;vop=1&amp;pid=229db667f&amp;color=0,0,0&amp;vtp=1&amp;bbb=1"/>
              <p:cNvSpPr/>
              <p:nvPr/>
            </p:nvSpPr>
            <p:spPr>
              <a:xfrm>
                <a:off x="722376" y="1429200"/>
                <a:ext cx="1075334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𝟏𝟐𝟓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6_1#902ad9192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9200"/>
                <a:ext cx="10753344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18" b="-13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7_1#902ad9192?vop=1&amp;vop=1&amp;pid=229db667f&amp;color=0,0,0&amp;vtp=1&amp;bbb=1"/>
              <p:cNvSpPr/>
              <p:nvPr/>
            </p:nvSpPr>
            <p:spPr>
              <a:xfrm>
                <a:off x="722376" y="1819471"/>
                <a:ext cx="10753344" cy="10289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经过1小时后,还剩下的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60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</m:t>
                            </m:r>
                          </m:den>
                        </m:f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7_1#902ad9192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9471"/>
                <a:ext cx="10753344" cy="1028954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-11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48_1#7202e32ea?vop=1&amp;pid=229db667f&amp;color=0,0,0&amp;vtp=1&amp;bbb=1&amp;hb=1"/>
              <p:cNvSpPr/>
              <p:nvPr/>
            </p:nvSpPr>
            <p:spPr>
              <a:xfrm>
                <a:off x="722376" y="2854140"/>
                <a:ext cx="10753344" cy="1303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（3）若高速质子的速度是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，与静止的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发生正碰，碰后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，方向与质子速度方向一致.求放出的另一原子核的速度的大小和方向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.（该小题中原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子核的质量比可以使用质量数比代替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48_1#7202e32ea?vop=1&amp;pid=229db66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4140"/>
                <a:ext cx="10753344" cy="1303909"/>
              </a:xfrm>
              <a:prstGeom prst="rect">
                <a:avLst/>
              </a:prstGeom>
              <a:blipFill rotWithShape="1">
                <a:blip r:embed="rId4"/>
                <a:stretch>
                  <a:fillRect l="-4" t="-35" b="-3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9_1#7202e32ea?vop=1&amp;vop=1&amp;pid=229db667f&amp;color=0,0,0&amp;vtp=1&amp;bbb=1"/>
              <p:cNvSpPr/>
              <p:nvPr/>
            </p:nvSpPr>
            <p:spPr>
              <a:xfrm>
                <a:off x="722376" y="4196149"/>
                <a:ext cx="10753344" cy="3967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,方向与质子初速度方向相反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9_1#7202e32ea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6149"/>
                <a:ext cx="10753344" cy="396748"/>
              </a:xfrm>
              <a:prstGeom prst="rect">
                <a:avLst/>
              </a:prstGeom>
              <a:blipFill rotWithShape="1">
                <a:blip r:embed="rId5"/>
                <a:stretch>
                  <a:fillRect l="-4" t="-17" b="-12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50_1#7202e32ea?vop=1&amp;vop=1&amp;pid=229db667f&amp;color=0,0,0&amp;vtp=1&amp;bbb=1"/>
              <p:cNvSpPr/>
              <p:nvPr/>
            </p:nvSpPr>
            <p:spPr>
              <a:xfrm>
                <a:off x="722376" y="4601977"/>
                <a:ext cx="10753344" cy="13797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以质子的运动方向为正方向,碰撞过程,由动量守恒定律可得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解得氦核的速度为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所以氦核的速度大小为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,方向与质子初速度方向相反.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50_1#7202e32ea?vop=1&amp;vop=1&amp;pid=229db66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01977"/>
                <a:ext cx="10753344" cy="1379728"/>
              </a:xfrm>
              <a:prstGeom prst="rect">
                <a:avLst/>
              </a:prstGeom>
              <a:blipFill rotWithShape="1">
                <a:blip r:embed="rId6"/>
                <a:stretch>
                  <a:fillRect l="-4" t="-10" b="-3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1_1#3386ab5c0?vop=1&amp;pid=d560feb87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12.（12分）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[江苏南京六校联合体2025高二下联考]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如图甲为研究光电效应的实验装置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氢原子的能级图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能级跃迁所放出的光子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，正好使某种金属材料发生光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.现有一群处于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能级的氢原子向较低能级跃迁时所发出的光照射该金属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，已知电子的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1_1#3386ab5c0?vop=1&amp;pid=d560feb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50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1_3#3386ab5c0?iti=11&amp;htil=1&amp;vop=1&amp;pid=d560feb8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304" y="2875603"/>
            <a:ext cx="1947672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51_4#3386ab5c0?iti=12&amp;htil=1&amp;vop=1&amp;pid=d560feb8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9832" y="3076771"/>
            <a:ext cx="197510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51_5#3386ab5c0?iti=11&amp;htil=1&amp;vop=1&amp;pid=d560feb87&amp;color=0,0,0&amp;vtp=1"/>
          <p:cNvSpPr/>
          <p:nvPr/>
        </p:nvSpPr>
        <p:spPr>
          <a:xfrm>
            <a:off x="3250565" y="54257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51_6#3386ab5c0?iti=12&amp;htil=1&amp;vop=1&amp;pid=d560feb87&amp;color=0,0,0&amp;vtp=1"/>
          <p:cNvSpPr/>
          <p:nvPr/>
        </p:nvSpPr>
        <p:spPr>
          <a:xfrm>
            <a:off x="8631809" y="54257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ec7a73b7f?vop=1&amp;pid=3386ab5c0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（1）该金属的逸出功为多少？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3_1#ec7a73b7f?vop=1&amp;vop=1&amp;pid=3386ab5c0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3_1#ec7a73b7f?vop=1&amp;vop=1&amp;pid=3386ab5c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4_1#ec7a73b7f?vop=1&amp;vop=1&amp;pid=3386ab5c0&amp;color=0,0,0&amp;vtp=1&amp;bbb=1&amp;hb=1"/>
              <p:cNvSpPr/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能级跃迁所辐射的光子,正好使某种金属材料发生光电效应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金属的逸出功为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4_1#ec7a73b7f?vop=1&amp;vop=1&amp;pid=3386ab5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36" r="-638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55_1#42e189145?vop=1&amp;pid=3386ab5c0&amp;color=0,0,0&amp;vtp=1&amp;bbb=1&amp;hb=1"/>
              <p:cNvSpPr/>
              <p:nvPr/>
            </p:nvSpPr>
            <p:spPr>
              <a:xfrm>
                <a:off x="722376" y="2753683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能级的氢原子向低能级跃迁，可以辐射几种频率的光子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？在辐射出的各种频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率的光子中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，能使该金属发生光电效应的光子共有几种？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55_1#42e189145?vop=1&amp;pid=3386ab5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3683"/>
                <a:ext cx="10753344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-449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AN.56_1#42e189145?vop=1&amp;vop=1&amp;pid=3386ab5c0&amp;color=0,0,0&amp;vtp=1&amp;bbb=1"/>
          <p:cNvSpPr/>
          <p:nvPr/>
        </p:nvSpPr>
        <p:spPr>
          <a:xfrm>
            <a:off x="722376" y="366706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10种;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5种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57_1#42e189145?vop=1&amp;vop=1&amp;pid=3386ab5c0&amp;color=0,0,0&amp;vtp=1&amp;bbb=1&amp;hb=1"/>
              <p:cNvSpPr/>
              <p:nvPr/>
            </p:nvSpPr>
            <p:spPr>
              <a:xfrm>
                <a:off x="722376" y="4077658"/>
                <a:ext cx="10753344" cy="189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能级的氢原子向低能级跃迁,可以辐射光子的种类为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,要使金属发生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,光子能量需要大于等于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,对应的能级跃迁有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，共5种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,所以能使该金属发生光电效应的光子共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57_1#42e189145?vop=1&amp;vop=1&amp;pid=3386ab5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77658"/>
                <a:ext cx="10753344" cy="1897634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-23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dff512439?pid=1b0e4d340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981" y="1084839"/>
            <a:ext cx="219456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dff512439?pid=1b0e4d340&amp;color=0,0,0&amp;vtp=1&amp;bt=1&amp;bbb=1"/>
          <p:cNvSpPr/>
          <p:nvPr/>
        </p:nvSpPr>
        <p:spPr>
          <a:xfrm>
            <a:off x="722377" y="972000"/>
            <a:ext cx="10749631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:60分钟</a:t>
            </a:r>
            <a:endParaRPr lang="en-US" altLang="zh-CN" sz="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1#a0f6dc03d?vop=1&amp;pid=8ef7f6bfe&amp;color=0,0,0&amp;vtp=1&amp;bbb=1&amp;hb=1"/>
              <p:cNvSpPr/>
              <p:nvPr/>
            </p:nvSpPr>
            <p:spPr>
              <a:xfrm>
                <a:off x="722376" y="1435169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[贵州铜仁2025高二上期末]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地磁场的示意图（虚线，方向未标出）如图所示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，赤道上方的磁场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可看成与地面平行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，若有来自宇宙的一束粒子流，其中含有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射线以及质子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，沿与地球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表面垂直的方向射向赤道上空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则在地磁场的作用下(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1#a0f6dc03d?vop=1&amp;pid=8ef7f6b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5" r="-1175" b="-35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_1#a0f6dc03d.bracket?vop=1&amp;pid=8ef7f6bfe&amp;color=0,0,0&amp;vpa=1&amp;vtp=1"/>
          <p:cNvSpPr/>
          <p:nvPr/>
        </p:nvSpPr>
        <p:spPr>
          <a:xfrm>
            <a:off x="6764401" y="2330519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6" name="QC_5_BD.1_2#a0f6dc03d?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4396" y="2866078"/>
            <a:ext cx="1783080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1_3#a0f6dc03d.choices?htil=1&amp;vop=1&amp;pid=8ef7f6bfe&amp;color=0,0,0&amp;vtp=1&amp;bbb=1"/>
              <p:cNvSpPr/>
              <p:nvPr/>
            </p:nvSpPr>
            <p:spPr>
              <a:xfrm>
                <a:off x="722376" y="2739078"/>
                <a:ext cx="883310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524375" algn="l"/>
                  </a:tabLst>
                </a:pP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.质子向北偏转</a:t>
                </a:r>
                <a:r>
                  <a:rPr lang="en-US" altLang="zh-CN" sz="2000" b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射线向东偏转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524375" algn="l"/>
                  </a:tabLst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射线向东偏转</a:t>
                </a:r>
                <a:r>
                  <a:rPr lang="en-US" altLang="zh-CN" sz="2000" b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射线沿直线射向赤道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5_BD.1_3#a0f6dc03d.choices?htil=1&amp;vop=1&amp;pid=8ef7f6bf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8"/>
                <a:ext cx="883310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8_1#7a172d9d6?vop=1&amp;pid=3386ab5c0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（3）这些光子使该金属材料发生光电效应时，若电压表的示数为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，求到达阳极的光电子的最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大动能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8_1#7a172d9d6?vop=1&amp;pid=3386ab5c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9_1#7a172d9d6?vop=1&amp;vop=1&amp;pid=3386ab5c0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9_1#7a172d9d6?vop=1&amp;vop=1&amp;pid=3386ab5c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0_1#7a172d9d6?vop=1&amp;vop=1&amp;pid=3386ab5c0&amp;color=0,0,0&amp;vtp=1&amp;bbb=1&amp;hb=1"/>
              <p:cNvSpPr/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能级跃迁产生的光电子最大能量为从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能级跃迁辐射的能量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,对应光电子能量为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,产生的光电子的最大初动能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的正向电压下,光电子加速运动至阳极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0_1#7a172d9d6?vop=1&amp;vop=1&amp;pid=3386ab5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1010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bdada9e0c?vop=1&amp;pid=d560feb87&amp;color=0,0,0&amp;vtp=1&amp;bt=1&amp;bbb=1&amp;hb=1"/>
              <p:cNvSpPr/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13.（16分）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[河南商丘2025高一下联考]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某建筑工地上发现地下有一棵死去的古树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，测出该古树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14的含量是现代植物的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.如图所示，在范围足够大的垂直纸面向里的匀强磁场中，静止在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14核发生一次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衰变，产生的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粒子速度方向与磁场方向垂直，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粒子与氮核恰好在纸面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内做匀速圆周运动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，轨迹如图中1、2所示.已知碳14的半衰期为5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730年，衰变后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.不计重力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，假设该衰变过程释放的核能全部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粒子和氮核的动能.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1_1#bdada9e0c?vop=1&amp;pid=d560feb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614" b="-1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1_2#bdada9e0c?vop=1&amp;pid=d560feb8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3805560"/>
            <a:ext cx="156362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2_1#0e2512384?vop=1&amp;pid=bdada9e0c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（1）这棵古树距今多少年？</a:t>
            </a:r>
            <a:endParaRPr lang="en-US" altLang="zh-CN" sz="2000" dirty="0"/>
          </a:p>
        </p:txBody>
      </p:sp>
      <p:sp>
        <p:nvSpPr>
          <p:cNvPr id="3" name="QO_6_AN.63_1#0e2512384?vop=1&amp;vop=1&amp;pid=bdada9e0c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28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650年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4_1#0e2512384?vop=1&amp;vop=1&amp;pid=bdada9e0c&amp;color=0,0,0&amp;vtp=1&amp;bbb=1"/>
              <p:cNvSpPr/>
              <p:nvPr/>
            </p:nvSpPr>
            <p:spPr>
              <a:xfrm>
                <a:off x="722376" y="1843728"/>
                <a:ext cx="10753344" cy="10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730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年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4_1#0e2512384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072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65_1#3af01cdb0?vop=1&amp;pid=bdada9e0c&amp;color=0,0,0&amp;vtp=1&amp;bbb=1"/>
          <p:cNvSpPr/>
          <p:nvPr/>
        </p:nvSpPr>
        <p:spPr>
          <a:xfrm>
            <a:off x="722376" y="2923228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（2）写出碳14核的衰变方程；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66_1#3af01cdb0?vop=1&amp;vop=1&amp;pid=bdada9e0c&amp;color=0,0,0&amp;vtp=1&amp;bbb=1"/>
              <p:cNvSpPr/>
              <p:nvPr/>
            </p:nvSpPr>
            <p:spPr>
              <a:xfrm>
                <a:off x="722376" y="3388937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66_1#3af01cdb0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88937"/>
                <a:ext cx="10753344" cy="423926"/>
              </a:xfrm>
              <a:prstGeom prst="rect">
                <a:avLst/>
              </a:prstGeom>
              <a:blipFill rotWithShape="1">
                <a:blip r:embed="rId2"/>
                <a:stretch>
                  <a:fillRect l="-4" t="-136" b="-13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67_1#3af01cdb0?vop=1&amp;vop=1&amp;pid=bdada9e0c&amp;color=0,0,0&amp;vtp=1&amp;bbb=1"/>
              <p:cNvSpPr/>
              <p:nvPr/>
            </p:nvSpPr>
            <p:spPr>
              <a:xfrm>
                <a:off x="722376" y="3819403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根据质量数和电荷数守恒,可知核反应方程为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67_1#3af01cdb0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19403"/>
                <a:ext cx="10753344" cy="906653"/>
              </a:xfrm>
              <a:prstGeom prst="rect">
                <a:avLst/>
              </a:prstGeom>
              <a:blipFill rotWithShape="1">
                <a:blip r:embed="rId3"/>
                <a:stretch>
                  <a:fillRect l="-4" t="-57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8_1#056d2bc85?vop=1&amp;pid=bdada9e0c&amp;color=0,0,0&amp;vtp=1&amp;bt=1&amp;bbb=1"/>
              <p:cNvSpPr/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粒子与氮核做圆周运动的半径之比；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8_1#056d2bc85?vop=1&amp;pid=bdada9e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blipFill rotWithShape="1">
                <a:blip r:embed="rId1"/>
                <a:stretch>
                  <a:fillRect l="-4" t="-114" b="-1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9_1#056d2bc85?vop=1&amp;vop=1&amp;pid=bdada9e0c&amp;color=0,0,0&amp;vtp=1&amp;bbb=1"/>
              <p:cNvSpPr/>
              <p:nvPr/>
            </p:nvSpPr>
            <p:spPr>
              <a:xfrm>
                <a:off x="722376" y="1415484"/>
                <a:ext cx="10753344" cy="3905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9_1#056d2bc85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5484"/>
                <a:ext cx="10753344" cy="390525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138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70_1#056d2bc85?vop=1&amp;vop=1&amp;pid=bdada9e0c&amp;color=0,0,0&amp;vtp=1&amp;bbb=1"/>
              <p:cNvSpPr/>
              <p:nvPr/>
            </p:nvSpPr>
            <p:spPr>
              <a:xfrm>
                <a:off x="722376" y="1808422"/>
                <a:ext cx="10753344" cy="1549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根据动量守恒定律得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根据牛顿第二定律得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粒子与氮核做圆周运动的半径之比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70_1#056d2bc85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08422"/>
                <a:ext cx="10753344" cy="1549400"/>
              </a:xfrm>
              <a:prstGeom prst="rect">
                <a:avLst/>
              </a:prstGeom>
              <a:blipFill rotWithShape="1">
                <a:blip r:embed="rId3"/>
                <a:stretch>
                  <a:fillRect l="-4" t="-37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71_1#24dea76e3?vop=1&amp;pid=bdada9e0c&amp;color=0,0,0&amp;vtp=1&amp;bbb=1"/>
          <p:cNvSpPr/>
          <p:nvPr/>
        </p:nvSpPr>
        <p:spPr>
          <a:xfrm>
            <a:off x="722376" y="3365759"/>
            <a:ext cx="10753344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（4）求衰变过程中的质量亏损.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72_1#24dea76e3?vop=1&amp;vop=1&amp;pid=bdada9e0c&amp;color=0,0,0&amp;vtp=1&amp;bbb=1"/>
              <p:cNvSpPr/>
              <p:nvPr/>
            </p:nvSpPr>
            <p:spPr>
              <a:xfrm>
                <a:off x="722376" y="3767206"/>
                <a:ext cx="10753344" cy="5973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𝒌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𝐤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72_1#24dea76e3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7206"/>
                <a:ext cx="10753344" cy="597345"/>
              </a:xfrm>
              <a:prstGeom prst="rect">
                <a:avLst/>
              </a:prstGeom>
              <a:blipFill rotWithShape="1">
                <a:blip r:embed="rId4"/>
                <a:stretch>
                  <a:fillRect l="-4" t="-65" b="-83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73_1#24dea76e3?vop=1&amp;vop=1&amp;pid=bdada9e0c&amp;color=0,0,0&amp;vtp=1&amp;bbb=1"/>
              <p:cNvSpPr/>
              <p:nvPr/>
            </p:nvSpPr>
            <p:spPr>
              <a:xfrm>
                <a:off x="722376" y="4367472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，根据爱因斯坦质能方程有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73_1#24dea76e3?vop=1&amp;vop=1&amp;pid=bdada9e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67472"/>
                <a:ext cx="10753344" cy="1422400"/>
              </a:xfrm>
              <a:prstGeom prst="rect">
                <a:avLst/>
              </a:prstGeom>
              <a:blipFill rotWithShape="1">
                <a:blip r:embed="rId5"/>
                <a:stretch>
                  <a:fillRect l="-4" t="-1246" b="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a0f6dc03d?vop=1&amp;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赤道上方磁场方向与地面平行、由南向北,根据左手定则可知,带正电的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射线和质子向东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偏转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,带负电的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射线向西偏转,不带电的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射线不偏转.故选C.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a0f6dc03d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2735dcd5f?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[安徽合肥一中2025高二下期末]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如图所示，图甲为氢原子能级图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，图乙为某放射性元素剩余质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与原质量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的比值随时间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变化的图像，图丙为液体分子撞击液体中微粒的微观图像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为中子轰击铀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235发生核裂变的示意图.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2735dcd5f?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2735dcd5f.bracket?vop=1&amp;pid=8ef7f6bfe&amp;color=0,0,0&amp;vpa=2&amp;vtp=1"/>
          <p:cNvSpPr/>
          <p:nvPr/>
        </p:nvSpPr>
        <p:spPr>
          <a:xfrm>
            <a:off x="7261289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4_3#2735dcd5f?iti=1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9032" y="2418021"/>
            <a:ext cx="131673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_4#2735dcd5f?iti=2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7640" y="2418021"/>
            <a:ext cx="154533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4_5#2735dcd5f?iti=3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20" y="2893509"/>
            <a:ext cx="152704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4_6#2735dcd5f?iti=4&amp;htil=1&amp;vop=1&amp;pid=8ef7f6bf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7464" y="2408877"/>
            <a:ext cx="138988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4_7#2735dcd5f?iti=1&amp;htil=1&amp;vop=1&amp;pid=8ef7f6bfe&amp;color=0,0,0&amp;vtp=1"/>
          <p:cNvSpPr/>
          <p:nvPr/>
        </p:nvSpPr>
        <p:spPr>
          <a:xfrm>
            <a:off x="1901825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9" name="QC_5_BD.4_8#2735dcd5f?iti=2&amp;htil=1&amp;vop=1&amp;pid=8ef7f6bfe&amp;color=0,0,0&amp;vtp=1"/>
          <p:cNvSpPr/>
          <p:nvPr/>
        </p:nvSpPr>
        <p:spPr>
          <a:xfrm>
            <a:off x="4594733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0" name="QC_5_BD.4_9#2735dcd5f?iti=3&amp;htil=1&amp;vop=1&amp;pid=8ef7f6bfe&amp;color=0,0,0&amp;vtp=1"/>
          <p:cNvSpPr/>
          <p:nvPr/>
        </p:nvSpPr>
        <p:spPr>
          <a:xfrm>
            <a:off x="7283069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1" name="QC_5_BD.4_10#2735dcd5f?iti=4&amp;htil=1&amp;vop=1&amp;pid=8ef7f6bfe&amp;color=0,0,0&amp;vtp=1"/>
          <p:cNvSpPr/>
          <p:nvPr/>
        </p:nvSpPr>
        <p:spPr>
          <a:xfrm>
            <a:off x="9966833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C_5_BD.4_11#2735dcd5f.choices?vop=1&amp;pid=8ef7f6bfe&amp;color=0,0,0&amp;vtp=1&amp;bbb=1&amp;hb=1"/>
              <p:cNvSpPr/>
              <p:nvPr/>
            </p:nvSpPr>
            <p:spPr>
              <a:xfrm>
                <a:off x="722376" y="4339277"/>
                <a:ext cx="10753344" cy="1814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A.图甲中，一个氢原子从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的能级向基态跃迁时，最多可以放出6种光子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.图乙中，由放射性元素剩余质量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与原质量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的比值随时间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的变化规律可知其半衰期为67.3天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.图丙中，液体分子在做无规则的布朗运动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.图丁中，核裂变反应前后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2" name="QC_5_BD.4_11#2735dcd5f.choices?vop=1&amp;pid=8ef7f6b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39277"/>
                <a:ext cx="10753344" cy="1814894"/>
              </a:xfrm>
              <a:prstGeom prst="rect">
                <a:avLst/>
              </a:prstGeom>
              <a:blipFill rotWithShape="1">
                <a:blip r:embed="rId6"/>
                <a:stretch>
                  <a:fillRect l="-4" t="-18" r="-685" b="-28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2735dcd5f?vop=1&amp;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题图甲中,一个氢原子从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的能级向基态跃迁时,最多可以放出3种光子,A错误；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题图乙中，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剩余质量由原质量的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变为原质量的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所经历的时间为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,B错误；题图丙中,微粒在液体分子的撞击下做无规则的布朗运动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,液体分子做的是无规则的热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，C错误；题图丁中,反应后生成物更稳定,比结合能更大,故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2735dcd5f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230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92d2449b4?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[重庆七校联盟2025高二下联考]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在恒星内部的核聚变反应中，4个质子结合成一个氦核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并释放正电子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，已知质子、氦核的质量分别为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，且正电子的质量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可忽略不计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为光速，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该反应释放的能量大约为(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92d2449b4?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293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92d2449b4.bracket?vop=1&amp;pid=8ef7f6bfe&amp;color=0,0,0&amp;vpa=3&amp;vtp=1"/>
          <p:cNvSpPr/>
          <p:nvPr/>
        </p:nvSpPr>
        <p:spPr>
          <a:xfrm>
            <a:off x="8447786" y="18927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92d2449b4.choices?vop=1&amp;pid=8ef7f6bfe&amp;color=0,0,0&amp;vtp=1&amp;bbb=1"/>
              <p:cNvSpPr/>
              <p:nvPr/>
            </p:nvSpPr>
            <p:spPr>
              <a:xfrm>
                <a:off x="722376" y="234721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46680" algn="l"/>
                    <a:tab pos="5407660" algn="l"/>
                    <a:tab pos="8181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92d2449b4.choices?vop=1&amp;pid=8ef7f6bf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721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14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92d2449b4?vop=1&amp;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,其中质量亏损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,则该反应释放的能量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92d2449b4?vop=1&amp;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cd62dbbaf?vop=1&amp;pid=8ef7f6bfe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[山东聊城百师联盟2025高二下联考]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人眼对绿光最为敏感，如果每秒有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个绿光的光子射入瞳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，眼睛就能察觉.现有一个光源以功率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均匀地向各个方向发射波长为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的绿光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，假设瞳孔在暗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，不计空气对光的吸收，普朗克常量为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，光在真空中传播速度为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，眼睛能够看到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这个光源的最远距离为(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cd62dbbaf?vop=1&amp;pid=8ef7f6b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543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cd62dbbaf.bracket?vop=1&amp;pid=8ef7f6bfe&amp;color=0,0,0&amp;vpa=4&amp;vtp=1"/>
          <p:cNvSpPr/>
          <p:nvPr/>
        </p:nvSpPr>
        <p:spPr>
          <a:xfrm>
            <a:off x="3462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cd62dbbaf.choices?vop=1&amp;pid=8ef7f6bfe&amp;color=0,0,0&amp;vtp=1&amp;bbb=1"/>
              <p:cNvSpPr/>
              <p:nvPr/>
            </p:nvSpPr>
            <p:spPr>
              <a:xfrm>
                <a:off x="722376" y="2739077"/>
                <a:ext cx="10753344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2748280" algn="l"/>
                    <a:tab pos="5483860" algn="l"/>
                    <a:tab pos="82067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0_2#cd62dbbaf.choices?vop=1&amp;pid=8ef7f6bf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685800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9238</Words>
  <Application>WPS 演示</Application>
  <PresentationFormat>宽屏</PresentationFormat>
  <Paragraphs>321</Paragraphs>
  <Slides>34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2025-10-23T04:57:00Z</dcterms:created>
  <dcterms:modified xsi:type="dcterms:W3CDTF">2025-10-27T10:33:50Z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35CE033CE7F8436E82774E9C692329BE_12</vt:lpwstr>
  </property>
  <property fmtid="{D5CDD505-2E9C-101B-9397-08002B2CF9AE}" pid="3" name="KSOProductBuildVer">
    <vt:lpwstr>2052-12.1.0.23125</vt:lpwstr>
  </property>
</Properties>
</file>