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3"/>
    <p:sldId id="268" r:id="rId4"/>
    <p:sldId id="257" r:id="rId6"/>
    <p:sldId id="320" r:id="rId7"/>
    <p:sldId id="382" r:id="rId8"/>
    <p:sldId id="383" r:id="rId9"/>
    <p:sldId id="384" r:id="rId10"/>
    <p:sldId id="385" r:id="rId11"/>
    <p:sldId id="422" r:id="rId12"/>
    <p:sldId id="423" r:id="rId13"/>
    <p:sldId id="424" r:id="rId14"/>
    <p:sldId id="425" r:id="rId15"/>
    <p:sldId id="426" r:id="rId16"/>
    <p:sldId id="427" r:id="rId17"/>
    <p:sldId id="428" r:id="rId18"/>
    <p:sldId id="388" r:id="rId19"/>
    <p:sldId id="429" r:id="rId20"/>
    <p:sldId id="430" r:id="rId21"/>
    <p:sldId id="431" r:id="rId22"/>
    <p:sldId id="331" r:id="rId23"/>
    <p:sldId id="333" r:id="rId24"/>
    <p:sldId id="332" r:id="rId25"/>
    <p:sldId id="397" r:id="rId26"/>
    <p:sldId id="398" r:id="rId27"/>
    <p:sldId id="399" r:id="rId28"/>
    <p:sldId id="400" r:id="rId29"/>
    <p:sldId id="401" r:id="rId30"/>
    <p:sldId id="402" r:id="rId31"/>
    <p:sldId id="432" r:id="rId32"/>
    <p:sldId id="433" r:id="rId33"/>
    <p:sldId id="434" r:id="rId34"/>
  </p:sldIdLst>
  <p:sldSz cx="12192000" cy="6858000"/>
  <p:notesSz cx="6858000" cy="9144000"/>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69A3"/>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8" Type="http://schemas.openxmlformats.org/officeDocument/2006/relationships/tags" Target="tags/tag94.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3.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1.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4.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7.xml"/><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8.xml"/><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9.xml"/><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0.xml"/><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1.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2.xml"/><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3.xml"/><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4.xml"/><Relationship Id="rId1"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5.xml"/><Relationship Id="rId1"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6.xml"/><Relationship Id="rId1"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7.xml"/><Relationship Id="rId1"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8.xml"/><Relationship Id="rId1"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0.xml"/><Relationship Id="rId1"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1.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2.xml"/><Relationship Id="rId1"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3.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5.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7.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9.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0.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3064510" y="5417185"/>
            <a:ext cx="6063615" cy="645160"/>
          </a:xfrm>
          <a:prstGeom prst="rect">
            <a:avLst/>
          </a:prstGeom>
          <a:noFill/>
        </p:spPr>
        <p:txBody>
          <a:bodyPr wrap="square" rtlCol="0">
            <a:spAutoFit/>
          </a:bodyPr>
          <a:p>
            <a:pPr indent="0" algn="ctr" fontAlgn="auto">
              <a:lnSpc>
                <a:spcPct val="150000"/>
              </a:lnSpc>
            </a:pPr>
            <a:r>
              <a:rPr lang="zh-CN" altLang="en-US" sz="2400" b="1">
                <a:solidFill>
                  <a:schemeClr val="bg1"/>
                </a:solidFill>
                <a:latin typeface="黑体" panose="02010609060101010101" charset="-122"/>
                <a:ea typeface="黑体" panose="02010609060101010101" charset="-122"/>
                <a:cs typeface="黑体" panose="02010609060101010101" charset="-122"/>
              </a:rPr>
              <a:t>高中政治</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必修</a:t>
            </a:r>
            <a:r>
              <a:rPr lang="en-US" altLang="zh-CN" sz="2400" b="1">
                <a:solidFill>
                  <a:schemeClr val="bg1"/>
                </a:solidFill>
                <a:latin typeface="黑体" panose="02010609060101010101" charset="-122"/>
                <a:ea typeface="黑体" panose="02010609060101010101" charset="-122"/>
                <a:cs typeface="黑体" panose="02010609060101010101" charset="-122"/>
              </a:rPr>
              <a:t>3</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政治</a:t>
            </a:r>
            <a:r>
              <a:rPr lang="zh-CN" altLang="en-US" sz="2400" b="1">
                <a:solidFill>
                  <a:schemeClr val="bg1"/>
                </a:solidFill>
                <a:latin typeface="黑体" panose="02010609060101010101" charset="-122"/>
                <a:ea typeface="黑体" panose="02010609060101010101" charset="-122"/>
                <a:cs typeface="黑体" panose="02010609060101010101" charset="-122"/>
              </a:rPr>
              <a:t>与法治</a:t>
            </a:r>
            <a:endParaRPr lang="zh-CN" altLang="en-US" sz="2400" b="1">
              <a:solidFill>
                <a:schemeClr val="bg1"/>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68400"/>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8</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广东东莞</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月考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民生茶社</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起源于常州市武进区洛阳镇岑村。八仙桌，长条凳，一杯茶，村民们聚在一起聊家常、话村务、提建议，村委会干部在这里宣传政策、调解纠纷、听取民意，最大限度地发挥了广大村民在民主自治中的主体作用。这说明</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民生茶社</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丰富了我国基层群众自治的实践形式</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推动村级组织和村民行为方式法治化</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确立了村民在基层治理中的主体地位</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提高了村民们参与基层自治的积极性</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8182610" y="195008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358005"/>
            <a:ext cx="10358120" cy="175196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【解析】本题考查基层治理。村民们聚在一起聊家常、话村务、提建议，村委会干部在这里宣传政策、调解纠纷、听取民意，最大限度地发挥了广大村民在民主自治中的主体作用。这说明</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民生茶社</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丰富了我国基层群众自治的实践形式，提高了村民们参与基层自治的积极性，</a:t>
            </a:r>
            <a:r>
              <a:rPr lang="en-US" altLang="en-US">
                <a:latin typeface="黑体" panose="02010609060101010101" charset="-122"/>
                <a:ea typeface="黑体" panose="02010609060101010101" charset="-122"/>
                <a:cs typeface="黑体" panose="02010609060101010101" charset="-122"/>
                <a:sym typeface="+mn-ea"/>
              </a:rPr>
              <a:t>①④</a:t>
            </a:r>
            <a:r>
              <a:rPr lang="zh-CN" altLang="en-US">
                <a:latin typeface="黑体" panose="02010609060101010101" charset="-122"/>
                <a:ea typeface="黑体" panose="02010609060101010101" charset="-122"/>
                <a:cs typeface="黑体" panose="02010609060101010101" charset="-122"/>
                <a:sym typeface="+mn-ea"/>
              </a:rPr>
              <a:t>符合题意；材料说明了</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民生茶社</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丰富了我国基层群众自治的实践形式，不涉及推动村级组织和村民行为方式法治化，</a:t>
            </a:r>
            <a:r>
              <a:rPr lang="en-US" altLang="en-US">
                <a:latin typeface="黑体" panose="02010609060101010101" charset="-122"/>
                <a:ea typeface="黑体" panose="02010609060101010101" charset="-122"/>
                <a:cs typeface="黑体" panose="02010609060101010101" charset="-122"/>
                <a:sym typeface="+mn-ea"/>
              </a:rPr>
              <a:t>②</a:t>
            </a:r>
            <a:r>
              <a:rPr lang="zh-CN" altLang="en-US">
                <a:latin typeface="黑体" panose="02010609060101010101" charset="-122"/>
                <a:ea typeface="黑体" panose="02010609060101010101" charset="-122"/>
                <a:cs typeface="黑体" panose="02010609060101010101" charset="-122"/>
                <a:sym typeface="+mn-ea"/>
              </a:rPr>
              <a:t>排除；人民群众在基层治理中居主体地位，且早已确立，</a:t>
            </a:r>
            <a:r>
              <a:rPr lang="en-US" altLang="en-US">
                <a:latin typeface="黑体" panose="02010609060101010101" charset="-122"/>
                <a:ea typeface="黑体" panose="02010609060101010101" charset="-122"/>
                <a:cs typeface="黑体" panose="02010609060101010101" charset="-122"/>
                <a:sym typeface="+mn-ea"/>
              </a:rPr>
              <a:t>③</a:t>
            </a:r>
            <a:r>
              <a:rPr lang="zh-CN" altLang="en-US">
                <a:latin typeface="黑体" panose="02010609060101010101" charset="-122"/>
                <a:ea typeface="黑体" panose="02010609060101010101" charset="-122"/>
                <a:cs typeface="黑体" panose="02010609060101010101" charset="-122"/>
                <a:sym typeface="+mn-ea"/>
              </a:rPr>
              <a:t>排除。</a:t>
            </a:r>
            <a:endParaRPr lang="zh-CN" altLang="en-US">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68400"/>
            <a:ext cx="10253980" cy="47390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9</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黑龙江哈尔滨一中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某社区人行天桥楼梯较为高陡，老年人过桥十分费力，成为亟须解决的民生问题。</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zh-CN" altLang="en-US">
                <a:latin typeface="黑体" panose="02010609060101010101" charset="-122"/>
                <a:ea typeface="黑体" panose="02010609060101010101" charset="-122"/>
                <a:cs typeface="黑体" panose="02010609060101010101" charset="-122"/>
              </a:rPr>
              <a:t>事例中出行问题的解决</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得益于区人大坚持民主集中制原则，领导社区履行职责</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得益于人大代表与人民群众保持密切联系，行使好审议权</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印证了我国全过程人民民主是程序民主和实质民主的统一</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体现了该区坚持科技赋能，打造共建共治共享的基层治理新格局</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②④</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3373120" y="342963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D</a:t>
            </a:r>
            <a:endParaRPr lang="en-US" altLang="zh-CN">
              <a:solidFill>
                <a:srgbClr val="FF0000"/>
              </a:solidFill>
              <a:latin typeface="黑体" panose="02010609060101010101" charset="-122"/>
              <a:ea typeface="黑体" panose="02010609060101010101" charset="-122"/>
            </a:endParaRPr>
          </a:p>
        </p:txBody>
      </p:sp>
      <p:graphicFrame>
        <p:nvGraphicFramePr>
          <p:cNvPr id="6" name="表格 5"/>
          <p:cNvGraphicFramePr/>
          <p:nvPr>
            <p:custDataLst>
              <p:tags r:id="rId2"/>
            </p:custDataLst>
          </p:nvPr>
        </p:nvGraphicFramePr>
        <p:xfrm>
          <a:off x="1936750" y="2033905"/>
          <a:ext cx="8318500" cy="1395730"/>
        </p:xfrm>
        <a:graphic>
          <a:graphicData uri="http://schemas.openxmlformats.org/drawingml/2006/table">
            <a:tbl>
              <a:tblPr/>
              <a:tblGrid>
                <a:gridCol w="1638935"/>
                <a:gridCol w="585470"/>
                <a:gridCol w="1641475"/>
                <a:gridCol w="584835"/>
                <a:gridCol w="1640840"/>
                <a:gridCol w="586105"/>
                <a:gridCol w="1640840"/>
              </a:tblGrid>
              <a:tr h="139573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社区吴女士扫描街道人大代表联络站二维码，向人大代表反映情况。</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人大代表实地调研，认为天桥周边具备建设电梯的可行性，形成代表建议提交至区人大。</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在区人大的推动下，相关政府部门组织研究，把天桥便民电梯建设纳入年度重点工作。</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人大代表密切关注电梯建设进度，及时向居民反馈。</a:t>
                      </a:r>
                      <a:r>
                        <a:rPr lang="zh-CN" sz="1400">
                          <a:latin typeface="Times New Roman" panose="02020603050405020304"/>
                          <a:ea typeface="宋体" panose="02010600030101010101" pitchFamily="2" charset="-122"/>
                        </a:rPr>
                        <a:t>最终，便民电梯如期投入使用，解决了居民的出行难题。</a:t>
                      </a:r>
                      <a:endParaRPr 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7" name="文本框 6"/>
          <p:cNvSpPr txBox="1"/>
          <p:nvPr/>
        </p:nvSpPr>
        <p:spPr>
          <a:xfrm>
            <a:off x="911860" y="1638300"/>
            <a:ext cx="10368280" cy="241617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【解析】本题考查全过程人民民主、基层治理。社区坚持党的领导，不是人大的领导，</a:t>
            </a:r>
            <a:r>
              <a:rPr lang="en-US" altLang="en-US">
                <a:latin typeface="黑体" panose="02010609060101010101" charset="-122"/>
                <a:ea typeface="黑体" panose="02010609060101010101" charset="-122"/>
                <a:cs typeface="黑体" panose="02010609060101010101" charset="-122"/>
                <a:sym typeface="+mn-ea"/>
              </a:rPr>
              <a:t>①</a:t>
            </a:r>
            <a:r>
              <a:rPr lang="zh-CN" altLang="en-US">
                <a:latin typeface="黑体" panose="02010609060101010101" charset="-122"/>
                <a:ea typeface="黑体" panose="02010609060101010101" charset="-122"/>
                <a:cs typeface="黑体" panose="02010609060101010101" charset="-122"/>
                <a:sym typeface="+mn-ea"/>
              </a:rPr>
              <a:t>错误。题干中人大代表实地调研后形成建议提交至区人大，不属于行使审议权，</a:t>
            </a:r>
            <a:r>
              <a:rPr lang="en-US" altLang="en-US">
                <a:latin typeface="黑体" panose="02010609060101010101" charset="-122"/>
                <a:ea typeface="黑体" panose="02010609060101010101" charset="-122"/>
                <a:cs typeface="黑体" panose="02010609060101010101" charset="-122"/>
                <a:sym typeface="+mn-ea"/>
              </a:rPr>
              <a:t>②</a:t>
            </a:r>
            <a:r>
              <a:rPr lang="zh-CN" altLang="en-US">
                <a:latin typeface="黑体" panose="02010609060101010101" charset="-122"/>
                <a:ea typeface="黑体" panose="02010609060101010101" charset="-122"/>
                <a:cs typeface="黑体" panose="02010609060101010101" charset="-122"/>
                <a:sym typeface="+mn-ea"/>
              </a:rPr>
              <a:t>不选。社区吴女士向人大代表反映情况。人大代表实地调研，形成代表建议提交至区人大。在区人大的推动下，相关政府部门组织研究，把天桥便民电梯建设纳入年度重点工作。这个过程印证了我国全过程人民民主是程序民主和实质民主的统一，</a:t>
            </a:r>
            <a:r>
              <a:rPr lang="en-US" altLang="en-US">
                <a:latin typeface="黑体" panose="02010609060101010101" charset="-122"/>
                <a:ea typeface="黑体" panose="02010609060101010101" charset="-122"/>
                <a:cs typeface="黑体" panose="02010609060101010101" charset="-122"/>
                <a:sym typeface="+mn-ea"/>
              </a:rPr>
              <a:t>③</a:t>
            </a:r>
            <a:r>
              <a:rPr lang="zh-CN" altLang="en-US">
                <a:latin typeface="黑体" panose="02010609060101010101" charset="-122"/>
                <a:ea typeface="黑体" panose="02010609060101010101" charset="-122"/>
                <a:cs typeface="黑体" panose="02010609060101010101" charset="-122"/>
                <a:sym typeface="+mn-ea"/>
              </a:rPr>
              <a:t>符合题意。社区吴女士扫描街道人大代表联络站二维码，向人大代表反映情况，人大代表形成建议提交区人大，人大推动相关政府工作，体现了该区坚持科技赋能，打造共建共治共享的基层治理新格局，</a:t>
            </a:r>
            <a:r>
              <a:rPr lang="en-US" altLang="en-US">
                <a:latin typeface="黑体" panose="02010609060101010101" charset="-122"/>
                <a:ea typeface="黑体" panose="02010609060101010101" charset="-122"/>
                <a:cs typeface="黑体" panose="02010609060101010101" charset="-122"/>
                <a:sym typeface="+mn-ea"/>
              </a:rPr>
              <a:t>④</a:t>
            </a:r>
            <a:r>
              <a:rPr lang="zh-CN" altLang="en-US">
                <a:latin typeface="黑体" panose="02010609060101010101" charset="-122"/>
                <a:ea typeface="黑体" panose="02010609060101010101" charset="-122"/>
                <a:cs typeface="黑体" panose="02010609060101010101" charset="-122"/>
                <a:sym typeface="+mn-ea"/>
              </a:rPr>
              <a:t>符合题意。</a:t>
            </a:r>
            <a:endParaRPr lang="zh-CN" altLang="en-US">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048385"/>
            <a:ext cx="10253980"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10</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甘肃张掖</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高一质检</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cs typeface="黑体" panose="02010609060101010101" charset="-122"/>
              </a:rPr>
              <a:t>2025</a:t>
            </a:r>
            <a:r>
              <a:rPr lang="zh-CN" altLang="en-US">
                <a:latin typeface="黑体" panose="02010609060101010101" charset="-122"/>
                <a:ea typeface="黑体" panose="02010609060101010101" charset="-122"/>
                <a:cs typeface="黑体" panose="02010609060101010101" charset="-122"/>
              </a:rPr>
              <a:t>年</a:t>
            </a:r>
            <a:r>
              <a:rPr lang="en-US" altLang="zh-CN">
                <a:latin typeface="黑体" panose="02010609060101010101" charset="-122"/>
                <a:ea typeface="黑体" panose="02010609060101010101" charset="-122"/>
                <a:cs typeface="黑体" panose="02010609060101010101" charset="-122"/>
              </a:rPr>
              <a:t>3</a:t>
            </a:r>
            <a:r>
              <a:rPr lang="zh-CN" altLang="en-US">
                <a:latin typeface="黑体" panose="02010609060101010101" charset="-122"/>
                <a:ea typeface="黑体" panose="02010609060101010101" charset="-122"/>
                <a:cs typeface="黑体" panose="02010609060101010101" charset="-122"/>
              </a:rPr>
              <a:t>月，</a:t>
            </a:r>
            <a:r>
              <a:rPr lang="en-US" altLang="zh-CN">
                <a:latin typeface="黑体" panose="02010609060101010101" charset="-122"/>
                <a:ea typeface="黑体" panose="02010609060101010101" charset="-122"/>
                <a:cs typeface="黑体" panose="02010609060101010101" charset="-122"/>
              </a:rPr>
              <a:t>F</a:t>
            </a:r>
            <a:r>
              <a:rPr lang="zh-CN" altLang="en-US">
                <a:latin typeface="黑体" panose="02010609060101010101" charset="-122"/>
                <a:ea typeface="黑体" panose="02010609060101010101" charset="-122"/>
                <a:cs typeface="黑体" panose="02010609060101010101" charset="-122"/>
              </a:rPr>
              <a:t>市试点</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智慧社区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建设，通过数字化平台实现居民线上议事、投票决策，同时整合基层党组织和居委会资源，形成</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党委领导、政府指导、居民自治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的治理模式。该平台运行半年来，累计处理社区事务</a:t>
            </a:r>
            <a:r>
              <a:rPr lang="en-US" altLang="zh-CN">
                <a:latin typeface="黑体" panose="02010609060101010101" charset="-122"/>
                <a:ea typeface="黑体" panose="02010609060101010101" charset="-122"/>
                <a:cs typeface="黑体" panose="02010609060101010101" charset="-122"/>
              </a:rPr>
              <a:t>1200</a:t>
            </a:r>
            <a:r>
              <a:rPr lang="zh-CN" altLang="en-US">
                <a:latin typeface="黑体" panose="02010609060101010101" charset="-122"/>
                <a:ea typeface="黑体" panose="02010609060101010101" charset="-122"/>
                <a:cs typeface="黑体" panose="02010609060101010101" charset="-122"/>
              </a:rPr>
              <a:t>余件，居民参与率提升至</a:t>
            </a:r>
            <a:r>
              <a:rPr lang="en-US" altLang="zh-CN">
                <a:latin typeface="黑体" panose="02010609060101010101" charset="-122"/>
                <a:ea typeface="黑体" panose="02010609060101010101" charset="-122"/>
                <a:cs typeface="黑体" panose="02010609060101010101" charset="-122"/>
              </a:rPr>
              <a:t>85%</a:t>
            </a:r>
            <a:r>
              <a:rPr lang="zh-CN" altLang="en-US">
                <a:latin typeface="黑体" panose="02010609060101010101" charset="-122"/>
                <a:ea typeface="黑体" panose="02010609060101010101" charset="-122"/>
                <a:cs typeface="黑体" panose="02010609060101010101" charset="-122"/>
              </a:rPr>
              <a:t>，矛盾纠纷化解率达</a:t>
            </a:r>
            <a:r>
              <a:rPr lang="en-US" altLang="zh-CN">
                <a:latin typeface="黑体" panose="02010609060101010101" charset="-122"/>
                <a:ea typeface="黑体" panose="02010609060101010101" charset="-122"/>
                <a:cs typeface="黑体" panose="02010609060101010101" charset="-122"/>
              </a:rPr>
              <a:t>98.6%</a:t>
            </a:r>
            <a:r>
              <a:rPr lang="zh-CN" altLang="en-US">
                <a:latin typeface="黑体" panose="02010609060101010101" charset="-122"/>
                <a:ea typeface="黑体" panose="02010609060101010101" charset="-122"/>
                <a:cs typeface="黑体" panose="02010609060101010101" charset="-122"/>
              </a:rPr>
              <a:t>。这一实践体现了</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人民民主专政的真实性与基层群众自治制度的优越性</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数字技术赋能基层治理与全过程人民民主的有机统一</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政府主导基层治理与扩大公民政治权利的协同推进</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党的领导核心作用与居民直接行使国家权力的深度融合</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②④</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3759200" y="216535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A</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572000"/>
            <a:ext cx="10786745"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【解析】本题考查基层民主自治。居民自治是基层群众自治制度的重要内容，这种治理模式有效处理社区事务，提升居民参与率等，彰显了基层群众自治制度的优越性，</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正确。居民通过线上平台参与议事、投票决策，这是全过程人民民主在基层治理中的生动实践，实现了数字技术赋能基层治理与全过程人民民主的有机统一，</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正确。在基层治理中，是</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党委领导、政府指导、居民自治</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的治理模式，且公民的政治权利是由宪法和法律规定的，不能随意扩大，</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错误。在我国，人民通过选举人大代表组成人大，间接行使国家权力，且材料中主要涉及的是社区事务的处理，</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排除。</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3000"/>
            <a:ext cx="10253980"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11</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山东淄博</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楼下商铺油烟扰民该找哪个部门？</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老旧小区加装电梯引发的邻里矛盾如何化解？</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物业费收缴产生纠纷怎么办？</a:t>
            </a:r>
            <a:r>
              <a:rPr lang="en-US" altLang="zh-CN">
                <a:latin typeface="黑体" panose="02010609060101010101" charset="-122"/>
                <a:ea typeface="黑体" panose="02010609060101010101" charset="-122"/>
                <a:cs typeface="黑体" panose="02010609060101010101" charset="-122"/>
              </a:rPr>
              <a:t>”2025</a:t>
            </a:r>
            <a:r>
              <a:rPr lang="zh-CN" altLang="en-US">
                <a:latin typeface="黑体" panose="02010609060101010101" charset="-122"/>
                <a:ea typeface="黑体" panose="02010609060101010101" charset="-122"/>
                <a:cs typeface="黑体" panose="02010609060101010101" charset="-122"/>
              </a:rPr>
              <a:t>年</a:t>
            </a:r>
            <a:r>
              <a:rPr lang="en-US" altLang="zh-CN">
                <a:latin typeface="黑体" panose="02010609060101010101" charset="-122"/>
                <a:ea typeface="黑体" panose="02010609060101010101" charset="-122"/>
                <a:cs typeface="黑体" panose="02010609060101010101" charset="-122"/>
              </a:rPr>
              <a:t>2</a:t>
            </a:r>
            <a:r>
              <a:rPr lang="zh-CN" altLang="en-US">
                <a:latin typeface="黑体" panose="02010609060101010101" charset="-122"/>
                <a:ea typeface="黑体" panose="02010609060101010101" charset="-122"/>
                <a:cs typeface="黑体" panose="02010609060101010101" charset="-122"/>
              </a:rPr>
              <a:t>月，在福建省某社区的法官工作室内，一场由街道干部、法律顾问、居民代表和政协委员共同参与的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情、理、法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三方协调会正在进行。将优质司法服务嵌入社区肌理，体现了</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加强基层党建引领，优化战斗堡垒作用</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完善社会治理体系，提升社会治理能力</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发挥协商民主优势，实现司法援助下沉</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释放多元主体活力，探索社区法治路径</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②④</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5002530" y="227711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719955"/>
            <a:ext cx="10786745" cy="12712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【解析】本题考查基层民主自治。题干未提及基层党建相关内容，没有体现加强基层党建引领，优化战斗堡垒作用，</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不选。将优质司法服务嵌入社区，多方参与协调社区问题，体现了完善社会治理体系，提升社会治理能力，</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正确。题干强调将优质司法服务嵌入社区肌理，并非司法援助下沉，</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司法援助</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与</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司法服务</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侧重点不同，</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不选。</a:t>
            </a:r>
            <a:r>
              <a:rPr lang="en-US" altLang="zh-CN" sz="1600">
                <a:latin typeface="黑体" panose="02010609060101010101" charset="-122"/>
                <a:ea typeface="黑体" panose="02010609060101010101" charset="-122"/>
                <a:cs typeface="黑体" panose="02010609060101010101" charset="-122"/>
                <a:sym typeface="+mn-ea"/>
              </a:rPr>
              <a:t> </a:t>
            </a:r>
            <a:r>
              <a:rPr lang="zh-CN" altLang="en-US" sz="1600">
                <a:latin typeface="黑体" panose="02010609060101010101" charset="-122"/>
                <a:ea typeface="黑体" panose="02010609060101010101" charset="-122"/>
                <a:cs typeface="黑体" panose="02010609060101010101" charset="-122"/>
                <a:sym typeface="+mn-ea"/>
              </a:rPr>
              <a:t>街道干部、法律顾问、居民代表和政协委员共同参与协调会，释放多元主体活力，探索了社区法治路径，</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正确。</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3000"/>
            <a:ext cx="10253980" cy="353441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12</a:t>
            </a:r>
            <a:r>
              <a:rPr lang="zh-CN" altLang="en-US" sz="1600">
                <a:latin typeface="仿宋" panose="02010609060101010101" charset="-122"/>
                <a:ea typeface="仿宋" panose="02010609060101010101" charset="-122"/>
                <a:cs typeface="仿宋" panose="02010609060101010101" charset="-122"/>
              </a:rPr>
              <a:t>．</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仿宋" panose="02010609060101010101" charset="-122"/>
                <a:ea typeface="仿宋" panose="02010609060101010101" charset="-122"/>
                <a:cs typeface="仿宋" panose="02010609060101010101" charset="-122"/>
              </a:rPr>
              <a:t>四川峨眉山</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高一月考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cs typeface="黑体" panose="02010609060101010101" charset="-122"/>
              </a:rPr>
              <a:t>习近平总书记在黑龙江考察调研期间首次提出了</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新质生产力</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这一概念。为提升新质生产力，政府要综合运用法治和经济等手段，解决问题、化解矛盾、协调关系，加强知识产权保护，优化政治生态。结合材料，以下为发展新质生产力创造的条件正确的是</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　　</a:t>
            </a:r>
            <a:r>
              <a:rPr lang="en-US" altLang="zh-CN" sz="1600">
                <a:latin typeface="黑体" panose="02010609060101010101" charset="-122"/>
                <a:ea typeface="黑体" panose="02010609060101010101" charset="-122"/>
                <a:cs typeface="黑体" panose="02010609060101010101" charset="-122"/>
              </a:rPr>
              <a:t>)</a:t>
            </a:r>
            <a:endParaRPr lang="en-US" altLang="zh-CN" sz="1600">
              <a:latin typeface="黑体" panose="02010609060101010101" charset="-122"/>
              <a:ea typeface="黑体" panose="02010609060101010101" charset="-122"/>
              <a:cs typeface="黑体" panose="02010609060101010101" charset="-122"/>
            </a:endParaRPr>
          </a:p>
          <a:p>
            <a:pPr indent="0" algn="just" fontAlgn="auto">
              <a:lnSpc>
                <a:spcPct val="140000"/>
              </a:lnSpc>
            </a:pPr>
            <a:endParaRPr lang="en-US" altLang="zh-CN" sz="1600">
              <a:latin typeface="黑体" panose="02010609060101010101" charset="-122"/>
              <a:ea typeface="黑体" panose="02010609060101010101" charset="-122"/>
              <a:cs typeface="黑体" panose="02010609060101010101" charset="-122"/>
            </a:endParaRPr>
          </a:p>
          <a:p>
            <a:pPr indent="0" algn="just" fontAlgn="auto">
              <a:lnSpc>
                <a:spcPct val="140000"/>
              </a:lnSpc>
            </a:pPr>
            <a:endParaRPr lang="en-US"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政府积极履行维护国家稳定的国家职能，实施科教兴国战略，为发展新质生产力创造人才条件</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政府加强宏观调控，加大财税和金融支持，为发展新质生产力创造资本条件</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政府加强市场监管，规范市场秩序，为发展新质生产力营造良好的市场环境</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政府依法行政，严格执法，为发展新质生产力营造良好的制度环境</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cs typeface="黑体" panose="02010609060101010101" charset="-122"/>
              </a:rPr>
              <a:t>A</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①③</a:t>
            </a:r>
            <a:r>
              <a:rPr lang="en-US" altLang="zh-CN" sz="1600">
                <a:latin typeface="黑体" panose="02010609060101010101" charset="-122"/>
                <a:ea typeface="黑体" panose="02010609060101010101" charset="-122"/>
                <a:cs typeface="黑体" panose="02010609060101010101" charset="-122"/>
              </a:rPr>
              <a:t>  B</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①④</a:t>
            </a:r>
            <a:r>
              <a:rPr lang="en-US" altLang="zh-CN" sz="1600">
                <a:latin typeface="黑体" panose="02010609060101010101" charset="-122"/>
                <a:ea typeface="黑体" panose="02010609060101010101" charset="-122"/>
                <a:cs typeface="黑体" panose="02010609060101010101" charset="-122"/>
              </a:rPr>
              <a:t>  C</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②③</a:t>
            </a:r>
            <a:r>
              <a:rPr lang="en-US" altLang="zh-CN" sz="1600">
                <a:latin typeface="黑体" panose="02010609060101010101" charset="-122"/>
                <a:ea typeface="黑体" panose="02010609060101010101" charset="-122"/>
                <a:cs typeface="黑体" panose="02010609060101010101" charset="-122"/>
              </a:rPr>
              <a:t>  D</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②④</a:t>
            </a:r>
            <a:endParaRPr lang="en-US" altLang="en-US" sz="1600">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6965950" y="183769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graphicFrame>
        <p:nvGraphicFramePr>
          <p:cNvPr id="6" name="表格 5"/>
          <p:cNvGraphicFramePr/>
          <p:nvPr/>
        </p:nvGraphicFramePr>
        <p:xfrm>
          <a:off x="1892935" y="2344420"/>
          <a:ext cx="8602980" cy="506095"/>
        </p:xfrm>
        <a:graphic>
          <a:graphicData uri="http://schemas.openxmlformats.org/drawingml/2006/table">
            <a:tbl>
              <a:tblPr/>
              <a:tblGrid>
                <a:gridCol w="8602980"/>
              </a:tblGrid>
              <a:tr h="506095">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名词点击：</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新质生产力</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就是新质态的生产力，有别于传统生产力，涉及领域新、技术含量高，是科技创新发挥主导作用的生产力，代表生产力演化中的一种能级跃迁。</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
        <p:nvSpPr>
          <p:cNvPr id="7" name="文本框 6"/>
          <p:cNvSpPr txBox="1"/>
          <p:nvPr/>
        </p:nvSpPr>
        <p:spPr>
          <a:xfrm>
            <a:off x="865505" y="4587240"/>
            <a:ext cx="103682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【解析】本题考查法治政府、严格执法。根据材料内容，政府应该履行促进社会发展的职能，而不是维护国家稳定的国家职能，</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排除；政府要综合运用法治和经济等手段，加强知识产权保护，优化政治生态，这说明政府加强宏观调控，加大财税和金融支持，为发展新质生产力创造资本条件，加强市场监管，规范市场秩序，为发展新质生产力营造良好的市场环境，</a:t>
            </a:r>
            <a:r>
              <a:rPr lang="en-US" altLang="en-US" sz="1600">
                <a:latin typeface="黑体" panose="02010609060101010101" charset="-122"/>
                <a:ea typeface="黑体" panose="02010609060101010101" charset="-122"/>
                <a:cs typeface="黑体" panose="02010609060101010101" charset="-122"/>
                <a:sym typeface="+mn-ea"/>
              </a:rPr>
              <a:t>②③</a:t>
            </a:r>
            <a:r>
              <a:rPr lang="zh-CN" altLang="en-US" sz="1600">
                <a:latin typeface="黑体" panose="02010609060101010101" charset="-122"/>
                <a:ea typeface="黑体" panose="02010609060101010101" charset="-122"/>
                <a:cs typeface="黑体" panose="02010609060101010101" charset="-122"/>
                <a:sym typeface="+mn-ea"/>
              </a:rPr>
              <a:t>符合题意；政府依法行政，严格执法，为发展新质生产力营造良好法治环境，而不是营造良好的制度环境，</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排除。</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7" grpId="0"/>
      <p:bldP spid="7" grpId="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229995"/>
            <a:ext cx="10253980" cy="319024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13</a:t>
            </a:r>
            <a:r>
              <a:rPr lang="zh-CN" altLang="en-US" sz="1600">
                <a:latin typeface="仿宋" panose="02010609060101010101" charset="-122"/>
                <a:ea typeface="仿宋" panose="02010609060101010101" charset="-122"/>
                <a:cs typeface="仿宋" panose="02010609060101010101" charset="-122"/>
              </a:rPr>
              <a:t>．</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仿宋" panose="02010609060101010101" charset="-122"/>
                <a:ea typeface="仿宋" panose="02010609060101010101" charset="-122"/>
                <a:cs typeface="仿宋" panose="02010609060101010101" charset="-122"/>
              </a:rPr>
              <a:t>北京延庆区</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高一期末</a:t>
            </a:r>
            <a:r>
              <a:rPr lang="en-US" altLang="zh-CN" sz="1600">
                <a:latin typeface="仿宋" panose="02010609060101010101" charset="-122"/>
                <a:ea typeface="仿宋" panose="02010609060101010101" charset="-122"/>
                <a:cs typeface="仿宋" panose="02010609060101010101" charset="-122"/>
              </a:rPr>
              <a:t>]</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翼</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中轴</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是北京市东城区检察院打造的文化品牌。</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翼</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有三层意思：分别是翼字本身，还有公益的</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益</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，以及一线的</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一</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翼</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指</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羽翼</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，代表检察院保护北京中轴线的初心和职责；</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益</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体现检察院通过行政公益诉讼、制发检察建议等，对文物保护进行监督；</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一</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则体现该院立足基层一线，扎根历史文脉保护，做好检察机关宣传思想工作。据材料，下列说法正确的是</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　　</a:t>
            </a:r>
            <a:r>
              <a:rPr lang="en-US" altLang="zh-CN" sz="1600">
                <a:latin typeface="黑体" panose="02010609060101010101" charset="-122"/>
                <a:ea typeface="黑体" panose="02010609060101010101" charset="-122"/>
                <a:cs typeface="黑体" panose="02010609060101010101" charset="-122"/>
              </a:rPr>
              <a:t>)</a:t>
            </a:r>
            <a:endParaRPr lang="en-US" altLang="zh-CN"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开展公益诉讼检察工作，督促相关部门履职形成保护合力</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以打造检察文化品牌为根本目的，让检察文化深入人心</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检察机关进行公正审判，增强公众保护文物的意识</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凝聚了传承中华传统文脉的价值追求，增强了文化自信</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cs typeface="黑体" panose="02010609060101010101" charset="-122"/>
              </a:rPr>
              <a:t>A</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①③</a:t>
            </a:r>
            <a:r>
              <a:rPr lang="en-US" altLang="zh-CN" sz="1600">
                <a:latin typeface="黑体" panose="02010609060101010101" charset="-122"/>
                <a:ea typeface="黑体" panose="02010609060101010101" charset="-122"/>
                <a:cs typeface="黑体" panose="02010609060101010101" charset="-122"/>
              </a:rPr>
              <a:t>  B</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①④</a:t>
            </a:r>
            <a:r>
              <a:rPr lang="en-US" altLang="zh-CN" sz="1600">
                <a:latin typeface="黑体" panose="02010609060101010101" charset="-122"/>
                <a:ea typeface="黑体" panose="02010609060101010101" charset="-122"/>
                <a:cs typeface="黑体" panose="02010609060101010101" charset="-122"/>
              </a:rPr>
              <a:t>  C</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②③</a:t>
            </a:r>
            <a:r>
              <a:rPr lang="en-US" altLang="zh-CN" sz="1600">
                <a:latin typeface="黑体" panose="02010609060101010101" charset="-122"/>
                <a:ea typeface="黑体" panose="02010609060101010101" charset="-122"/>
                <a:cs typeface="黑体" panose="02010609060101010101" charset="-122"/>
              </a:rPr>
              <a:t>  D</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②④</a:t>
            </a:r>
            <a:endParaRPr lang="en-US" altLang="en-US" sz="1600">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8827135" y="217741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420235"/>
            <a:ext cx="1063879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【解析】本题考查公正司法的内涵、推进公正司法。</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翼</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中轴</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是北京市东城区检察院打造的文化品牌。</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翼</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的三层意思中</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益</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体现检察院通过行政公益诉讼、制发检察建议等，对文物保护进行监督，体现了开展公益诉讼检察工作，督促相关部门履职形成保护合力，</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正确。打造</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翼</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中轴</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文化品牌根本上是为了更好维护人民利益，</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不选。检察机关不是审判机关，没有审判职能，</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错误。检察院保护北京中轴线的初心和职责，对文物保护进行监督，立足基层一线，扎根历史文脉保护，体现凝聚了传承中华传统文脉的价值追求，增强了文化自信，</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正确。</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035685"/>
            <a:ext cx="10253980" cy="39643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14</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山东济宁</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期中</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《春秋》决狱</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是指两汉时期审理案件以儒家经义定罪量刑的一种断案形式。它坚持原心定罪原则，即根据行为人主观心理动机的善恶，来断定其是否构成犯罪，是否应当给予处罚。</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《春秋》决狱</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在一定程度上起到限制酷刑的作用，也营造了宽松的社会环境，但过于注重犯罪的主观因素．仅仅以伸缩性非常大的伦理道德为标准判案，必定会导致冤假错案的出现。这启示我们</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严禁以言代法、以权压法、徇私枉法</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应在社会治理中发挥道德的教化作用</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要坚持以事实为根据、以法律为准绳</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坚持制定法律和认可法律的有机统一</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1821180" y="247967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890135"/>
            <a:ext cx="10786745" cy="12712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【解析】本题考查依法治国的科学内涵、推进公正司法。材料没有涉及以言代法、以权压法、徇私枉法，</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排除；</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原心定罪</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把行为人主观心理动机的善恶作为断案的标准，该做法一方面有利于发挥道德的教化作用，但另一方面又会导致冤假错案发生，要坚持以事实为根据、以法律为准绳，</a:t>
            </a:r>
            <a:r>
              <a:rPr lang="en-US" altLang="en-US" sz="1600">
                <a:latin typeface="黑体" panose="02010609060101010101" charset="-122"/>
                <a:ea typeface="黑体" panose="02010609060101010101" charset="-122"/>
                <a:cs typeface="黑体" panose="02010609060101010101" charset="-122"/>
                <a:sym typeface="+mn-ea"/>
              </a:rPr>
              <a:t>②③</a:t>
            </a:r>
            <a:r>
              <a:rPr lang="zh-CN" altLang="en-US" sz="1600">
                <a:latin typeface="黑体" panose="02010609060101010101" charset="-122"/>
                <a:ea typeface="黑体" panose="02010609060101010101" charset="-122"/>
                <a:cs typeface="黑体" panose="02010609060101010101" charset="-122"/>
                <a:sym typeface="+mn-ea"/>
              </a:rPr>
              <a:t>符合题意；材料未涉及坚持制定法律和认可法律的有机统一，</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与题意不符。</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3000"/>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15</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浙江宁波</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近年来</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小过重罚</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同案不同罚</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等</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过罚失当</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问题屡屡成为关注焦点。对行政执法来说，罚款本身不是执法的目的，通过严格执法有效遏制违法、激励守法，引导企业和群众依法规范经营、自觉守法才是重点。这警示政府应</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普遍信仰法治，发自内心地认可和接受法律</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探索柔性执法方式，更好保护人民群众合法权益</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加强行政检察监督，依法纠正</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小过重罚</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问题</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严格执法时应正确行使自由裁量权，确保过罚相当</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7077075" y="190817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D</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403090"/>
            <a:ext cx="10657840" cy="175196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【解析】本题考查推进严格执法。设问强调的主体是政府，普遍信仰法治，发自内心地认可和接受法律体现的是全民守法，</a:t>
            </a:r>
            <a:r>
              <a:rPr lang="en-US" altLang="en-US">
                <a:latin typeface="黑体" panose="02010609060101010101" charset="-122"/>
                <a:ea typeface="黑体" panose="02010609060101010101" charset="-122"/>
                <a:cs typeface="黑体" panose="02010609060101010101" charset="-122"/>
                <a:sym typeface="+mn-ea"/>
              </a:rPr>
              <a:t>①</a:t>
            </a:r>
            <a:r>
              <a:rPr lang="zh-CN" altLang="en-US">
                <a:latin typeface="黑体" panose="02010609060101010101" charset="-122"/>
                <a:ea typeface="黑体" panose="02010609060101010101" charset="-122"/>
                <a:cs typeface="黑体" panose="02010609060101010101" charset="-122"/>
                <a:sym typeface="+mn-ea"/>
              </a:rPr>
              <a:t>排除。针对</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过罚失当</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等问题，政府应探索柔性执法方式，更好保护人民群众合法权益，这符合引导企业和群众依法规范经营等要求，</a:t>
            </a:r>
            <a:r>
              <a:rPr lang="en-US" altLang="en-US">
                <a:latin typeface="黑体" panose="02010609060101010101" charset="-122"/>
                <a:ea typeface="黑体" panose="02010609060101010101" charset="-122"/>
                <a:cs typeface="黑体" panose="02010609060101010101" charset="-122"/>
                <a:sym typeface="+mn-ea"/>
              </a:rPr>
              <a:t>②</a:t>
            </a:r>
            <a:r>
              <a:rPr lang="zh-CN" altLang="en-US">
                <a:latin typeface="黑体" panose="02010609060101010101" charset="-122"/>
                <a:ea typeface="黑体" panose="02010609060101010101" charset="-122"/>
                <a:cs typeface="黑体" panose="02010609060101010101" charset="-122"/>
                <a:sym typeface="+mn-ea"/>
              </a:rPr>
              <a:t>正确。行政检察监督的主体是检察机关，不是政府，</a:t>
            </a:r>
            <a:r>
              <a:rPr lang="en-US" altLang="en-US">
                <a:latin typeface="黑体" panose="02010609060101010101" charset="-122"/>
                <a:ea typeface="黑体" panose="02010609060101010101" charset="-122"/>
                <a:cs typeface="黑体" panose="02010609060101010101" charset="-122"/>
                <a:sym typeface="+mn-ea"/>
              </a:rPr>
              <a:t>③</a:t>
            </a:r>
            <a:r>
              <a:rPr lang="zh-CN" altLang="en-US">
                <a:latin typeface="黑体" panose="02010609060101010101" charset="-122"/>
                <a:ea typeface="黑体" panose="02010609060101010101" charset="-122"/>
                <a:cs typeface="黑体" panose="02010609060101010101" charset="-122"/>
                <a:sym typeface="+mn-ea"/>
              </a:rPr>
              <a:t>不选。政府严格执法时正确行使自由裁量权，可避免</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小过重罚</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同案不同罚</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，确保过罚相当，</a:t>
            </a:r>
            <a:r>
              <a:rPr lang="en-US" altLang="en-US">
                <a:latin typeface="黑体" panose="02010609060101010101" charset="-122"/>
                <a:ea typeface="黑体" panose="02010609060101010101" charset="-122"/>
                <a:cs typeface="黑体" panose="02010609060101010101" charset="-122"/>
                <a:sym typeface="+mn-ea"/>
              </a:rPr>
              <a:t>④</a:t>
            </a:r>
            <a:r>
              <a:rPr lang="zh-CN" altLang="en-US">
                <a:latin typeface="黑体" panose="02010609060101010101" charset="-122"/>
                <a:ea typeface="黑体" panose="02010609060101010101" charset="-122"/>
                <a:cs typeface="黑体" panose="02010609060101010101" charset="-122"/>
                <a:sym typeface="+mn-ea"/>
              </a:rPr>
              <a:t>正确。</a:t>
            </a:r>
            <a:endParaRPr lang="zh-CN" altLang="en-US">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027430"/>
            <a:ext cx="10253980" cy="284607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16</a:t>
            </a:r>
            <a:r>
              <a:rPr lang="zh-CN" altLang="en-US" sz="1600">
                <a:latin typeface="仿宋" panose="02010609060101010101" charset="-122"/>
                <a:ea typeface="仿宋" panose="02010609060101010101" charset="-122"/>
                <a:cs typeface="仿宋" panose="02010609060101010101" charset="-122"/>
              </a:rPr>
              <a:t>．</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仿宋" panose="02010609060101010101" charset="-122"/>
                <a:ea typeface="仿宋" panose="02010609060101010101" charset="-122"/>
                <a:cs typeface="仿宋" panose="02010609060101010101" charset="-122"/>
              </a:rPr>
              <a:t>河南平顶山</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高一联考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cs typeface="黑体" panose="02010609060101010101" charset="-122"/>
              </a:rPr>
              <a:t>《</a:t>
            </a:r>
            <a:r>
              <a:rPr lang="en-US" altLang="zh-CN" sz="1600">
                <a:latin typeface="黑体" panose="02010609060101010101" charset="-122"/>
                <a:ea typeface="黑体" panose="02010609060101010101" charset="-122"/>
                <a:cs typeface="黑体" panose="02010609060101010101" charset="-122"/>
              </a:rPr>
              <a:t>2024</a:t>
            </a:r>
            <a:r>
              <a:rPr lang="zh-CN" altLang="en-US" sz="1600">
                <a:latin typeface="黑体" panose="02010609060101010101" charset="-122"/>
                <a:ea typeface="黑体" panose="02010609060101010101" charset="-122"/>
                <a:cs typeface="黑体" panose="02010609060101010101" charset="-122"/>
              </a:rPr>
              <a:t>年河南省守法普法工作要点》提出，加强消费者权益保护、诚信纳税、铁路护路、农民工权益保护、妇女儿童权益保护、未成年人权益保护、社会救助、残疾人权益保护等相关法律法规宣传；组织开展防范非法集资、非法吸收公共存款、电信网络诈骗等主题普法活动等。此举意在</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　　</a:t>
            </a:r>
            <a:r>
              <a:rPr lang="en-US" altLang="zh-CN" sz="1600">
                <a:latin typeface="黑体" panose="02010609060101010101" charset="-122"/>
                <a:ea typeface="黑体" panose="02010609060101010101" charset="-122"/>
                <a:cs typeface="黑体" panose="02010609060101010101" charset="-122"/>
              </a:rPr>
              <a:t>)</a:t>
            </a:r>
            <a:endParaRPr lang="en-US" altLang="zh-CN"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加强人权司法保障，在全社会形成尊重和保障人权的良好法治氛围</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推进全民守法，使尊法守法成为全体人民的共同追求和自觉行动</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增强社会公众的防范意识和辨别能力，依法保障社会稳定和谐发展</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弘扬公序良俗，引导人们自觉履行法定义务、社会责任、家庭责任</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cs typeface="黑体" panose="02010609060101010101" charset="-122"/>
              </a:rPr>
              <a:t>A</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①③</a:t>
            </a:r>
            <a:r>
              <a:rPr lang="en-US" altLang="zh-CN" sz="1600">
                <a:latin typeface="黑体" panose="02010609060101010101" charset="-122"/>
                <a:ea typeface="黑体" panose="02010609060101010101" charset="-122"/>
                <a:cs typeface="黑体" panose="02010609060101010101" charset="-122"/>
              </a:rPr>
              <a:t>  B</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①④</a:t>
            </a:r>
            <a:r>
              <a:rPr lang="en-US" altLang="zh-CN" sz="1600">
                <a:latin typeface="黑体" panose="02010609060101010101" charset="-122"/>
                <a:ea typeface="黑体" panose="02010609060101010101" charset="-122"/>
                <a:cs typeface="黑体" panose="02010609060101010101" charset="-122"/>
              </a:rPr>
              <a:t>  C</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②③</a:t>
            </a:r>
            <a:r>
              <a:rPr lang="en-US" altLang="zh-CN" sz="1600">
                <a:latin typeface="黑体" panose="02010609060101010101" charset="-122"/>
                <a:ea typeface="黑体" panose="02010609060101010101" charset="-122"/>
                <a:cs typeface="黑体" panose="02010609060101010101" charset="-122"/>
              </a:rPr>
              <a:t>  D</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②④</a:t>
            </a:r>
            <a:endParaRPr lang="en-US" altLang="en-US" sz="1600">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9596755" y="163385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62635" y="3757295"/>
            <a:ext cx="10889615" cy="245110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【解析】本题考查推进全民守法。推进公正司法，必须加强人权司法保障，而材料体现的是全民守法，不涉及加强人权司法保障，</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不符合题意；《</a:t>
            </a:r>
            <a:r>
              <a:rPr lang="en-US" altLang="zh-CN" sz="1600">
                <a:latin typeface="黑体" panose="02010609060101010101" charset="-122"/>
                <a:ea typeface="黑体" panose="02010609060101010101" charset="-122"/>
                <a:cs typeface="黑体" panose="02010609060101010101" charset="-122"/>
                <a:sym typeface="+mn-ea"/>
              </a:rPr>
              <a:t>2024</a:t>
            </a:r>
            <a:r>
              <a:rPr lang="zh-CN" altLang="en-US" sz="1600">
                <a:latin typeface="黑体" panose="02010609060101010101" charset="-122"/>
                <a:ea typeface="黑体" panose="02010609060101010101" charset="-122"/>
                <a:cs typeface="黑体" panose="02010609060101010101" charset="-122"/>
                <a:sym typeface="+mn-ea"/>
              </a:rPr>
              <a:t>年河南省守法普法工作要点》提出，加强消费者权益保护、诚信纳税、铁路护路、农民工权益保护、妇女儿童权益保护、未成年人权益保护、社会救助、残疾人权益保护等相关法律法规宣传。此举意在推进全民守法，着力增强全民法治观念，坚持把全民普法和守法作为依法治国的长期基础性工作，深入开展法治宣传教育，树立宪法法律至上、法律面前人人平等的法治理念，引导全民自觉守法、遇事找法、解决问题靠法，使尊法守法成为全体人民的共同追求和自觉行动，</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正确；组织开展防范非法集资、非法吸收公共存款、电信网络诈骗等主题普法活动等。此举意在增强社会公众的防范意识和辨别能力，依法保障社会稳定和谐发展，</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正确；弘扬公序良俗在材料中没有体现，</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不符合题意。</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3712956c5.fixed?pid=bb9bf6be7&amp;color=195,214,0&amp;vtp=1&amp;bbb=1"/>
          <p:cNvSpPr/>
          <p:nvPr/>
        </p:nvSpPr>
        <p:spPr>
          <a:xfrm>
            <a:off x="0" y="1618488"/>
            <a:ext cx="12188952" cy="896112"/>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全书综合</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检测</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29335" y="1141095"/>
            <a:ext cx="10276840" cy="3707765"/>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17</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江西南昌</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月考</a:t>
            </a:r>
            <a:r>
              <a:rPr lang="en-US" altLang="zh-CN">
                <a:latin typeface="仿宋" panose="02010609060101010101" charset="-122"/>
                <a:ea typeface="仿宋" panose="02010609060101010101" charset="-122"/>
                <a:cs typeface="仿宋" panose="02010609060101010101" charset="-122"/>
              </a:rPr>
              <a:t>]</a:t>
            </a:r>
            <a:r>
              <a:rPr lang="en-US" altLang="zh-CN">
                <a:latin typeface="楷体" panose="02010609060101010101" charset="-122"/>
                <a:ea typeface="楷体" panose="02010609060101010101" charset="-122"/>
                <a:cs typeface="楷体" panose="02010609060101010101" charset="-122"/>
              </a:rPr>
              <a:t>2024</a:t>
            </a:r>
            <a:r>
              <a:rPr lang="zh-CN" altLang="en-US">
                <a:latin typeface="楷体" panose="02010609060101010101" charset="-122"/>
                <a:ea typeface="楷体" panose="02010609060101010101" charset="-122"/>
                <a:cs typeface="楷体" panose="02010609060101010101" charset="-122"/>
              </a:rPr>
              <a:t>年是全国人民代表大会成立</a:t>
            </a:r>
            <a:r>
              <a:rPr lang="en-US" altLang="zh-CN">
                <a:latin typeface="楷体" panose="02010609060101010101" charset="-122"/>
                <a:ea typeface="楷体" panose="02010609060101010101" charset="-122"/>
                <a:cs typeface="楷体" panose="02010609060101010101" charset="-122"/>
              </a:rPr>
              <a:t>70</a:t>
            </a:r>
            <a:r>
              <a:rPr lang="zh-CN" altLang="en-US">
                <a:latin typeface="楷体" panose="02010609060101010101" charset="-122"/>
                <a:ea typeface="楷体" panose="02010609060101010101" charset="-122"/>
                <a:cs typeface="楷体" panose="02010609060101010101" charset="-122"/>
              </a:rPr>
              <a:t>周年。</a:t>
            </a:r>
            <a:r>
              <a:rPr lang="en-US" altLang="zh-CN">
                <a:latin typeface="楷体" panose="02010609060101010101" charset="-122"/>
                <a:ea typeface="楷体" panose="02010609060101010101" charset="-122"/>
                <a:cs typeface="楷体" panose="02010609060101010101" charset="-122"/>
              </a:rPr>
              <a:t>70</a:t>
            </a:r>
            <a:r>
              <a:rPr lang="zh-CN" altLang="en-US">
                <a:latin typeface="楷体" panose="02010609060101010101" charset="-122"/>
                <a:ea typeface="楷体" panose="02010609060101010101" charset="-122"/>
                <a:cs typeface="楷体" panose="02010609060101010101" charset="-122"/>
              </a:rPr>
              <a:t>年来，全国人大及其常委会紧紧围绕党和国家中心工作，找准定位，任务到位。</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在立法工作中，全国人大及其常委会从立法项目立项到法律草案审议，从草案起草到评估论证，从广泛征求意见到备案审查，从立法公开到法治宣传教育，立法工作全部流程、每个环节都在具体践行全过程人民民主。</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在监督工作中，全国人大及其常委会从监督工作计划的制定到监督工作的每一个步骤推进，都邀请人大代表参与其中，听取人民群众的意见建议。在开展执法检查时，通过深入基层座谈、走访等形式，原汁原味听取群众意见，建立了一整套同人民群众保持密切联系的监督工作机制。</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人大工作按照实现人民民主</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全过程</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的原则要求，各环节涵盖</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全过程</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基本要素，全方位汇集</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全过程</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民心民意，全流程彰显人民底色。</a:t>
            </a:r>
            <a:r>
              <a:rPr lang="zh-CN" altLang="en-US">
                <a:latin typeface="黑体" panose="02010609060101010101" charset="-122"/>
                <a:ea typeface="黑体" panose="02010609060101010101" charset="-122"/>
              </a:rPr>
              <a:t>结合材料，运用《政治与法治》的知识，谈谈</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全流程彰显人民底色</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背后的深层逻辑。</a:t>
            </a:r>
            <a:r>
              <a:rPr lang="en-US" altLang="zh-CN">
                <a:latin typeface="黑体" panose="02010609060101010101" charset="-122"/>
                <a:ea typeface="黑体" panose="02010609060101010101" charset="-122"/>
              </a:rPr>
              <a:t>(10</a:t>
            </a:r>
            <a:r>
              <a:rPr lang="zh-CN" altLang="en-US">
                <a:latin typeface="黑体" panose="02010609060101010101" charset="-122"/>
                <a:ea typeface="黑体" panose="02010609060101010101" charset="-122"/>
              </a:rPr>
              <a:t>分</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50000"/>
              </a:lnSpc>
            </a:pPr>
            <a:endParaRPr lang="en-US" altLang="zh-CN">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542098"/>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坚持中国共产党的领导。人大工作始终围绕党和国家中心任务展开，党的领导确保人民根本利益贯穿于立法和监督全过程。</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通过科学立法、民主立法和监督执法，将人民意志转化为法律并确保实施，推动法治国家建设与人民主体地位相统一。</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人大工作坚持民主集中制，坚持民主基础上的集中和集中指导下的民主，既充分听取群众意见，又形成统一意志和行动，确保决策科学化、民主化。</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社会主义民主是全过程民主，人大在立法和监督工作中广泛吸纳民意，从立项、审议到执行各环节保障人民参与，体现全过程人民民主是最真实、最管用的民主。</a:t>
            </a:r>
            <a:r>
              <a:rPr lang="en-US" altLang="en-US">
                <a:solidFill>
                  <a:srgbClr val="FF0000"/>
                </a:solidFill>
                <a:latin typeface="黑体" panose="02010609060101010101" charset="-122"/>
                <a:ea typeface="黑体" panose="02010609060101010101" charset="-122"/>
              </a:rPr>
              <a:t>⑤</a:t>
            </a:r>
            <a:r>
              <a:rPr lang="zh-CN" altLang="en-US">
                <a:solidFill>
                  <a:srgbClr val="FF0000"/>
                </a:solidFill>
                <a:latin typeface="黑体" panose="02010609060101010101" charset="-122"/>
                <a:ea typeface="黑体" panose="02010609060101010101" charset="-122"/>
              </a:rPr>
              <a:t>人民代表大会制度是我国的根本政治制度，确保人民通过全国人大和地方各级人大行使国家权力，实现了人民当家作主。</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10</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108710" y="1390650"/>
            <a:ext cx="10048875" cy="407670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【解析】本题考查党的领导、人民当家作主、全面依法治国。关键信息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：全国人大及其常委会紧紧围绕党和国家中心工作，找准定位，任务到位</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可从党的领导的角度分析，分析党的领导确保人民根本利益贯穿于立法和监督全过程。关键信息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：全国人大及其常委会立法工作全部流程、每个环节都在具体践行全过程人民民主。全国人大及其常委会从监督工作计划的制定到监督工作的每一个步骤推进，都邀请人大代表参与其中，听取人民群众的意见建议</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可从人大及其常委会职能的角度分析，联系科学立法、民主立法和监督执法。关键信息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：在立法工作、监督工作中听取人民群众的意见建议</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可从民主集中制的角度分析，联系坚持民主基础上的集中和集中指导下的民主。关键信息</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：在立法工作、监督工作各个环节都听取人民群众的意见建议</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可从全过程人民民主特点的角度分析，联系全过程人民民主是最真实、最管用的民主。关键信息</a:t>
            </a:r>
            <a:r>
              <a:rPr lang="en-US" altLang="en-US">
                <a:latin typeface="黑体" panose="02010609060101010101" charset="-122"/>
                <a:ea typeface="黑体" panose="02010609060101010101" charset="-122"/>
                <a:cs typeface="黑体" panose="02010609060101010101" charset="-122"/>
              </a:rPr>
              <a:t>⑤</a:t>
            </a:r>
            <a:r>
              <a:rPr lang="zh-CN" altLang="en-US">
                <a:latin typeface="黑体" panose="02010609060101010101" charset="-122"/>
                <a:ea typeface="黑体" panose="02010609060101010101" charset="-122"/>
                <a:cs typeface="黑体" panose="02010609060101010101" charset="-122"/>
              </a:rPr>
              <a:t>：人大工作按照实现人民民主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全过程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的原则要求，各环节涵盖</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全过程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基本要素，全方位汇集</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全过程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民心民意</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可从人大制度的优越性角度分析。</a:t>
            </a:r>
            <a:endParaRPr lang="zh-CN" altLang="en-US">
              <a:latin typeface="黑体" panose="02010609060101010101" charset="-122"/>
              <a:ea typeface="黑体" panose="02010609060101010101" charset="-122"/>
              <a:cs typeface="黑体" panose="02010609060101010101" charset="-122"/>
            </a:endParaRPr>
          </a:p>
          <a:p>
            <a:pPr indent="0" algn="just" defTabSz="266700">
              <a:lnSpc>
                <a:spcPct val="120000"/>
              </a:lnSpc>
              <a:spcBef>
                <a:spcPct val="0"/>
              </a:spcBef>
              <a:spcAft>
                <a:spcPct val="0"/>
              </a:spcAft>
            </a:pP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29335" y="1108075"/>
            <a:ext cx="10276840" cy="3707765"/>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18</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云南保山</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阅读材料，完成下列要求。</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近年来，某村以强化党支部组织力为核心，努力做好</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四道加法</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，用活党员群众力量，乡村治理水平显著提升。</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党建＋力量整合</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，扎实推进基层党组织提质增效工程和党建领航铸魂工程，依托</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党支部＋党小组＋党员中心户＋群众</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组织体系，形成了组织引领、党员带动、群众参与的乡村治理格局。</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自治＋网格管理</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，建立村民代表大会、调委会、治保会等各类组织，修订完善村规民约，全村统一划分为</a:t>
            </a:r>
            <a:r>
              <a:rPr lang="en-US" altLang="zh-CN">
                <a:latin typeface="楷体" panose="02010609060101010101" charset="-122"/>
                <a:ea typeface="楷体" panose="02010609060101010101" charset="-122"/>
                <a:cs typeface="楷体" panose="02010609060101010101" charset="-122"/>
              </a:rPr>
              <a:t>15</a:t>
            </a:r>
            <a:r>
              <a:rPr lang="zh-CN" altLang="en-US">
                <a:latin typeface="楷体" panose="02010609060101010101" charset="-122"/>
                <a:ea typeface="楷体" panose="02010609060101010101" charset="-122"/>
                <a:cs typeface="楷体" panose="02010609060101010101" charset="-122"/>
              </a:rPr>
              <a:t>个网格，由村干部、党员骨干兼任网格员，实现网格化管理和服务全覆盖。</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法治＋多元调解</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，持续开展法治宣传教育，依托矛盾纠纷调解室，将矛盾纠纷化解在萌芽状态。</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德治＋文明创建</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，通过新时代文明实践站、道德评议会等，开展形式多样的文明创建活动，通过</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身边好人</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最美家庭</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评选活动，提升德治教育成效。</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a:latin typeface="黑体" panose="02010609060101010101" charset="-122"/>
                <a:ea typeface="黑体" panose="02010609060101010101" charset="-122"/>
              </a:rPr>
              <a:t>结合材料，运用《政治与法治》知识，分析该村是如何做好</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四道加法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，提升乡村治理水平的。</a:t>
            </a:r>
            <a:r>
              <a:rPr lang="en-US" altLang="zh-CN">
                <a:latin typeface="黑体" panose="02010609060101010101" charset="-122"/>
                <a:ea typeface="黑体" panose="02010609060101010101" charset="-122"/>
              </a:rPr>
              <a:t>(8</a:t>
            </a:r>
            <a:r>
              <a:rPr lang="zh-CN" altLang="en-US">
                <a:latin typeface="黑体" panose="02010609060101010101" charset="-122"/>
                <a:ea typeface="黑体" panose="02010609060101010101" charset="-122"/>
              </a:rPr>
              <a:t>分</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50000"/>
              </a:lnSpc>
            </a:pPr>
            <a:endParaRPr lang="en-US" altLang="zh-CN">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坚持中国共产党的领导，发挥党总揽全局、协调各方的领导核心作用，发挥基层党组织的战斗堡垒作用和共产党员的先锋模范作用，为该村基层治理水平显著提升提供了根本政治保障。</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坚持基层群众自治制度，发挥基层群众性自治组织的作用，坚持民主选举、民主决策、民主协商、民主监督、民主管理的自治形式，调动村民全过程参与基层治理的主动性、积极性、创造性，有效化解基层矛盾纠纷，从而不断提升该村自我管理和自我服务的水平和能力。</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坚持依法治国和以德治国相结合，既重视发挥法律的规范作用，又重视道德的教化作用，实现法律和道德相辅相成，法治与德治相得益彰，不断增强该村群众的法治意识和法治观念，为该村的发展营造安全稳定和谐的社会治理环境。</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坚持党的领导、人民当家作主和依法治国的有机统一，多措并举，提升乡村治理水平。</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108710" y="2220913"/>
            <a:ext cx="10048875" cy="241617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【解析】本题考查村民自治的内容、全面推进依法治国的原则、新时代坚持和加强党的全面领导的要求。关键信息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：该村在党支部领导下，用活党员群众力量，提升该村乡村治理水平</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可联系坚持村党支部统一领导，发挥基层党组织战斗堡垒作用和党员的先锋模范作用；关键信息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：建立村民代表大会等各类组织，实现管理和服务全覆盖，不断提升治理水平</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可联系基层群众自治制度的内容；关键信息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：该村持续开展法治宣传教育，开展形式多样的文明创建活动，通过</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身边好人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最美家庭</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评选活动，提升德治教育成效</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可联系坚持法治与德治相结合；关键信息</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：从该村的治理模式总体上看</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可联系党的领导、人民当家作主和依法治国的有机统一。</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29335" y="1157605"/>
            <a:ext cx="10276840" cy="3707765"/>
          </a:xfrm>
          <a:prstGeom prst="rect">
            <a:avLst/>
          </a:prstGeom>
          <a:noFill/>
        </p:spPr>
        <p:txBody>
          <a:bodyPr wrap="square" rtlCol="0">
            <a:no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19</a:t>
            </a:r>
            <a:r>
              <a:rPr lang="zh-CN" altLang="en-US"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阅读材料，完成下列要求。</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基层是社会治理的末梢，是影响党的事业发展、国家长治久安、人民幸福安康的基石。习近平总书记指出，</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要加强和创新基层社会治理，使每个社会细胞都健康活跃，将矛盾纠纷化解在基层，将和谐稳定创建在基层</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T</a:t>
            </a:r>
            <a:r>
              <a:rPr lang="zh-CN" altLang="en-US" sz="1600">
                <a:latin typeface="楷体" panose="02010609060101010101" charset="-122"/>
                <a:ea typeface="楷体" panose="02010609060101010101" charset="-122"/>
                <a:cs typeface="楷体" panose="02010609060101010101" charset="-122"/>
              </a:rPr>
              <a:t>市积极响应中央号召，进行了积极的实践探索，在深入推进基层治理优势转化为基层发展胜势方面取得了显著成效。该市坚持</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战区制、主官上、权下放</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的治理机制，强化党组织轴心作用，明确市委、区委、街道工委、社区党委抓基层党建责任，形成以上带下、以下促上的四级联动共建体系。推广</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和平夜话</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五常五送</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经验做法，引导群众主动参与基层治理，形成人人有责、人人尽责、人人享有的基层治理共同体。实行</a:t>
            </a:r>
            <a:r>
              <a:rPr lang="en-US" altLang="zh-CN" sz="1600">
                <a:latin typeface="楷体" panose="02010609060101010101" charset="-122"/>
                <a:ea typeface="楷体" panose="02010609060101010101" charset="-122"/>
                <a:cs typeface="楷体" panose="02010609060101010101" charset="-122"/>
              </a:rPr>
              <a:t>T</a:t>
            </a:r>
            <a:r>
              <a:rPr lang="zh-CN" altLang="en-US" sz="1600">
                <a:latin typeface="楷体" panose="02010609060101010101" charset="-122"/>
                <a:ea typeface="楷体" panose="02010609060101010101" charset="-122"/>
                <a:cs typeface="楷体" panose="02010609060101010101" charset="-122"/>
              </a:rPr>
              <a:t>市特色的</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管理穿针、数据引线、基层落地</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的数字化治理方案，将一网通办平台和一网统管平台的数据打通，实现两网合一。依托</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智慧普法</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等平台，开展基层</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八五</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普法活动，深入落实</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谁执法谁普法</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责任制，提升基层治理的法治化水平。深化共治共建，拧紧齐抓共管</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责任链</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，建立界定政府部门该做什么的</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责任清单</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，界定企业、社会组织、公众不该做什么的</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负面清单</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，界定政府、市场、社会行为边界的</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规则清单</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，把工作任务、标准、责任横向压实到边，纵向推进到底。</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sz="1600">
                <a:latin typeface="黑体" panose="02010609060101010101" charset="-122"/>
                <a:ea typeface="黑体" panose="02010609060101010101" charset="-122"/>
              </a:rPr>
              <a:t>结合材料，运用《政治与法治》的相关知识，谈谈</a:t>
            </a:r>
            <a:r>
              <a:rPr lang="en-US" altLang="zh-CN" sz="1600">
                <a:latin typeface="黑体" panose="02010609060101010101" charset="-122"/>
                <a:ea typeface="黑体" panose="02010609060101010101" charset="-122"/>
              </a:rPr>
              <a:t>T</a:t>
            </a:r>
            <a:r>
              <a:rPr lang="zh-CN" altLang="en-US" sz="1600">
                <a:latin typeface="黑体" panose="02010609060101010101" charset="-122"/>
                <a:ea typeface="黑体" panose="02010609060101010101" charset="-122"/>
              </a:rPr>
              <a:t>市的治理经验对我国基层社会治理有何启示。</a:t>
            </a:r>
            <a:r>
              <a:rPr lang="en-US" altLang="zh-CN" sz="1600">
                <a:latin typeface="黑体" panose="02010609060101010101" charset="-122"/>
                <a:ea typeface="黑体" panose="02010609060101010101" charset="-122"/>
              </a:rPr>
              <a:t>(10</a:t>
            </a:r>
            <a:r>
              <a:rPr lang="zh-CN" altLang="en-US" sz="1600">
                <a:latin typeface="黑体" panose="02010609060101010101" charset="-122"/>
                <a:ea typeface="黑体" panose="02010609060101010101" charset="-122"/>
              </a:rPr>
              <a:t>分</a:t>
            </a:r>
            <a:r>
              <a:rPr lang="en-US" altLang="zh-CN" sz="1600">
                <a:latin typeface="黑体" panose="02010609060101010101" charset="-122"/>
                <a:ea typeface="黑体" panose="02010609060101010101" charset="-122"/>
              </a:rPr>
              <a:t>)</a:t>
            </a:r>
            <a:endParaRPr lang="en-US" altLang="zh-CN" sz="1600">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坚持党建引领，实现集成治理。强化党组织轴心作用，形成四级联动共建体系，以党建引领基层治理，为基层治理指明正确方向。</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坚定人民立场，实现群众治理。引导群众主动参与基层治理，形成人人有责、人人尽责、人人享有的基层治理共同体，坚持人民主体地位，有利于切实维护人民合法权益。</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坚持数字赋能，实现创新治理。实行数字化治理方案，实现智慧型治理。</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坚持法治思维，实现依法治理。将基层群众自治与法治相结合。将法治精神融入基层社会治理，善于运用法治思维和法治方式推进基层治理现代化。</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en-US" altLang="en-US">
                <a:solidFill>
                  <a:srgbClr val="FF0000"/>
                </a:solidFill>
                <a:latin typeface="黑体" panose="02010609060101010101" charset="-122"/>
                <a:ea typeface="黑体" panose="02010609060101010101" charset="-122"/>
              </a:rPr>
              <a:t>⑤</a:t>
            </a:r>
            <a:r>
              <a:rPr lang="zh-CN" altLang="en-US">
                <a:solidFill>
                  <a:srgbClr val="FF0000"/>
                </a:solidFill>
                <a:latin typeface="黑体" panose="02010609060101010101" charset="-122"/>
                <a:ea typeface="黑体" panose="02010609060101010101" charset="-122"/>
              </a:rPr>
              <a:t>坚持多元整合，实现协同治理。秉持共商共建共享共治的理念，凝聚各方力量，发挥政府、企业、公众、基层群众性自治组织等多元主体在基层治理效能提升中的合力效应。</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108710" y="1888808"/>
            <a:ext cx="10048875" cy="308038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【解析】本题考查中国共产党的宗旨、新时代坚持和加强党的领导、建设法治国家、建设法治社会。关键信息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：强化党组织轴心作用，明确市委、区委、街道工委、社区党委抓基层党建责任，形成以上带下、以下促上的四级联动共建体系</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坚持党建引领，实现集成治理；关键信息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：引导群众主动参与基层治理，形成人人有责、人人尽责、人人享有的基层治理共同体</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坚定人民立场，实现群众治理；关键信息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：实行数字化治理方案，将一网通办平台和一网统管平台的数据打通</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坚持数字赋能，实现创新治理；关键信息</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：依托</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智慧普法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等平台，开展基层</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八五</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普法活动，深入落实</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谁执法谁普法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责任制，提升基层治理的法治化水平</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坚持法治思维，实现依法治理；关键信息</a:t>
            </a:r>
            <a:r>
              <a:rPr lang="en-US" altLang="en-US">
                <a:latin typeface="黑体" panose="02010609060101010101" charset="-122"/>
                <a:ea typeface="黑体" panose="02010609060101010101" charset="-122"/>
                <a:cs typeface="黑体" panose="02010609060101010101" charset="-122"/>
              </a:rPr>
              <a:t>⑤</a:t>
            </a:r>
            <a:r>
              <a:rPr lang="zh-CN" altLang="en-US">
                <a:latin typeface="黑体" panose="02010609060101010101" charset="-122"/>
                <a:ea typeface="黑体" panose="02010609060101010101" charset="-122"/>
                <a:cs typeface="黑体" panose="02010609060101010101" charset="-122"/>
              </a:rPr>
              <a:t>：界定政府、市场、社会行为边界的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规则清单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，把工作任务、标准、责任横向压实到边，纵向推进到底</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坚持多元整合，实现协同治理。</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29335" y="1108075"/>
            <a:ext cx="10276840" cy="3707765"/>
          </a:xfrm>
          <a:prstGeom prst="rect">
            <a:avLst/>
          </a:prstGeom>
          <a:noFill/>
        </p:spPr>
        <p:txBody>
          <a:bodyPr wrap="square" rtlCol="0">
            <a:no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20</a:t>
            </a:r>
            <a:r>
              <a:rPr lang="zh-CN" altLang="en-US" sz="1600">
                <a:latin typeface="仿宋" panose="02010609060101010101" charset="-122"/>
                <a:ea typeface="仿宋" panose="02010609060101010101" charset="-122"/>
                <a:cs typeface="仿宋" panose="02010609060101010101" charset="-122"/>
              </a:rPr>
              <a:t>．</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仿宋" panose="02010609060101010101" charset="-122"/>
                <a:ea typeface="仿宋" panose="02010609060101010101" charset="-122"/>
                <a:cs typeface="仿宋" panose="02010609060101010101" charset="-122"/>
              </a:rPr>
              <a:t>广东广州</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适应考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阅读材料，完成下列要求。</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海南省司法行政系统围绕高质量高标准建设海南自贸港目标，有力推动全面依法治省和司法行政工作高质量发展。海南省司法厅制定《法治工作重要决定和方案备案工作细则》等制度，推动形成上下贯通、规范有序的全面依法治省运行机制。出台法治海南建设</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一规划两方案</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及相关文件，为统筹推进法治建设提供了总蓝图、路线图、施工图。制定综合行政执法事项等多项制度规范，基本实现综合行政执法事项各方面的统一；构建全省综合行政执法人员</a:t>
            </a:r>
            <a:r>
              <a:rPr lang="en-US" altLang="zh-CN" sz="1600">
                <a:latin typeface="楷体" panose="02010609060101010101" charset="-122"/>
                <a:ea typeface="楷体" panose="02010609060101010101" charset="-122"/>
                <a:cs typeface="楷体" panose="02010609060101010101" charset="-122"/>
              </a:rPr>
              <a:t>“1</a:t>
            </a:r>
            <a:r>
              <a:rPr lang="zh-CN" altLang="en-US" sz="1600">
                <a:latin typeface="楷体" panose="02010609060101010101" charset="-122"/>
                <a:ea typeface="楷体" panose="02010609060101010101" charset="-122"/>
                <a:cs typeface="楷体" panose="02010609060101010101" charset="-122"/>
              </a:rPr>
              <a:t>＋</a:t>
            </a:r>
            <a:r>
              <a:rPr lang="en-US" altLang="zh-CN" sz="1600">
                <a:latin typeface="楷体" panose="02010609060101010101" charset="-122"/>
                <a:ea typeface="楷体" panose="02010609060101010101" charset="-122"/>
                <a:cs typeface="楷体" panose="02010609060101010101" charset="-122"/>
              </a:rPr>
              <a:t>N</a:t>
            </a:r>
            <a:r>
              <a:rPr lang="zh-CN" altLang="en-US" sz="1600">
                <a:latin typeface="楷体" panose="02010609060101010101" charset="-122"/>
                <a:ea typeface="楷体" panose="02010609060101010101" charset="-122"/>
                <a:cs typeface="楷体" panose="02010609060101010101" charset="-122"/>
              </a:rPr>
              <a:t>＋</a:t>
            </a:r>
            <a:r>
              <a:rPr lang="en-US" altLang="zh-CN" sz="1600">
                <a:latin typeface="楷体" panose="02010609060101010101" charset="-122"/>
                <a:ea typeface="楷体" panose="02010609060101010101" charset="-122"/>
                <a:cs typeface="楷体" panose="02010609060101010101" charset="-122"/>
              </a:rPr>
              <a:t>X'”</a:t>
            </a:r>
            <a:r>
              <a:rPr lang="zh-CN" altLang="en-US" sz="1600">
                <a:latin typeface="楷体" panose="02010609060101010101" charset="-122"/>
                <a:ea typeface="楷体" panose="02010609060101010101" charset="-122"/>
                <a:cs typeface="楷体" panose="02010609060101010101" charset="-122"/>
              </a:rPr>
              <a:t>培训体系；开展综合行政执法队伍规范文明执法专项提升行动。组建法律服务团，主动普及自贸港相关法律法规和优惠政策。建设全省公共法律服务中心</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工作站、工作室</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实体平台、省</a:t>
            </a:r>
            <a:r>
              <a:rPr lang="en-US" altLang="zh-CN" sz="1600">
                <a:latin typeface="楷体" panose="02010609060101010101" charset="-122"/>
                <a:ea typeface="楷体" panose="02010609060101010101" charset="-122"/>
                <a:cs typeface="楷体" panose="02010609060101010101" charset="-122"/>
              </a:rPr>
              <a:t>“12348”</a:t>
            </a:r>
            <a:r>
              <a:rPr lang="zh-CN" altLang="en-US" sz="1600">
                <a:latin typeface="楷体" panose="02010609060101010101" charset="-122"/>
                <a:ea typeface="楷体" panose="02010609060101010101" charset="-122"/>
                <a:cs typeface="楷体" panose="02010609060101010101" charset="-122"/>
              </a:rPr>
              <a:t>公共法律服务热线平台、海南法律服务网平台，为群众提供全业务、全时空的法律服务。组织开展宪法宣传周、民法典宣传月、海南自由贸易港法等主题普法宣传活动，创新推出</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谁立法谁普法</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《自贸港微课堂》，启动实施乡村</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社区</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法律明白人</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培训工程和省级国家机关</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谁执法谁普法</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履职报告评议活动。</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sz="1600">
                <a:latin typeface="黑体" panose="02010609060101010101" charset="-122"/>
                <a:ea typeface="黑体" panose="02010609060101010101" charset="-122"/>
              </a:rPr>
              <a:t>结合材料，运用《政治与法治》的知识，阐释海南司法行政系统的相关措施对海南自贸港建设行稳致远的意义所在。</a:t>
            </a:r>
            <a:r>
              <a:rPr lang="en-US" altLang="zh-CN" sz="1600">
                <a:latin typeface="黑体" panose="02010609060101010101" charset="-122"/>
                <a:ea typeface="黑体" panose="02010609060101010101" charset="-122"/>
              </a:rPr>
              <a:t>(8</a:t>
            </a:r>
            <a:r>
              <a:rPr lang="zh-CN" altLang="en-US" sz="1600">
                <a:latin typeface="黑体" panose="02010609060101010101" charset="-122"/>
                <a:ea typeface="黑体" panose="02010609060101010101" charset="-122"/>
              </a:rPr>
              <a:t>分</a:t>
            </a:r>
            <a:r>
              <a:rPr lang="en-US" altLang="zh-CN" sz="1600">
                <a:latin typeface="黑体" panose="02010609060101010101" charset="-122"/>
                <a:ea typeface="黑体" panose="02010609060101010101" charset="-122"/>
              </a:rPr>
              <a:t>)</a:t>
            </a:r>
            <a:endParaRPr lang="en-US" altLang="zh-CN" sz="1600">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08710"/>
            <a:ext cx="10659745" cy="284607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1</a:t>
            </a:r>
            <a:r>
              <a:rPr lang="zh-CN" altLang="en-US" sz="1600">
                <a:latin typeface="仿宋" panose="02010609060101010101" charset="-122"/>
                <a:ea typeface="仿宋" panose="02010609060101010101" charset="-122"/>
                <a:cs typeface="仿宋" panose="02010609060101010101" charset="-122"/>
              </a:rPr>
              <a:t>．</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仿宋" panose="02010609060101010101" charset="-122"/>
                <a:ea typeface="仿宋" panose="02010609060101010101" charset="-122"/>
                <a:cs typeface="仿宋" panose="02010609060101010101" charset="-122"/>
              </a:rPr>
              <a:t>吉林延边</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高一期中</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指导思想是一个政党的精神旗帜。毛泽东指出：</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主义譬如一面旗子，旗子立起来了，大家才有所指望，才知所趋赴。</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习近平总书记指出，</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科学理论是我们推动工作、解决问题的</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金钥匙</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中国共产党为什么能，中国特色社会主义为什么好，归根到底是因为马克思主义行！这是因为</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　　</a:t>
            </a:r>
            <a:r>
              <a:rPr lang="en-US" altLang="zh-CN" sz="1600">
                <a:latin typeface="黑体" panose="02010609060101010101" charset="-122"/>
                <a:ea typeface="黑体" panose="02010609060101010101" charset="-122"/>
              </a:rPr>
              <a:t>)</a:t>
            </a:r>
            <a:endParaRPr lang="en-US" altLang="zh-CN"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马克思主义科学理论的指导是我们党鲜明的政治品格和强大的政治优势</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马克思主义中国化时代化发展为中国革命、建设和改革提供了强大的思想武器</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马克思主义第一次提出了关于人民实现自身解放的思想，是科学的理论</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新时代坚持和发展马克思主义为建设中国特色社会主义提供了有力保证</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zh-CN" altLang="en-US" sz="1600">
                <a:latin typeface="黑体" panose="02010609060101010101" charset="-122"/>
                <a:ea typeface="黑体" panose="02010609060101010101" charset="-122"/>
              </a:rPr>
              <a:t>．</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zh-CN" altLang="en-US" sz="1600">
                <a:latin typeface="黑体" panose="02010609060101010101" charset="-122"/>
                <a:ea typeface="黑体" panose="02010609060101010101" charset="-122"/>
              </a:rPr>
              <a:t>．</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C</a:t>
            </a:r>
            <a:r>
              <a:rPr lang="zh-CN" altLang="en-US" sz="1600">
                <a:latin typeface="黑体" panose="02010609060101010101" charset="-122"/>
                <a:ea typeface="黑体" panose="02010609060101010101" charset="-122"/>
              </a:rPr>
              <a:t>．</a:t>
            </a:r>
            <a:r>
              <a:rPr lang="en-US" altLang="en-US" sz="1600">
                <a:latin typeface="黑体" panose="02010609060101010101" charset="-122"/>
                <a:ea typeface="黑体" panose="02010609060101010101" charset="-122"/>
              </a:rPr>
              <a:t>②④</a:t>
            </a:r>
            <a:r>
              <a:rPr lang="en-US" altLang="zh-CN" sz="1600">
                <a:latin typeface="黑体" panose="02010609060101010101" charset="-122"/>
                <a:ea typeface="黑体" panose="02010609060101010101" charset="-122"/>
              </a:rPr>
              <a:t>  D</a:t>
            </a:r>
            <a:r>
              <a:rPr lang="zh-CN" altLang="en-US" sz="1600">
                <a:latin typeface="黑体" panose="02010609060101010101" charset="-122"/>
                <a:ea typeface="黑体" panose="02010609060101010101" charset="-122"/>
              </a:rPr>
              <a:t>．</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8669655" y="174434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95655" y="4129405"/>
            <a:ext cx="10660380" cy="186118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党的指导思想与时俱进，坚持解放思想、实事求是、与时俱进、求真务实。材料强调的是马克思主义为什么行，马克思主义科学理论的指导是我们党鲜明的政治品格和强大的政治优势说法正确，但不是设问中马克思主义行的原因，</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不符合题意；在马克思主义的指导下促进了中国社会的发展，表明了马克思主义中国化时代化发展为中国革命、建设和改革提供了强大的思想武器，</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符合题意；马克思主义第一次站在人民的立场探求人类自由解放的道路，第一次创立了人民实现自身解放的思想体系，且这也不是设问中马克思主义行的原因，</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不选；指导思想是一个政党的精神旗帜，表明新时代坚持和发展马克思主义为建设中国特色社会主义提供了有力保证，</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符合题意。</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加强法治建设统筹规划，形成上下贯通、规范有序的全面依法治省运行机制，提升海南自贸港建设的法治保障水平。</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深化行政执法改革，提升规范执法、公正执法、文明执法水平，有效推动行政执法规范化建设进程，为海南自贸港建设提供执法体制机制保障。</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建设完备的法律服务体系，聚焦便民利民举措，优化法律服务供给，保障各方主体合法权益，提高社会治理法治化水平。</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深入开展法治宣传教育，推动全社会树立法治意识，为海南自贸港建设营造稳定发展环境。</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8</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108710" y="1888808"/>
            <a:ext cx="10048875" cy="374459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【解析】本题考查推进严格执法、建设法治社会、建设法治国家。关键信息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：海南省司法厅制定《法治工作重要决定和方案备案工作细则》等制度，推动形成上下贯通、规范有序的全面依法治省运行机制</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可联系加强法治建设统筹规划，为自贸港建设提供坚实的法治保障。关键信息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：制定综合行政执法事项等多项制度规范，构建全省综合行政执法人员</a:t>
            </a:r>
            <a:r>
              <a:rPr lang="en-US" altLang="zh-CN">
                <a:latin typeface="黑体" panose="02010609060101010101" charset="-122"/>
                <a:ea typeface="黑体" panose="02010609060101010101" charset="-122"/>
                <a:cs typeface="黑体" panose="02010609060101010101" charset="-122"/>
              </a:rPr>
              <a:t>“1</a:t>
            </a: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N</a:t>
            </a: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X”</a:t>
            </a:r>
            <a:r>
              <a:rPr lang="zh-CN" altLang="en-US">
                <a:latin typeface="黑体" panose="02010609060101010101" charset="-122"/>
                <a:ea typeface="黑体" panose="02010609060101010101" charset="-122"/>
                <a:cs typeface="黑体" panose="02010609060101010101" charset="-122"/>
              </a:rPr>
              <a:t>培训体系；开展综合行政执法队伍规范文明执法专项提升行动</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可联系严格执法，有利于规范行政执法行为，促使其文明执法、规范执法，提高行政执法的公正性和权威性，营造公平公正的市场环境和社会环境，提供执法体制机制保障。关键信息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：组建法律服务团，建设各种平台，为群众提供全业务、全时空的法律服务</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可联系建设完备的法律服务体系，优化法律服务供给，保障合法权益，提高社会治理法治化水平。关键信息</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：组织开展各种主题普法宣传活动，创新推出《自贸港微课堂》，启动实施</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法律明白人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培训工程和省级国家机关</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谁执法谁普法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履职报告评议活动</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可联系全民守法，有利于在全社会营造浓厚的法治文化氛围，增强全民法治观念，营造良好的发展环境。</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69670"/>
            <a:ext cx="10253980" cy="3025140"/>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福建莆田</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习近平新时代中国特色社会主义思想是党和人民实践经验和集体智慧的结晶，深刻回答新时代坚持和发展什么样的中国特色社会主义、怎样坚持和发展中国特色社会主义的时代课题，是引领我们谋大局、应变局、开新局的强大思想武器。由此可见，习近平新时代中国特色社会主义思想</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0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是新时代全党和全国人民的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定盘星</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和</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指南针</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0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是马克思主义中国化时代化最新成果，为各项工作提供具体方法</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0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是改革开放以来党的全部理论和实践的主题</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0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回应新时代之问，开创新时代之治，谱写新的篇章</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0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2564130" y="224155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299585"/>
            <a:ext cx="10254615" cy="186118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【解析】本题考查习近平新时代中国特色社会主义思想。习近平新时代中国特色社会主义思想是马克思主义中国化时代化最新成果，为我国工作提供方法论指导，而不是提供具体方法，</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说法错误；中国特色社会主义是改革开放以来党的全部理论和实践的主题，</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排除；习近平新时代中国特色社会主义思想深刻回答新时代坚持和发展什么样的中国特色社会主义、怎样坚持和发展中国特色社会主义的时代课题，是引领我们谋大局、应变局、开新局的强大思想武器，说明习近平新时代中国特色社会主义思想是新时代全党和全国人民的</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定盘星</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和</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指南针</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，回应新时代之问，开创新时代之治，谱写新的篇章，</a:t>
            </a:r>
            <a:r>
              <a:rPr lang="en-US" altLang="en-US" sz="1600">
                <a:latin typeface="黑体" panose="02010609060101010101" charset="-122"/>
                <a:ea typeface="黑体" panose="02010609060101010101" charset="-122"/>
                <a:cs typeface="黑体" panose="02010609060101010101" charset="-122"/>
                <a:sym typeface="+mn-ea"/>
              </a:rPr>
              <a:t>①④</a:t>
            </a:r>
            <a:r>
              <a:rPr lang="zh-CN" altLang="en-US" sz="1600">
                <a:latin typeface="黑体" panose="02010609060101010101" charset="-122"/>
                <a:ea typeface="黑体" panose="02010609060101010101" charset="-122"/>
                <a:cs typeface="黑体" panose="02010609060101010101" charset="-122"/>
                <a:sym typeface="+mn-ea"/>
              </a:rPr>
              <a:t>符合题意。</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972820"/>
            <a:ext cx="1056132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黑龙江佳木斯一中</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月考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衙斋卧听萧萧竹，疑是民间疾苦声。些小吾曹州县吏，一枝一叶总关情</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，习近平主席曾多次引用郑板桥的这首著名题画诗，以此说明群众利益无小事，民生问题大于天。下列用典与该思想一致的是</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大道之行也，天下为公。</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《礼记》</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天视自我民视，天听自我民听。</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《尚书》</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虚心公听，言无逆逊，唯是之从。</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《宋史》</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知屋漏者在宇下，知政失者在草野。</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《论衡》</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3859530" y="172593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D</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026535"/>
            <a:ext cx="10368280" cy="215582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【解析】本题考查民主执政、中国共产党的宗旨、中国共产党的执政理念。习近平主席曾多次引用郑板桥的这首著名题画诗，以此说明群众利益无小事，民生问题大于天，体现了坚持以人民为中心。</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天视自我民视，天听自我民听</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，意思是上天看到的来自百姓所看到的，上天听到的来自百姓听到的，体现了为民的思想，</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符合题意；</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知屋漏者在宇下，知政失者在草野</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，意思是知道房屋漏雨的人在房屋下，知道政治有过失的人在民间，体现了为民的思想，</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符合题意；</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大道之行也，天下为公</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这句话的意思是：在大道施行的时候，天下是人们所共有的，没有体现为民的思想，</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不符合题意；</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虚心公听，言无逆逊，唯是之从</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，强调要虚心听取各方意见，无论所言是顺耳还是逆耳，只要是正确意见都应采纳，没有体现为民的思想，</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与题意不符。</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辽宁大连二十四中学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某地在确保社区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有钱办事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的情况下，也让基层专项资金使用规范化，确保资金的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社区属性</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。简单来说，社区保障资金是由居民自己做主的民生资金，按照</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村财村管、居财居管</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民事民定、自下而上</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原则使用，专项用于社区公共服务和社区发展治理项目。这一做法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拓宽了基层群众性自治组织的职权</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能推动共建共治共享理念深入人心</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能不断夯实基层治理的群众基础</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创新了全过程人民民主的实现形式</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2935605" y="229362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721860"/>
            <a:ext cx="10464800" cy="12712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【解析】本题考查基层治理。基层群众性自治组织的职权是法定的，这一做法并没有拓宽其职权，也不能随意拓宽其职权，</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排除；社区保障资金是由居民自己做主的民生资金，按照</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村财村管、居财居管</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民事民定、自下而上</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原则使用，专项用于社区公共服务和社区发展治理项目。这一做法能不断夯实基层治理的群众基础，能推动共建共治共享理念深入人心，</a:t>
            </a:r>
            <a:r>
              <a:rPr lang="en-US" altLang="en-US" sz="1600">
                <a:latin typeface="黑体" panose="02010609060101010101" charset="-122"/>
                <a:ea typeface="黑体" panose="02010609060101010101" charset="-122"/>
                <a:cs typeface="黑体" panose="02010609060101010101" charset="-122"/>
                <a:sym typeface="+mn-ea"/>
              </a:rPr>
              <a:t>②③</a:t>
            </a:r>
            <a:r>
              <a:rPr lang="zh-CN" altLang="en-US" sz="1600">
                <a:latin typeface="黑体" panose="02010609060101010101" charset="-122"/>
                <a:ea typeface="黑体" panose="02010609060101010101" charset="-122"/>
                <a:cs typeface="黑体" panose="02010609060101010101" charset="-122"/>
                <a:sym typeface="+mn-ea"/>
              </a:rPr>
              <a:t>正确；这一做法并没有创新全过程人民民主的实现形式，</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排除。</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山东济南一中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高一检测</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某县人民政协积极推动政协委员履职</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下沉</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。面对社区群众遇到的养老、托幼等问题，委员们会同政府部门负责人、社区干部、物业负责人、群众代表等发起一场场专题协商会，找到各方都接受的解决方案。这表明</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民主协商贯穿基层治理的全过程</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政协委员履职</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下沉</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推动了基层协商</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广泛协商能为基层决策凝聚共识</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政治协商是人民政协的职能之一</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6198870" y="190817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414520"/>
            <a:ext cx="103682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【解析】本题考查人民政协的职能和作用。材料提到政协委员在基层进行协商，但是无法得出</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贯穿基层治理的全过程</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这一结论，</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排除。政协委员在社区层面与政府部门负责人、社区干部、物业负责人、群众代表等进行专题协商，这表明政协委员履职行为已经深入到基层，推动了基层的协商民主，</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正确。通过政协委员与各方面的代表进行协商，找到了各方都能接受的解决方案，这说明广泛协商有助于凝聚共识，为基层决策提供了支持，</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正确。材料强调政协委员下基层协商和解决问题，没有体现政治协商职能，</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排除。</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68400"/>
            <a:ext cx="10253980" cy="319024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6</a:t>
            </a:r>
            <a:r>
              <a:rPr lang="zh-CN" altLang="en-US" sz="1600">
                <a:latin typeface="仿宋" panose="02010609060101010101" charset="-122"/>
                <a:ea typeface="仿宋" panose="02010609060101010101" charset="-122"/>
                <a:cs typeface="仿宋" panose="02010609060101010101" charset="-122"/>
              </a:rPr>
              <a:t>．</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仿宋" panose="02010609060101010101" charset="-122"/>
                <a:ea typeface="仿宋" panose="02010609060101010101" charset="-122"/>
                <a:cs typeface="仿宋" panose="02010609060101010101" charset="-122"/>
              </a:rPr>
              <a:t>天津河北区</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高一期中</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cs typeface="黑体" panose="02010609060101010101" charset="-122"/>
              </a:rPr>
              <a:t>中共中央办公厅、国务院办公厅印发的《农村人居环境整治提升五年行动方案</a:t>
            </a:r>
            <a:r>
              <a:rPr lang="en-US" altLang="zh-CN" sz="1600">
                <a:latin typeface="黑体" panose="02010609060101010101" charset="-122"/>
                <a:ea typeface="黑体" panose="02010609060101010101" charset="-122"/>
                <a:cs typeface="黑体" panose="02010609060101010101" charset="-122"/>
              </a:rPr>
              <a:t>(2021—2025</a:t>
            </a:r>
            <a:r>
              <a:rPr lang="zh-CN" altLang="en-US" sz="1600">
                <a:latin typeface="黑体" panose="02010609060101010101" charset="-122"/>
                <a:ea typeface="黑体" panose="02010609060101010101" charset="-122"/>
                <a:cs typeface="黑体" panose="02010609060101010101" charset="-122"/>
              </a:rPr>
              <a:t>年</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》指出，健全党组织领导的村民自治机制，村级重大事项决策实行</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四议两公开</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，充分运用</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一事一议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筹资筹劳等制度，引导村集体经济组织、农民合作社、村民等全程参与农村人居环境相关规划、建设、运营和管理。这一要求</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　　</a:t>
            </a:r>
            <a:r>
              <a:rPr lang="en-US" altLang="zh-CN" sz="1600">
                <a:latin typeface="黑体" panose="02010609060101010101" charset="-122"/>
                <a:ea typeface="黑体" panose="02010609060101010101" charset="-122"/>
                <a:cs typeface="黑体" panose="02010609060101010101" charset="-122"/>
              </a:rPr>
              <a:t>)</a:t>
            </a:r>
            <a:endParaRPr lang="en-US" altLang="zh-CN"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有利于人民群众依法直接行使民主权利</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明确所有居民参加基层民主协商的义务</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尊重人民群众在自我管理中的主体地位</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有利于促进基层政权组织提高行政管理水平</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cs typeface="黑体" panose="02010609060101010101" charset="-122"/>
              </a:rPr>
              <a:t>A</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①②</a:t>
            </a:r>
            <a:r>
              <a:rPr lang="en-US" altLang="zh-CN" sz="1600">
                <a:latin typeface="黑体" panose="02010609060101010101" charset="-122"/>
                <a:ea typeface="黑体" panose="02010609060101010101" charset="-122"/>
                <a:cs typeface="黑体" panose="02010609060101010101" charset="-122"/>
              </a:rPr>
              <a:t>  B</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①③</a:t>
            </a:r>
            <a:r>
              <a:rPr lang="en-US" altLang="zh-CN" sz="1600">
                <a:latin typeface="黑体" panose="02010609060101010101" charset="-122"/>
                <a:ea typeface="黑体" panose="02010609060101010101" charset="-122"/>
                <a:cs typeface="黑体" panose="02010609060101010101" charset="-122"/>
              </a:rPr>
              <a:t>  C</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②④</a:t>
            </a:r>
            <a:r>
              <a:rPr lang="en-US" altLang="zh-CN" sz="1600">
                <a:latin typeface="黑体" panose="02010609060101010101" charset="-122"/>
                <a:ea typeface="黑体" panose="02010609060101010101" charset="-122"/>
                <a:cs typeface="黑体" panose="02010609060101010101" charset="-122"/>
              </a:rPr>
              <a:t>  D</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③④</a:t>
            </a:r>
            <a:endParaRPr lang="en-US" altLang="en-US" sz="1600">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3484245" y="214757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238625"/>
            <a:ext cx="10358120" cy="186118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【解析】本题考查村民自治的内容、实行基层民主自治的意义。健全党组织领导的村民自治机制，村级重大事项决策实行</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四议两公开</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，充分运用</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一事一议</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筹资筹劳等制度，引导村集体经济组织、农民合作社、村民等全程参与农村人居环境相关规划、建设、运营和管理，充分尊重人民群众在自我管理中的主体地位，有利于人民群众依法直接行使民主权利，</a:t>
            </a:r>
            <a:r>
              <a:rPr lang="en-US" altLang="en-US" sz="1600">
                <a:latin typeface="黑体" panose="02010609060101010101" charset="-122"/>
                <a:ea typeface="黑体" panose="02010609060101010101" charset="-122"/>
                <a:cs typeface="黑体" panose="02010609060101010101" charset="-122"/>
                <a:sym typeface="+mn-ea"/>
              </a:rPr>
              <a:t>①③</a:t>
            </a:r>
            <a:r>
              <a:rPr lang="zh-CN" altLang="en-US" sz="1600">
                <a:latin typeface="黑体" panose="02010609060101010101" charset="-122"/>
                <a:ea typeface="黑体" panose="02010609060101010101" charset="-122"/>
                <a:cs typeface="黑体" panose="02010609060101010101" charset="-122"/>
                <a:sym typeface="+mn-ea"/>
              </a:rPr>
              <a:t>符合题意；居民</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村民</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参加基层民主协商是一项民主权利而不是义务，</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说法错误；村级重大事项决策实行</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四议两公开</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有利于人民群众直接行使民主权利，实现自我管理，这是我国基层群众自治的生动实践，不涉及基层政权组织提高行政管理水平，</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排除。</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68400"/>
            <a:ext cx="10253980" cy="319024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7</a:t>
            </a:r>
            <a:r>
              <a:rPr lang="zh-CN" altLang="en-US" sz="1600">
                <a:latin typeface="仿宋" panose="02010609060101010101" charset="-122"/>
                <a:ea typeface="仿宋" panose="02010609060101010101" charset="-122"/>
                <a:cs typeface="仿宋" panose="02010609060101010101" charset="-122"/>
              </a:rPr>
              <a:t>．</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仿宋" panose="02010609060101010101" charset="-122"/>
                <a:ea typeface="仿宋" panose="02010609060101010101" charset="-122"/>
                <a:cs typeface="仿宋" panose="02010609060101010101" charset="-122"/>
              </a:rPr>
              <a:t>河南郑州一中</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高一期中</a:t>
            </a:r>
            <a:r>
              <a:rPr lang="en-US" altLang="zh-CN" sz="1600">
                <a:latin typeface="仿宋" panose="02010609060101010101" charset="-122"/>
                <a:ea typeface="仿宋" panose="02010609060101010101" charset="-122"/>
                <a:cs typeface="仿宋" panose="02010609060101010101" charset="-122"/>
              </a:rPr>
              <a:t>]</a:t>
            </a:r>
            <a:r>
              <a:rPr lang="en-US" altLang="zh-CN" sz="1600">
                <a:latin typeface="黑体" panose="02010609060101010101" charset="-122"/>
                <a:ea typeface="黑体" panose="02010609060101010101" charset="-122"/>
                <a:cs typeface="黑体" panose="02010609060101010101" charset="-122"/>
              </a:rPr>
              <a:t>Z</a:t>
            </a:r>
            <a:r>
              <a:rPr lang="zh-CN" altLang="en-US" sz="1600">
                <a:latin typeface="黑体" panose="02010609060101010101" charset="-122"/>
                <a:ea typeface="黑体" panose="02010609060101010101" charset="-122"/>
                <a:cs typeface="黑体" panose="02010609060101010101" charset="-122"/>
              </a:rPr>
              <a:t>省在国家治理制度框架下，谋划实施</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县乡一体、条抓块统</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集成改革。</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县乡一体</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就是打通县乡断层，形成扁平高效的治理共同体。所谓</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条抓</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，就是全面推动职能部门在保障履行专业职责基础上更大程度放权基层、服务基层。</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块统</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则把乡镇做强，提高对资源、平台、队伍的统筹协同能力。</a:t>
            </a:r>
            <a:r>
              <a:rPr lang="en-US" altLang="zh-CN" sz="1600">
                <a:latin typeface="黑体" panose="02010609060101010101" charset="-122"/>
                <a:ea typeface="黑体" panose="02010609060101010101" charset="-122"/>
                <a:cs typeface="黑体" panose="02010609060101010101" charset="-122"/>
              </a:rPr>
              <a:t>Z</a:t>
            </a:r>
            <a:r>
              <a:rPr lang="zh-CN" altLang="en-US" sz="1600">
                <a:latin typeface="黑体" panose="02010609060101010101" charset="-122"/>
                <a:ea typeface="黑体" panose="02010609060101010101" charset="-122"/>
                <a:cs typeface="黑体" panose="02010609060101010101" charset="-122"/>
              </a:rPr>
              <a:t>省推动集成改革旨在</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　　</a:t>
            </a:r>
            <a:r>
              <a:rPr lang="en-US" altLang="zh-CN" sz="1600">
                <a:latin typeface="黑体" panose="02010609060101010101" charset="-122"/>
                <a:ea typeface="黑体" panose="02010609060101010101" charset="-122"/>
                <a:cs typeface="黑体" panose="02010609060101010101" charset="-122"/>
              </a:rPr>
              <a:t>)</a:t>
            </a:r>
            <a:endParaRPr lang="en-US" altLang="zh-CN"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降低行政机关运行成本，提高行政效率</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贯通县乡治理主体，提升基层治理质效</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创新基层群众自治组织形式，发展基层民主</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建设职能科学的政府，更好服务人民群众</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cs typeface="黑体" panose="02010609060101010101" charset="-122"/>
              </a:rPr>
              <a:t>A</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①②</a:t>
            </a:r>
            <a:r>
              <a:rPr lang="en-US" altLang="zh-CN" sz="1600">
                <a:latin typeface="黑体" panose="02010609060101010101" charset="-122"/>
                <a:ea typeface="黑体" panose="02010609060101010101" charset="-122"/>
                <a:cs typeface="黑体" panose="02010609060101010101" charset="-122"/>
              </a:rPr>
              <a:t>  B</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①③</a:t>
            </a:r>
            <a:r>
              <a:rPr lang="en-US" altLang="zh-CN" sz="1600">
                <a:latin typeface="黑体" panose="02010609060101010101" charset="-122"/>
                <a:ea typeface="黑体" panose="02010609060101010101" charset="-122"/>
                <a:cs typeface="黑体" panose="02010609060101010101" charset="-122"/>
              </a:rPr>
              <a:t>  C</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②④</a:t>
            </a:r>
            <a:r>
              <a:rPr lang="en-US" altLang="zh-CN" sz="1600">
                <a:latin typeface="黑体" panose="02010609060101010101" charset="-122"/>
                <a:ea typeface="黑体" panose="02010609060101010101" charset="-122"/>
                <a:cs typeface="黑体" panose="02010609060101010101" charset="-122"/>
              </a:rPr>
              <a:t>  D</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③④</a:t>
            </a:r>
            <a:endParaRPr lang="en-US" altLang="en-US" sz="1600">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3072765" y="214757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238625"/>
            <a:ext cx="10358120" cy="186118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【解析】本题考查基层治理、建设职能科学的政府。实施</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县乡一体、条抓块统</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集成改革，目的是解决过去条块分割、县乡职责不对等问题，并不是降低行政机关运行成本，</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排除；通过</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县乡一体</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打通县乡断层，</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条抓</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，就是全面推动职能部门在保障履行专业职责基础上更大程度放权基层、服务基层，</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块统</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则把乡镇做强，提高对资源、平台、队伍的统筹协同能力。这有利于贯通县乡治理主体，提升基层治理质效，建设职能科学的政府，更好服务人民群众，</a:t>
            </a:r>
            <a:r>
              <a:rPr lang="en-US" altLang="en-US" sz="1600">
                <a:latin typeface="黑体" panose="02010609060101010101" charset="-122"/>
                <a:ea typeface="黑体" panose="02010609060101010101" charset="-122"/>
                <a:cs typeface="黑体" panose="02010609060101010101" charset="-122"/>
                <a:sym typeface="+mn-ea"/>
              </a:rPr>
              <a:t>②④</a:t>
            </a:r>
            <a:r>
              <a:rPr lang="zh-CN" altLang="en-US" sz="1600">
                <a:latin typeface="黑体" panose="02010609060101010101" charset="-122"/>
                <a:ea typeface="黑体" panose="02010609060101010101" charset="-122"/>
                <a:cs typeface="黑体" panose="02010609060101010101" charset="-122"/>
                <a:sym typeface="+mn-ea"/>
              </a:rPr>
              <a:t>符合题意；我国基层群众自治组织形式是村委会和居委会，材料没有创新基层群众自治组织形式，这也不是该改革的目的，</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排除。</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4.xml><?xml version="1.0" encoding="utf-8"?>
<p:tagLst xmlns:p="http://schemas.openxmlformats.org/presentationml/2006/main">
  <p:tag name="KSO_WM_BEAUTIFY_FLAG" val="#wm#"/>
  <p:tag name="KSO_WM_TEMPLATE_CATEGORY" val="custom"/>
  <p:tag name="KSO_WM_TEMPLATE_INDEX" val="20205081"/>
</p:tagLst>
</file>

<file path=ppt/tags/tag65.xml><?xml version="1.0" encoding="utf-8"?>
<p:tagLst xmlns:p="http://schemas.openxmlformats.org/presentationml/2006/main">
  <p:tag name="KSO_WM_BEAUTIFY_FLAG" val="#wm#"/>
  <p:tag name="KSO_WM_TEMPLATE_CATEGORY" val="custom"/>
  <p:tag name="KSO_WM_TEMPLATE_INDEX" val="20205081"/>
</p:tagLst>
</file>

<file path=ppt/tags/tag66.xml><?xml version="1.0" encoding="utf-8"?>
<p:tagLst xmlns:p="http://schemas.openxmlformats.org/presentationml/2006/main">
  <p:tag name="KSO_WM_BEAUTIFY_FLAG" val="#wm#"/>
  <p:tag name="KSO_WM_TEMPLATE_CATEGORY" val="custom"/>
  <p:tag name="KSO_WM_TEMPLATE_INDEX" val="20205081"/>
</p:tagLst>
</file>

<file path=ppt/tags/tag67.xml><?xml version="1.0" encoding="utf-8"?>
<p:tagLst xmlns:p="http://schemas.openxmlformats.org/presentationml/2006/main">
  <p:tag name="KSO_WM_BEAUTIFY_FLAG" val="#wm#"/>
  <p:tag name="KSO_WM_TEMPLATE_CATEGORY" val="custom"/>
  <p:tag name="KSO_WM_TEMPLATE_INDEX" val="20205081"/>
</p:tagLst>
</file>

<file path=ppt/tags/tag68.xml><?xml version="1.0" encoding="utf-8"?>
<p:tagLst xmlns:p="http://schemas.openxmlformats.org/presentationml/2006/main">
  <p:tag name="KSO_WM_BEAUTIFY_FLAG" val="#wm#"/>
  <p:tag name="KSO_WM_TEMPLATE_CATEGORY" val="custom"/>
  <p:tag name="KSO_WM_TEMPLATE_INDEX" val="20205081"/>
</p:tagLst>
</file>

<file path=ppt/tags/tag69.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205081"/>
</p:tagLst>
</file>

<file path=ppt/tags/tag71.xml><?xml version="1.0" encoding="utf-8"?>
<p:tagLst xmlns:p="http://schemas.openxmlformats.org/presentationml/2006/main">
  <p:tag name="KSO_WM_BEAUTIFY_FLAG" val="#wm#"/>
  <p:tag name="KSO_WM_TEMPLATE_CATEGORY" val="custom"/>
  <p:tag name="KSO_WM_TEMPLATE_INDEX" val="20205081"/>
</p:tagLst>
</file>

<file path=ppt/tags/tag72.xml><?xml version="1.0" encoding="utf-8"?>
<p:tagLst xmlns:p="http://schemas.openxmlformats.org/presentationml/2006/main">
  <p:tag name="TABLE_ENDDRAG_ORIGIN_RECT" val="655*109"/>
  <p:tag name="TABLE_ENDDRAG_RECT" val="137*160*655*109"/>
</p:tagLst>
</file>

<file path=ppt/tags/tag73.xml><?xml version="1.0" encoding="utf-8"?>
<p:tagLst xmlns:p="http://schemas.openxmlformats.org/presentationml/2006/main">
  <p:tag name="KSO_WM_BEAUTIFY_FLAG" val="#wm#"/>
  <p:tag name="KSO_WM_TEMPLATE_CATEGORY" val="custom"/>
  <p:tag name="KSO_WM_TEMPLATE_INDEX" val="20205081"/>
</p:tagLst>
</file>

<file path=ppt/tags/tag74.xml><?xml version="1.0" encoding="utf-8"?>
<p:tagLst xmlns:p="http://schemas.openxmlformats.org/presentationml/2006/main">
  <p:tag name="KSO_WM_BEAUTIFY_FLAG" val="#wm#"/>
  <p:tag name="KSO_WM_TEMPLATE_CATEGORY" val="custom"/>
  <p:tag name="KSO_WM_TEMPLATE_INDEX" val="20205081"/>
</p:tagLst>
</file>

<file path=ppt/tags/tag75.xml><?xml version="1.0" encoding="utf-8"?>
<p:tagLst xmlns:p="http://schemas.openxmlformats.org/presentationml/2006/main">
  <p:tag name="KSO_WM_BEAUTIFY_FLAG" val="#wm#"/>
  <p:tag name="KSO_WM_TEMPLATE_CATEGORY" val="custom"/>
  <p:tag name="KSO_WM_TEMPLATE_INDEX" val="20205081"/>
</p:tagLst>
</file>

<file path=ppt/tags/tag76.xml><?xml version="1.0" encoding="utf-8"?>
<p:tagLst xmlns:p="http://schemas.openxmlformats.org/presentationml/2006/main">
  <p:tag name="KSO_WM_BEAUTIFY_FLAG" val="#wm#"/>
  <p:tag name="KSO_WM_TEMPLATE_CATEGORY" val="custom"/>
  <p:tag name="KSO_WM_TEMPLATE_INDEX" val="20205081"/>
</p:tagLst>
</file>

<file path=ppt/tags/tag77.xml><?xml version="1.0" encoding="utf-8"?>
<p:tagLst xmlns:p="http://schemas.openxmlformats.org/presentationml/2006/main">
  <p:tag name="KSO_WM_BEAUTIFY_FLAG" val="#wm#"/>
  <p:tag name="KSO_WM_TEMPLATE_CATEGORY" val="custom"/>
  <p:tag name="KSO_WM_TEMPLATE_INDEX" val="20205081"/>
</p:tagLst>
</file>

<file path=ppt/tags/tag78.xml><?xml version="1.0" encoding="utf-8"?>
<p:tagLst xmlns:p="http://schemas.openxmlformats.org/presentationml/2006/main">
  <p:tag name="KSO_WM_BEAUTIFY_FLAG" val="#wm#"/>
  <p:tag name="KSO_WM_TEMPLATE_CATEGORY" val="custom"/>
  <p:tag name="KSO_WM_TEMPLATE_INDEX" val="20205081"/>
</p:tagLst>
</file>

<file path=ppt/tags/tag79.xml><?xml version="1.0" encoding="utf-8"?>
<p:tagLst xmlns:p="http://schemas.openxmlformats.org/presentationml/2006/main">
  <p:tag name="KSO_WM_BEAUTIFY_FLAG" val="#wm#"/>
  <p:tag name="KSO_WM_TEMPLATE_CATEGORY" val="custom"/>
  <p:tag name="KSO_WM_TEMPLATE_INDEX" val="2020508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205081"/>
</p:tagLst>
</file>

<file path=ppt/tags/tag81.xml><?xml version="1.0" encoding="utf-8"?>
<p:tagLst xmlns:p="http://schemas.openxmlformats.org/presentationml/2006/main">
  <p:tag name="KSO_WM_BEAUTIFY_FLAG" val="#wm#"/>
  <p:tag name="KSO_WM_TEMPLATE_CATEGORY" val="custom"/>
  <p:tag name="KSO_WM_TEMPLATE_INDEX" val="20205081"/>
</p:tagLst>
</file>

<file path=ppt/tags/tag82.xml><?xml version="1.0" encoding="utf-8"?>
<p:tagLst xmlns:p="http://schemas.openxmlformats.org/presentationml/2006/main">
  <p:tag name="KSO_WM_BEAUTIFY_FLAG" val="#wm#"/>
  <p:tag name="KSO_WM_TEMPLATE_CATEGORY" val="custom"/>
  <p:tag name="KSO_WM_TEMPLATE_INDEX" val="20205081"/>
</p:tagLst>
</file>

<file path=ppt/tags/tag83.xml><?xml version="1.0" encoding="utf-8"?>
<p:tagLst xmlns:p="http://schemas.openxmlformats.org/presentationml/2006/main">
  <p:tag name="KSO_WM_BEAUTIFY_FLAG" val="#wm#"/>
  <p:tag name="KSO_WM_TEMPLATE_CATEGORY" val="custom"/>
  <p:tag name="KSO_WM_TEMPLATE_INDEX" val="20205081"/>
</p:tagLst>
</file>

<file path=ppt/tags/tag84.xml><?xml version="1.0" encoding="utf-8"?>
<p:tagLst xmlns:p="http://schemas.openxmlformats.org/presentationml/2006/main">
  <p:tag name="KSO_WM_BEAUTIFY_FLAG" val="#wm#"/>
  <p:tag name="KSO_WM_TEMPLATE_CATEGORY" val="custom"/>
  <p:tag name="KSO_WM_TEMPLATE_INDEX" val="20205081"/>
</p:tagLst>
</file>

<file path=ppt/tags/tag85.xml><?xml version="1.0" encoding="utf-8"?>
<p:tagLst xmlns:p="http://schemas.openxmlformats.org/presentationml/2006/main">
  <p:tag name="KSO_WM_BEAUTIFY_FLAG" val="#wm#"/>
  <p:tag name="KSO_WM_TEMPLATE_CATEGORY" val="custom"/>
  <p:tag name="KSO_WM_TEMPLATE_INDEX" val="20205081"/>
</p:tagLst>
</file>

<file path=ppt/tags/tag86.xml><?xml version="1.0" encoding="utf-8"?>
<p:tagLst xmlns:p="http://schemas.openxmlformats.org/presentationml/2006/main">
  <p:tag name="KSO_WM_BEAUTIFY_FLAG" val="#wm#"/>
  <p:tag name="KSO_WM_TEMPLATE_CATEGORY" val="custom"/>
  <p:tag name="KSO_WM_TEMPLATE_INDEX" val="20205081"/>
</p:tagLst>
</file>

<file path=ppt/tags/tag87.xml><?xml version="1.0" encoding="utf-8"?>
<p:tagLst xmlns:p="http://schemas.openxmlformats.org/presentationml/2006/main">
  <p:tag name="KSO_WM_BEAUTIFY_FLAG" val="#wm#"/>
  <p:tag name="KSO_WM_TEMPLATE_CATEGORY" val="custom"/>
  <p:tag name="KSO_WM_TEMPLATE_INDEX" val="20205081"/>
</p:tagLst>
</file>

<file path=ppt/tags/tag88.xml><?xml version="1.0" encoding="utf-8"?>
<p:tagLst xmlns:p="http://schemas.openxmlformats.org/presentationml/2006/main">
  <p:tag name="KSO_WM_BEAUTIFY_FLAG" val="#wm#"/>
  <p:tag name="KSO_WM_TEMPLATE_CATEGORY" val="custom"/>
  <p:tag name="KSO_WM_TEMPLATE_INDEX" val="20205081"/>
</p:tagLst>
</file>

<file path=ppt/tags/tag89.xml><?xml version="1.0" encoding="utf-8"?>
<p:tagLst xmlns:p="http://schemas.openxmlformats.org/presentationml/2006/main">
  <p:tag name="KSO_WM_BEAUTIFY_FLAG" val="#wm#"/>
  <p:tag name="KSO_WM_TEMPLATE_CATEGORY" val="custom"/>
  <p:tag name="KSO_WM_TEMPLATE_INDEX" val="2020508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BEAUTIFY_FLAG" val="#wm#"/>
  <p:tag name="KSO_WM_TEMPLATE_CATEGORY" val="custom"/>
  <p:tag name="KSO_WM_TEMPLATE_INDEX" val="20205081"/>
</p:tagLst>
</file>

<file path=ppt/tags/tag91.xml><?xml version="1.0" encoding="utf-8"?>
<p:tagLst xmlns:p="http://schemas.openxmlformats.org/presentationml/2006/main">
  <p:tag name="KSO_WM_BEAUTIFY_FLAG" val="#wm#"/>
  <p:tag name="KSO_WM_TEMPLATE_CATEGORY" val="custom"/>
  <p:tag name="KSO_WM_TEMPLATE_INDEX" val="20205081"/>
</p:tagLst>
</file>

<file path=ppt/tags/tag92.xml><?xml version="1.0" encoding="utf-8"?>
<p:tagLst xmlns:p="http://schemas.openxmlformats.org/presentationml/2006/main">
  <p:tag name="KSO_WM_BEAUTIFY_FLAG" val="#wm#"/>
  <p:tag name="KSO_WM_TEMPLATE_CATEGORY" val="custom"/>
  <p:tag name="KSO_WM_TEMPLATE_INDEX" val="20205081"/>
</p:tagLst>
</file>

<file path=ppt/tags/tag93.xml><?xml version="1.0" encoding="utf-8"?>
<p:tagLst xmlns:p="http://schemas.openxmlformats.org/presentationml/2006/main">
  <p:tag name="KSO_WM_BEAUTIFY_FLAG" val="#wm#"/>
  <p:tag name="KSO_WM_TEMPLATE_CATEGORY" val="custom"/>
  <p:tag name="KSO_WM_TEMPLATE_INDEX" val="20205081"/>
</p:tagLst>
</file>

<file path=ppt/tags/tag94.xml><?xml version="1.0" encoding="utf-8"?>
<p:tagLst xmlns:p="http://schemas.openxmlformats.org/presentationml/2006/main">
  <p:tag name="commondata" val="eyJoZGlkIjoiMDkxZjZiMGUxZjVhNWRlODlmODBiNjlkN2UzMjcxZDEifQ=="/>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13406</Words>
  <Application>WPS 演示</Application>
  <PresentationFormat>宽屏</PresentationFormat>
  <Paragraphs>298</Paragraphs>
  <Slides>31</Slides>
  <Notes>4</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31</vt:i4>
      </vt:variant>
    </vt:vector>
  </HeadingPairs>
  <TitlesOfParts>
    <vt:vector size="44" baseType="lpstr">
      <vt:lpstr>Arial</vt:lpstr>
      <vt:lpstr>宋体</vt:lpstr>
      <vt:lpstr>Wingdings</vt:lpstr>
      <vt:lpstr>Wingdings</vt:lpstr>
      <vt:lpstr>黑体</vt:lpstr>
      <vt:lpstr>微软雅黑</vt:lpstr>
      <vt:lpstr>微软雅黑</vt:lpstr>
      <vt:lpstr>仿宋</vt:lpstr>
      <vt:lpstr>Arial Unicode MS</vt:lpstr>
      <vt:lpstr>Calibri</vt:lpstr>
      <vt:lpstr>Times New Roman</vt:lpstr>
      <vt:lpstr>楷体</vt:lpstr>
      <vt:lpstr>WPS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噫吁嚱盒盒</cp:lastModifiedBy>
  <cp:revision>200</cp:revision>
  <dcterms:created xsi:type="dcterms:W3CDTF">2019-06-19T02:08:00Z</dcterms:created>
  <dcterms:modified xsi:type="dcterms:W3CDTF">2025-10-28T06:14:09Z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A984767E4B324A4CB1EEB7BF9AFDE348_13</vt:lpwstr>
  </property>
</Properties>
</file>