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99"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8" r:id="rId45"/>
    <p:sldId id="296" r:id="rId46"/>
    <p:sldId id="297"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7025800008f0982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5.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0d5324154?vop=1&amp;pid=89aba7fc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21_1#0d5324154.bracket?vop=1&amp;pid=89aba7fc6&amp;color=0,0,0&amp;vpa=6&amp;vtp=1"/>
          <p:cNvSpPr/>
          <p:nvPr/>
        </p:nvSpPr>
        <p:spPr>
          <a:xfrm>
            <a:off x="6031960" y="107461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BD.20_2#0d5324154.choices?vop=1&amp;pid=89aba7fc6&amp;color=0,0,0&amp;vtp=1&amp;bbb=1"/>
          <p:cNvSpPr/>
          <p:nvPr/>
        </p:nvSpPr>
        <p:spPr>
          <a:xfrm>
            <a:off x="832104" y="1471485"/>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endParaRPr lang="en-US" altLang="zh-CN" sz="1800" dirty="0"/>
          </a:p>
        </p:txBody>
      </p:sp>
      <p:sp>
        <p:nvSpPr>
          <p:cNvPr id="5" name="QC_4_AS.22_1#0d5324154?vop=1&amp;pid=89aba7fc6&amp;color=0,0,0&amp;vtp=1&amp;bbb=1&amp;hb=1"/>
          <p:cNvSpPr/>
          <p:nvPr/>
        </p:nvSpPr>
        <p:spPr>
          <a:xfrm>
            <a:off x="832104" y="2246186"/>
            <a:ext cx="10533888" cy="19098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细节理解题。根据第五段中的“I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street-corner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作者通过提供免费书籍来帮助书籍荒漠中的孩子们。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6" name="QC_4_BD.23_1#85ede02f2?vop=1&amp;pid=89aba7fc6&amp;color=0,0,0&amp;vtp=1&amp;bbb=1"/>
          <p:cNvSpPr/>
          <p:nvPr/>
        </p:nvSpPr>
        <p:spPr>
          <a:xfrm>
            <a:off x="832104" y="4190491"/>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4_AN.24_1#85ede02f2.bracket?vop=1&amp;pid=89aba7fc6&amp;color=0,0,0&amp;vpa=7&amp;vtp=1"/>
          <p:cNvSpPr/>
          <p:nvPr/>
        </p:nvSpPr>
        <p:spPr>
          <a:xfrm>
            <a:off x="5003260" y="4186109"/>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4_BD.23_2#85ede02f2.choices?vop=1&amp;pid=89aba7fc6&amp;color=0,0,0&amp;vtp=1&amp;bbb=1"/>
          <p:cNvSpPr/>
          <p:nvPr/>
        </p:nvSpPr>
        <p:spPr>
          <a:xfrm>
            <a:off x="832104" y="4578603"/>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endParaRPr lang="en-US" altLang="zh-CN" sz="1800" dirty="0"/>
          </a:p>
        </p:txBody>
      </p:sp>
      <p:sp>
        <p:nvSpPr>
          <p:cNvPr id="9" name="QC_4_AS.25_1#85ede02f2?vop=1&amp;pid=89aba7fc6&amp;color=0,0,0&amp;vtp=1&amp;bbb=1&amp;hb=1"/>
          <p:cNvSpPr/>
          <p:nvPr/>
        </p:nvSpPr>
        <p:spPr>
          <a:xfrm>
            <a:off x="832104" y="5353304"/>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推理判断题。根据最后一段内容可知，作者认为图书馆管理员必须在读者所在的地方与他们相遇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他们找到合适的书籍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，因此图书馆管理员应该向读者提供帮助。故选B项。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 calcmode="lin" valueType="num">
                                      <p:cBhvr additive="base">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1" end="1"/>
                                            </p:txEl>
                                          </p:spTgt>
                                        </p:tgtEl>
                                        <p:attrNameLst>
                                          <p:attrName>style.visibility</p:attrName>
                                        </p:attrNameLst>
                                      </p:cBhvr>
                                      <p:to>
                                        <p:strVal val="visible"/>
                                      </p:to>
                                    </p:set>
                                    <p:anim calcmode="lin" valueType="num">
                                      <p:cBhvr additive="base">
                                        <p:cTn id="6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e9c0d9d08?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阅读理解C篇</a:t>
            </a:r>
            <a:endParaRPr lang="en-US" altLang="zh-CN" sz="2200" dirty="0"/>
          </a:p>
        </p:txBody>
      </p:sp>
      <p:sp>
        <p:nvSpPr>
          <p:cNvPr id="3" name="QM_3_BD.26_1#042f2f3fc?vop=1&amp;pid=e9c0d9d08&amp;color=0,0,0&amp;vtp=1&amp;bbb=1&amp;hb=1"/>
          <p:cNvSpPr/>
          <p:nvPr/>
        </p:nvSpPr>
        <p:spPr>
          <a:xfrm>
            <a:off x="832104" y="1321435"/>
            <a:ext cx="10533888" cy="47371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主题：亲子关系 | 词数：约337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陕西汉中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safekeeping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（青春期）. 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back-and-forth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 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onwards—into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adolescence—we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 Highlighting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taskmasters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child-driven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adult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expectations—we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26_2#042f2f3fc?vop=1&amp;pid=e9c0d9d08&amp;color=0,0,0&amp;mp=1&amp;vtp=1&amp;bt=1&amp;bbb=1&amp;hb=1"/>
          <p:cNvSpPr/>
          <p:nvPr/>
        </p:nvSpPr>
        <p:spPr>
          <a:xfrm>
            <a:off x="832104" y="1078992"/>
            <a:ext cx="10533888" cy="4120769"/>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non-judgemental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standpoint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engagement.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undervalued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compassionate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psychiatrist,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command-and-control</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EX.27_1#042f2f3fc?vop=1&amp;pid=e9c0d9d08&amp;color=0,0,0&amp;vtp=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主要介绍了父母与孩子之间可以建立朋友关系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BD.28_1#5764a7a78?vop=1&amp;pid=042f2f3fc&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“snag”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4_BD.28_2#5764a7a78.choices?vop=1&amp;pid=042f2f3fc&amp;color=0,0,0&amp;vtp=1&amp;bbb=1"/>
          <p:cNvSpPr/>
          <p:nvPr/>
        </p:nvSpPr>
        <p:spPr>
          <a:xfrm>
            <a:off x="832104" y="1890339"/>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Misjudgement.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Response.</a:t>
            </a:r>
            <a:endParaRPr lang="en-US" altLang="zh-CN" sz="1800" dirty="0"/>
          </a:p>
        </p:txBody>
      </p:sp>
      <p:sp>
        <p:nvSpPr>
          <p:cNvPr id="5" name="QC_4_AS.30_1#5764a7a78?vop=1&amp;pid=042f2f3fc&amp;color=0,0,0&amp;vtp=1&amp;bbb=1&amp;hb=1"/>
          <p:cNvSpPr/>
          <p:nvPr/>
        </p:nvSpPr>
        <p:spPr>
          <a:xfrm>
            <a:off x="832104" y="2310646"/>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词义猜测题。根据画线词上文“In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interactions.”和But可知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，此处与上文构成转折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，即一些专家认为，从孩子出生到3岁这段时间这些互动是快乐的，但是当孩子长大会说“不”时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种快乐就会遇到问题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。故画线词与C项意义相近。故选C项。</a:t>
            </a:r>
            <a:endParaRPr lang="en-US" altLang="zh-CN" dirty="0"/>
          </a:p>
        </p:txBody>
      </p:sp>
      <p:sp>
        <p:nvSpPr>
          <p:cNvPr id="6" name="QC_4_AN.29_1#5764a7a78.bracket?vop=1&amp;pid=042f2f3fc&amp;color=0,0,0&amp;vpa=8&amp;vtp=1"/>
          <p:cNvSpPr/>
          <p:nvPr/>
        </p:nvSpPr>
        <p:spPr>
          <a:xfrm>
            <a:off x="7340060" y="14821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 calcmode="lin" valueType="num">
                                      <p:cBhvr additive="base">
                                        <p:cTn id="3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a482dd619?vop=1&amp;pid=042f2f3fc&amp;color=0,0,0&amp;vtp=1&amp;bt=1&amp;bbb=1"/>
          <p:cNvSpPr/>
          <p:nvPr/>
        </p:nvSpPr>
        <p:spPr>
          <a:xfrm>
            <a:off x="832104" y="1078992"/>
            <a:ext cx="10533888" cy="31305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32_1#a482dd619.bracket?vop=1&amp;pid=042f2f3fc&amp;color=0,0,0&amp;vpa=9&amp;vtp=1"/>
          <p:cNvSpPr/>
          <p:nvPr/>
        </p:nvSpPr>
        <p:spPr>
          <a:xfrm>
            <a:off x="7632160" y="1070737"/>
            <a:ext cx="331788" cy="316040"/>
          </a:xfrm>
          <a:prstGeom prst="rect">
            <a:avLst/>
          </a:prstGeom>
          <a:noFill/>
        </p:spPr>
        <p:txBody>
          <a:bodyPr wrap="none" lIns="0" tIns="0" rIns="0" bIns="0" rtlCol="0" anchor="t"/>
          <a:lstStyle/>
          <a:p>
            <a:pPr algn="ctr">
              <a:lnSpc>
                <a:spcPts val="27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31_2#a482dd619.choices?vop=1&amp;pid=042f2f3fc&amp;color=0,0,0&amp;vtp=1&amp;bbb=1"/>
          <p:cNvSpPr/>
          <p:nvPr/>
        </p:nvSpPr>
        <p:spPr>
          <a:xfrm>
            <a:off x="832104" y="1434021"/>
            <a:ext cx="10533888" cy="668655"/>
          </a:xfrm>
          <a:prstGeom prst="rect">
            <a:avLst/>
          </a:prstGeom>
          <a:noFill/>
        </p:spPr>
        <p:txBody>
          <a:bodyPr wrap="none" lIns="0" tIns="0" rIns="0" bIns="0" rtlCol="0" anchor="t"/>
          <a:lstStyle/>
          <a:p>
            <a:pPr>
              <a:lnSpc>
                <a:spcPts val="28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Avoid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endParaRPr lang="en-US" altLang="zh-CN" sz="1800" dirty="0"/>
          </a:p>
        </p:txBody>
      </p:sp>
      <p:sp>
        <p:nvSpPr>
          <p:cNvPr id="5" name="QC_4_AS.33_1#a482dd619?vop=1&amp;pid=042f2f3fc&amp;color=0,0,0&amp;vtp=1&amp;bbb=1&amp;hb=1"/>
          <p:cNvSpPr/>
          <p:nvPr/>
        </p:nvSpPr>
        <p:spPr>
          <a:xfrm>
            <a:off x="832104" y="2138680"/>
            <a:ext cx="10533888" cy="67164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细节理解题。根据第三段中的“Being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friendship.”可知，家长应该当一个深度倾听者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
        <p:nvSpPr>
          <p:cNvPr id="6" name="QC_4_BD.34_1#ae22bdf76?vop=1&amp;pid=042f2f3fc&amp;color=0,0,0&amp;vtp=1&amp;bbb=1"/>
          <p:cNvSpPr/>
          <p:nvPr/>
        </p:nvSpPr>
        <p:spPr>
          <a:xfrm>
            <a:off x="832104" y="2852737"/>
            <a:ext cx="10533888" cy="31305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4_AN.35_1#ae22bdf76.bracket?vop=1&amp;pid=042f2f3fc&amp;color=0,0,0&amp;vpa=10&amp;vtp=1"/>
          <p:cNvSpPr/>
          <p:nvPr/>
        </p:nvSpPr>
        <p:spPr>
          <a:xfrm>
            <a:off x="8994235" y="2844482"/>
            <a:ext cx="319088" cy="316040"/>
          </a:xfrm>
          <a:prstGeom prst="rect">
            <a:avLst/>
          </a:prstGeom>
          <a:noFill/>
        </p:spPr>
        <p:txBody>
          <a:bodyPr wrap="none" lIns="0" tIns="0" rIns="0" bIns="0" rtlCol="0" anchor="t"/>
          <a:lstStyle/>
          <a:p>
            <a:pPr algn="ctr">
              <a:lnSpc>
                <a:spcPts val="27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4_BD.34_2#ae22bdf76.choices?vop=1&amp;pid=042f2f3fc&amp;color=0,0,0&amp;vtp=1&amp;bbb=1"/>
          <p:cNvSpPr/>
          <p:nvPr/>
        </p:nvSpPr>
        <p:spPr>
          <a:xfrm>
            <a:off x="832104" y="3212782"/>
            <a:ext cx="10533888" cy="313055"/>
          </a:xfrm>
          <a:prstGeom prst="rect">
            <a:avLst/>
          </a:prstGeom>
          <a:noFill/>
        </p:spPr>
        <p:txBody>
          <a:bodyPr wrap="none" lIns="0" tIns="0" rIns="0" bIns="0" rtlCol="0" anchor="t"/>
          <a:lstStyle/>
          <a:p>
            <a:pPr>
              <a:lnSpc>
                <a:spcPts val="27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endParaRPr lang="en-US" altLang="zh-CN" sz="1800" dirty="0"/>
          </a:p>
        </p:txBody>
      </p:sp>
      <p:sp>
        <p:nvSpPr>
          <p:cNvPr id="9" name="QC_4_AS.36_1#ae22bdf76?vop=1&amp;pid=042f2f3fc&amp;color=0,0,0&amp;vtp=1&amp;bbb=1&amp;hb=1"/>
          <p:cNvSpPr/>
          <p:nvPr/>
        </p:nvSpPr>
        <p:spPr>
          <a:xfrm>
            <a:off x="832104" y="3563430"/>
            <a:ext cx="10533888" cy="66865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推理判断题。根据第四段中的“And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firmly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companions.”可推知，作者支持发展与孩子之间的友谊。故选B项。</a:t>
            </a:r>
            <a:endParaRPr lang="en-US" altLang="zh-CN" dirty="0"/>
          </a:p>
        </p:txBody>
      </p:sp>
      <p:sp>
        <p:nvSpPr>
          <p:cNvPr id="10" name="QC_4_BD.37_1#60b8e919d?vop=1&amp;pid=042f2f3fc&amp;color=0,0,0&amp;vtp=1&amp;bbb=1"/>
          <p:cNvSpPr/>
          <p:nvPr/>
        </p:nvSpPr>
        <p:spPr>
          <a:xfrm>
            <a:off x="832104" y="4277486"/>
            <a:ext cx="10533888" cy="31305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suitable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11" name="QC_4_AN.38_1#60b8e919d.bracket?vop=1&amp;pid=042f2f3fc&amp;color=0,0,0&amp;vpa=11&amp;vtp=1"/>
          <p:cNvSpPr/>
          <p:nvPr/>
        </p:nvSpPr>
        <p:spPr>
          <a:xfrm>
            <a:off x="5028660" y="4269231"/>
            <a:ext cx="331788" cy="316040"/>
          </a:xfrm>
          <a:prstGeom prst="rect">
            <a:avLst/>
          </a:prstGeom>
          <a:noFill/>
        </p:spPr>
        <p:txBody>
          <a:bodyPr wrap="none" lIns="0" tIns="0" rIns="0" bIns="0" rtlCol="0" anchor="t"/>
          <a:lstStyle/>
          <a:p>
            <a:pPr algn="ctr">
              <a:lnSpc>
                <a:spcPts val="27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2" name="QC_4_BD.37_2#60b8e919d.choices?vop=1&amp;pid=042f2f3fc&amp;color=0,0,0&amp;vtp=1&amp;bbb=1"/>
          <p:cNvSpPr/>
          <p:nvPr/>
        </p:nvSpPr>
        <p:spPr>
          <a:xfrm>
            <a:off x="832104" y="4628134"/>
            <a:ext cx="10533888" cy="668655"/>
          </a:xfrm>
          <a:prstGeom prst="rect">
            <a:avLst/>
          </a:prstGeom>
          <a:noFill/>
        </p:spPr>
        <p:txBody>
          <a:bodyPr wrap="none" lIns="0" tIns="0" rIns="0" bIns="0" rtlCol="0" anchor="t"/>
          <a:lstStyle/>
          <a:p>
            <a:pPr>
              <a:lnSpc>
                <a:spcPts val="28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Bonds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Relationship</a:t>
            </a:r>
            <a:endParaRPr lang="en-US" altLang="zh-CN" sz="1800" dirty="0"/>
          </a:p>
          <a:p>
            <a:pPr>
              <a:lnSpc>
                <a:spcPts val="27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Fundamental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Growth</a:t>
            </a:r>
            <a:endParaRPr lang="en-US" altLang="zh-CN" sz="1800" dirty="0"/>
          </a:p>
        </p:txBody>
      </p:sp>
      <p:sp>
        <p:nvSpPr>
          <p:cNvPr id="13" name="QC_4_AS.39_1#60b8e919d?vop=1&amp;pid=042f2f3fc&amp;color=0,0,0&amp;vtp=1&amp;bbb=1&amp;hb=1"/>
          <p:cNvSpPr/>
          <p:nvPr/>
        </p:nvSpPr>
        <p:spPr>
          <a:xfrm>
            <a:off x="832104" y="5332793"/>
            <a:ext cx="10533888" cy="67164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主旨大意题。根据第一段内容并结合文章讲述父母与孩子之间可以建立朋友关系可知，A项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（亲子友谊关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）适合作本文标题。故选A项。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 calcmode="lin" valueType="num">
                                      <p:cBhvr additive="base">
                                        <p:cTn id="55"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
                                            <p:txEl>
                                              <p:pRg st="0" end="0"/>
                                            </p:txEl>
                                          </p:spTgt>
                                        </p:tgtEl>
                                        <p:attrNameLst>
                                          <p:attrName>style.visibility</p:attrName>
                                        </p:attrNameLst>
                                      </p:cBhvr>
                                      <p:to>
                                        <p:strVal val="visible"/>
                                      </p:to>
                                    </p:set>
                                    <p:anim calcmode="lin" valueType="num">
                                      <p:cBhvr additive="base">
                                        <p:cTn id="5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3">
                                            <p:bg/>
                                          </p:spTgt>
                                        </p:tgtEl>
                                        <p:attrNameLst>
                                          <p:attrName>style.visibility</p:attrName>
                                        </p:attrNameLst>
                                      </p:cBhvr>
                                      <p:to>
                                        <p:strVal val="visible"/>
                                      </p:to>
                                    </p:set>
                                    <p:anim calcmode="lin" valueType="num">
                                      <p:cBhvr additive="base">
                                        <p:cTn id="6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3">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 calcmode="lin" valueType="num">
                                      <p:cBhvr additive="base">
                                        <p:cTn id="6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3">
                                            <p:txEl>
                                              <p:pRg st="1" end="1"/>
                                            </p:txEl>
                                          </p:spTgt>
                                        </p:tgtEl>
                                        <p:attrNameLst>
                                          <p:attrName>style.visibility</p:attrName>
                                        </p:attrNameLst>
                                      </p:cBhvr>
                                      <p:to>
                                        <p:strVal val="visible"/>
                                      </p:to>
                                    </p:set>
                                    <p:anim calcmode="lin" valueType="num">
                                      <p:cBhvr additive="base">
                                        <p:cTn id="7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P spid="11" grpId="0" animBg="1" build="p"/>
      <p:bldP spid="1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c51e3b013?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阅读理解D篇</a:t>
            </a:r>
            <a:endParaRPr lang="en-US" altLang="zh-CN" sz="2200" dirty="0"/>
          </a:p>
        </p:txBody>
      </p:sp>
      <p:sp>
        <p:nvSpPr>
          <p:cNvPr id="3" name="QM_3_BD.40_1#65779d6af?vop=1&amp;pid=c51e3b013&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主题：AI模型与儿童语言习得机制 | 词数：约352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吉林白山五校</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capable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footage（连续镜头）got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headcam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average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masters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vocabulary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toolkit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（工具包）.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40_2#65779d6af?vop=1&amp;pid=c51e3b013&amp;color=0,0,0&amp;mp=1&amp;vtp=1&amp;bt=1&amp;bbb=1&amp;hb=1"/>
          <p:cNvSpPr/>
          <p:nvPr/>
        </p:nvSpPr>
        <p:spPr>
          <a:xfrm>
            <a:off x="832104" y="1078992"/>
            <a:ext cx="10533888" cy="49657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audio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（帧）</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headcam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（神经的）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（模块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co-occur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40_3#65779d6af?vop=1&amp;pid=c51e3b013&amp;color=0,0,0&amp;mp=1&amp;vtp=1&amp;bt=1&amp;bbb=1&amp;hb=1"/>
          <p:cNvSpPr/>
          <p:nvPr/>
        </p:nvSpPr>
        <p:spPr>
          <a:xfrm>
            <a:off x="832104" y="1078992"/>
            <a:ext cx="10533888" cy="11938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today's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minimal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3_EX.41_1#65779d6af?vop=1&amp;pid=c51e3b013&amp;color=0,0,0&amp;vtp=1&amp;bbb=1&amp;hb=1"/>
          <p:cNvSpPr/>
          <p:nvPr/>
        </p:nvSpPr>
        <p:spPr>
          <a:xfrm>
            <a:off x="832104" y="23253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人工智能研究人员成功创建了一个机器学习模型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该模型能够利用戴着头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戴式摄像机的幼儿拍摄的视频来学习单词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4_BD.42_1#b44384a01?vop=1&amp;pid=65779d6af&amp;color=0,0,0&amp;vtp=1&amp;bbb=1"/>
          <p:cNvSpPr/>
          <p:nvPr/>
        </p:nvSpPr>
        <p:spPr>
          <a:xfrm>
            <a:off x="832104" y="314775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4_AN.43_1#b44384a01.bracket?vop=1&amp;pid=65779d6af&amp;color=0,0,0&amp;vpa=12&amp;vtp=1"/>
          <p:cNvSpPr/>
          <p:nvPr/>
        </p:nvSpPr>
        <p:spPr>
          <a:xfrm>
            <a:off x="6301835" y="314394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4_BD.42_2#b44384a01.choices?vop=1&amp;pid=65779d6af&amp;color=0,0,0&amp;vtp=1&amp;bbb=1"/>
          <p:cNvSpPr/>
          <p:nvPr/>
        </p:nvSpPr>
        <p:spPr>
          <a:xfrm>
            <a:off x="832104" y="3568065"/>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evidence.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endParaRPr lang="en-US" altLang="zh-CN" sz="1800" dirty="0"/>
          </a:p>
        </p:txBody>
      </p:sp>
      <p:sp>
        <p:nvSpPr>
          <p:cNvPr id="7" name="QC_4_AS.44_1#b44384a01?vop=1&amp;pid=65779d6af&amp;color=0,0,0&amp;vtp=1&amp;bbb=1&amp;hb=1"/>
          <p:cNvSpPr/>
          <p:nvPr/>
        </p:nvSpPr>
        <p:spPr>
          <a:xfrm>
            <a:off x="832104" y="438785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推理判断题。根据第一段内容可知，人工智能研究人员成功创建了一种机器学习模型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，该模型可以通过戴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着头戴式摄像机的幼儿拍摄的视频来学习单词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。这些发现可能有助于研究儿童语言习得机制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，还可能有助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于建立未来更接近人类学习方式的机器学习模型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。故作者在第一段介绍了研究背景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，目的是引出本文的主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要话题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 calcmode="lin" valueType="num">
                                      <p:cBhvr additive="base">
                                        <p:cTn id="4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3" end="3"/>
                                            </p:txEl>
                                          </p:spTgt>
                                        </p:tgtEl>
                                        <p:attrNameLst>
                                          <p:attrName>style.visibility</p:attrName>
                                        </p:attrNameLst>
                                      </p:cBhvr>
                                      <p:to>
                                        <p:strVal val="visible"/>
                                      </p:to>
                                    </p:set>
                                    <p:anim calcmode="lin" valueType="num">
                                      <p:cBhvr additive="base">
                                        <p:cTn id="4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6c8e75d25?vop=1&amp;pid=65779d6a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6_1#6c8e75d25.bracket?vop=1&amp;pid=65779d6af&amp;color=0,0,0&amp;vpa=13&amp;vtp=1"/>
          <p:cNvSpPr/>
          <p:nvPr/>
        </p:nvSpPr>
        <p:spPr>
          <a:xfrm>
            <a:off x="5181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BD.45_2#6c8e75d25.choices?vop=1&amp;pid=65779d6af&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factors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acquisition.</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learning.</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1800" dirty="0"/>
          </a:p>
        </p:txBody>
      </p:sp>
      <p:sp>
        <p:nvSpPr>
          <p:cNvPr id="5" name="QC_4_AS.47_1#6c8e75d25?vop=1&amp;pid=65779d6af&amp;color=0,0,0&amp;vtp=1&amp;bbb=1&amp;hb=1"/>
          <p:cNvSpPr/>
          <p:nvPr/>
        </p:nvSpPr>
        <p:spPr>
          <a:xfrm>
            <a:off x="832104" y="3141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mechanism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meanings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scientific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debate.Researchers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儿童如何将意义与单词联系起来的实际机制尚不清楚，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研究人员试图通过人工智能模型来探索这一机制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8_1#27fb8f70d?vop=1&amp;pid=65779d6a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49_1#27fb8f70d.bracket?vop=1&amp;pid=65779d6af&amp;color=0,0,0&amp;vpa=14&amp;vtp=1"/>
          <p:cNvSpPr/>
          <p:nvPr/>
        </p:nvSpPr>
        <p:spPr>
          <a:xfrm>
            <a:off x="643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48_2#27fb8f70d.choices?vop=1&amp;pid=65779d6af&amp;color=0,0,0&amp;vtp=1&amp;bbb=1"/>
          <p:cNvSpPr/>
          <p:nvPr/>
        </p:nvSpPr>
        <p:spPr>
          <a:xfrm>
            <a:off x="832104" y="1490980"/>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guess.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endParaRPr lang="en-US" altLang="zh-CN" sz="1800" dirty="0"/>
          </a:p>
        </p:txBody>
      </p:sp>
      <p:sp>
        <p:nvSpPr>
          <p:cNvPr id="5" name="QC_4_AS.50_1#27fb8f70d?vop=1&amp;pid=65779d6af&amp;color=0,0,0&amp;vtp=1&amp;bbb=1&amp;hb=1"/>
          <p:cNvSpPr/>
          <p:nvPr/>
        </p:nvSpPr>
        <p:spPr>
          <a:xfrm>
            <a:off x="832104" y="2310765"/>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推理判断题。第三段中的“Over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collected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600,000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37,500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细说明该研究获取的视频和音频数据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，以及第四段中的“The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frames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camera</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co-occur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.”解释模型中模块的分工和工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作机制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。由此可推知，作者主要通过描述研究过程来阐述文章的主题。故选C项。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2eb162eeb.fixed?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全书综合检测</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621785afd?vop=1&amp;pid=65779d6af&amp;color=0,0,0&amp;vtp=1&amp;bt=1&amp;bbb=1"/>
          <p:cNvSpPr/>
          <p:nvPr/>
        </p:nvSpPr>
        <p:spPr>
          <a:xfrm>
            <a:off x="832104" y="1078992"/>
            <a:ext cx="10533888" cy="294005"/>
          </a:xfrm>
          <a:prstGeom prst="rect">
            <a:avLst/>
          </a:prstGeom>
          <a:noFill/>
        </p:spPr>
        <p:txBody>
          <a:bodyPr wrap="none" lIns="0" tIns="0" rIns="0" bIns="0" rtlCol="0" anchor="t"/>
          <a:lstStyle/>
          <a:p>
            <a:pPr algn="l">
              <a:lnSpc>
                <a:spcPts val="25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52_1#621785afd.bracket?vop=1&amp;pid=65779d6af&amp;color=0,0,0&amp;vpa=15&amp;vtp=1"/>
          <p:cNvSpPr/>
          <p:nvPr/>
        </p:nvSpPr>
        <p:spPr>
          <a:xfrm>
            <a:off x="6149435" y="1070229"/>
            <a:ext cx="319088" cy="296990"/>
          </a:xfrm>
          <a:prstGeom prst="rect">
            <a:avLst/>
          </a:prstGeom>
          <a:noFill/>
        </p:spPr>
        <p:txBody>
          <a:bodyPr wrap="none" lIns="0" tIns="0" rIns="0" bIns="0" rtlCol="0" anchor="t"/>
          <a:lstStyle/>
          <a:p>
            <a:pPr algn="ctr">
              <a:lnSpc>
                <a:spcPts val="25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51_2#621785afd.choices?vop=1&amp;pid=65779d6af&amp;color=0,0,0&amp;vtp=1&amp;bbb=1"/>
          <p:cNvSpPr/>
          <p:nvPr/>
        </p:nvSpPr>
        <p:spPr>
          <a:xfrm>
            <a:off x="832104" y="1417510"/>
            <a:ext cx="10533888" cy="294005"/>
          </a:xfrm>
          <a:prstGeom prst="rect">
            <a:avLst/>
          </a:prstGeom>
          <a:noFill/>
        </p:spPr>
        <p:txBody>
          <a:bodyPr wrap="none" lIns="0" tIns="0" rIns="0" bIns="0" rtlCol="0" anchor="t"/>
          <a:lstStyle/>
          <a:p>
            <a:pPr>
              <a:lnSpc>
                <a:spcPts val="2500"/>
              </a:lnSpc>
              <a:tabLst>
                <a:tab pos="2579370" algn="l"/>
                <a:tab pos="5336540" algn="l"/>
                <a:tab pos="77762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Unclear.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Unconcerned.</a:t>
            </a:r>
            <a:endParaRPr lang="en-US" altLang="zh-CN" sz="1800" dirty="0"/>
          </a:p>
        </p:txBody>
      </p:sp>
      <p:sp>
        <p:nvSpPr>
          <p:cNvPr id="5" name="QC_4_AS.53_1#621785afd?vop=1&amp;pid=65779d6af&amp;color=0,0,0&amp;vtp=1&amp;bbb=1&amp;hb=1"/>
          <p:cNvSpPr/>
          <p:nvPr/>
        </p:nvSpPr>
        <p:spPr>
          <a:xfrm>
            <a:off x="832104" y="1748790"/>
            <a:ext cx="10533888" cy="967105"/>
          </a:xfrm>
          <a:prstGeom prst="rect">
            <a:avLst/>
          </a:prstGeom>
          <a:noFill/>
        </p:spPr>
        <p:txBody>
          <a:bodyPr wrap="none" lIns="0" tIns="0" rIns="0" bIns="0" rtlCol="0" anchor="t"/>
          <a:lstStyle/>
          <a:p>
            <a:pPr algn="l">
              <a:lnSpc>
                <a:spcPts val="26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推理判断题。根据最后一段内容可知，莱克教授惊讶于人工智能系统能从少量的数据中学到如此多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6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积极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。由此可推知，其对该研究持肯定态度。故选B项。</a:t>
            </a:r>
            <a:endParaRPr lang="en-US" altLang="zh-CN" sz="1800" dirty="0"/>
          </a:p>
          <a:p>
            <a:pPr>
              <a:lnSpc>
                <a:spcPts val="26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长难句分析</a:t>
            </a:r>
            <a:endParaRPr lang="en-US" altLang="zh-CN" dirty="0"/>
          </a:p>
        </p:txBody>
      </p:sp>
      <p:pic>
        <p:nvPicPr>
          <p:cNvPr id="6" name="QC_4_AS.53_2#621785afd?vop=1&amp;pid=65779d6a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98648" y="2852674"/>
            <a:ext cx="6400800"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AS.53_3#621785afd?vop=1&amp;pid=65779d6af&amp;color=0,0,0&amp;vtp=1&amp;bbb=1&amp;hb=1"/>
          <p:cNvSpPr/>
          <p:nvPr/>
        </p:nvSpPr>
        <p:spPr>
          <a:xfrm>
            <a:off x="832104" y="5468874"/>
            <a:ext cx="10533888" cy="614680"/>
          </a:xfrm>
          <a:prstGeom prst="rect">
            <a:avLst/>
          </a:prstGeom>
          <a:noFill/>
        </p:spPr>
        <p:txBody>
          <a:bodyPr wrap="none" lIns="0" tIns="0" rIns="0" bIns="0" rtlCol="0" anchor="t"/>
          <a:lstStyle/>
          <a:p>
            <a:pPr algn="l">
              <a:lnSpc>
                <a:spcPts val="26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人工智能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研究人员能成功创建一个机器学习模型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该模型能够利用一名幼儿佩戴头戴式摄像</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4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机所获取的连续镜头来学习单词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6529cb32?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3_BD.54_1#b402d776d?vop=1&amp;pid=b6529cb32&amp;color=0,0,0&amp;vtp=1&amp;bbb=1"/>
          <p:cNvSpPr/>
          <p:nvPr/>
        </p:nvSpPr>
        <p:spPr>
          <a:xfrm>
            <a:off x="832104" y="1422400"/>
            <a:ext cx="1053388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主题：提神的方法 | 词数：约269 | 难度：适中 | 建议用时：7分钟</a:t>
            </a:r>
            <a:endParaRPr lang="en-US" altLang="zh-CN" sz="1800" dirty="0"/>
          </a:p>
        </p:txBody>
      </p:sp>
      <p:sp>
        <p:nvSpPr>
          <p:cNvPr id="4" name="QM_3_BD.54_2#b402d776d?vop=1&amp;pid=b6529cb32&amp;color=0,0,0&amp;vtp=1&amp;bbb=1&amp;hb=1"/>
          <p:cNvSpPr/>
          <p:nvPr/>
        </p:nvSpPr>
        <p:spPr>
          <a:xfrm>
            <a:off x="832104" y="1830895"/>
            <a:ext cx="10533888" cy="3703955"/>
          </a:xfrm>
          <a:prstGeom prst="rect">
            <a:avLst/>
          </a:prstGeom>
          <a:noFill/>
        </p:spPr>
        <p:txBody>
          <a:bodyPr wrap="none" lIns="0" tIns="0" rIns="0" bIns="0" rtlCol="0" anchor="t"/>
          <a:lstStyle/>
          <a:p>
            <a:pPr algn="l">
              <a:lnSpc>
                <a:spcPts val="3300"/>
              </a:lnSpc>
            </a:pP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四川眉山中学</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sz="180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Ways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Boost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candy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caffeine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immediate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（吃不消）</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sunshine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absorb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information.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esteem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dirty="0"/>
          </a:p>
        </p:txBody>
      </p:sp>
      <p:sp>
        <p:nvSpPr>
          <p:cNvPr id="5" name="QM_3_AN.55_1#b402d776d.blank?vop=1&amp;pid=b6529cb32&amp;color=0,0,0&amp;vpa=16&amp;vtp=1"/>
          <p:cNvSpPr/>
          <p:nvPr/>
        </p:nvSpPr>
        <p:spPr>
          <a:xfrm>
            <a:off x="1625060" y="3476815"/>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6" name="QM_3_AN.56_1#b402d776d.blank?vop=1&amp;pid=b6529cb32&amp;color=0,0,0&amp;vpa=17&amp;vtp=1"/>
          <p:cNvSpPr/>
          <p:nvPr/>
        </p:nvSpPr>
        <p:spPr>
          <a:xfrm>
            <a:off x="1828260" y="5132260"/>
            <a:ext cx="331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57_1#b402d776d?vop=1&amp;pid=b6529cb32&amp;color=0,0,0&amp;mp=1&amp;vtp=1&amp;bt=1&amp;bbb=1&amp;hb=1"/>
          <p:cNvSpPr/>
          <p:nvPr/>
        </p:nvSpPr>
        <p:spPr>
          <a:xfrm>
            <a:off x="832104" y="1080000"/>
            <a:ext cx="10533888" cy="268478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Chew</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piece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sugar-free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attentiveness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confirmed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soldiers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shallowly,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oxygen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counteract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slowly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seconds.</a:t>
            </a:r>
            <a:endParaRPr lang="en-US" altLang="zh-CN" dirty="0"/>
          </a:p>
        </p:txBody>
      </p:sp>
      <p:sp>
        <p:nvSpPr>
          <p:cNvPr id="3" name="QM_3_AN.58_1#b402d776d.blank?vop=1&amp;pid=b6529cb32&amp;color=0,0,0&amp;mp=1&amp;vpa=18&amp;vtp=1"/>
          <p:cNvSpPr/>
          <p:nvPr/>
        </p:nvSpPr>
        <p:spPr>
          <a:xfrm>
            <a:off x="3060160" y="2235383"/>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M_3_BD.57_2#b402d776d?vop=1&amp;pid=b6529cb32&amp;color=0,0,0&amp;vtp=1&amp;bbb=1&amp;hb=1"/>
          <p:cNvSpPr/>
          <p:nvPr/>
        </p:nvSpPr>
        <p:spPr>
          <a:xfrm>
            <a:off x="832104" y="3751890"/>
            <a:ext cx="10533888" cy="229108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necessarily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glasses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functioning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a:p>
            <a:pPr>
              <a:lnSpc>
                <a:spcPts val="31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elt</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endParaRPr lang="en-US" altLang="zh-CN" dirty="0"/>
          </a:p>
        </p:txBody>
      </p:sp>
      <p:sp>
        <p:nvSpPr>
          <p:cNvPr id="5" name="QM_3_AN.59_1#b402d776d.blank?vop=1&amp;pid=b6529cb32&amp;color=0,0,0&amp;vpa=19&amp;vtp=1"/>
          <p:cNvSpPr/>
          <p:nvPr/>
        </p:nvSpPr>
        <p:spPr>
          <a:xfrm>
            <a:off x="6120860" y="4513572"/>
            <a:ext cx="293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6" name="QM_3_AN.60_1#b402d776d.blank?vop=1&amp;pid=b6529cb32&amp;color=0,0,0&amp;vpa=20&amp;vtp=1"/>
          <p:cNvSpPr/>
          <p:nvPr/>
        </p:nvSpPr>
        <p:spPr>
          <a:xfrm>
            <a:off x="1593310" y="5300972"/>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1_1#b402d776d?vop=1&amp;pid=b6529cb32&amp;color=0,0,0&amp;vtp=1&amp;bt=1&amp;bbb=1"/>
          <p:cNvSpPr/>
          <p:nvPr/>
        </p:nvSpPr>
        <p:spPr>
          <a:xfrm>
            <a:off x="832104" y="1078992"/>
            <a:ext cx="10533888" cy="28657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Singing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levels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body.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curtains.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refreshed.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refill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Expose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sunlight,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1800" dirty="0"/>
          </a:p>
        </p:txBody>
      </p:sp>
      <p:sp>
        <p:nvSpPr>
          <p:cNvPr id="3" name="QM_3_EX.62_1#b402d776d?vop=1&amp;pid=b6529cb32&amp;color=0,0,0&amp;vtp=1&amp;bbb=1"/>
          <p:cNvSpPr/>
          <p:nvPr/>
        </p:nvSpPr>
        <p:spPr>
          <a:xfrm>
            <a:off x="832104" y="3966273"/>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文章主要介绍了一些帮助读者在下午感到困倦时提神的方法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4_BD.63_1#89c3cdb4f?vop=1&amp;pid=b402d776d&amp;color=0,0,0&amp;vtp=1&amp;bbb=1"/>
          <p:cNvSpPr/>
          <p:nvPr/>
        </p:nvSpPr>
        <p:spPr>
          <a:xfrm>
            <a:off x="832104" y="4381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5" name="QB_4_AN.64_1#89c3cdb4f.blank?vop=1&amp;pid=b402d776d&amp;color=0,0,0&amp;vpa=21&amp;vtp=1"/>
          <p:cNvSpPr/>
          <p:nvPr/>
        </p:nvSpPr>
        <p:spPr>
          <a:xfrm>
            <a:off x="1053560" y="4339653"/>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6" name="QB_4_AS.65_1#89c3cdb4f?vop=1&amp;pid=b402d776d&amp;color=0,0,0&amp;vtp=1&amp;bbb=1&amp;hb=1"/>
          <p:cNvSpPr/>
          <p:nvPr/>
        </p:nvSpPr>
        <p:spPr>
          <a:xfrm>
            <a:off x="832104" y="4801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上文讲述了下午时分感到困倦和能量低下的情况，并建议不要依赖糖果、咖啡或能量饮料来提神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ways.”表明了接下来将提供一些解决这些情况的方法，E项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（你需要的是一个持久的解决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方案来帮助你感到神清气爽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）给出上文问题的解决方案，同时引出下文，符合语境。故选E项。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6_1#af9b120b8?vop=1&amp;pid=b402d776d&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4_AN.67_1#af9b120b8.blank?vop=1&amp;pid=b402d776d&amp;color=0,0,0&amp;vpa=22&amp;vtp=1"/>
          <p:cNvSpPr/>
          <p:nvPr/>
        </p:nvSpPr>
        <p:spPr>
          <a:xfrm>
            <a:off x="1040860" y="1040130"/>
            <a:ext cx="331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4_AS.68_1#af9b120b8?vop=1&amp;pid=b402d776d&amp;color=0,0,0&amp;vtp=1&amp;bbb=1&amp;hb=1"/>
          <p:cNvSpPr/>
          <p:nvPr/>
        </p:nvSpPr>
        <p:spPr>
          <a:xfrm>
            <a:off x="832104" y="1442212"/>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上文说明了外出的好处，D项（如果你真的不能出去，至少拉开窗帘）承接上文，并呼应段落小标题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
        <p:nvSpPr>
          <p:cNvPr id="5" name="QB_4_BD.69_1#bd2f92000?vop=1&amp;pid=b402d776d&amp;color=0,0,0&amp;vtp=1&amp;bbb=1"/>
          <p:cNvSpPr/>
          <p:nvPr/>
        </p:nvSpPr>
        <p:spPr>
          <a:xfrm>
            <a:off x="832104" y="2174811"/>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4_AN.70_1#bd2f92000.blank?vop=1&amp;pid=b402d776d&amp;color=0,0,0&amp;vpa=23&amp;vtp=1"/>
          <p:cNvSpPr/>
          <p:nvPr/>
        </p:nvSpPr>
        <p:spPr>
          <a:xfrm>
            <a:off x="1053560" y="2135949"/>
            <a:ext cx="3190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B_4_AS.71_1#bd2f92000?vop=1&amp;pid=b402d776d&amp;color=0,0,0&amp;vtp=1&amp;bbb=1&amp;hb=1"/>
          <p:cNvSpPr/>
          <p:nvPr/>
        </p:nvSpPr>
        <p:spPr>
          <a:xfrm>
            <a:off x="832104" y="2533650"/>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下文具体介绍了怎样进行深呼吸，B项（进行几次深呼吸）概括下文内容，适合作本段小标题，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
        <p:nvSpPr>
          <p:cNvPr id="8" name="QB_4_BD.72_1#9ea85ff9c?vop=1&amp;pid=b402d776d&amp;color=0,0,0&amp;vtp=1&amp;bbb=1"/>
          <p:cNvSpPr/>
          <p:nvPr/>
        </p:nvSpPr>
        <p:spPr>
          <a:xfrm>
            <a:off x="832104" y="3266249"/>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4_AN.73_1#9ea85ff9c.blank?vop=1&amp;pid=b402d776d&amp;color=0,0,0&amp;vpa=24&amp;vtp=1"/>
          <p:cNvSpPr/>
          <p:nvPr/>
        </p:nvSpPr>
        <p:spPr>
          <a:xfrm>
            <a:off x="1066260" y="3227387"/>
            <a:ext cx="2936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10" name="QB_4_AS.74_1#9ea85ff9c?vop=1&amp;pid=b402d776d&amp;color=0,0,0&amp;vtp=1&amp;bbb=1&amp;hb=1"/>
          <p:cNvSpPr/>
          <p:nvPr/>
        </p:nvSpPr>
        <p:spPr>
          <a:xfrm>
            <a:off x="832104" y="3625088"/>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上文表明喝水的重要性，下文“The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.”说明了走去接水也有助于提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，F项（试着每隔几个小时就去冰箱或饮水机那里续杯）与上文的建议一致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，且与下文关于步行提神的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内容相衔接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，符合语境。故选F项。</a:t>
            </a:r>
            <a:endParaRPr lang="en-US" altLang="zh-CN" dirty="0"/>
          </a:p>
        </p:txBody>
      </p:sp>
      <p:sp>
        <p:nvSpPr>
          <p:cNvPr id="11" name="QB_4_BD.75_1#efdb9a43d?vop=1&amp;pid=b402d776d&amp;color=0,0,0&amp;vtp=1&amp;bbb=1"/>
          <p:cNvSpPr/>
          <p:nvPr/>
        </p:nvSpPr>
        <p:spPr>
          <a:xfrm>
            <a:off x="832104" y="471328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12" name="QB_4_AN.76_1#efdb9a43d.blank?vop=1&amp;pid=b402d776d&amp;color=0,0,0&amp;vpa=25&amp;vtp=1"/>
          <p:cNvSpPr/>
          <p:nvPr/>
        </p:nvSpPr>
        <p:spPr>
          <a:xfrm>
            <a:off x="1053560" y="4674425"/>
            <a:ext cx="3190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3" name="QB_4_AS.77_1#efdb9a43d?vop=1&amp;pid=b402d776d&amp;color=0,0,0&amp;vtp=1&amp;bbb=1&amp;hb=1"/>
          <p:cNvSpPr/>
          <p:nvPr/>
        </p:nvSpPr>
        <p:spPr>
          <a:xfrm>
            <a:off x="832104" y="5072126"/>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小标题“Belt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tune.”概括本段大意，下文“So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hairbrush,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out.”给出了具体的行动建议，C项（唱歌会降低你体内的压力水平）</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解释了要唱歌的原因，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2" end="2"/>
                                            </p:txEl>
                                          </p:spTgt>
                                        </p:tgtEl>
                                        <p:attrNameLst>
                                          <p:attrName>style.visibility</p:attrName>
                                        </p:attrNameLst>
                                      </p:cBhvr>
                                      <p:to>
                                        <p:strVal val="visible"/>
                                      </p:to>
                                    </p:set>
                                    <p:anim calcmode="lin" valueType="num">
                                      <p:cBhvr additive="base">
                                        <p:cTn id="105"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5507620b?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3_BD.78_1#44a50e38d?vop=1&amp;pid=d5507620b&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主题：初识陌生文化 | 词数：约279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黑龙江双鸭山多校联考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internship（实习工作）in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tightly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54-storey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underground;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8_2#44a50e38d?vop=1&amp;pid=d5507620b&amp;color=0,0,0&amp;mp=1&amp;vtp=1&amp;bt=1&amp;bbb=1&amp;hb=1"/>
          <p:cNvSpPr/>
          <p:nvPr/>
        </p:nvSpPr>
        <p:spPr>
          <a:xfrm>
            <a:off x="832104" y="978027"/>
            <a:ext cx="10533888" cy="25273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Chinatown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cheeseburger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doorstep.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3_EX.79_1#44a50e38d?vop=1&amp;pid=d5507620b&amp;color=0,0,0&amp;vtp=1&amp;bbb=1&amp;hb=1"/>
          <p:cNvSpPr/>
          <p:nvPr/>
        </p:nvSpPr>
        <p:spPr>
          <a:xfrm>
            <a:off x="832104" y="3594989"/>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作者离开家乡到纽约当实习生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在这期间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作者从感到焦虑</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恐惧到直面</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困难努力奋斗</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得到了成长</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变得更加独立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4_BD.80_1#98334a124.choices?vop=1&amp;pid=44a50e38d&amp;color=0,0,0&amp;vtp=1&amp;bbb=1"/>
          <p:cNvSpPr/>
          <p:nvPr/>
        </p:nvSpPr>
        <p:spPr>
          <a:xfrm>
            <a:off x="832104" y="4276472"/>
            <a:ext cx="10533888" cy="322580"/>
          </a:xfrm>
          <a:prstGeom prst="rect">
            <a:avLst/>
          </a:prstGeom>
          <a:noFill/>
        </p:spPr>
        <p:txBody>
          <a:bodyPr wrap="none" lIns="0" tIns="0" rIns="0" bIns="0" rtlCol="0" anchor="t"/>
          <a:lstStyle/>
          <a:p>
            <a:pPr>
              <a:lnSpc>
                <a:spcPts val="28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unforgettable</a:t>
            </a:r>
            <a:endParaRPr lang="en-US" altLang="zh-CN" sz="1800" dirty="0"/>
          </a:p>
        </p:txBody>
      </p:sp>
      <p:sp>
        <p:nvSpPr>
          <p:cNvPr id="5" name="QC_4_AN.81_1#98334a124.bracket?vop=1&amp;pid=44a50e38d&amp;color=0,0,0&amp;vpa=26&amp;vtp=1"/>
          <p:cNvSpPr/>
          <p:nvPr/>
        </p:nvSpPr>
        <p:spPr>
          <a:xfrm>
            <a:off x="1244060" y="4273614"/>
            <a:ext cx="3190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C_4_AS.82_1#98334a124?vop=1&amp;pid=44a50e38d&amp;color=0,0,0&amp;vtp=1&amp;bbb=1&amp;hb=1"/>
          <p:cNvSpPr/>
          <p:nvPr/>
        </p:nvSpPr>
        <p:spPr>
          <a:xfrm>
            <a:off x="832104" y="4633850"/>
            <a:ext cx="10533888" cy="14209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句意为：但我的第一次经历是在一个意想不到的地方——我自己的国家。根据常识和上文“I've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opportunities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culture.”以及下文my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，作者第一次体验国</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外的文化是在自己的国家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，这是一个意想不到的地方。unusual意为“不寻常的”；unexpected意为“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意外的”；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意为“令人不快的”；unforgettable意为“难忘的”。故选B项。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83_1#a65d56ba3.choices?vop=1&amp;pid=44a50e38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overcome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endParaRPr lang="en-US" altLang="zh-CN" sz="1800" dirty="0"/>
          </a:p>
        </p:txBody>
      </p:sp>
      <p:sp>
        <p:nvSpPr>
          <p:cNvPr id="3" name="QC_4_AN.84_1#a65d56ba3.bracket?vop=1&amp;pid=44a50e38d&amp;color=0,0,0&amp;vpa=27&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85_1#a65d56ba3?vop=1&amp;pid=44a50e38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句意为：这是我第一次生活在家乡得克萨斯州以外的地方。根据上文“When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internship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York.”和下文outside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Texas可知，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此处指作者第一次在远离家乡的地方生活。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意为“生活”。故选B项。</a:t>
            </a:r>
            <a:endParaRPr lang="en-US" altLang="zh-CN" dirty="0"/>
          </a:p>
        </p:txBody>
      </p:sp>
      <p:sp>
        <p:nvSpPr>
          <p:cNvPr id="5" name="QC_4_BD.86_1#f796574d8.choices?vop=1&amp;pid=44a50e38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a:t>
            </a:r>
            <a:endParaRPr lang="en-US" altLang="zh-CN" sz="1800" dirty="0"/>
          </a:p>
        </p:txBody>
      </p:sp>
      <p:sp>
        <p:nvSpPr>
          <p:cNvPr id="6" name="QC_4_AN.87_1#f796574d8.bracket?vop=1&amp;pid=44a50e38d&amp;color=0,0,0&amp;vpa=28&amp;vtp=1"/>
          <p:cNvSpPr/>
          <p:nvPr/>
        </p:nvSpPr>
        <p:spPr>
          <a:xfrm>
            <a:off x="12440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4_AS.88_1#f796574d8?vop=1&amp;pid=44a50e38d&amp;color=0,0,0&amp;vtp=1&amp;bbb=1&amp;hb=1"/>
          <p:cNvSpPr/>
          <p:nvPr/>
        </p:nvSpPr>
        <p:spPr>
          <a:xfrm>
            <a:off x="832104" y="31508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句意为：随着我搬到北方而来的是文化冲击。根据下文内容可知，纽约的生活和得克萨斯州的不一样</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，作者经历了文化冲击。culture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shock意为“文化冲击”，是固定短语。故选D项。</a:t>
            </a:r>
            <a:endParaRPr lang="en-US" altLang="zh-CN" dirty="0"/>
          </a:p>
        </p:txBody>
      </p:sp>
      <p:sp>
        <p:nvSpPr>
          <p:cNvPr id="8" name="QC_4_BD.89_1#4f9804924.choices?vop=1&amp;pid=44a50e38d&amp;color=0,0,0&amp;vtp=1&amp;bbb=1"/>
          <p:cNvSpPr/>
          <p:nvPr/>
        </p:nvSpPr>
        <p:spPr>
          <a:xfrm>
            <a:off x="832104" y="3965638"/>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equipped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endParaRPr lang="en-US" altLang="zh-CN" sz="1800" dirty="0"/>
          </a:p>
        </p:txBody>
      </p:sp>
      <p:sp>
        <p:nvSpPr>
          <p:cNvPr id="9" name="QC_4_AN.90_1#4f9804924.bracket?vop=1&amp;pid=44a50e38d&amp;color=0,0,0&amp;vpa=29&amp;vtp=1"/>
          <p:cNvSpPr/>
          <p:nvPr/>
        </p:nvSpPr>
        <p:spPr>
          <a:xfrm>
            <a:off x="1244060" y="396182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4_AS.91_1#4f9804924?vop=1&amp;pid=44a50e38d&amp;color=0,0,0&amp;vtp=1&amp;bbb=1&amp;hb=1"/>
          <p:cNvSpPr/>
          <p:nvPr/>
        </p:nvSpPr>
        <p:spPr>
          <a:xfrm>
            <a:off x="832104" y="43859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句意为：但这无法与拥有约800万公民的挤得严严实实的纽约相比。根据with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citizens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纽约非常拥挤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。closed意为“关闭的”；equipped意为“装备齐全的”；controlled意为“限制的”；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异常拥挤的”。故选D项。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92_1#53e1d4050.choices?vop=1&amp;pid=44a50e38d&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endParaRPr lang="en-US" altLang="zh-CN" sz="1800" dirty="0"/>
          </a:p>
        </p:txBody>
      </p:sp>
      <p:sp>
        <p:nvSpPr>
          <p:cNvPr id="3" name="QC_4_AN.93_1#53e1d4050.bracket?vop=1&amp;pid=44a50e38d&amp;color=0,0,0&amp;vpa=30&amp;vtp=1"/>
          <p:cNvSpPr/>
          <p:nvPr/>
        </p:nvSpPr>
        <p:spPr>
          <a:xfrm>
            <a:off x="12440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4_AS.94_1#53e1d4050?vop=1&amp;pid=44a50e38d&amp;color=0,0,0&amp;vtp=1&amp;bbb=1&amp;hb=1"/>
          <p:cNvSpPr/>
          <p:nvPr/>
        </p:nvSpPr>
        <p:spPr>
          <a:xfrm>
            <a:off x="832104" y="1442212"/>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句意为：我习惯了轻松的生活节奏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comparison和下文“New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，来自得克萨斯州的作者习惯了轻松的生活节奏。familiar意为“熟悉的”；unique意为“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独特的”；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意为“轻松的”。故选D项。</a:t>
            </a:r>
            <a:endParaRPr lang="en-US" altLang="zh-CN" dirty="0"/>
          </a:p>
        </p:txBody>
      </p:sp>
      <p:sp>
        <p:nvSpPr>
          <p:cNvPr id="5" name="QC_4_BD.95_1#5e9b87838.choices?vop=1&amp;pid=44a50e38d&amp;color=0,0,0&amp;vtp=1&amp;bbb=1"/>
          <p:cNvSpPr/>
          <p:nvPr/>
        </p:nvSpPr>
        <p:spPr>
          <a:xfrm>
            <a:off x="832104" y="2530411"/>
            <a:ext cx="10533888" cy="322580"/>
          </a:xfrm>
          <a:prstGeom prst="rect">
            <a:avLst/>
          </a:prstGeom>
          <a:noFill/>
        </p:spPr>
        <p:txBody>
          <a:bodyPr wrap="none" lIns="0" tIns="0" rIns="0" bIns="0" rtlCol="0" anchor="t"/>
          <a:lstStyle/>
          <a:p>
            <a:pPr>
              <a:lnSpc>
                <a:spcPts val="28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adapts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disappears</a:t>
            </a:r>
            <a:endParaRPr lang="en-US" altLang="zh-CN" sz="1800" dirty="0"/>
          </a:p>
        </p:txBody>
      </p:sp>
      <p:sp>
        <p:nvSpPr>
          <p:cNvPr id="6" name="QC_4_AN.96_1#5e9b87838.bracket?vop=1&amp;pid=44a50e38d&amp;color=0,0,0&amp;vpa=31&amp;vtp=1"/>
          <p:cNvSpPr/>
          <p:nvPr/>
        </p:nvSpPr>
        <p:spPr>
          <a:xfrm>
            <a:off x="1244060" y="252964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4_AS.97_1#5e9b87838?vop=1&amp;pid=44a50e38d&amp;color=0,0,0&amp;vtp=1&amp;bbb=1&amp;hb=1"/>
          <p:cNvSpPr/>
          <p:nvPr/>
        </p:nvSpPr>
        <p:spPr>
          <a:xfrm>
            <a:off x="832104" y="2889250"/>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句意为：那种说法是真的——这是个不夜城。根据上文“New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纽约生活节奏快，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是个不夜城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。sleep意为“睡觉”；disappear意为“消失”。故选C项。</a:t>
            </a:r>
            <a:endParaRPr lang="en-US" altLang="zh-CN" dirty="0"/>
          </a:p>
        </p:txBody>
      </p:sp>
      <p:sp>
        <p:nvSpPr>
          <p:cNvPr id="8" name="QC_4_BD.98_1#3dab2ff0e.choices?vop=1&amp;pid=44a50e38d&amp;color=0,0,0&amp;vtp=1&amp;bbb=1"/>
          <p:cNvSpPr/>
          <p:nvPr/>
        </p:nvSpPr>
        <p:spPr>
          <a:xfrm>
            <a:off x="832104" y="3621849"/>
            <a:ext cx="10533888" cy="322580"/>
          </a:xfrm>
          <a:prstGeom prst="rect">
            <a:avLst/>
          </a:prstGeom>
          <a:noFill/>
        </p:spPr>
        <p:txBody>
          <a:bodyPr wrap="none" lIns="0" tIns="0" rIns="0" bIns="0" rtlCol="0" anchor="t"/>
          <a:lstStyle/>
          <a:p>
            <a:pPr>
              <a:lnSpc>
                <a:spcPts val="28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battle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endParaRPr lang="en-US" altLang="zh-CN" sz="1800" dirty="0"/>
          </a:p>
        </p:txBody>
      </p:sp>
      <p:sp>
        <p:nvSpPr>
          <p:cNvPr id="9" name="QC_4_AN.99_1#3dab2ff0e.bracket?vop=1&amp;pid=44a50e38d&amp;color=0,0,0&amp;vpa=32&amp;vtp=1"/>
          <p:cNvSpPr/>
          <p:nvPr/>
        </p:nvSpPr>
        <p:spPr>
          <a:xfrm>
            <a:off x="1244060" y="362108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4_AS.100_1#3dab2ff0e?vop=1&amp;pid=44a50e38d&amp;color=0,0,0&amp;vtp=1&amp;bbb=1&amp;hb=1"/>
          <p:cNvSpPr/>
          <p:nvPr/>
        </p:nvSpPr>
        <p:spPr>
          <a:xfrm>
            <a:off x="832104" y="3980688"/>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我害怕我会在54层办公楼的新实习工作中失败</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根据语境可知，作者害怕实习失败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“失败”；battle意为“战斗”；revive意为“复原”；protest意为“抗议”。故选A项。</a:t>
            </a:r>
            <a:endParaRPr lang="en-US" altLang="zh-CN" dirty="0"/>
          </a:p>
        </p:txBody>
      </p:sp>
      <p:sp>
        <p:nvSpPr>
          <p:cNvPr id="11" name="QC_4_BD.101_1#b4c7f83cb.choices?vop=1&amp;pid=44a50e38d&amp;color=0,0,0&amp;vtp=1&amp;bbb=1"/>
          <p:cNvSpPr/>
          <p:nvPr/>
        </p:nvSpPr>
        <p:spPr>
          <a:xfrm>
            <a:off x="832104" y="4713287"/>
            <a:ext cx="10533888" cy="322580"/>
          </a:xfrm>
          <a:prstGeom prst="rect">
            <a:avLst/>
          </a:prstGeom>
          <a:noFill/>
        </p:spPr>
        <p:txBody>
          <a:bodyPr wrap="none" lIns="0" tIns="0" rIns="0" bIns="0" rtlCol="0" anchor="t"/>
          <a:lstStyle/>
          <a:p>
            <a:pPr>
              <a:lnSpc>
                <a:spcPts val="28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desire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t>
            </a:r>
            <a:endParaRPr lang="en-US" altLang="zh-CN" sz="1800" dirty="0"/>
          </a:p>
        </p:txBody>
      </p:sp>
      <p:sp>
        <p:nvSpPr>
          <p:cNvPr id="12" name="QC_4_AN.102_1#b4c7f83cb.bracket?vop=1&amp;pid=44a50e38d&amp;color=0,0,0&amp;vpa=33&amp;vtp=1"/>
          <p:cNvSpPr/>
          <p:nvPr/>
        </p:nvSpPr>
        <p:spPr>
          <a:xfrm>
            <a:off x="1244060" y="4712525"/>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3" name="QC_4_AS.103_1#b4c7f83cb?vop=1&amp;pid=44a50e38d&amp;color=0,0,0&amp;vtp=1&amp;bbb=1&amp;hb=1"/>
          <p:cNvSpPr/>
          <p:nvPr/>
        </p:nvSpPr>
        <p:spPr>
          <a:xfrm>
            <a:off x="832104" y="5072126"/>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我害怕当地人对我频繁的困惑时刻没有耐心。根据下文my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frequent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confusion可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，作者害怕当地人对自己频繁的困惑时刻没有耐心。desire意为“渴望”；preference意为“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偏爱”；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意为“耐心”；respect意为“尊重”。故选C项。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2">
                                            <p:bg/>
                                          </p:spTgt>
                                        </p:tgtEl>
                                        <p:attrNameLst>
                                          <p:attrName>style.visibility</p:attrName>
                                        </p:attrNameLst>
                                      </p:cBhvr>
                                      <p:to>
                                        <p:strVal val="visible"/>
                                      </p:to>
                                    </p:set>
                                    <p:anim calcmode="lin" valueType="num">
                                      <p:cBhvr additive="base">
                                        <p:cTn id="83"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2">
                                            <p:txEl>
                                              <p:pRg st="0" end="0"/>
                                            </p:txEl>
                                          </p:spTgt>
                                        </p:tgtEl>
                                        <p:attrNameLst>
                                          <p:attrName>style.visibility</p:attrName>
                                        </p:attrNameLst>
                                      </p:cBhvr>
                                      <p:to>
                                        <p:strVal val="visible"/>
                                      </p:to>
                                    </p:set>
                                    <p:anim calcmode="lin" valueType="num">
                                      <p:cBhvr additive="base">
                                        <p:cTn id="8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13">
                                            <p:bg/>
                                          </p:spTgt>
                                        </p:tgtEl>
                                        <p:attrNameLst>
                                          <p:attrName>style.visibility</p:attrName>
                                        </p:attrNameLst>
                                      </p:cBhvr>
                                      <p:to>
                                        <p:strVal val="visible"/>
                                      </p:to>
                                    </p:set>
                                    <p:anim calcmode="lin" valueType="num">
                                      <p:cBhvr additive="base">
                                        <p:cTn id="93"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bg/>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0" end="0"/>
                                            </p:txEl>
                                          </p:spTgt>
                                        </p:tgtEl>
                                        <p:attrNameLst>
                                          <p:attrName>style.visibility</p:attrName>
                                        </p:attrNameLst>
                                      </p:cBhvr>
                                      <p:to>
                                        <p:strVal val="visible"/>
                                      </p:to>
                                    </p:set>
                                    <p:anim calcmode="lin" valueType="num">
                                      <p:cBhvr additive="base">
                                        <p:cTn id="9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1" end="1"/>
                                            </p:txEl>
                                          </p:spTgt>
                                        </p:tgtEl>
                                        <p:attrNameLst>
                                          <p:attrName>style.visibility</p:attrName>
                                        </p:attrNameLst>
                                      </p:cBhvr>
                                      <p:to>
                                        <p:strVal val="visible"/>
                                      </p:to>
                                    </p:set>
                                    <p:anim calcmode="lin" valueType="num">
                                      <p:cBhvr additive="base">
                                        <p:cTn id="101"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2" end="2"/>
                                            </p:txEl>
                                          </p:spTgt>
                                        </p:tgtEl>
                                        <p:attrNameLst>
                                          <p:attrName>style.visibility</p:attrName>
                                        </p:attrNameLst>
                                      </p:cBhvr>
                                      <p:to>
                                        <p:strVal val="visible"/>
                                      </p:to>
                                    </p:set>
                                    <p:anim calcmode="lin" valueType="num">
                                      <p:cBhvr additive="base">
                                        <p:cTn id="105"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4_1#015854adc.choices?vop=1&amp;pid=44a50e38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conquered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forgave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identified</a:t>
            </a:r>
            <a:endParaRPr lang="en-US" altLang="zh-CN" sz="1800" dirty="0"/>
          </a:p>
        </p:txBody>
      </p:sp>
      <p:sp>
        <p:nvSpPr>
          <p:cNvPr id="3" name="QC_4_AN.105_1#015854adc.bracket?vop=1&amp;pid=44a50e38d&amp;color=0,0,0&amp;vpa=34&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AS.106_1#015854adc?vop=1&amp;pid=44a50e38d&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句意为：但我克服了恐惧并继续努力。根据下文my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，作者克服了恐惧并继续努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。conquer意为“克服”；forgive意为“原谅”；admit意为“承认”；identify意为“确认”。故选A项。</a:t>
            </a:r>
            <a:endParaRPr lang="en-US" altLang="zh-CN" dirty="0"/>
          </a:p>
        </p:txBody>
      </p:sp>
      <p:sp>
        <p:nvSpPr>
          <p:cNvPr id="5" name="QC_4_BD.107_1#e6968e561.choices?vop=1&amp;pid=44a50e38d&amp;color=0,0,0&amp;vtp=1&amp;bbb=1"/>
          <p:cNvSpPr/>
          <p:nvPr/>
        </p:nvSpPr>
        <p:spPr>
          <a:xfrm>
            <a:off x="832104" y="2318448"/>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a:t>
            </a:r>
            <a:endParaRPr lang="en-US" altLang="zh-CN" sz="1800" dirty="0"/>
          </a:p>
        </p:txBody>
      </p:sp>
      <p:sp>
        <p:nvSpPr>
          <p:cNvPr id="6" name="QC_4_AN.108_1#e6968e561.bracket?vop=1&amp;pid=44a50e38d&amp;color=0,0,0&amp;vpa=35&amp;vtp=1"/>
          <p:cNvSpPr/>
          <p:nvPr/>
        </p:nvSpPr>
        <p:spPr>
          <a:xfrm>
            <a:off x="1358360" y="23146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4_AS.109_1#e6968e561?vop=1&amp;pid=44a50e38d&amp;color=0,0,0&amp;vtp=1&amp;bbb=1&amp;hb=1"/>
          <p:cNvSpPr/>
          <p:nvPr/>
        </p:nvSpPr>
        <p:spPr>
          <a:xfrm>
            <a:off x="832104" y="273875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句意为：我很快就认识到永远不要以为纽约人总是说英语。根据下文“New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world.”可知，此处指不要总以为纽约人都说英语。propose意为“提议”；suppose意为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；认为”；ensure意为“确保”。故选C项。</a:t>
            </a:r>
            <a:endParaRPr lang="en-US" altLang="zh-CN" dirty="0"/>
          </a:p>
        </p:txBody>
      </p:sp>
      <p:sp>
        <p:nvSpPr>
          <p:cNvPr id="8" name="QC_4_BD.110_1#9ec211c6d.choices?vop=1&amp;pid=44a50e38d&amp;color=0,0,0&amp;vtp=1&amp;bbb=1"/>
          <p:cNvSpPr/>
          <p:nvPr/>
        </p:nvSpPr>
        <p:spPr>
          <a:xfrm>
            <a:off x="832104" y="3978338"/>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hiking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observing</a:t>
            </a:r>
            <a:endParaRPr lang="en-US" altLang="zh-CN" sz="1800" dirty="0"/>
          </a:p>
        </p:txBody>
      </p:sp>
      <p:sp>
        <p:nvSpPr>
          <p:cNvPr id="9" name="QC_4_AN.111_1#9ec211c6d.bracket?vop=1&amp;pid=44a50e38d&amp;color=0,0,0&amp;vpa=36&amp;vtp=1"/>
          <p:cNvSpPr/>
          <p:nvPr/>
        </p:nvSpPr>
        <p:spPr>
          <a:xfrm>
            <a:off x="1349851" y="397452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4_AS.112_1#9ec211c6d?vop=1&amp;pid=44a50e38d&amp;color=0,0,0&amp;vtp=1&amp;bbb=1&amp;hb=1"/>
          <p:cNvSpPr/>
          <p:nvPr/>
        </p:nvSpPr>
        <p:spPr>
          <a:xfrm>
            <a:off x="832104" y="43986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句意为：周末，我会花几个小时在唐人街的坚尼街闲逛，这是让我最接近一个亚洲国家的地方。根据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可推知，作者在周末会沿着唐人街的坚尼街闲逛。review意为“复习”；wander意为“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闲逛”；</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意为“观察”。故选C项。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d95268f8a?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阅读理解A篇</a:t>
            </a:r>
            <a:endParaRPr lang="en-US" altLang="zh-CN" sz="2200" dirty="0"/>
          </a:p>
        </p:txBody>
      </p:sp>
      <p:sp>
        <p:nvSpPr>
          <p:cNvPr id="3" name="QM_3_BD.1_1#acfe8c57b?vop=1&amp;pid=d95268f8a&amp;color=0,0,0&amp;vtp=1&amp;bbb=1&amp;hb=1"/>
          <p:cNvSpPr/>
          <p:nvPr/>
        </p:nvSpPr>
        <p:spPr>
          <a:xfrm>
            <a:off x="832104" y="14224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体裁：应用文 | 主题：绿色燃料 | 词数：约318 | 难度：中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6分钟</a:t>
            </a:r>
            <a:endParaRPr lang="en-US" altLang="zh-CN" sz="1800" dirty="0"/>
          </a:p>
          <a:p>
            <a:pPr algn="l">
              <a:lnSpc>
                <a:spcPts val="3300"/>
              </a:lnSpc>
            </a:pP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全国一</a:t>
            </a:r>
            <a:r>
              <a:rPr lang="en-US" altLang="zh-CN"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greening</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automobiles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120"/>
              </a:rPr>
              <a:t> </a:t>
            </a:r>
            <a:r>
              <a:rPr lang="en-US" altLang="zh-CN" sz="1800" b="0" i="0" baseline="-250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排放）. 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decarbonize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transportation—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energy-related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#3.1</a:t>
            </a:r>
            <a:endParaRPr lang="en-US" altLang="zh-CN" dirty="0"/>
          </a:p>
        </p:txBody>
      </p:sp>
      <p:pic>
        <p:nvPicPr>
          <p:cNvPr id="4" name="QM_3_BD.1_2#acfe8c57b?vop=1&amp;pid=d95268f8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31720" y="3975100"/>
            <a:ext cx="7525512"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3_1#20b5f861a.choices?vop=1&amp;pid=44a50e38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endParaRPr lang="en-US" altLang="zh-CN" sz="1800" dirty="0"/>
          </a:p>
        </p:txBody>
      </p:sp>
      <p:sp>
        <p:nvSpPr>
          <p:cNvPr id="3" name="QC_4_AN.114_1#20b5f861a.bracket?vop=1&amp;pid=44a50e38d&amp;color=0,0,0&amp;vpa=37&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AS.115_1#20b5f861a?vop=1&amp;pid=44a50e38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句意为：到我的实习结束时，我长大了一点，也厌倦了大城市的生活。根据下文“I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skyscrapers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cheeseburger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fries.”可知，作者厌倦了大城市的生活。proud意为“骄傲的”；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意识到的”；tired意为“厌烦的”；afraid意为“害怕的”。故选C项。</a:t>
            </a:r>
            <a:endParaRPr lang="en-US" altLang="zh-CN" dirty="0"/>
          </a:p>
        </p:txBody>
      </p:sp>
      <p:sp>
        <p:nvSpPr>
          <p:cNvPr id="5" name="QC_4_BD.116_1#5b567907e.choices?vop=1&amp;pid=44a50e38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practised</a:t>
            </a:r>
            <a:endParaRPr lang="en-US" altLang="zh-CN" sz="1800" dirty="0"/>
          </a:p>
        </p:txBody>
      </p:sp>
      <p:sp>
        <p:nvSpPr>
          <p:cNvPr id="6" name="QC_4_AN.117_1#5b567907e.bracket?vop=1&amp;pid=44a50e38d&amp;color=0,0,0&amp;vpa=38&amp;vtp=1"/>
          <p:cNvSpPr/>
          <p:nvPr/>
        </p:nvSpPr>
        <p:spPr>
          <a:xfrm>
            <a:off x="13583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4_AS.118_1#5b567907e?vop=1&amp;pid=44a50e38d&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句意为：但我也成长了。根据下文“I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independent.”可知，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作者也成长了。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意为“成长”；struggle意为“挣扎”；practise意为“练习”。故选B项。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19_1#dc0989bd2.choices?vop=1&amp;pid=44a50e38d&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endParaRPr lang="en-US" altLang="zh-CN" sz="1800" dirty="0"/>
          </a:p>
        </p:txBody>
      </p:sp>
      <p:sp>
        <p:nvSpPr>
          <p:cNvPr id="3" name="QC_4_AN.120_1#dc0989bd2.bracket?vop=1&amp;pid=44a50e38d&amp;color=0,0,0&amp;vpa=39&amp;vtp=1"/>
          <p:cNvSpPr/>
          <p:nvPr/>
        </p:nvSpPr>
        <p:spPr>
          <a:xfrm>
            <a:off x="13583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AS.121_1#dc0989bd2?vop=1&amp;pid=44a50e38d&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句意为：我知道我会怀念那种世界就在我家门口的感觉。根据下文that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doorstep并结合选项可知，作者怀念那种世界就在家门口的感觉。miss意为“怀念”；express意为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
        <p:nvSpPr>
          <p:cNvPr id="5" name="QC_4_BD.122_1#0ff948525.choices?vop=1&amp;pid=44a50e38d&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547745" algn="l"/>
                <a:tab pos="5952490" algn="l"/>
                <a:tab pos="8217535"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contribution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celebration</a:t>
            </a:r>
            <a:endParaRPr lang="en-US" altLang="zh-CN" sz="1800" dirty="0"/>
          </a:p>
        </p:txBody>
      </p:sp>
      <p:sp>
        <p:nvSpPr>
          <p:cNvPr id="6" name="QC_4_AN.123_1#0ff948525.bracket?vop=1&amp;pid=44a50e38d&amp;color=0,0,0&amp;vpa=40&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4_AS.124_1#0ff948525?vop=1&amp;pid=44a50e38d&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句意为：它对我很快就要开始的人生之旅来说是好的准备。根据上文内容可知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，作者通过在纽约生活和实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习变得更聪明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、更独立，这为作者以后的人生做好了准备。preparation意为“准备”；contribution意为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赠</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”；emotion意为“情绪”；celebration意为“庆祝”。故选A项。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88ab46c6b?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3_BD.125_1#c8e3b6690?vop=1&amp;pid=88ab46c6b&amp;color=0,0,0&amp;vtp=1&amp;bbb=1&amp;hb=1"/>
          <p:cNvSpPr/>
          <p:nvPr/>
        </p:nvSpPr>
        <p:spPr>
          <a:xfrm>
            <a:off x="832104" y="1422400"/>
            <a:ext cx="10533888" cy="24511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主题：制扇技艺 | 词数：约218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辽宁辽西地区重点高中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remarkable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cooling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symbols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literature,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canvases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dirty="0"/>
          </a:p>
        </p:txBody>
      </p:sp>
      <p:sp>
        <p:nvSpPr>
          <p:cNvPr id="4" name="QM_3_AN.126_1#c8e3b6690.blank?vop=1&amp;pid=88ab46c6b&amp;color=0,0,0&amp;vpa=41&amp;vtp=1"/>
          <p:cNvSpPr/>
          <p:nvPr/>
        </p:nvSpPr>
        <p:spPr>
          <a:xfrm>
            <a:off x="4596860" y="3022600"/>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27_1#c8e3b6690?vop=1&amp;pid=88ab46c6b&amp;color=0,0,0&amp;mp=1&amp;vtp=1&amp;bt=1&amp;bbb=1&amp;hb=1"/>
          <p:cNvSpPr/>
          <p:nvPr/>
        </p:nvSpPr>
        <p:spPr>
          <a:xfrm>
            <a:off x="832104" y="1078992"/>
            <a:ext cx="10533888" cy="49568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primitive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bamboo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rituals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royal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ceremonies.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evolved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icons—scholars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folding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written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delicate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landscapes.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Hangzhou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renowned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exquisite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craftsmanship,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despite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intangible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heritage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2006,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benefits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programmes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decoration,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3" name="QM_3_AN.128_1#c8e3b6690.blank?vop=1&amp;pid=88ab46c6b&amp;color=0,0,0&amp;mp=1&amp;vpa=42&amp;vtp=1&amp;bbb=1"/>
          <p:cNvSpPr/>
          <p:nvPr/>
        </p:nvSpPr>
        <p:spPr>
          <a:xfrm>
            <a:off x="3942810" y="1048512"/>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4" name="QM_3_AN.129_1#c8e3b6690.blank?vop=1&amp;pid=88ab46c6b&amp;color=0,0,0&amp;mp=1&amp;vpa=43&amp;vtp=1&amp;bbb=1"/>
          <p:cNvSpPr/>
          <p:nvPr/>
        </p:nvSpPr>
        <p:spPr>
          <a:xfrm>
            <a:off x="8861900" y="1048512"/>
            <a:ext cx="661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5" name="QM_3_AN.130_1#c8e3b6690.blank?vop=1&amp;pid=88ab46c6b&amp;color=0,0,0&amp;mp=1&amp;vpa=44&amp;vtp=1&amp;bbb=1"/>
          <p:cNvSpPr/>
          <p:nvPr/>
        </p:nvSpPr>
        <p:spPr>
          <a:xfrm>
            <a:off x="4514310" y="1467612"/>
            <a:ext cx="11445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used</a:t>
            </a:r>
            <a:endParaRPr lang="en-US" altLang="zh-CN" dirty="0"/>
          </a:p>
        </p:txBody>
      </p:sp>
      <p:sp>
        <p:nvSpPr>
          <p:cNvPr id="6" name="QM_3_AN.131_1#c8e3b6690.blank?vop=1&amp;pid=88ab46c6b&amp;color=0,0,0&amp;mp=1&amp;vpa=45&amp;vtp=1&amp;bbb=1"/>
          <p:cNvSpPr/>
          <p:nvPr/>
        </p:nvSpPr>
        <p:spPr>
          <a:xfrm>
            <a:off x="8004650" y="1874012"/>
            <a:ext cx="1068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becoming</a:t>
            </a:r>
            <a:endParaRPr lang="en-US" altLang="zh-CN" dirty="0"/>
          </a:p>
        </p:txBody>
      </p:sp>
      <p:sp>
        <p:nvSpPr>
          <p:cNvPr id="7" name="QM_3_AN.132_1#c8e3b6690.blank?vop=1&amp;pid=88ab46c6b&amp;color=0,0,0&amp;mp=1&amp;vpa=46&amp;vtp=1&amp;bbb=1"/>
          <p:cNvSpPr/>
          <p:nvPr/>
        </p:nvSpPr>
        <p:spPr>
          <a:xfrm>
            <a:off x="8089360" y="2712212"/>
            <a:ext cx="839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painted</a:t>
            </a:r>
            <a:endParaRPr lang="en-US" altLang="zh-CN" dirty="0"/>
          </a:p>
        </p:txBody>
      </p:sp>
      <p:sp>
        <p:nvSpPr>
          <p:cNvPr id="8" name="QM_3_AN.133_1#c8e3b6690.blank?vop=1&amp;pid=88ab46c6b&amp;color=0,0,0&amp;mp=1&amp;vpa=47&amp;vtp=1&amp;bbb=1"/>
          <p:cNvSpPr/>
          <p:nvPr/>
        </p:nvSpPr>
        <p:spPr>
          <a:xfrm>
            <a:off x="2520410" y="3563112"/>
            <a:ext cx="585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9" name="QM_3_AN.134_1#c8e3b6690.blank?vop=1&amp;pid=88ab46c6b&amp;color=0,0,0&amp;mp=1&amp;vpa=48&amp;vtp=1&amp;bbb=1"/>
          <p:cNvSpPr/>
          <p:nvPr/>
        </p:nvSpPr>
        <p:spPr>
          <a:xfrm>
            <a:off x="2571210" y="3969512"/>
            <a:ext cx="598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truly</a:t>
            </a:r>
            <a:endParaRPr lang="en-US" altLang="zh-CN" dirty="0"/>
          </a:p>
        </p:txBody>
      </p:sp>
      <p:sp>
        <p:nvSpPr>
          <p:cNvPr id="10" name="QM_3_AN.135_1#c8e3b6690.blank?vop=1&amp;pid=88ab46c6b&amp;color=0,0,0&amp;mp=1&amp;vpa=49&amp;vtp=1&amp;bbb=1"/>
          <p:cNvSpPr/>
          <p:nvPr/>
        </p:nvSpPr>
        <p:spPr>
          <a:xfrm>
            <a:off x="9683210" y="4820412"/>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11" name="QM_3_AN.136_1#c8e3b6690.blank?vop=1&amp;pid=88ab46c6b&amp;color=0,0,0&amp;mp=1&amp;vpa=50&amp;vtp=1&amp;bbb=1"/>
          <p:cNvSpPr/>
          <p:nvPr/>
        </p:nvSpPr>
        <p:spPr>
          <a:xfrm>
            <a:off x="824960" y="5624957"/>
            <a:ext cx="1106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bg/>
                                          </p:spTgt>
                                        </p:tgtEl>
                                        <p:attrNameLst>
                                          <p:attrName>style.visibility</p:attrName>
                                        </p:attrNameLst>
                                      </p:cBhvr>
                                      <p:to>
                                        <p:strVal val="visible"/>
                                      </p:to>
                                    </p:set>
                                    <p:anim calcmode="lin" valueType="num">
                                      <p:cBhvr additive="base">
                                        <p:cTn id="5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8">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0" end="0"/>
                                            </p:txEl>
                                          </p:spTgt>
                                        </p:tgtEl>
                                        <p:attrNameLst>
                                          <p:attrName>style.visibility</p:attrName>
                                        </p:attrNameLst>
                                      </p:cBhvr>
                                      <p:to>
                                        <p:strVal val="visible"/>
                                      </p:to>
                                    </p:set>
                                    <p:anim calcmode="lin" valueType="num">
                                      <p:cBhvr additive="base">
                                        <p:cTn id="6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9">
                                            <p:bg/>
                                          </p:spTgt>
                                        </p:tgtEl>
                                        <p:attrNameLst>
                                          <p:attrName>style.visibility</p:attrName>
                                        </p:attrNameLst>
                                      </p:cBhvr>
                                      <p:to>
                                        <p:strVal val="visible"/>
                                      </p:to>
                                    </p:set>
                                    <p:anim calcmode="lin" valueType="num">
                                      <p:cBhvr additive="base">
                                        <p:cTn id="6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9">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
                                            <p:txEl>
                                              <p:pRg st="0" end="0"/>
                                            </p:txEl>
                                          </p:spTgt>
                                        </p:tgtEl>
                                        <p:attrNameLst>
                                          <p:attrName>style.visibility</p:attrName>
                                        </p:attrNameLst>
                                      </p:cBhvr>
                                      <p:to>
                                        <p:strVal val="visible"/>
                                      </p:to>
                                    </p:set>
                                    <p:anim calcmode="lin" valueType="num">
                                      <p:cBhvr additive="base">
                                        <p:cTn id="7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0">
                                            <p:bg/>
                                          </p:spTgt>
                                        </p:tgtEl>
                                        <p:attrNameLst>
                                          <p:attrName>style.visibility</p:attrName>
                                        </p:attrNameLst>
                                      </p:cBhvr>
                                      <p:to>
                                        <p:strVal val="visible"/>
                                      </p:to>
                                    </p:set>
                                    <p:anim calcmode="lin" valueType="num">
                                      <p:cBhvr additive="base">
                                        <p:cTn id="7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bg/>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0" end="0"/>
                                            </p:txEl>
                                          </p:spTgt>
                                        </p:tgtEl>
                                        <p:attrNameLst>
                                          <p:attrName>style.visibility</p:attrName>
                                        </p:attrNameLst>
                                      </p:cBhvr>
                                      <p:to>
                                        <p:strVal val="visible"/>
                                      </p:to>
                                    </p:set>
                                    <p:anim calcmode="lin" valueType="num">
                                      <p:cBhvr additive="base">
                                        <p:cTn id="8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1">
                                            <p:bg/>
                                          </p:spTgt>
                                        </p:tgtEl>
                                        <p:attrNameLst>
                                          <p:attrName>style.visibility</p:attrName>
                                        </p:attrNameLst>
                                      </p:cBhvr>
                                      <p:to>
                                        <p:strVal val="visible"/>
                                      </p:to>
                                    </p:set>
                                    <p:anim calcmode="lin" valueType="num">
                                      <p:cBhvr additive="base">
                                        <p:cTn id="8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xEl>
                                              <p:pRg st="0" end="0"/>
                                            </p:txEl>
                                          </p:spTgt>
                                        </p:tgtEl>
                                        <p:attrNameLst>
                                          <p:attrName>style.visibility</p:attrName>
                                        </p:attrNameLst>
                                      </p:cBhvr>
                                      <p:to>
                                        <p:strVal val="visible"/>
                                      </p:to>
                                    </p:set>
                                    <p:anim calcmode="lin" valueType="num">
                                      <p:cBhvr additive="base">
                                        <p:cTn id="9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9" grpId="0" animBg="1" build="p"/>
      <p:bldP spid="10" grpId="0" animBg="1" build="p"/>
      <p:bldP spid="11"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EX.137_1#c8e3b6690?vop=1&amp;pid=88ab46c6b&amp;color=0,0,0&amp;mp=1&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文章主要介绍了中国传统制扇技艺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详细介绍了制扇技艺的历史发展脉络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并阐述了扇子在中国文化中的地位以及现代社会制扇技艺的发展状况等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4_BD.138_1#2adf75eda?vop=1&amp;pid=c8e3b6690&amp;color=0,0,0&amp;vtp=1&amp;bbb=1"/>
          <p:cNvSpPr/>
          <p:nvPr/>
        </p:nvSpPr>
        <p:spPr>
          <a:xfrm>
            <a:off x="832104" y="1894514"/>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4" name="QB_4_AN.139_1#2adf75eda.blank?vop=1&amp;pid=c8e3b6690&amp;color=0,0,0&amp;vpa=51&amp;vtp=1"/>
          <p:cNvSpPr/>
          <p:nvPr/>
        </p:nvSpPr>
        <p:spPr>
          <a:xfrm>
            <a:off x="1078960" y="1852604"/>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4_AS.140_1#2adf75eda?vop=1&amp;pid=c8e3b6690&amp;color=0,0,0&amp;vtp=1&amp;bbb=1&amp;hb=1"/>
          <p:cNvSpPr/>
          <p:nvPr/>
        </p:nvSpPr>
        <p:spPr>
          <a:xfrm>
            <a:off x="832104" y="2314821"/>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句意为：就中国的非物质文化遗产而言，传统制扇技艺是一门集实用性与艺术性于一体的杰出技艺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处泛指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“一门杰出技艺”，用不定冠词，且remarkable的发音以辅音音素开头，应用a。</a:t>
            </a:r>
            <a:endParaRPr lang="en-US" altLang="zh-CN" dirty="0"/>
          </a:p>
        </p:txBody>
      </p:sp>
      <p:sp>
        <p:nvSpPr>
          <p:cNvPr id="6" name="QB_4_BD.141_1#76f86f5b3?vop=1&amp;pid=c8e3b6690&amp;color=0,0,0&amp;vtp=1&amp;bbb=1"/>
          <p:cNvSpPr/>
          <p:nvPr/>
        </p:nvSpPr>
        <p:spPr>
          <a:xfrm>
            <a:off x="832104" y="3142289"/>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7" name="QB_4_AN.142_1#76f86f5b3.blank?vop=1&amp;pid=c8e3b6690&amp;color=0,0,0&amp;vpa=52&amp;vtp=1&amp;bbb=1"/>
          <p:cNvSpPr/>
          <p:nvPr/>
        </p:nvSpPr>
        <p:spPr>
          <a:xfrm>
            <a:off x="1066260" y="3100379"/>
            <a:ext cx="6365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dates</a:t>
            </a:r>
            <a:endParaRPr lang="en-US" altLang="zh-CN" dirty="0"/>
          </a:p>
        </p:txBody>
      </p:sp>
      <p:sp>
        <p:nvSpPr>
          <p:cNvPr id="8" name="QB_4_AS.143_1#76f86f5b3?vop=1&amp;pid=c8e3b6690&amp;color=0,0,0&amp;vtp=1&amp;bbb=1&amp;hb=1"/>
          <p:cNvSpPr/>
          <p:nvPr/>
        </p:nvSpPr>
        <p:spPr>
          <a:xfrm>
            <a:off x="832104" y="3562596"/>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句意为：制扇艺术可追溯至商朝，当时用鸟羽或竹子制成的原始扇子被用于祭祀和皇家典礼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句谓语动词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，此处陈述事实，应用一般现在时；主语The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making为单数概念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，谓语应用第三人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称单数形式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9" name="QB_4_BD.144_1#0758447d3?vop=1&amp;pid=c8e3b6690&amp;color=0,0,0&amp;vtp=1&amp;bbb=1"/>
          <p:cNvSpPr/>
          <p:nvPr/>
        </p:nvSpPr>
        <p:spPr>
          <a:xfrm>
            <a:off x="832104" y="4802179"/>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10" name="QB_4_AN.145_1#0758447d3.blank?vop=1&amp;pid=c8e3b6690&amp;color=0,0,0&amp;vpa=53&amp;vtp=1&amp;bbb=1"/>
          <p:cNvSpPr/>
          <p:nvPr/>
        </p:nvSpPr>
        <p:spPr>
          <a:xfrm>
            <a:off x="1053560" y="4760269"/>
            <a:ext cx="6619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endParaRPr lang="en-US" altLang="zh-CN" dirty="0"/>
          </a:p>
        </p:txBody>
      </p:sp>
      <p:sp>
        <p:nvSpPr>
          <p:cNvPr id="11" name="QB_4_AS.146_1#0758447d3?vop=1&amp;pid=c8e3b6690&amp;color=0,0,0&amp;vtp=1&amp;bbb=1&amp;hb=1"/>
          <p:cNvSpPr/>
          <p:nvPr/>
        </p:nvSpPr>
        <p:spPr>
          <a:xfrm>
            <a:off x="832104" y="5222486"/>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句意见上一题解析。设空处引导非限制性定语从句，先行词为the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，关系词在定语从句中作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时间状语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，应用关系副词when引导。</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txEl>
                                              <p:pRg st="0" end="0"/>
                                            </p:txEl>
                                          </p:spTgt>
                                        </p:tgtEl>
                                        <p:attrNameLst>
                                          <p:attrName>style.visibility</p:attrName>
                                        </p:attrNameLst>
                                      </p:cBhvr>
                                      <p:to>
                                        <p:strVal val="visible"/>
                                      </p:to>
                                    </p:set>
                                    <p:anim calcmode="lin" valueType="num">
                                      <p:cBhvr additive="base">
                                        <p:cTn id="5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xEl>
                                              <p:pRg st="1" end="1"/>
                                            </p:txEl>
                                          </p:spTgt>
                                        </p:tgtEl>
                                        <p:attrNameLst>
                                          <p:attrName>style.visibility</p:attrName>
                                        </p:attrNameLst>
                                      </p:cBhvr>
                                      <p:to>
                                        <p:strVal val="visible"/>
                                      </p:to>
                                    </p:set>
                                    <p:anim calcmode="lin" valueType="num">
                                      <p:cBhvr additive="base">
                                        <p:cTn id="6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1" end="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txEl>
                                              <p:pRg st="2" end="2"/>
                                            </p:txEl>
                                          </p:spTgt>
                                        </p:tgtEl>
                                        <p:attrNameLst>
                                          <p:attrName>style.visibility</p:attrName>
                                        </p:attrNameLst>
                                      </p:cBhvr>
                                      <p:to>
                                        <p:strVal val="visible"/>
                                      </p:to>
                                    </p:set>
                                    <p:anim calcmode="lin" valueType="num">
                                      <p:cBhvr additive="base">
                                        <p:cTn id="6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1">
                                            <p:bg/>
                                          </p:spTgt>
                                        </p:tgtEl>
                                        <p:attrNameLst>
                                          <p:attrName>style.visibility</p:attrName>
                                        </p:attrNameLst>
                                      </p:cBhvr>
                                      <p:to>
                                        <p:strVal val="visible"/>
                                      </p:to>
                                    </p:set>
                                    <p:anim calcmode="lin" valueType="num">
                                      <p:cBhvr additive="base">
                                        <p:cTn id="83"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1">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1">
                                            <p:txEl>
                                              <p:pRg st="0" end="0"/>
                                            </p:txEl>
                                          </p:spTgt>
                                        </p:tgtEl>
                                        <p:attrNameLst>
                                          <p:attrName>style.visibility</p:attrName>
                                        </p:attrNameLst>
                                      </p:cBhvr>
                                      <p:to>
                                        <p:strVal val="visible"/>
                                      </p:to>
                                    </p:set>
                                    <p:anim calcmode="lin" valueType="num">
                                      <p:cBhvr additive="base">
                                        <p:cTn id="8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xEl>
                                              <p:pRg st="1" end="1"/>
                                            </p:txEl>
                                          </p:spTgt>
                                        </p:tgtEl>
                                        <p:attrNameLst>
                                          <p:attrName>style.visibility</p:attrName>
                                        </p:attrNameLst>
                                      </p:cBhvr>
                                      <p:to>
                                        <p:strVal val="visible"/>
                                      </p:to>
                                    </p:set>
                                    <p:anim calcmode="lin" valueType="num">
                                      <p:cBhvr additive="base">
                                        <p:cTn id="9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P spid="10" grpId="0" animBg="1" build="p"/>
      <p:bldP spid="11"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47_1#f46e2c59a?vop=1&amp;pid=c8e3b6690&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4_AN.148_1#f46e2c59a.blank?vop=1&amp;pid=c8e3b6690&amp;color=0,0,0&amp;vpa=54&amp;vtp=1&amp;bbb=1"/>
          <p:cNvSpPr/>
          <p:nvPr/>
        </p:nvSpPr>
        <p:spPr>
          <a:xfrm>
            <a:off x="1040860" y="1040130"/>
            <a:ext cx="1144588" cy="322580"/>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used</a:t>
            </a:r>
            <a:endParaRPr lang="en-US" altLang="zh-CN" dirty="0"/>
          </a:p>
        </p:txBody>
      </p:sp>
      <p:sp>
        <p:nvSpPr>
          <p:cNvPr id="4" name="QB_4_AS.149_1#f46e2c59a?vop=1&amp;pid=c8e3b6690&amp;color=0,0,0&amp;vtp=1&amp;bbb=1&amp;hb=1"/>
          <p:cNvSpPr/>
          <p:nvPr/>
        </p:nvSpPr>
        <p:spPr>
          <a:xfrm>
            <a:off x="832104" y="1442212"/>
            <a:ext cx="10533888" cy="10496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句意见第2题解析。设空处为从句谓语动词，根据前文the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Dynasty可知，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本句描述的是过去的事情，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时态为一般过去时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；从句主语primitive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fans为复数，且和动词use之间为被动关系，应用被动语态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dirty="0"/>
          </a:p>
        </p:txBody>
      </p:sp>
      <p:sp>
        <p:nvSpPr>
          <p:cNvPr id="5" name="QB_4_BD.150_1#ddd96e0bc?vop=1&amp;pid=c8e3b6690&amp;color=0,0,0&amp;vtp=1&amp;bbb=1"/>
          <p:cNvSpPr/>
          <p:nvPr/>
        </p:nvSpPr>
        <p:spPr>
          <a:xfrm>
            <a:off x="832104" y="2530411"/>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6" name="QB_4_AN.151_1#ddd96e0bc.blank?vop=1&amp;pid=c8e3b6690&amp;color=0,0,0&amp;vpa=55&amp;vtp=1&amp;bbb=1"/>
          <p:cNvSpPr/>
          <p:nvPr/>
        </p:nvSpPr>
        <p:spPr>
          <a:xfrm>
            <a:off x="1078960" y="2478849"/>
            <a:ext cx="10683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becoming</a:t>
            </a:r>
            <a:endParaRPr lang="en-US" altLang="zh-CN" dirty="0"/>
          </a:p>
        </p:txBody>
      </p:sp>
      <p:sp>
        <p:nvSpPr>
          <p:cNvPr id="7" name="QB_4_AS.152_1#ddd96e0bc?vop=1&amp;pid=c8e3b6690&amp;color=0,0,0&amp;vtp=1&amp;bbb=1&amp;hb=1"/>
          <p:cNvSpPr/>
          <p:nvPr/>
        </p:nvSpPr>
        <p:spPr>
          <a:xfrm>
            <a:off x="832104" y="2889250"/>
            <a:ext cx="10533888" cy="6813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句意为：在汉代，扇子演变成装饰品，丝绸和蕾丝成为流行的材料。此处为with复合结构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，其中设空处作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宾语补足语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，应用非谓语形式；silk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lace和become之间为逻辑上的主动关系，应用现在分词形式。</a:t>
            </a:r>
            <a:endParaRPr lang="en-US" altLang="zh-CN" dirty="0"/>
          </a:p>
        </p:txBody>
      </p:sp>
      <p:sp>
        <p:nvSpPr>
          <p:cNvPr id="8" name="QB_4_BD.153_1#48c9f9613?vop=1&amp;pid=c8e3b6690&amp;color=0,0,0&amp;vtp=1&amp;bbb=1"/>
          <p:cNvSpPr/>
          <p:nvPr/>
        </p:nvSpPr>
        <p:spPr>
          <a:xfrm>
            <a:off x="832104" y="3621849"/>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9" name="QB_4_AN.154_1#48c9f9613.blank?vop=1&amp;pid=c8e3b6690&amp;color=0,0,0&amp;vpa=56&amp;vtp=1&amp;bbb=1"/>
          <p:cNvSpPr/>
          <p:nvPr/>
        </p:nvSpPr>
        <p:spPr>
          <a:xfrm>
            <a:off x="1078960" y="3570287"/>
            <a:ext cx="839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painted</a:t>
            </a:r>
            <a:endParaRPr lang="en-US" altLang="zh-CN" dirty="0"/>
          </a:p>
        </p:txBody>
      </p:sp>
      <p:sp>
        <p:nvSpPr>
          <p:cNvPr id="10" name="QB_4_AS.155_1#48c9f9613?vop=1&amp;pid=c8e3b6690&amp;color=0,0,0&amp;vtp=1&amp;bbb=1&amp;hb=1"/>
          <p:cNvSpPr/>
          <p:nvPr/>
        </p:nvSpPr>
        <p:spPr>
          <a:xfrm>
            <a:off x="832104" y="3980688"/>
            <a:ext cx="10533888" cy="10528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句意为：唐宋时期，扇子作为文化符号盛极一时——文人雅士手持题有诗句的折扇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，贵族女子则轻摇绘有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精致风景的圆形绢扇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。分析句子结构可知，设空处应用非谓语形式作后置定语；round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fans和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间为逻辑上的被动关系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，应用过去分词形式。</a:t>
            </a:r>
            <a:endParaRPr lang="en-US" altLang="zh-CN" dirty="0"/>
          </a:p>
        </p:txBody>
      </p:sp>
      <p:sp>
        <p:nvSpPr>
          <p:cNvPr id="11" name="QB_4_BD.156_1#dcef04d1d?vop=1&amp;pid=c8e3b6690&amp;color=0,0,0&amp;vtp=1&amp;bbb=1"/>
          <p:cNvSpPr/>
          <p:nvPr/>
        </p:nvSpPr>
        <p:spPr>
          <a:xfrm>
            <a:off x="832104" y="506888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12" name="QB_4_AN.157_1#dcef04d1d.blank?vop=1&amp;pid=c8e3b6690&amp;color=0,0,0&amp;vpa=57&amp;vtp=1&amp;bbb=1"/>
          <p:cNvSpPr/>
          <p:nvPr/>
        </p:nvSpPr>
        <p:spPr>
          <a:xfrm>
            <a:off x="1028160" y="5030025"/>
            <a:ext cx="5857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13" name="QB_4_AS.158_1#dcef04d1d?vop=1&amp;pid=c8e3b6690&amp;color=0,0,0&amp;vtp=1&amp;bbb=1&amp;hb=1"/>
          <p:cNvSpPr/>
          <p:nvPr/>
        </p:nvSpPr>
        <p:spPr>
          <a:xfrm>
            <a:off x="832104" y="5427726"/>
            <a:ext cx="10533888" cy="68453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句意为：到了明清时期，苏州、杭州等地区以其精湛的制扇技艺闻名，将扇子变成日常生活中的珍品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空处修饰名词短语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，应用形容词性物主代词。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
                                            <p:txEl>
                                              <p:pRg st="0" end="0"/>
                                            </p:txEl>
                                          </p:spTgt>
                                        </p:tgtEl>
                                        <p:attrNameLst>
                                          <p:attrName>style.visibility</p:attrName>
                                        </p:attrNameLst>
                                      </p:cBhvr>
                                      <p:to>
                                        <p:strVal val="visible"/>
                                      </p:to>
                                    </p:set>
                                    <p:anim calcmode="lin" valueType="num">
                                      <p:cBhvr additive="base">
                                        <p:cTn id="9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bg/>
                                          </p:spTgt>
                                        </p:tgtEl>
                                        <p:attrNameLst>
                                          <p:attrName>style.visibility</p:attrName>
                                        </p:attrNameLst>
                                      </p:cBhvr>
                                      <p:to>
                                        <p:strVal val="visible"/>
                                      </p:to>
                                    </p:set>
                                    <p:anim calcmode="lin" valueType="num">
                                      <p:cBhvr additive="base">
                                        <p:cTn id="9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1" end="1"/>
                                            </p:txEl>
                                          </p:spTgt>
                                        </p:tgtEl>
                                        <p:attrNameLst>
                                          <p:attrName>style.visibility</p:attrName>
                                        </p:attrNameLst>
                                      </p:cBhvr>
                                      <p:to>
                                        <p:strVal val="visible"/>
                                      </p:to>
                                    </p:set>
                                    <p:anim calcmode="lin" valueType="num">
                                      <p:cBhvr additive="base">
                                        <p:cTn id="10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59_1#1963fd132?vop=1&amp;pid=c8e3b6690&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4_AN.160_1#1963fd132.blank?vop=1&amp;pid=c8e3b6690&amp;color=0,0,0&amp;vpa=58&amp;vtp=1&amp;bbb=1"/>
          <p:cNvSpPr/>
          <p:nvPr/>
        </p:nvSpPr>
        <p:spPr>
          <a:xfrm>
            <a:off x="1078960" y="1024382"/>
            <a:ext cx="598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truly</a:t>
            </a:r>
            <a:endParaRPr lang="en-US" altLang="zh-CN" dirty="0"/>
          </a:p>
        </p:txBody>
      </p:sp>
      <p:sp>
        <p:nvSpPr>
          <p:cNvPr id="4" name="QB_4_AS.161_1#1963fd132?vop=1&amp;pid=c8e3b6690&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句意为：扇子确实植根于中国文化之中，它标志着社会地位，通过艺术表达情感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，并在节庆中扮演重要角</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。设空处修饰谓语are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rooted，应用副词，truly意为“确实”。</a:t>
            </a:r>
            <a:endParaRPr lang="en-US" altLang="zh-CN" dirty="0"/>
          </a:p>
        </p:txBody>
      </p:sp>
      <p:sp>
        <p:nvSpPr>
          <p:cNvPr id="5" name="QB_4_BD.162_1#15811e5f1?vop=1&amp;pid=c8e3b6690&amp;color=0,0,0&amp;vtp=1&amp;bbb=1"/>
          <p:cNvSpPr/>
          <p:nvPr/>
        </p:nvSpPr>
        <p:spPr>
          <a:xfrm>
            <a:off x="832104" y="230574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6" name="QB_4_AN.163_1#15811e5f1.blank?vop=1&amp;pid=c8e3b6690&amp;color=0,0,0&amp;vpa=59&amp;vtp=1&amp;bbb=1"/>
          <p:cNvSpPr/>
          <p:nvPr/>
        </p:nvSpPr>
        <p:spPr>
          <a:xfrm>
            <a:off x="1078960" y="2263838"/>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a:t>
            </a:r>
            <a:endParaRPr lang="en-US" altLang="zh-CN" dirty="0"/>
          </a:p>
        </p:txBody>
      </p:sp>
      <p:sp>
        <p:nvSpPr>
          <p:cNvPr id="7" name="QB_4_AS.164_1#15811e5f1?vop=1&amp;pid=c8e3b6690&amp;color=0,0,0&amp;vtp=1&amp;bbb=1&amp;hb=1"/>
          <p:cNvSpPr/>
          <p:nvPr/>
        </p:nvSpPr>
        <p:spPr>
          <a:xfrm>
            <a:off x="832104" y="272605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句意为：2006年，它被列入国家级非物质文化遗产，受益于各类培训项目（的扶持）。benefit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from为固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中获益”。</a:t>
            </a:r>
            <a:endParaRPr lang="en-US" altLang="zh-CN" dirty="0"/>
          </a:p>
        </p:txBody>
      </p:sp>
      <p:sp>
        <p:nvSpPr>
          <p:cNvPr id="8" name="QB_4_BD.165_1#1d8e5a838?vop=1&amp;pid=c8e3b6690&amp;color=0,0,0&amp;vtp=1&amp;bbb=1"/>
          <p:cNvSpPr/>
          <p:nvPr/>
        </p:nvSpPr>
        <p:spPr>
          <a:xfrm>
            <a:off x="832104" y="354082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4_AN.166_1#1d8e5a838.blank?vop=1&amp;pid=c8e3b6690&amp;color=0,0,0&amp;vpa=60&amp;vtp=1&amp;bbb=1"/>
          <p:cNvSpPr/>
          <p:nvPr/>
        </p:nvSpPr>
        <p:spPr>
          <a:xfrm>
            <a:off x="1167860" y="3486213"/>
            <a:ext cx="1106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popularity</a:t>
            </a:r>
            <a:endParaRPr lang="en-US" altLang="zh-CN" dirty="0"/>
          </a:p>
        </p:txBody>
      </p:sp>
      <p:sp>
        <p:nvSpPr>
          <p:cNvPr id="10" name="QB_4_AS.167_1#1d8e5a838?vop=1&amp;pid=c8e3b6690&amp;color=0,0,0&amp;vtp=1&amp;bbb=1&amp;hb=1"/>
          <p:cNvSpPr/>
          <p:nvPr/>
        </p:nvSpPr>
        <p:spPr>
          <a:xfrm>
            <a:off x="832104" y="396113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句意为：扇子元素还为现代时尚和装饰带来灵感，并且通过文化交流，中国扇子在全球流行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。设空处作动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gain的宾语，且其前有形容词global修饰，应用名词popularity，其为不可数名词。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5ce44913?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a:t>
            </a:r>
            <a:endParaRPr lang="en-US" altLang="zh-CN" sz="2200" dirty="0"/>
          </a:p>
        </p:txBody>
      </p:sp>
      <p:sp>
        <p:nvSpPr>
          <p:cNvPr id="3" name="QO_3_BD.168_1#0816f38ae?vop=1&amp;pid=75ce44913&amp;color=0,0,0&amp;vtp=1&amp;bbb=1&amp;hb=1"/>
          <p:cNvSpPr/>
          <p:nvPr/>
        </p:nvSpPr>
        <p:spPr>
          <a:xfrm>
            <a:off x="832104" y="1422400"/>
            <a:ext cx="10533888" cy="32878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湖北黄冈蕲春一中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月考</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假定你是李华，你校将以“4月22日——世界地球日”为主题，举办一场</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英语征文比赛。请你以“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Now!”为题，写一篇短文投稿，内容包括：</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.说明倡导绿色生活的原因；</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.列举践行绿色生活的方法（至少三点）；</a:t>
            </a:r>
            <a:endParaRPr lang="en-US" altLang="zh-CN" sz="1800" dirty="0"/>
          </a:p>
          <a:p>
            <a:pPr algn="l">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.发出倡议。</a:t>
            </a:r>
            <a:endParaRPr lang="en-US" altLang="zh-CN" sz="1800" dirty="0"/>
          </a:p>
          <a:p>
            <a:pPr algn="l">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gn="l">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et's</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endParaRPr lang="en-US" altLang="zh-CN" sz="1800" dirty="0"/>
          </a:p>
          <a:p>
            <a:pPr algn="l">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______________</a:t>
            </a:r>
            <a:endParaRPr lang="en-US" altLang="zh-CN"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69_1#0816f38ae?vop=1&amp;pid=75ce44913&amp;color=0,0,0&amp;vtp=1&amp;bt=1&amp;bbb=1&amp;hb=1"/>
          <p:cNvSpPr/>
          <p:nvPr/>
        </p:nvSpPr>
        <p:spPr>
          <a:xfrm>
            <a:off x="832104" y="1080000"/>
            <a:ext cx="10533888" cy="4542155"/>
          </a:xfrm>
          <a:prstGeom prst="rect">
            <a:avLst/>
          </a:prstGeom>
          <a:noFill/>
        </p:spPr>
        <p:txBody>
          <a:bodyPr wrap="none" lIns="0" tIns="0" rIns="0" bIns="0" rtlCol="0" anchor="t"/>
          <a:lstStyle/>
          <a:p>
            <a:pPr algn="l">
              <a:lnSpc>
                <a:spcPts val="33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gn="ctr">
              <a:lnSpc>
                <a:spcPts val="3300"/>
              </a:lnSpc>
            </a:pPr>
            <a:r>
              <a:rPr lang="en-US" altLang="zh-CN"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et's</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Now!</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development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economy,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many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human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activities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series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environmental</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issues</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pollution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resource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reduction.Therefore,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important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adopt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lifestyle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There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various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ways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achieve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this.Firstly,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use</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reusable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items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waste</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addition,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consider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alternative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modes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transport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such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cycling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walking</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only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reduce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carbon</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emissions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also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promote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physical</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health</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a:t>
            </a:r>
            <a:endPar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句</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.Finally,protecting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natural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resources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water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crucial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daily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lives.</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strongly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urge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everyone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actively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participate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upcoming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environmental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protection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activity</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called</a:t>
            </a:r>
            <a:r>
              <a:rPr lang="en-US" altLang="zh-CN"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“Let's</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Green</a:t>
            </a:r>
            <a:r>
              <a:rPr lang="en-US" altLang="zh-CN"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Now!”</a:t>
            </a:r>
            <a:r>
              <a:rPr lang="en-US" altLang="zh-CN"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过去分词短语作定语）</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S.170_1#0816f38ae?vop=1&amp;pid=75ce44913&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写作提示</a:t>
            </a:r>
            <a:endParaRPr lang="en-US" altLang="zh-CN" sz="1800" dirty="0"/>
          </a:p>
        </p:txBody>
      </p:sp>
      <p:pic>
        <p:nvPicPr>
          <p:cNvPr id="3" name="QO_3_AS.170_2#0816f38ae?vop=1&amp;pid=75ce449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82215" y="1736090"/>
            <a:ext cx="7233285" cy="33858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3#acfe8c57b?vop=1&amp;pid=d95268f8a&amp;color=0,0,0&amp;mp=1&amp;vtp=1&amp;bt=1&amp;bbb=1&amp;hb=1"/>
          <p:cNvSpPr/>
          <p:nvPr/>
        </p:nvSpPr>
        <p:spPr>
          <a:xfrm>
            <a:off x="832104" y="1078992"/>
            <a:ext cx="10533888" cy="11938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lightweight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safe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settled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solutions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#3.3</a:t>
            </a:r>
            <a:endParaRPr lang="en-US" altLang="zh-CN" dirty="0"/>
          </a:p>
        </p:txBody>
      </p:sp>
      <p:pic>
        <p:nvPicPr>
          <p:cNvPr id="3" name="QM_3_BD.1_4#acfe8c57b?vop=1&amp;pid=d95268f8a&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3272" y="2400300"/>
            <a:ext cx="10131552" cy="3429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e4b9d2201?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a:t>
            </a:r>
            <a:endParaRPr lang="en-US" altLang="zh-CN" sz="2200" dirty="0"/>
          </a:p>
        </p:txBody>
      </p:sp>
      <p:sp>
        <p:nvSpPr>
          <p:cNvPr id="3" name="QO_3_BD.171_1#548660728?vop=1&amp;pid=e4b9d2201&amp;color=0,0,0&amp;vtp=1&amp;bbb=1&amp;hb=1"/>
          <p:cNvSpPr/>
          <p:nvPr/>
        </p:nvSpPr>
        <p:spPr>
          <a:xfrm>
            <a:off x="832104" y="1321435"/>
            <a:ext cx="10533888" cy="43688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河南信阳高级中学</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月考</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读下面材料，根据其内容和所给段落开头语续写两段，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使之构成一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篇完整的短文。</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cross-country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senior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climax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（巅峰）</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existence.</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fifteen.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Arizona.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blossoms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pounded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#1.1.1</a:t>
            </a:r>
            <a:endParaRPr lang="en-US" altLang="zh-CN"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171_2#548660728?vop=1&amp;pid=e4b9d2201&amp;color=0,0,0&amp;mp=1&amp;vtp=1&amp;bt=1&amp;bbb=1&amp;hb=1"/>
          <p:cNvSpPr/>
          <p:nvPr/>
        </p:nvSpPr>
        <p:spPr>
          <a:xfrm>
            <a:off x="832104" y="1078992"/>
            <a:ext cx="10533888" cy="40005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cotton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cracked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gazed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crowd;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dozens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flickered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sound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gunshot,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began.</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kilometres,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scorching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brilliance.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：续写词数应为150</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个左右。</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________</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Dad.”________</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#1.2.2</a:t>
            </a:r>
            <a:endParaRPr lang="en-US" altLang="zh-CN"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S.173_1#548660728?vop=1&amp;pid=e4b9d2201&amp;color=0,0,0&amp;vtp=1&amp;bt=1&amp;bbb=1&amp;hb=1"/>
          <p:cNvSpPr/>
          <p:nvPr/>
        </p:nvSpPr>
        <p:spPr>
          <a:xfrm>
            <a:off x="832104" y="1080000"/>
            <a:ext cx="10533888" cy="32848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本文以人物为线索展开</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作者和父亲都很期待作者能在高中最后一年的越野赛跑上获得好成绩</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比赛刚开始时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作者感觉良好</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节预测</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由续写第一段首句内容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毫无征兆地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我的体力耗尽了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第一段可描写作者在体力耗</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尽的情况下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如何尽力跑过终点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由续写第二段首句内容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我低声说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很抱歉我让你失望了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爸爸</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第二段可描写父亲安慰作</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者说他并没有失望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续写线索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突然体力耗尽</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努力跑过终点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觉得让父亲失望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得到父亲的安慰</a:t>
            </a:r>
            <a:endParaRPr lang="en-US" altLang="zh-CN"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72_1#548660728?vop=1&amp;pid=e4b9d2201&amp;color=0,0,0&amp;vtp=1&amp;bt=1&amp;bbb=1&amp;hb=1"/>
          <p:cNvSpPr/>
          <p:nvPr/>
        </p:nvSpPr>
        <p:spPr>
          <a:xfrm>
            <a:off x="832104" y="1080000"/>
            <a:ext cx="10533888" cy="3706940"/>
          </a:xfrm>
          <a:prstGeom prst="rect">
            <a:avLst/>
          </a:prstGeom>
          <a:noFill/>
        </p:spPr>
        <p:txBody>
          <a:bodyPr wrap="none" lIns="0" tIns="0" rIns="0" bIns="0" rtlCol="0" anchor="t"/>
          <a:lstStyle/>
          <a:p>
            <a:pPr algn="l">
              <a:lnSpc>
                <a:spcPts val="3300"/>
              </a:lnSpc>
            </a:pP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【参考范文】</a:t>
            </a:r>
            <a:endParaRPr lang="en-US" altLang="zh-CN" sz="1800" dirty="0"/>
          </a:p>
          <a:p>
            <a:pPr>
              <a:lnSpc>
                <a:spcPts val="3300"/>
              </a:lnSpc>
            </a:pPr>
            <a:r>
              <a:rPr lang="en-US" altLang="zh-CN" b="0" i="0">
                <a:solidFill>
                  <a:srgbClr val="C00000"/>
                </a:solidFill>
                <a:latin typeface="宋体" panose="02010600030101010101" pitchFamily="2" charset="-122"/>
                <a:ea typeface="黑体" panose="02010609060101010101" pitchFamily="34" charset="-122"/>
                <a:cs typeface="Times New Roman" panose="02020603050405020304"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However</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warning,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strength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running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 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lungs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fought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enough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air,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feet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transformed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cement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bricks. Neck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greatest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rivals,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finishing</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 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final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sprint,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glory</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knees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buckled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legs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gave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way</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时间状语从句）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Nothing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weight. They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weak</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1"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1"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jelly</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knew</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dreams</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victory</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been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destroyed</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让步状语从句）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 With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strength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left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knees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crawled,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metre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metre</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across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finishing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line.Shame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pulsed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through</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veins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squatted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pulled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arms</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AN.172_2#548660728?vop=1&amp;pid=e4b9d2201&amp;color=0,0,0&amp;mp=1&amp;vtp=1&amp;bt=1&amp;bbb=1&amp;hb=1"/>
          <p:cNvSpPr/>
          <p:nvPr/>
        </p:nvSpPr>
        <p:spPr>
          <a:xfrm>
            <a:off x="832104" y="1080000"/>
            <a:ext cx="10533888" cy="2865755"/>
          </a:xfrm>
          <a:prstGeom prst="rect">
            <a:avLst/>
          </a:prstGeom>
          <a:noFill/>
        </p:spPr>
        <p:txBody>
          <a:bodyPr wrap="none" lIns="0" tIns="0" rIns="0" bIns="0" rtlCol="0" anchor="t"/>
          <a:lstStyle/>
          <a:p>
            <a:pPr algn="l">
              <a:lnSpc>
                <a:spcPts val="3300"/>
              </a:lnSpc>
            </a:pP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whispered,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“I'm</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sorry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gave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gentle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smile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could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 Sometimes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these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things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just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happen.All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matters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best</a:t>
            </a:r>
            <a:endParaRPr lang="en-US" altLang="zh-CN" sz="100" b="0" i="0" u="wavy" kern="0" spc="-99900">
              <a:solidFill>
                <a:srgbClr val="FFFFFF"/>
              </a:solidFill>
              <a:latin typeface="Times New Roman" panose="02020603050405020304" pitchFamily="34" charset="0"/>
              <a:ea typeface="黑体" panose="02010609060101010101" pitchFamily="34" charset="-122"/>
              <a:cs typeface="Times New Roman" panose="02020603050405020304" pitchFamily="34" charset="-120"/>
            </a:endParaRPr>
          </a:p>
          <a:p>
            <a:pPr>
              <a:lnSpc>
                <a:spcPts val="3300"/>
              </a:lnSpc>
            </a:pP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（表语从句）</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Lifting</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face</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现在分词短语作状语）</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saw</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dad's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eyes</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which</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saw</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sweat</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time,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put</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into</a:t>
            </a:r>
            <a:r>
              <a:rPr lang="en-US" altLang="zh-CN" sz="1800" b="0" i="0" u="wavy"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u="wavy">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wavy">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sz="1800" b="0" i="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黑体" panose="02010609060101010101" pitchFamily="34" charset="-122"/>
                <a:cs typeface="Times New Roman" panose="02020603050405020304" pitchFamily="34" charset="-120"/>
              </a:rPr>
              <a:t>非限制性定语从句）</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distance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had</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run</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together,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all</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race,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flashed</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across</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1"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mind</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 “But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worked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hard.What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asked.At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instant,</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world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stood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still. He</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reached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over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hand,</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holding</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own</a:t>
            </a:r>
            <a:r>
              <a:rPr lang="en-US" altLang="zh-CN" sz="1800"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tears</a:t>
            </a:r>
            <a:r>
              <a:rPr lang="en-US" altLang="zh-CN" sz="1800"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said,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“Don't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dream</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true?”</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_5#acfe8c57b?vop=1&amp;pid=d95268f8a&amp;color=0,0,0&amp;mp=1&amp;vtp=1&amp;bt=1&amp;bbb=1&amp;hb=1"/>
          <p:cNvSpPr/>
          <p:nvPr/>
        </p:nvSpPr>
        <p:spPr>
          <a:xfrm>
            <a:off x="832104" y="1078992"/>
            <a:ext cx="10533888" cy="20320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transition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（变革）</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mind-blowing,”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mechanical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engineer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Laboratory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2050</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Fortunately,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#3.5</a:t>
            </a:r>
            <a:endParaRPr lang="en-US" altLang="zh-CN" dirty="0"/>
          </a:p>
        </p:txBody>
      </p:sp>
      <p:sp>
        <p:nvSpPr>
          <p:cNvPr id="3" name="QM_3_EX.2_1#acfe8c57b?vop=1&amp;pid=d95268f8a&amp;color=0,0,0&amp;vtp=1&amp;bbb=1&amp;hb=1"/>
          <p:cNvSpPr/>
          <p:nvPr/>
        </p:nvSpPr>
        <p:spPr>
          <a:xfrm>
            <a:off x="832104" y="31381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本文介绍了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年不同交通方式的碳排放占比及各种交通方式未来的绿色燃料解决方案</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旨在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探讨如何通过技术革新减少碳排放</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实现能源的绿色转型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4_BD.3_1#c79d9ba3b?vop=1&amp;pid=acfe8c57b&amp;color=0,0,0&amp;vtp=1&amp;bbb=1"/>
          <p:cNvSpPr/>
          <p:nvPr/>
        </p:nvSpPr>
        <p:spPr>
          <a:xfrm>
            <a:off x="832104" y="396055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percentage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global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5" name="QC_4_AN.4_1#c79d9ba3b.bracket?vop=1&amp;pid=acfe8c57b&amp;color=0,0,0&amp;vpa=1&amp;vtp=1"/>
          <p:cNvSpPr/>
          <p:nvPr/>
        </p:nvSpPr>
        <p:spPr>
          <a:xfrm>
            <a:off x="9740360" y="395674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C_4_BD.3_2#c79d9ba3b.choices?vop=1&amp;pid=acfe8c57b&amp;color=0,0,0&amp;vtp=1&amp;bbb=1"/>
          <p:cNvSpPr/>
          <p:nvPr/>
        </p:nvSpPr>
        <p:spPr>
          <a:xfrm>
            <a:off x="832104" y="4375848"/>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11.6%.</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45.1%.</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74.5%.</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86.1%.</a:t>
            </a:r>
            <a:endParaRPr lang="en-US" altLang="zh-CN" sz="1800" dirty="0"/>
          </a:p>
        </p:txBody>
      </p:sp>
      <p:sp>
        <p:nvSpPr>
          <p:cNvPr id="7" name="QC_4_AS.5_1#c79d9ba3b?vop=1&amp;pid=acfe8c57b&amp;color=0,0,0&amp;vtp=1&amp;bbb=1&amp;hb=1"/>
          <p:cNvSpPr/>
          <p:nvPr/>
        </p:nvSpPr>
        <p:spPr>
          <a:xfrm>
            <a:off x="832104" y="479615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细节理解题。根据文章第一幅图中ROAD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VEHICLES部分的内容可知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，道路交通的排放量的占比是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45.1</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%+29.4%=74.5%。故选C项。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_1#31341a3ed?vop=1&amp;pid=acfe8c57b&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comparatively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7_1#31341a3ed.bracket?vop=1&amp;pid=acfe8c57b&amp;color=0,0,0&amp;vpa=2&amp;vtp=1"/>
          <p:cNvSpPr/>
          <p:nvPr/>
        </p:nvSpPr>
        <p:spPr>
          <a:xfrm>
            <a:off x="7276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6_2#31341a3ed.choices?vop=1&amp;pid=acfe8c57b&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693670" algn="l"/>
                <a:tab pos="5374640" algn="l"/>
                <a:tab pos="80556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Trucks.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Ships.</a:t>
            </a:r>
            <a:endParaRPr lang="en-US" altLang="zh-CN" sz="1800" dirty="0"/>
          </a:p>
        </p:txBody>
      </p:sp>
      <p:sp>
        <p:nvSpPr>
          <p:cNvPr id="5" name="QC_4_AS.8_1#31341a3ed?vop=1&amp;pid=acfe8c57b&amp;color=0,0,0&amp;vtp=1&amp;bbb=1&amp;hb=1"/>
          <p:cNvSpPr/>
          <p:nvPr/>
        </p:nvSpPr>
        <p:spPr>
          <a:xfrm>
            <a:off x="832104" y="19062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细节理解题。根据文章框图中TRAINS—Electricity部分的内容可知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，一些火车已经通过铁轨或电线实现了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电气化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，其他的火车也可以用非常简单的方法实现电气化，所以火车实现绿色转型相对容易。故选C项。</a:t>
            </a:r>
            <a:endParaRPr lang="en-US" altLang="zh-CN" dirty="0"/>
          </a:p>
        </p:txBody>
      </p:sp>
      <p:sp>
        <p:nvSpPr>
          <p:cNvPr id="6" name="QC_4_BD.9_1#a4a248dde?vop=1&amp;pid=acfe8c57b&amp;color=0,0,0&amp;vtp=1&amp;bbb=1"/>
          <p:cNvSpPr/>
          <p:nvPr/>
        </p:nvSpPr>
        <p:spPr>
          <a:xfrm>
            <a:off x="832104" y="273373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transition?(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4_AN.10_1#a4a248dde.bracket?vop=1&amp;pid=acfe8c57b&amp;color=0,0,0&amp;vpa=3&amp;vtp=1"/>
          <p:cNvSpPr/>
          <p:nvPr/>
        </p:nvSpPr>
        <p:spPr>
          <a:xfrm>
            <a:off x="6590189" y="272992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4_BD.9_2#a4a248dde.choices?vop=1&amp;pid=acfe8c57b&amp;color=0,0,0&amp;vtp=1&amp;bbb=1"/>
          <p:cNvSpPr/>
          <p:nvPr/>
        </p:nvSpPr>
        <p:spPr>
          <a:xfrm>
            <a:off x="832104" y="3154045"/>
            <a:ext cx="10533888" cy="770255"/>
          </a:xfrm>
          <a:prstGeom prst="rect">
            <a:avLst/>
          </a:prstGeom>
          <a:noFill/>
        </p:spPr>
        <p:txBody>
          <a:bodyPr wrap="none" lIns="0" tIns="0" rIns="0" bIns="0" rtlCol="0" anchor="t"/>
          <a:lstStyle/>
          <a:p>
            <a:pPr>
              <a:lnSpc>
                <a:spcPts val="33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consumption.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renewables.</a:t>
            </a:r>
            <a:endParaRPr lang="en-US" altLang="zh-CN" sz="1800" dirty="0"/>
          </a:p>
          <a:p>
            <a:pPr>
              <a:lnSpc>
                <a:spcPts val="31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affordable.</a:t>
            </a:r>
            <a:endParaRPr lang="en-US" altLang="zh-CN" sz="1800" dirty="0"/>
          </a:p>
        </p:txBody>
      </p:sp>
      <p:sp>
        <p:nvSpPr>
          <p:cNvPr id="9" name="QC_4_AS.11_1#a4a248dde?vop=1&amp;pid=acfe8c57b&amp;color=0,0,0&amp;vtp=1&amp;bbb=1&amp;hb=1"/>
          <p:cNvSpPr/>
          <p:nvPr/>
        </p:nvSpPr>
        <p:spPr>
          <a:xfrm>
            <a:off x="832104" y="397383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细节理解题。根据最后一段最后一句中维普克说的话“We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used”可知，维普克认为要加快发展绿色能源，在可再生能源（绿色能源</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）发展</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方面投入更多的精力</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8498d479b?pid=2eb162eeb&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阅读理解B篇</a:t>
            </a:r>
            <a:endParaRPr lang="en-US" altLang="zh-CN" sz="2200" dirty="0"/>
          </a:p>
        </p:txBody>
      </p:sp>
      <p:sp>
        <p:nvSpPr>
          <p:cNvPr id="3" name="QM_3_BD.12_1#89aba7fc6?vop=1&amp;pid=8498d479b&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主题：提供免费书籍 | 词数：约343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福建龙岩</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期末</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（门廊）. 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literary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settings.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2_2#89aba7fc6?vop=1&amp;pid=8498d479b&amp;color=0,0,0&amp;mp=1&amp;vtp=1&amp;bt=1&amp;bbb=1&amp;hb=1"/>
          <p:cNvSpPr/>
          <p:nvPr/>
        </p:nvSpPr>
        <p:spPr>
          <a:xfrm>
            <a:off x="832104" y="1078992"/>
            <a:ext cx="10533888" cy="436880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disadvantaged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Lower-income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multiple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seemingly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hardships.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extraordinary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machines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（自助售书机）,</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street-corner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bookstores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guide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journey.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3_EX.13_1#89aba7fc6?vop=1&amp;pid=8498d479b&amp;color=0,0,0&amp;vtp=1&amp;bbb=1&amp;hb=1"/>
          <p:cNvSpPr/>
          <p:nvPr/>
        </p:nvSpPr>
        <p:spPr>
          <a:xfrm>
            <a:off x="832104" y="5424487"/>
            <a:ext cx="10533888" cy="681355"/>
          </a:xfrm>
          <a:prstGeom prst="rect">
            <a:avLst/>
          </a:prstGeom>
          <a:noFill/>
        </p:spPr>
        <p:txBody>
          <a:bodyPr wrap="none" lIns="0" tIns="0" rIns="0" bIns="0" rtlCol="0" anchor="t"/>
          <a:lstStyle/>
          <a:p>
            <a:pPr algn="l">
              <a:lnSpc>
                <a:spcPts val="29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文章讲述了作者从公共图书馆管理员转变为街头图书馆管理员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致力于解</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决书籍荒漠问题</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为孩子们提供免费书籍的故事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4_1#25be391de?vop=1&amp;pid=89aba7fc6&amp;color=0,0,0&amp;vtp=1&amp;bt=1&amp;bbb=1"/>
          <p:cNvSpPr/>
          <p:nvPr/>
        </p:nvSpPr>
        <p:spPr>
          <a:xfrm>
            <a:off x="832104" y="1078992"/>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4_AN.15_1#25be391de.bracket?vop=1&amp;pid=89aba7fc6&amp;color=0,0,0&amp;vpa=4&amp;vtp=1"/>
          <p:cNvSpPr/>
          <p:nvPr/>
        </p:nvSpPr>
        <p:spPr>
          <a:xfrm>
            <a:off x="6616160" y="107461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14_2#25be391de.choices?vop=1&amp;pid=89aba7fc6&amp;color=0,0,0&amp;vtp=1&amp;bbb=1"/>
          <p:cNvSpPr/>
          <p:nvPr/>
        </p:nvSpPr>
        <p:spPr>
          <a:xfrm>
            <a:off x="832104" y="1471485"/>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stoops.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endParaRPr lang="en-US" altLang="zh-CN" sz="1800" dirty="0"/>
          </a:p>
        </p:txBody>
      </p:sp>
      <p:sp>
        <p:nvSpPr>
          <p:cNvPr id="5" name="QC_4_AS.16_1#25be391de?vop=1&amp;pid=89aba7fc6&amp;color=0,0,0&amp;vtp=1&amp;bbb=1&amp;hb=1"/>
          <p:cNvSpPr/>
          <p:nvPr/>
        </p:nvSpPr>
        <p:spPr>
          <a:xfrm>
            <a:off x="832104" y="2246186"/>
            <a:ext cx="10533888" cy="19098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unpleasant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reminder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single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home.”以及第二段中的“I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，作者了解到很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多孩子在家里没有书读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；再根据第三段内容可知，作者辞去工作，成为一名街头图书馆管理员</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，致力于解</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决书籍荒漠问题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，由此可推知，作者成为街头图书馆管理员的灵感来自孩子们家里没有书这一事实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
        <p:nvSpPr>
          <p:cNvPr id="6" name="QC_4_BD.17_1#c106ced30?vop=1&amp;pid=89aba7fc6&amp;color=0,0,0&amp;vtp=1&amp;bbb=1"/>
          <p:cNvSpPr/>
          <p:nvPr/>
        </p:nvSpPr>
        <p:spPr>
          <a:xfrm>
            <a:off x="832104" y="4190491"/>
            <a:ext cx="10533888" cy="34163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4_AN.18_1#c106ced30.bracket?vop=1&amp;pid=89aba7fc6&amp;color=0,0,0&amp;vpa=5&amp;vtp=1"/>
          <p:cNvSpPr/>
          <p:nvPr/>
        </p:nvSpPr>
        <p:spPr>
          <a:xfrm>
            <a:off x="4736560" y="4186109"/>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8" name="QC_4_BD.17_2#c106ced30.choices?vop=1&amp;pid=89aba7fc6&amp;color=0,0,0&amp;vtp=1&amp;bbb=1"/>
          <p:cNvSpPr/>
          <p:nvPr/>
        </p:nvSpPr>
        <p:spPr>
          <a:xfrm>
            <a:off x="832104" y="4578603"/>
            <a:ext cx="10533888" cy="735330"/>
          </a:xfrm>
          <a:prstGeom prst="rect">
            <a:avLst/>
          </a:prstGeom>
          <a:noFill/>
        </p:spPr>
        <p:txBody>
          <a:bodyPr wrap="none" lIns="0" tIns="0" rIns="0" bIns="0" rtlCol="0" anchor="t"/>
          <a:lstStyle/>
          <a:p>
            <a:pPr>
              <a:lnSpc>
                <a:spcPts val="3100"/>
              </a:lnSpc>
              <a:tabLst>
                <a:tab pos="537464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deserts.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struggles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librarian.</a:t>
            </a:r>
            <a:endParaRPr lang="en-US" altLang="zh-CN" sz="1800" dirty="0"/>
          </a:p>
          <a:p>
            <a:pPr>
              <a:lnSpc>
                <a:spcPts val="3000"/>
              </a:lnSpc>
              <a:tabLst>
                <a:tab pos="5374640" algn="l"/>
              </a:tabLst>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libraries.</a:t>
            </a:r>
            <a:endParaRPr lang="en-US" altLang="zh-CN" sz="1800" dirty="0"/>
          </a:p>
        </p:txBody>
      </p:sp>
      <p:sp>
        <p:nvSpPr>
          <p:cNvPr id="9" name="QC_4_AS.19_1#c106ced30?vop=1&amp;pid=89aba7fc6&amp;color=0,0,0&amp;vtp=1&amp;bbb=1&amp;hb=1"/>
          <p:cNvSpPr/>
          <p:nvPr/>
        </p:nvSpPr>
        <p:spPr>
          <a:xfrm>
            <a:off x="832104" y="5353304"/>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主旨大意题。根据第四段内容可知，本段主要讲述了书籍荒漠形成的原因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，包括经济不发达地区的书店和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图书馆数量不足</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、低收入家庭缺乏资源以及居民面临的多重压力等。故选A项。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 calcmode="lin" valueType="num">
                                      <p:cBhvr additive="base">
                                        <p:cTn id="4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7">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 calcmode="lin" valueType="num">
                                      <p:cBhvr additive="base">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 calcmode="lin" valueType="num">
                                      <p:cBhvr additive="base">
                                        <p:cTn id="5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9">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 calcmode="lin" valueType="num">
                                      <p:cBhvr additive="base">
                                        <p:cTn id="5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1" end="1"/>
                                            </p:txEl>
                                          </p:spTgt>
                                        </p:tgtEl>
                                        <p:attrNameLst>
                                          <p:attrName>style.visibility</p:attrName>
                                        </p:attrNameLst>
                                      </p:cBhvr>
                                      <p:to>
                                        <p:strVal val="visible"/>
                                      </p:to>
                                    </p:set>
                                    <p:anim calcmode="lin" valueType="num">
                                      <p:cBhvr additive="base">
                                        <p:cTn id="6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27577</Words>
  <Application>WPS 演示</Application>
  <PresentationFormat>宽屏</PresentationFormat>
  <Paragraphs>711</Paragraphs>
  <Slides>44</Slides>
  <Notes>43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44</vt:i4>
      </vt:variant>
    </vt:vector>
  </HeadingPairs>
  <TitlesOfParts>
    <vt:vector size="59" baseType="lpstr">
      <vt:lpstr>Arial</vt:lpstr>
      <vt:lpstr>宋体</vt:lpstr>
      <vt:lpstr>Wingdings</vt:lpstr>
      <vt:lpstr>黑体</vt:lpstr>
      <vt:lpstr>黑体</vt:lpstr>
      <vt:lpstr>微软雅黑</vt:lpstr>
      <vt:lpstr>微软雅黑</vt:lpstr>
      <vt:lpstr>Times New Roman</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2025-10-24T11:00:00Z</dcterms:created>
  <dcterms:modified xsi:type="dcterms:W3CDTF">2025-10-29T09:23:03Z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B09AE2C636104843B4B2321A3BFBCA9E_12</vt:lpwstr>
  </property>
  <property fmtid="{D5CDD505-2E9C-101B-9397-08002B2CF9AE}" pid="3" name="KSOProductBuildVer">
    <vt:lpwstr>2052-12.1.0.22529</vt:lpwstr>
  </property>
</Properties>
</file>