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5" r:id="rId31"/>
    <p:sldId id="283" r:id="rId32"/>
    <p:sldId id="284" r:id="rId3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9473dec000960706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AS.12_1#8abedef26?htil=2&amp;vop=1&amp;pid=21c21c54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520" y="1581981"/>
            <a:ext cx="3922776" cy="395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AS.12_2#8abedef26?htil=2&amp;vop=1&amp;pid=21c21c54c&amp;color=0,0,0&amp;vtp=1&amp;bt=1&amp;bbb=1"/>
          <p:cNvSpPr/>
          <p:nvPr/>
        </p:nvSpPr>
        <p:spPr>
          <a:xfrm>
            <a:off x="722376" y="972000"/>
            <a:ext cx="6702552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本题考查魏晋时期玄学发展。</a:t>
            </a:r>
            <a:endParaRPr lang="en-US" altLang="zh-CN" sz="2200" dirty="0"/>
          </a:p>
        </p:txBody>
      </p:sp>
      <p:sp>
        <p:nvSpPr>
          <p:cNvPr id="4" name="QC_4_AS.12_3#8abedef26?htil=2&amp;vop=1&amp;pid=21c21c54c&amp;color=0,0,0&amp;vtp=1&amp;bbb=1&amp;hb=1"/>
          <p:cNvSpPr/>
          <p:nvPr/>
        </p:nvSpPr>
        <p:spPr>
          <a:xfrm>
            <a:off x="4783836" y="1581663"/>
            <a:ext cx="6702552" cy="2685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：玄学思潮的产生与当时儒学呈衰落之势和黄老思想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进一步发展有关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，与当时的民族交融无关。排除C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：魏晋南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北朝时期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，北方常年受战乱影响，经济并不繁荣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，但从材料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看玄学和经学在北方的影响范围仍然很广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：文化重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心随经济重心变动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魏晋南北朝时期南方经济虽得到开发，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但经济重心仍在北方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88eecd2b2?pid=21c21c54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[江苏2025·4]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晋朝葛洪著《肘后备急方》,其“肘后”者，犹言“袖珍”,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意为可藏于手肘之后；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备急”者，“预先备办临急可用之要方”。唐朝孙思邈认为，“人命至重，有贵千金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”,遂著成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千金方》。两书取名的要义共同反映出，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中医药学注重(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88eecd2b2.bracket?pid=21c21c54c&amp;color=0,0,0&amp;vpa=5&amp;vtp=1"/>
          <p:cNvSpPr/>
          <p:nvPr/>
        </p:nvSpPr>
        <p:spPr>
          <a:xfrm>
            <a:off x="7272401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3_2#88eecd2b2.choices?pid=21c21c54c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.以人为本的价值追求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.对药物功用的理论总结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C.人与自然的有机联系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.药方与辨证施治的结合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88eecd2b2?vop=1&amp;pid=21c21c54c&amp;color=0,0,0&amp;vtp=1&amp;bt=1&amp;bbb=1&amp;hb=1"/>
          <p:cNvSpPr/>
          <p:nvPr/>
        </p:nvSpPr>
        <p:spPr>
          <a:xfrm>
            <a:off x="722376" y="972000"/>
            <a:ext cx="10753344" cy="4069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本题考查中国古代中医药学特点。选择A：“肘后”强调便携性，随时可供取用，“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备急”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突出应对突发疾病的需要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，体现了对患者生命健康的及时关怀；“人命至重，有贵千金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”凸显尊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重生命价值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，《肘后备急方》《千金方》的取名均以“挽救生命，急人所急”为出发点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，体现了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中医药学注重以人为本的理念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。排除B：数量巨大的中药典籍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，反映了中国古代医药学家对药物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性能功用的认识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，而《肘后备急方》《千金方》的取名突出中医药学的人文关怀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，没有涉及药物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功用的理论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。排除C：《黄帝内经》以阴阳五行学说解释人体的生理现象和病理变化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，阐明人与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自然的有机联系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，材料体现中医药学对人的关怀，没有涉及人与自然的联系。排除D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：张仲景提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出辨证施治的原则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，著成《伤寒杂病论》，材料介绍中医药学的人文关怀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，和药方与辨证施治的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结合无关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5ee512fec?pid=21c21c54c&amp;color=0,0,0&amp;vtp=1&amp;bt=1&amp;bbb=1&amp;hb=1"/>
          <p:cNvSpPr/>
          <p:nvPr/>
        </p:nvSpPr>
        <p:spPr>
          <a:xfrm>
            <a:off x="722630" y="972185"/>
            <a:ext cx="10616565" cy="13004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[甘肃2025·8]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近代以来，谭嗣同、康有为、孙中山等人积极提倡向西方学习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，同时又都阐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述过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“大同”理想。孙中山指出“真正的民生主义，就是孔子所希望之大同世界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”。上述材料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5ee512fec.bracket?pid=21c21c54c&amp;color=0,0,0&amp;vpa=6&amp;vtp=1"/>
          <p:cNvSpPr/>
          <p:nvPr/>
        </p:nvSpPr>
        <p:spPr>
          <a:xfrm>
            <a:off x="1709801" y="1937835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6_2#5ee512fec.choices?pid=21c21c54c&amp;color=0,0,0&amp;vtp=1&amp;bbb=1"/>
          <p:cNvSpPr/>
          <p:nvPr/>
        </p:nvSpPr>
        <p:spPr>
          <a:xfrm>
            <a:off x="722376" y="2461709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.大同思想是中华优秀文化的内涵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.中体西用是近代中华文化的潮流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C.中华文化的重要特征是民本思想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.中华文化的特点是连续性包容性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5ee512fec?vop=1&amp;pid=21c21c54c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本题考查中华优秀传统文化的特点。选择D：据材料“谭嗣同、康有为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、孙中山等人积极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提倡向西方学习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，同时又都阐述过‘大同’理想”和所学知识可知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，近代思想家在吸收西方思想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的同时仍继承中国传统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“大同”思想，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体现了中华文化对外来文化的包容性和自身发展的连续性。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A：题干强调近代思想家对“大同”思想的继承与发展，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而非单纯说明其是优秀文化内涵。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B：“中体西用”是洋务派的主张，与材料中维新派、革命派的思想主张不符。排除C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体现的是中华文化对外来文化的包容性和自身发展的连续性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，未直接体现民本思想的核心地位。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2fe0d073a?pid=21c21c54c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[广东2024·1]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据研究，古代礼书上记载的春秋时期行礼所用饮酒器，有爵、觚、觯、角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，称为“五爵”，其名来自商、西周时期五种形制不同的青铜酒器名。实际上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，春秋时期的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五爵均为筒形漆木器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，容量依次为一至五升。“宗庙之祭，贵者献以爵，贱者献以散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。”据此可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春秋时期(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0_1#2fe0d073a.bracket?pid=21c21c54c&amp;color=0,0,0&amp;vpa=7&amp;vtp=1"/>
          <p:cNvSpPr/>
          <p:nvPr/>
        </p:nvSpPr>
        <p:spPr>
          <a:xfrm>
            <a:off x="2433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9_2#2fe0d073a.choices?pid=21c21c54c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.五爵形制趋同说明礼崩乐坏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.宗庙祭祀遵从天人合一理念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C.采用漆木酒器彰显以人为本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.五爵以小为贵维系等级秩序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2fe0d073a?vop=1&amp;pid=21c21c54c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本题考查春秋时期的礼乐制度。选择D：根据材料“春秋时期的五爵均为筒形漆木器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,容量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依次为一至五升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”“宗庙之祭,贵者献以爵,贱者献以散”可知,五爵作为礼器,其外形材质虽相同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用时却以容量大小区分贵贱等级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,容量越小越贵重,说明五爵以小为贵维系等级秩序。排除A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：春秋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时五爵形制趋同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,但使用时仍有严格的等级规定,是维护等级秩序的体现,不能说明礼崩乐坏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：天人合一是一种哲学思想,强调人与自然和谐统一,材料未体现。排除C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：青铜酒器到漆木酒器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只是材质的改变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,与“以人为本”无关。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0955d32b9?pid=21c21c54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[北京2023·1]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中国传统音乐以宫、商、角、徵、羽为五声音阶。《史记·乐书》记载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：“闻宫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，使人温舒而广大；闻商音，使人方正而好义；闻角音，使人恻隐而爱人；闻徵音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，使人乐善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而好施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；闻羽音，使人整齐而好礼。”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这一表述体现了中华文化(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0955d32b9.bracket?pid=21c21c54c&amp;color=0,0,0&amp;vpa=8&amp;vtp=1"/>
          <p:cNvSpPr/>
          <p:nvPr/>
        </p:nvSpPr>
        <p:spPr>
          <a:xfrm>
            <a:off x="8021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2_2#0955d32b9.choices?pid=21c21c54c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.重视选贤任能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B.尊重个性自由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C.强调多元互鉴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.注重仁义道德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0955d32b9?vop=1&amp;pid=21c21c54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本题考查中华优秀传统文化特征。选择D：据材料可知,《史记·乐书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》中记载中国传统音乐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中的五声音阶能够从不同方面提升人的品性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、道德修养,反映了中华文化注重仁义道德的特点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A：材料内容与选贤任能无关。排除B：材料强调的是五声音阶对个人道德、品性的影响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尊重个性自由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。排除C：材料的主旨是中国传统音乐注重仁义道德,并未强调多元互鉴的特点。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085517bba?pid=21c21c54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[海南2023·4]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“楚弓楚得”的典故出自《说苑·至公》。欧洲学者在17世纪用拉丁文给《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论语》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作注时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，认为中国人心胸宽广、有君子之德，援引了这一典故，但将其中的“弓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”换成了西方骑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士惯用的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“盾”。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这说明(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_1#085517bba.bracket?pid=21c21c54c&amp;color=0,0,0&amp;vpa=9&amp;vtp=1"/>
          <p:cNvSpPr/>
          <p:nvPr/>
        </p:nvSpPr>
        <p:spPr>
          <a:xfrm>
            <a:off x="3703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5_2#085517bba.choices?pid=21c21c54c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.文献转译曲解原著价值立场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.文明交融推动世界文化繁荣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C.文教推广带有个体主观经验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.文化借鉴基于特定历史语境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21c21c54c.fixed?pid=34262a21e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21c21c54c.fixed?pid=34262a21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第一单元高考强化</a:t>
            </a:r>
            <a:endParaRPr lang="en-US" altLang="zh-CN" sz="4400" dirty="0"/>
          </a:p>
        </p:txBody>
      </p:sp>
      <p:pic>
        <p:nvPicPr>
          <p:cNvPr id="4" name="C_3#21c21c54c.fixed?pid=34262a21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21c21c54c.fixed?pid=34262a21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085517bba?vop=1&amp;pid=21c21c54c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本题考查中华文化的影响。选择D：据材料可知,欧洲学者在援引“楚弓楚得”时,将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“楚弓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楚得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”译为“楚盾楚得”,这是因为“盾”为西方骑士所惯用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,这样能更好地帮助西方人理解典故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的本意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。排除A：由材料可知,欧洲学者在给《论语》作注时正确理解了“楚弓楚得”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的价值立场。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B：材料旨在强调西方学者将“弓”转译为“盾”的原因,而非文明交融的影响。排除C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洲学者转译时遵循的是欧洲人的群体思维习惯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,而非“个体主观经验”。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8_1#fa91f5721?pid=21c21c54c&amp;color=0,0,0&amp;vtp=1&amp;bt=1&amp;bbb=1&amp;hb=1"/>
          <p:cNvSpPr/>
          <p:nvPr/>
        </p:nvSpPr>
        <p:spPr>
          <a:xfrm>
            <a:off x="722376" y="972000"/>
            <a:ext cx="10753344" cy="13130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[湖北2024·17]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［五四期刊与社会思潮］（14分）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以五四运动为中心的前后时期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（1915—1923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大量期刊涌现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下图是五四时期期刊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创办情况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endParaRPr lang="en-US" altLang="zh-CN" sz="2000" dirty="0"/>
          </a:p>
        </p:txBody>
      </p:sp>
      <p:pic>
        <p:nvPicPr>
          <p:cNvPr id="3" name="QO_4_BD.28_2#fa91f5721?pid=21c21c54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58184" y="2421578"/>
            <a:ext cx="4681728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28_3#fa91f5721?pid=21c21c54c&amp;color=0,0,0&amp;vtp=1&amp;bbb=1"/>
          <p:cNvSpPr/>
          <p:nvPr/>
        </p:nvSpPr>
        <p:spPr>
          <a:xfrm>
            <a:off x="722376" y="5101278"/>
            <a:ext cx="10753344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——摘编自杜波《五四时期期刊研究》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8_4#fa91f5721?pid=21c21c54c&amp;color=0,0,0&amp;mp=1&amp;vtp=1&amp;bt=1&amp;bbb=1&amp;hb=1"/>
          <p:cNvSpPr/>
          <p:nvPr/>
        </p:nvSpPr>
        <p:spPr>
          <a:xfrm>
            <a:off x="722376" y="972000"/>
            <a:ext cx="10753344" cy="3142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创办于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新青年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科学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1917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太平洋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代表了当时思想界的动态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文化类期刊有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湘江评论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浙江新潮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等新文化期刊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国故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学衡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等保守主义文化期刊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侦探世界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等通俗文学期刊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小说月报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创造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等新文学期刊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科学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以传播世界最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新科学知识为职志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主张科学救国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同类期刊有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电界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心理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太平洋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主要刊发政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论文章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主张政治革新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政府及政党亦办期刊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如中共刊物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共产党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劳动界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国民党刊物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摘编自《五四时期期刊介绍》等</a:t>
            </a:r>
            <a:endParaRPr lang="en-US" altLang="zh-CN" sz="2000" dirty="0"/>
          </a:p>
        </p:txBody>
      </p:sp>
      <p:sp>
        <p:nvSpPr>
          <p:cNvPr id="3" name="QO_5_BD.29_1#572a3b881?pid=fa91f5721&amp;color=0,0,0&amp;vtp=1&amp;bbb=1"/>
          <p:cNvSpPr/>
          <p:nvPr/>
        </p:nvSpPr>
        <p:spPr>
          <a:xfrm>
            <a:off x="722376" y="4166812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（1）根据材料并结合所学，概括五四时期期刊的整体特征。（6分）</a:t>
            </a:r>
            <a:endParaRPr lang="en-US" altLang="zh-CN" sz="2000" dirty="0"/>
          </a:p>
        </p:txBody>
      </p:sp>
      <p:sp>
        <p:nvSpPr>
          <p:cNvPr id="4" name="QO_5_AN.30_1#572a3b881?vop=1&amp;pid=fa91f5721&amp;color=0,0,0&amp;vtp=1&amp;bbb=1&amp;hb=1"/>
          <p:cNvSpPr/>
          <p:nvPr/>
        </p:nvSpPr>
        <p:spPr>
          <a:xfrm>
            <a:off x="722376" y="4626043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整体特征：地点分布广泛,以上海、北京与沿海省份为主；创刊速度快,数量多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；受时代背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景影响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（鲜明的时代性）；多样性与包容性（内容涵盖广）；政治倾向明确；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创新与探索并存；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专业性与科普性相结合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1_1#572a3b881?vop=1&amp;pid=fa91f5721&amp;color=0,0,0&amp;vtp=1&amp;bt=1&amp;bbb=1&amp;hb=1"/>
          <p:cNvSpPr/>
          <p:nvPr/>
        </p:nvSpPr>
        <p:spPr>
          <a:xfrm>
            <a:off x="722376" y="972000"/>
            <a:ext cx="10753344" cy="4983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本题考查五四运动。</a:t>
            </a:r>
            <a:endParaRPr lang="en-US" altLang="zh-CN" sz="2200" b="1" i="0" spc="-50" dirty="0">
              <a:solidFill>
                <a:srgbClr val="639319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latinLnBrk="1">
              <a:lnSpc>
                <a:spcPts val="37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整体特征,结合题干信息与所学知识,建议从地点分布、速度、数量、时代背景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、内容类型等角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度进行整理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。由材料一的图示可得，地点分布广泛，以上海、北京与沿海省份为主。据材料一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“以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五四运动为中心的前后时期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（1915—1923年），大量期刊涌现”可得创刊速度快，数量多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。由材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料一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“以五四运动为中心的前后时期（1915—1923年），大量期刊涌现”；材料二“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创办于1915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年的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《新青年》《科学》</a:t>
            </a:r>
            <a:r>
              <a:rPr lang="en-US" altLang="zh-CN" sz="2000" b="0" i="0" spc="-5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……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《湘江评论》《浙江新潮》等新文化期刊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”可得受时代背景影响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鲜明的时代性）。由材料二“《湘江评论》《浙江新潮》等新文化期刊，《国故》《学衡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》等保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守主义文化期刊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，《侦探世界》等通俗文学期刊，《小说月报》《创造》等新文学期刊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”可得多样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性与包容性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（内容涵盖广）。由材料二“《太平洋》主要刊发政论文章，主张政治革新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”“中共刊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物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《共产党》《劳动界》，国民党刊物《建设》”可得政治倾向明确。由材料二“《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小说月报》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创造》等新文学期刊”可得创新与探索并存。由材料二“《科学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》‘以传播世界最新科学知识为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职志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’，主张科学救国，同类期刊有《电界》《心理》等”可得专业性与科普性相结合。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ed85ba5d6?pid=fa91f572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（2）根据材料并结合所学，分析五四时期期刊蓬勃发展的背景。（8分）</a:t>
            </a:r>
            <a:endParaRPr lang="en-US" altLang="zh-CN" sz="2000" dirty="0"/>
          </a:p>
        </p:txBody>
      </p:sp>
      <p:sp>
        <p:nvSpPr>
          <p:cNvPr id="3" name="QO_5_AN.33_1#ed85ba5d6?vop=1&amp;pid=fa91f5721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背景：政治动荡,民族危机深重；社会转型与思想启蒙；教育普及与知识阶层壮大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；西方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思想的涌入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；五四运动的催化；技术与经济的发展。（8分）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4_1#ed85ba5d6?vop=1&amp;pid=fa91f5721&amp;color=0,0,0&amp;vtp=1&amp;bt=1&amp;bbb=1&amp;hb=1"/>
          <p:cNvSpPr/>
          <p:nvPr/>
        </p:nvSpPr>
        <p:spPr>
          <a:xfrm>
            <a:off x="722376" y="972000"/>
            <a:ext cx="10753344" cy="4069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背景,结合题干信息与所学知识,建议从时代背景、知识阶层、思想层面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、经济发展等角度进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行整理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。结合所学知识袁世凯复辟帝制失败后，中国陷入军阀割据的局面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，同时面临外来侵略加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剧可得政治动荡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，民族危机深重。由材料一“以五四运动为中心的前后时期”；材料二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“创办于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1915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年的《新青年》《科学》”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以及所学知识辛亥革命后的社会现实可得社会转型与思想启蒙。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结合所学知识新式教育的推广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，培养了大批知识分子可得教育普及与知识阶层壮大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。结合所学知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识随着国门开放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，西方的民主、科学等思想对中国产生深远影响可得西方思想的涌入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。材料一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五四时期期刊研究》”；材料二“《科学》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主张科学救国”可得五四运动的催化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。结合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所学知识印刷技术的进步降低了出版成本，经济发展和城市化进程提供了更广阔的市场和读者基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础可得技术与经济的发展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3" name="QO_4_AS.35_1#fa91f5721?vop=1&amp;pid=21c21c54c&amp;color=0,0,0&amp;vtp=1&amp;bbb=1"/>
          <p:cNvSpPr/>
          <p:nvPr/>
        </p:nvSpPr>
        <p:spPr>
          <a:xfrm>
            <a:off x="722376" y="508432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6_1#96f7c5b68?pid=21c21c54c&amp;color=0,0,0&amp;vtp=1&amp;bt=1&amp;bbb=1&amp;hb=1"/>
          <p:cNvSpPr/>
          <p:nvPr/>
        </p:nvSpPr>
        <p:spPr>
          <a:xfrm>
            <a:off x="722376" y="972000"/>
            <a:ext cx="10753344" cy="110032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[云南2025·20]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阅读材料，完成下列要求。（12分）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铜镜是古代中国人的日常生活用品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其上铸刻的铭文能反映人们的价值取向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下表所列为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部分常见的铜镜铭文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graphicFrame>
        <p:nvGraphicFramePr>
          <p:cNvPr id="27" name="QO_4_BD.36_2#96f7c5b68?colgroup=9,30&amp;pid=21c21c54c&amp;color=0,0,0&amp;vtp=1&amp;bbb=1"/>
          <p:cNvGraphicFramePr>
            <a:graphicFrameLocks noGrp="1"/>
          </p:cNvGraphicFramePr>
          <p:nvPr/>
        </p:nvGraphicFramePr>
        <p:xfrm>
          <a:off x="722376" y="2199328"/>
          <a:ext cx="10725912" cy="2845816"/>
        </p:xfrm>
        <a:graphic>
          <a:graphicData uri="http://schemas.openxmlformats.org/drawingml/2006/table">
            <a:tbl>
              <a:tblPr/>
              <a:tblGrid>
                <a:gridCol w="2670048"/>
                <a:gridCol w="8055864"/>
              </a:tblGrid>
              <a:tr h="40513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主题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8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铭文内容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81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与天相寿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与地相长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81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延年益寿辟不祥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81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家当大富乐未央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子孙具备居中央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81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七子八孙居中央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夫妻相保如威央兮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81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多贺国家人民息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风雨时节五谷熟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781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中国大宁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楷体" panose="02010609060101010101" pitchFamily="34" charset="-122"/>
                          <a:cs typeface="微软雅黑" panose="020B0503020204020204" pitchFamily="34" charset="-120"/>
                        </a:rPr>
                        <a:t>子孙益昌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4_BD.36_3#96f7c5b68?pid=21c21c54c&amp;color=0,0,0&amp;vtp=1&amp;bbb=1&amp;hb=1"/>
          <p:cNvSpPr/>
          <p:nvPr/>
        </p:nvSpPr>
        <p:spPr>
          <a:xfrm>
            <a:off x="722376" y="5183828"/>
            <a:ext cx="10753344" cy="110388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r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——摘编自葛兆光《中国思想史》第一卷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选择中华优秀传统文化中的一种或多种价值取向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根据材料并结合中国史实进行阐述。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要求：明确列出价值取向，自拟题目，观点正确，史论结合，论述充分，逻辑严密。）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7_1#96f7c5b68?vop=1&amp;pid=21c21c54c&amp;color=0,0,0&amp;vtp=1&amp;bt=1&amp;bbb=1&amp;hb=1"/>
          <p:cNvSpPr/>
          <p:nvPr/>
        </p:nvSpPr>
        <p:spPr>
          <a:xfrm>
            <a:off x="722376" y="972000"/>
            <a:ext cx="10753344" cy="3695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示例：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价值取向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：以家庭和睦与国家安宁为核心的“家国情怀”理念。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论题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：从铜镜铭文看中国古代“家国天下”的价值追求。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论述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：家庭伦理方面，铭文中“家当大富乐未央，子孙具备居中央”“七子八孙居中央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，夫妻相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保如威央兮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”，体现了古人对家族繁盛、家庭和睦的追求。这种价值取向源于西周宗法制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“尊祖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敬宗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”的历史传统，家族的兴旺绵延被视为社会稳定的根基。中国古代以儒家“孝悌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”伦理作为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家庭伦理的道德规范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，进而扩大到基层的宗族管理，如《吕氏乡约》《南赣乡约》等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，都是家庭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伦理在古代基层治理中的体现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37_1#96f7c5b68?vop=1&amp;pid=21c21c54c&amp;color=0,0,0&amp;vtp=1&amp;bt=1&amp;bbb=1&amp;hb=1"/>
          <p:cNvSpPr/>
          <p:nvPr/>
        </p:nvSpPr>
        <p:spPr>
          <a:xfrm>
            <a:off x="722376" y="972000"/>
            <a:ext cx="10753344" cy="4082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国家天下的认同方面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，中国古代把家和国紧密关联，“多贺国家人民息，风雨时节五谷熟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”“中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国大宁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，子孙益昌”将国家安定与民生幸福直接关联。这种理念在汉代之后更为兴盛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，汉武帝推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“尊崇儒术”的政策，以“大一统”思想强化国家认同。同时，历代也推行重农政策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，农业丰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收成为衡量治国成效的重要标准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家国关联的制度保障方面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，古代通过宗法制度、察举制、科举制等实现“家”与“国”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的结合，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汉代以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“孝廉”为取士标准，科举以儒家经典为考查内容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，这些制度设计使家庭伦理与国家治理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形成制度连接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，铜镜铭文作为日常用品的文化符号，恰是这种家国天下价值体系的体现。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总之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，铜镜铭文将“家”的繁荣与“国”的安宁关联起来，反映了中国古代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“修身齐家治国平天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”的儒家家国情怀价值取向，也是中华传统文化生生不息的精神密码。（12分）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38_1#96f7c5b68?vop=1&amp;pid=21c21c54c&amp;color=0,0,0&amp;vtp=1&amp;bt=1&amp;bbb=1&amp;hb=1"/>
          <p:cNvSpPr/>
          <p:nvPr/>
        </p:nvSpPr>
        <p:spPr>
          <a:xfrm>
            <a:off x="722376" y="972000"/>
            <a:ext cx="10753344" cy="4120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本题考查中华优秀传统文化的价值取向。本题为开放性试题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，要求选择中华优秀传统文化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中的一种或多种价值取向进行阐述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，可按以下步骤作答：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，确定价值取向。铜镜铭文反映的“人”“家”“国”价值取向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，需提炼其中蕴含的中华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优秀传统文化的价值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（如家国情怀、天人合一、孝亲、重农等）。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，确定与价值取向相关联的论题。论题中要包含相应的价值取向视角。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，确定论述维度。可单角度切入（如仅论“家”的伦理）或多角度结合（如“家”与“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的关联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），需结合具体史实而非空谈理论。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第四步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，总结升华。将所论述的价值取向与中华优秀传统文化相关联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，上升到中华优秀传统文化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的现实意义角度进行总结升华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690f904e4?pid=21c21c54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[湖南2025·1]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大型地方史诗剧《天宠湖南》带领观众品味湖湘文化。剧名“天宠湖南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”折射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出中国一种传统观念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——将个人乃至家国的成功与“天”的眷顾联系起来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。这种观念比较契合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690f904e4.bracket?pid=21c21c54c&amp;color=0,0,0&amp;vpa=1&amp;vtp=1"/>
          <p:cNvSpPr/>
          <p:nvPr/>
        </p:nvSpPr>
        <p:spPr>
          <a:xfrm>
            <a:off x="92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690f904e4.choices?pid=21c21c54c&amp;color=0,0,0&amp;vtp=1&amp;bbb=1"/>
          <p:cNvSpPr/>
          <p:nvPr/>
        </p:nvSpPr>
        <p:spPr>
          <a:xfrm>
            <a:off x="722376" y="2334075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A.殷商的“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上天鬼神”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.老子的“天人合一”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.西周的“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敬天保民”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.荀子的“人定胜天”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690f904e4?vop=1&amp;pid=21c21c54c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本题考查“敬天保民”思想。选择C：“敬天保民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”认为上天将统治人间的权力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即“天命”）交予有德的人，天意是民心的集中表现，与材料中“剧名‘天宠湖南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’折射出中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国一种传统观念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——将个人乃至家国的成功与‘天’的眷顾联系起来”相吻合。排除A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：殷商的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上天鬼神”带有浓厚的神秘色彩，强调通过巫术、祭祀等维系人与天之间的联系，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与题意不符。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B：；老子的“天人合一”强调人与自然的和谐统一，其中“天”侧重“自然”的意思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有强调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“天”的眷顾。排除D：荀子的“人定胜天”强调人的主观能动性，否定“天”的意志。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4a23ebed2?pid=21c21c54c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2.［黑吉辽蒙2025·1］先秦时期某学派主张：攻战类乎盗贼之行为，乃大“不义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”;攻战之事常招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致灭亡之祸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，亦“无利”于国家。据此判断，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该学派是(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4a23ebed2.bracket?pid=21c21c54c&amp;color=0,0,0&amp;vpa=2&amp;vtp=1"/>
          <p:cNvSpPr/>
          <p:nvPr/>
        </p:nvSpPr>
        <p:spPr>
          <a:xfrm>
            <a:off x="7018401" y="14101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_2#4a23ebed2.choices?pid=21c21c54c&amp;color=0,0,0&amp;vtp=1&amp;bbb=1"/>
          <p:cNvSpPr/>
          <p:nvPr/>
        </p:nvSpPr>
        <p:spPr>
          <a:xfrm>
            <a:off x="722376" y="18712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.道家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B.儒家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C.墨家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.法家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4a23ebed2?vop=1&amp;pid=21c21c54c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本题考查诸子百家的观点。选择C：该学派反对攻战，认为攻战类似于盗贼的行为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不义”，并且认为攻战会导致国家灭亡，对国家“无利”。这种主张与墨家的“非攻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”思想相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契合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。排除A：道家主张无为而治，崇尚自然和谐，不强调对战争的直接批判。排除B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：儒家虽然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提倡仁义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，但并未明确主张攻战类似于盗贼的行为，且儒家不完全反对正义战争。排除D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：法家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强调富国强兵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，不反对战争，甚至主张通过战争实现国家利益。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1e1f872ab?pid=21c21c54c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3.［陕晋宁青2025·2］北魏孝文帝任命元桢担任长安镇都大将、雍州刺史。出任前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，孝文帝称赞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元桢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“孝行著于私庭，令问彰于邦国”,并告诫他到任后要绥抚饥民，切勿“恃亲骄矜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，违礼僭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这反映出孝文帝(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1e1f872ab.bracket?pid=21c21c54c&amp;color=0,0,0&amp;vpa=3&amp;vtp=1"/>
          <p:cNvSpPr/>
          <p:nvPr/>
        </p:nvSpPr>
        <p:spPr>
          <a:xfrm>
            <a:off x="3462401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7_2#1e1f872ab.choices?pid=21c21c54c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.崇尚儒家礼教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B.倚重士族支持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C.重视军政建设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.维护宗室特权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1e1f872ab?vop=1&amp;pid=21c21c54c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本题考查孝文帝改革。选择A：孝文帝借助对元桢的告诫和赞美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，表达了他对儒学忠孝礼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教的推崇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。排除B：由所学可知，北魏孝文帝改革将皇族拓跋氏改姓“元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”，故元桢属于皇帝亲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，而非士族。排除C：材料中孝文帝对元桢的赞扬和告诫不涉及军政事务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，强调的是儒家道德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教化和民本思想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。排除D：“切勿‘恃亲骄矜，违礼僭度’”体现孝文帝对宗室特权的限制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非维护宗室特权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0_1#8abedef26?htil=1&amp;pid=21c21c54c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5660" y="1536260"/>
            <a:ext cx="5239512" cy="378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10_2#8abedef26?htil=1&amp;pid=21c21c54c&amp;color=0,0,0&amp;vtp=1&amp;bt=1&amp;bbb=1&amp;hb=1"/>
          <p:cNvSpPr/>
          <p:nvPr/>
        </p:nvSpPr>
        <p:spPr>
          <a:xfrm>
            <a:off x="722376" y="972000"/>
            <a:ext cx="5376672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[山东2025·2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]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下图是魏晋时期学术文化地理分布示意图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这一分布格局反映出(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11_1#8abedef26.bracket?pid=21c21c54c&amp;color=0,0,0&amp;vpa=4&amp;vtp=1"/>
          <p:cNvSpPr/>
          <p:nvPr/>
        </p:nvSpPr>
        <p:spPr>
          <a:xfrm>
            <a:off x="10042271" y="1027245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4_BD.10_3#8abedef26.choices?htil=1&amp;pid=21c21c54c&amp;color=0,0,0&amp;vtp=1&amp;bbb=1"/>
          <p:cNvSpPr/>
          <p:nvPr/>
        </p:nvSpPr>
        <p:spPr>
          <a:xfrm>
            <a:off x="719201" y="3962214"/>
            <a:ext cx="5376672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A.民族交融推动思想创新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.传统儒学受到冲击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.经济繁荣促进学术发展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.文化重心向南转移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5896</Words>
  <Application>WPS 演示</Application>
  <PresentationFormat>宽屏</PresentationFormat>
  <Paragraphs>261</Paragraphs>
  <Slides>30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Calibri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生命接触</cp:lastModifiedBy>
  <cp:revision>3</cp:revision>
  <dcterms:created xsi:type="dcterms:W3CDTF">2025-10-16T07:35:00Z</dcterms:created>
  <dcterms:modified xsi:type="dcterms:W3CDTF">2025-10-17T02:27:18Z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EF19214A055741A2A599BFA6069C38AF_12</vt:lpwstr>
  </property>
  <property fmtid="{D5CDD505-2E9C-101B-9397-08002B2CF9AE}" pid="3" name="KSOProductBuildVer">
    <vt:lpwstr>2052-12.1.0.23125</vt:lpwstr>
  </property>
</Properties>
</file>