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301"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2" Type="http://schemas.openxmlformats.org/officeDocument/2006/relationships/tableStyles" Target="tableStyles.xml"/><Relationship Id="rId51" Type="http://schemas.openxmlformats.org/officeDocument/2006/relationships/viewProps" Target="viewProps.xml"/><Relationship Id="rId50" Type="http://schemas.openxmlformats.org/officeDocument/2006/relationships/presProps" Target="presProps.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7313db45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一、选择题（每题3分，共48分）</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7ad8ecb9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二、非选择题（共22分）</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ec7419e93348528ddcb2ba#tid=68f093d9473dec0009607072#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449056" y="4315968"/>
            <a:ext cx="2788920" cy="914400"/>
          </a:xfrm>
          <a:prstGeom prst="rect">
            <a:avLst/>
          </a:prstGeom>
          <a:noFill/>
        </p:spPr>
        <p:txBody>
          <a:bodyPr wrap="square" lIns="0" tIns="0" rIns="0" bIns="0" rtlCol="0" anchor="ctr"/>
          <a:lstStyle/>
          <a:p>
            <a:pPr algn="ctr">
              <a:lnSpc>
                <a:spcPct val="120000"/>
              </a:lnSpc>
            </a:pP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历史 选择性必修3 文化交流与传播</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考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考点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本节点内容</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
        <p:nvSpPr>
          <p:cNvPr id="6" name="MasterShapeName"/>
          <p:cNvSpPr/>
          <p:nvPr/>
        </p:nvSpPr>
        <p:spPr>
          <a:xfrm>
            <a:off x="731520" y="5522976"/>
            <a:ext cx="1719072" cy="402336"/>
          </a:xfrm>
          <a:prstGeom prst="rect">
            <a:avLst/>
          </a:prstGeom>
          <a:noFill/>
        </p:spPr>
        <p:txBody>
          <a:bodyPr wrap="square" lIns="0" tIns="0" rIns="0" bIns="0" rtlCol="0" anchor="ctr"/>
          <a:lstStyle/>
          <a:p>
            <a:pPr algn="ctr"/>
            <a:r>
              <a:rPr lang="en-US" sz="2400" b="1" i="0" dirty="0">
                <a:solidFill>
                  <a:srgbClr val="639319"/>
                </a:solidFill>
                <a:latin typeface="等线 (正文)" pitchFamily="34" charset="0"/>
                <a:ea typeface="等线 (正文)" pitchFamily="34" charset="-122"/>
                <a:cs typeface="等线 (正文)" pitchFamily="34" charset="-120"/>
              </a:rPr>
              <a:t>xxx</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image" Target="../media/image9.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7.xml"/><Relationship Id="rId1" Type="http://schemas.openxmlformats.org/officeDocument/2006/relationships/image" Target="../media/image10.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2_1#72341f49c?vop=1&amp;pid=7313db458&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本题考查日耳曼人迁徙的影响。选择C：根据材料可知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，日耳曼人向罗马帝国移民后建立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，“推行新的土地分配方式，改变经济结构”，结合所学可知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，日耳曼人在新的国家实行封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君封臣制度和庄园经济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，瓦解了原先奴隶制社会的经济基础，推动欧洲封建化进程。排除A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据所学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，日耳曼新建立的国家实行封建制度。排除B：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日耳曼人的迁徙瓦解了罗马帝国的统治，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但民族之间的矛盾不会化解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，“化解”矛盾表述绝对。排除D：根据所学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，日耳曼人将一些文化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带到被征服地区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，并未阻断多元文化交流。</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3_1#825a68539?pid=7313db458&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[山东部分学校2025高二月考]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有学者称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：西班牙人和葡萄牙人的征服带来了伊比利亚的文化概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，他们认为这比土著文化优越</a:t>
            </a:r>
            <a:r>
              <a:rPr lang="en-US" altLang="zh-CN" sz="2000" b="0" i="0" dirty="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印第安社会生存下来，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并且在与西班牙和葡萄牙互动的同时，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维持着相对的自治性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。同样，奴隶们保持了非洲的宗教传统信仰、习惯和语言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。该学者在此强调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4_1#825a68539.bracket?pid=7313db458&amp;color=0,0,0&amp;vpa=5&amp;vtp=1"/>
          <p:cNvSpPr/>
          <p:nvPr/>
        </p:nvSpPr>
        <p:spPr>
          <a:xfrm>
            <a:off x="922401" y="23245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13_2#825a68539.choices?pid=7313db458&amp;color=0,0,0&amp;vtp=1&amp;bbb=1"/>
          <p:cNvSpPr/>
          <p:nvPr/>
        </p:nvSpPr>
        <p:spPr>
          <a:xfrm>
            <a:off x="722376" y="27912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.近代美洲多元文化形成的原因</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.移民社会的文化交融程度较低</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C.文化的冲突不利于社会的稳定</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.古代美洲文化落后的历史影响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5_1#825a68539?vop=1&amp;pid=7313db458&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本题考查美洲多元文化形成的原因。选择A：根据材料可知，学者认为，西班牙人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、葡萄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牙人给美洲带来欧洲文化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，印第安文化维持着相对自治性，奴隶们保持非洲的传统习惯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造成美洲形成多元文化局面的原因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，即强调近代美洲多元文化形成的原因。排除B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：根据材料可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，学者强调的是不同文化的各自留存，并未提及交融程度。排除C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：材料仅呈现近代美洲多元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文化并存的客观情况及其原因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，并未提到文化的“冲突”。排除D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：材料中学者强调的是近代美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洲多元文化并存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，征服者“认为这比土著文化优越”是殖民者的主观认识，并非学者对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“古代美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洲文化落后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”的客观判断。</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6_1#690fb9b9d?pid=7313db458&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[河南洛阳强基联盟2025高二月考]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1652年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，北美百慕大殖民地的一名混血奴隶声称自己生而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皈依基督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，上帝早已将她与异教的黑人奴隶做了本质区分，因此她应拥有基督徒的自由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，不应该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终身为奴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，经裁定，这名奴隶获得自由身份。但1680年，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巴巴多斯殖民地当局向英国政府申诉，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认为黑奴皈依基督教会损害他们的财产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，改信基督教的黑人奴隶会变得难以“驯服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”。这些可用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于研究当时(</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7_1#690fb9b9d.bracket?pid=7313db458&amp;color=0,0,0&amp;vpa=6&amp;vtp=1"/>
          <p:cNvSpPr/>
          <p:nvPr/>
        </p:nvSpPr>
        <p:spPr>
          <a:xfrm>
            <a:off x="2179701" y="27817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16_2#690fb9b9d.choices?pid=7313db458&amp;color=0,0,0&amp;vtp=1&amp;bbb=1"/>
          <p:cNvSpPr/>
          <p:nvPr/>
        </p:nvSpPr>
        <p:spPr>
          <a:xfrm>
            <a:off x="722376" y="32484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.出现了不同民族间的文化认同</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.资产阶级和新贵族的矛盾突出</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C.宗教成为殖民统治的唯一手段</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.殖民地不同文化的冲突与碰撞</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8_1#690fb9b9d?vop=1&amp;pid=7313db458&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本题考查近代殖民社会的文化冲突。选择D：根据材料可知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，一方面有混血奴隶以皈依基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督教为由争取自由身份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，认为自己与异教黑人奴隶有本质区别，应拥有基督徒的自由；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另一方面，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巴巴多斯殖民地当局则认为黑奴皈依基督教会损害他们的财产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，且会使奴隶难以“驯服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映了奴隶所代表的非洲文化与基督教文化以及奴隶主所代表的殖民文化之间的冲突与碰撞。排除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：材料主要体现的是不同文化之间存在矛盾和冲突，而非文化认同。排除B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：材料描述的是奴隶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和殖民当局之间的矛盾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，未涉及资产阶级和新贵族之间的矛盾。排除C：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殖民统治有多种手段，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宗教只是其中之一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，“唯一手段”的表述绝对。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9_1#4370ab1db?pid=7313db458&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[四川达州一中2025高二月考]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19世纪40—50年代，英国终止向澳大利亚输送罪犯的做法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而实施了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《殖民地土地与移民法》，以促进自由移民的浪潮。1840—1860年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，澳大利亚人口从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万增至120万，自由移民占比也从10%跃升至60</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%。这一系列变化推动了澳大利亚牧羊业规模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化生产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，使得澳大利亚羊毛占英国工业原毛进口总量的70%。</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这些现象(</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0_1#4370ab1db.bracket?pid=7313db458&amp;color=0,0,0&amp;vpa=7&amp;vtp=1"/>
          <p:cNvSpPr/>
          <p:nvPr/>
        </p:nvSpPr>
        <p:spPr>
          <a:xfrm>
            <a:off x="8799576"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19_2#4370ab1db.choices?pid=7313db458&amp;color=0,0,0&amp;vtp=1&amp;bbb=1"/>
          <p:cNvSpPr/>
          <p:nvPr/>
        </p:nvSpPr>
        <p:spPr>
          <a:xfrm>
            <a:off x="722376" y="27912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.说明全球流动的劳动力市场形成</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.反映了商业经营模式的革新</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C.凸显了欧洲资本原始积累的需求</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.是资本主义全球扩张的缩影</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1_1#4370ab1db?vop=1&amp;pid=7313db458&amp;color=0,0,0&amp;vtp=1&amp;bt=1&amp;bbb=1&amp;hb=1"/>
          <p:cNvSpPr/>
          <p:nvPr/>
        </p:nvSpPr>
        <p:spPr>
          <a:xfrm>
            <a:off x="722376" y="97200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本题考查英国殖民活动对澳大利亚的影响。选择D：根据材料可知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，英国的政策调整促进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了澳大利亚人口增长和经济发展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，使澳大利亚成为英国重要的原料供应地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，体现了英国在全球范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围内扩大经济影响力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，将澳大利亚纳入资本主义经济体系，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反映了资本主义生产方式的全球扩散，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是资本主义全球扩张的一个缩影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。排除A：全球流动的劳动力市场是一个广泛的概念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，仅从澳大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利亚的人口变化和移民情况不能得出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“全球流动的劳动力市场形成”的结论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，且材料主要强调的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是澳大利亚这一特定地区因英国政策调整而发生的变化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：材料中没有涉及当地商业经营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模式革新的相关内容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，澳大利亚牧羊业的发展不能直接等同于改变了商业经营模式。排除C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本原始积累主要集中于工业革命前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，与材料时间19世纪四五十年代不符。</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2_1#739728c27?pid=7313db458&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[广东部分学校2025高二期中]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清代前期政府想方设法破坏华侨社会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，颁诏将海外华人召回或是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行文至东南亚各朝贡国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，要求押解华侨归国。1860年，清政府与英、法等国签订《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北京条约》，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放宽华工出洋的限制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，但同时要求地方大吏应与外国使节“会订章程，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为保全前项华工之意”。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这一政策转变的根本原因是(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3_1#739728c27.bracket?pid=7313db458&amp;color=0,0,0&amp;vpa=8&amp;vtp=1"/>
          <p:cNvSpPr/>
          <p:nvPr/>
        </p:nvSpPr>
        <p:spPr>
          <a:xfrm>
            <a:off x="3970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22_2#739728c27.choices?pid=7313db458&amp;color=0,0,0&amp;vtp=1&amp;bbb=1"/>
          <p:cNvSpPr/>
          <p:nvPr/>
        </p:nvSpPr>
        <p:spPr>
          <a:xfrm>
            <a:off x="722376" y="27912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.东南亚朝贡体系瓦解的必然结果</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.洋务运动推动近代外交观念的形成</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C.海外华工的经济价值被重新发现</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.列强迫使清政府放弃闭关自守政策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4_1#739728c27?vop=1&amp;pid=7313db458&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本题考查华工与移民政策的调整。选择C：根据材料可知，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清政府对华侨的态度发生变化，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由禁止出国到放宽限制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，要求保全华工，这反映了清政府对华工的重视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，这一转变的根本原因在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于华工自身的价值被发现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，尤其是经济方面的价值。排除A：根据所学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，东南亚朝贡体系瓦解是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19世纪80年代中法战争后，材料涉及时间是1860年，时间不符。排除B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：材料涉及的是清政府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对华工的态度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，洋务运动与近代外交观念形成并非清政府政策转变的根源。排除D：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1840年鸦片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战争爆发后清政府被迫放弃闭关自守政策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，而材料时间是1860年。</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5_1#e334fbd36?pid=7313db45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[湖北九师联盟2025高二期中]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美国学者胡其瑜指出：1854年，秘鲁废除了奴隶制</a:t>
            </a: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工替代了黑奴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，成为种植园经济中首要的劳动力。参加古巴民族独立战争的冈萨洛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·德盖萨达将军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则题词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：“在古巴的中国人，没有一个是逃兵，没有一个是叛徒。”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6_1#e334fbd36.bracket?pid=7313db458&amp;color=0,0,0&amp;vpa=9&amp;vtp=1"/>
          <p:cNvSpPr/>
          <p:nvPr/>
        </p:nvSpPr>
        <p:spPr>
          <a:xfrm>
            <a:off x="9304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25_2#e334fbd36.choices?pid=7313db458&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.人口迁移影响拉美社会发展</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.国际苦力贸易形式多样</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C.华工为资本主义开辟新财源</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.国人民族民主意识萌发</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7947123cd.fixed?pid=a6e1a18ae&amp;color=100,146,38&amp;vtp=1&amp;bbb=1"/>
          <p:cNvSpPr/>
          <p:nvPr/>
        </p:nvSpPr>
        <p:spPr>
          <a:xfrm>
            <a:off x="5257800" y="950976"/>
            <a:ext cx="1682496" cy="1197864"/>
          </a:xfrm>
          <a:prstGeom prst="rect">
            <a:avLst/>
          </a:prstGeom>
          <a:noFill/>
        </p:spPr>
        <p:txBody>
          <a:bodyPr wrap="none" lIns="0" tIns="0" rIns="0" bIns="0" rtlCol="0" anchor="ctr"/>
          <a:lstStyle/>
          <a:p>
            <a:pPr algn="ctr" latinLnBrk="1">
              <a:lnSpc>
                <a:spcPts val="89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00</a:t>
            </a:r>
            <a:endParaRPr lang="en-US" altLang="zh-CN" sz="7200" dirty="0"/>
          </a:p>
        </p:txBody>
      </p:sp>
      <p:sp>
        <p:nvSpPr>
          <p:cNvPr id="3" name="C_3#7947123cd.fixed?pid=a6e1a18ae&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第三单元综合训练</a:t>
            </a:r>
            <a:endParaRPr lang="en-US" altLang="zh-CN" sz="4400" dirty="0"/>
          </a:p>
        </p:txBody>
      </p:sp>
      <p:pic>
        <p:nvPicPr>
          <p:cNvPr id="4" name="C_3#7947123cd.fixed?pid=a6e1a18ae&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7947123cd.fixed?pid=a6e1a18ae&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刷小卷</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7_1#e334fbd36?vop=1&amp;pid=7313db458&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本题考查华工的贡献。选择A：根据材料，“中国劳工替代了黑奴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，成为种植园经济中首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要的劳动力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”说明华工来到美洲推动了美洲的开发，且华工还参与了古巴民族独立战争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拉美的民族独立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，表明以华工为代表的人口迁移促进了拉美社会发展。排除B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：材料仅强调华工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对美洲的影响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，并未提及国际苦力贸易的形式。排除C：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中国劳工成为种植园经济的首要劳动力，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使当地劳动力结构发生改变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，材料并未提及华工开拓新财源。排除D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：材料提及的是华工参与古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巴民族独立战争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，不能由此得出国人民族民主意识“萌发”。</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8_1#6f3008abc?pid=7313db458&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10.某论文将巴拿马运河开通、印度向英国出口棉花、华工赴美参与修建铁路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、法国向俄国输出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资本等作为重要论据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该论文的主题最可能是(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9_1#6f3008abc.bracket?pid=7313db458&amp;color=0,0,0&amp;vpa=10&amp;vtp=1"/>
          <p:cNvSpPr/>
          <p:nvPr/>
        </p:nvSpPr>
        <p:spPr>
          <a:xfrm>
            <a:off x="5989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28_2#6f3008abc.choices?pid=7313db458&amp;color=0,0,0&amp;vtp=1&amp;bbb=1"/>
          <p:cNvSpPr/>
          <p:nvPr/>
        </p:nvSpPr>
        <p:spPr>
          <a:xfrm>
            <a:off x="722376" y="18768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.美国经济的崛起</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.工业革命在欧洲扩散</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.英国“世界工厂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”地位的确立</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.资本主义世界市场逐渐形成</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0_1#6f3008abc?vop=1&amp;pid=7313db458&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本题考查世界联系的加强。选择D：根据材料提供的信息“巴拿马运河开通”“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华工赴美”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法国向俄国输出资本”和所学知识可知,这些事件共同的主题是世界经济联系加强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,资本主义世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界市场逐渐形成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。排除A、B、C：A、B、C三项都是对材料的片面解读。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31_1#88f14a6d2?htil=1&amp;pid=7313db45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461510" y="1988820"/>
            <a:ext cx="1908175" cy="2211705"/>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31_2#88f14a6d2?htil=1&amp;pid=7313db458&amp;color=0,0,0&amp;vtp=1&amp;bt=1&amp;bbb=1&amp;hb=1"/>
          <p:cNvSpPr/>
          <p:nvPr/>
        </p:nvSpPr>
        <p:spPr>
          <a:xfrm>
            <a:off x="722376" y="972000"/>
            <a:ext cx="9363456"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[陕西渭南2025高二期末]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1917年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，美国国会通过一项对移民进行文化测验的法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。雷蒙德·埃文斯就此事创作了漫画《美国城墙》。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该漫画反映出(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32_1#88f14a6d2.bracket?pid=7313db458&amp;color=0,0,0&amp;vpa=11&amp;vtp=1"/>
          <p:cNvSpPr/>
          <p:nvPr/>
        </p:nvSpPr>
        <p:spPr>
          <a:xfrm>
            <a:off x="8350314" y="14101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5" name="QC_5_BD.31_3#88f14a6d2?htil=1&amp;pid=7313db458&amp;color=0,0,0&amp;vtp=1&amp;bbb=1&amp;hb=1"/>
          <p:cNvSpPr/>
          <p:nvPr/>
        </p:nvSpPr>
        <p:spPr>
          <a:xfrm>
            <a:off x="613156" y="4190179"/>
            <a:ext cx="9363456" cy="856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漫画旗帜上的文字译为“自由土地”，城墙上的文字译为“文化测验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”，漫画底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端的文字译为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“由国会议员伯内特提出欢迎你们——假如你们能够翻越的话”。</a:t>
            </a:r>
            <a:endParaRPr lang="en-US" altLang="zh-CN" sz="2000" dirty="0"/>
          </a:p>
        </p:txBody>
      </p:sp>
      <p:sp>
        <p:nvSpPr>
          <p:cNvPr id="6" name="QC_5_BD.31_4#88f14a6d2.choices?htil=1&amp;pid=7313db458&amp;color=0,0,0&amp;vtp=1&amp;bbb=1"/>
          <p:cNvSpPr/>
          <p:nvPr/>
        </p:nvSpPr>
        <p:spPr>
          <a:xfrm>
            <a:off x="549656" y="5122613"/>
            <a:ext cx="9363456" cy="843153"/>
          </a:xfrm>
          <a:prstGeom prst="rect">
            <a:avLst/>
          </a:prstGeom>
          <a:noFill/>
        </p:spPr>
        <p:txBody>
          <a:bodyPr wrap="none" lIns="0" tIns="0" rIns="0" bIns="0" rtlCol="0" anchor="t"/>
          <a:lstStyle/>
          <a:p>
            <a:pPr latinLnBrk="1">
              <a:lnSpc>
                <a:spcPts val="3600"/>
              </a:lnSpc>
              <a:tabLst>
                <a:tab pos="478917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.美国存在排外主义倾向</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.欧亚移民的文化水平较为落后</a:t>
            </a:r>
            <a:endParaRPr lang="en-US" altLang="zh-CN" sz="2000" dirty="0"/>
          </a:p>
          <a:p>
            <a:pPr latinLnBrk="1">
              <a:lnSpc>
                <a:spcPts val="3400"/>
              </a:lnSpc>
              <a:tabLst>
                <a:tab pos="478917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C.移民涌入阻碍美国发展</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.美国科技发达急需高科技人才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3_1#88f14a6d2?vop=1&amp;pid=7313db458&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本题考查美国的移民政策倾向。选择A：本题材料呈现形式为漫画，提取有效信息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国会通过一项对移民进行文化测验的法案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”“由国会议员伯内特提出欢迎你们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——假如你们能够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翻越的话</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”，这幅漫画表明美国以文化能力为由设置移民壁垒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，讽刺了美国移民政策存在的排外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主义倾向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。排除B：文化测验反映的是美国政策，无法据此得出欧亚移民的文化水平。排除C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据所学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，移民客观上推动美国各时期经济的发展。排除D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：材料反映的是美国移民政策的排外倾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，不涉及急需人才。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4_1#e26200b93?pid=7313db458&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[山西晋城部分学校2025高二期末]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从20世纪70年代起，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墨西哥政府大力推行文化复兴计划。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由政府出资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，从欧美发达国家回购大量前哥伦布时期的墨西哥文物，如奥尔梅克巨石头像等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，设立国家级文化遗产保护机构，积极推广本土玛雅文化及阿兹特克文化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。墨西哥的这些举措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5_1#e26200b93.bracket?pid=7313db458&amp;color=0,0,0&amp;vpa=12&amp;vtp=1"/>
          <p:cNvSpPr/>
          <p:nvPr/>
        </p:nvSpPr>
        <p:spPr>
          <a:xfrm>
            <a:off x="922401" y="23245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34_2#e26200b93.choices?pid=7313db458&amp;color=0,0,0&amp;vtp=1&amp;bbb=1"/>
          <p:cNvSpPr/>
          <p:nvPr/>
        </p:nvSpPr>
        <p:spPr>
          <a:xfrm>
            <a:off x="722376" y="27912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.利于增强民族文化认同感</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.推动拉美一体化进程加速</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C.缘于欧美文化侵略的加剧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.促使本土文化的全面复兴</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6_1#e26200b93?vop=1&amp;pid=7313db458&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本题考查独立后的美洲文化认同。选择A：根据材料可知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，墨西哥政府回购前哥伦布时期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的本国文物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，设立文化遗产保护机构用以推广本土玛雅文化及阿兹特克文化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，这些行为有助于让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民众了解本土文化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，增强对本民族文化的认同。排除B：墨西哥这些举措针对本国文化认同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有直接涉及政治或经济方面与拉美其他国家的联系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不能说明墨西哥的举措推动拉美一体化进程。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C：材料未提及欧美文化侵略加剧的相关内容。排除D：“全面复兴”表述过于夸大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举措只是在一定程度上有利于促进本土文化发展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7_1#ac4e4ff0c?pid=7313db458&amp;color=0,0,0&amp;vtp=1&amp;bt=1&amp;bbb=1&amp;hb=1"/>
          <p:cNvSpPr/>
          <p:nvPr/>
        </p:nvSpPr>
        <p:spPr>
          <a:xfrm>
            <a:off x="722376" y="969264"/>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[山东济南一中2025高二期末]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下表为1500—2000年国际人口迁移状况统计表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，据此可知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graphicFrame>
        <p:nvGraphicFramePr>
          <p:cNvPr id="28" name="QC_5_BD.37_2#ac4e4ff0c?colgroup=5,9,10,13&amp;pid=7313db458&amp;color=0,0,0&amp;vtp=1&amp;bbb=1&amp;hb=1"/>
          <p:cNvGraphicFramePr>
            <a:graphicFrameLocks noGrp="1"/>
          </p:cNvGraphicFramePr>
          <p:nvPr/>
        </p:nvGraphicFramePr>
        <p:xfrm>
          <a:off x="722376" y="1949450"/>
          <a:ext cx="10716768" cy="2497836"/>
        </p:xfrm>
        <a:graphic>
          <a:graphicData uri="http://schemas.openxmlformats.org/drawingml/2006/table">
            <a:tbl>
              <a:tblPr/>
              <a:tblGrid>
                <a:gridCol w="1527048"/>
                <a:gridCol w="2679192"/>
                <a:gridCol w="2962656"/>
                <a:gridCol w="3547872"/>
              </a:tblGrid>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1500—1850年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1851—1945年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1946—2000年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主要移出地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欧洲</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非洲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欧洲</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亚洲</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非洲</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拉丁美洲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主要移入地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西欧</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北美洲</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大洋洲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21881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人口迁移数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至1850年</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黑奴约为1500万</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为白人移民的4~5</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倍</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1846—1924年欧洲移出4800万</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1834—</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1941</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年亚洲移出1200万~3700万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1960年迁移人口为325</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万</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1974</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年为947.5万</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1985—</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1990</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年年增长率为2.59%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5_AN.38_1#ac4e4ff0c.bracket?pid=7313db458&amp;color=0,0,0&amp;vpa=13&amp;vtp=1"/>
          <p:cNvSpPr/>
          <p:nvPr/>
        </p:nvSpPr>
        <p:spPr>
          <a:xfrm>
            <a:off x="922401" y="1407414"/>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5" name="QC_5_BD.37_3#ac4e4ff0c.choices?pid=7313db458&amp;color=0,0,0&amp;vtp=1&amp;bbb=1"/>
          <p:cNvSpPr/>
          <p:nvPr/>
        </p:nvSpPr>
        <p:spPr>
          <a:xfrm>
            <a:off x="722376" y="4578350"/>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.由落后地区向发达地区迁移</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.劳工迁移变为知识精英迁移</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C.移民的数量和范围逐步扩大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.被迫移民在欧洲主导下进行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9_1#ac4e4ff0c?vop=1&amp;pid=7313db458&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本题考查1500—2000年国际人口迁移情况。选择C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：根据材料提取相关信息可知人口迁移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数量增加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、迁移范围扩大。排除A：从表格中可以看出，移民并不是均由落后地区迁出。排除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仅凭材料无法得知迁移人口类型是劳工还是知识精英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。排除D：材料未提及移民主导力量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据所学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，二战后的许多移民更多是自主的，不是在欧洲主导下进行的。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40_1#45ff115a6?htil=2&amp;pid=7313db458&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700191" y="1952820"/>
            <a:ext cx="4343400" cy="29535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40_2#45ff115a6?htil=2&amp;pid=7313db458&amp;color=0,0,0&amp;vtp=1&amp;bt=1&amp;bbb=1&amp;hb=1&amp;hs=1"/>
          <p:cNvSpPr/>
          <p:nvPr/>
        </p:nvSpPr>
        <p:spPr>
          <a:xfrm>
            <a:off x="722376" y="972000"/>
            <a:ext cx="627278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[安徽安庆2025高二月考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下图所示为二战后部分时期美国移民来源地的变化情况。影响这一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变化的主要因素是(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41_1#45ff115a6.bracket?pid=7313db458&amp;color=0,0,0&amp;vpa=14&amp;vtp=1"/>
          <p:cNvSpPr/>
          <p:nvPr/>
        </p:nvSpPr>
        <p:spPr>
          <a:xfrm>
            <a:off x="2960116" y="1478095"/>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5" name="QC_5_BD.40_3#45ff115a6.choices?htil=2&amp;pid=7313db458&amp;color=0,0,0&amp;vtp=1&amp;bbb=1&amp;hs=1"/>
          <p:cNvSpPr/>
          <p:nvPr/>
        </p:nvSpPr>
        <p:spPr>
          <a:xfrm>
            <a:off x="722376" y="5220784"/>
            <a:ext cx="6272784" cy="843153"/>
          </a:xfrm>
          <a:prstGeom prst="rect">
            <a:avLst/>
          </a:prstGeom>
          <a:noFill/>
        </p:spPr>
        <p:txBody>
          <a:bodyPr wrap="none" lIns="0" tIns="0" rIns="0" bIns="0" rtlCol="0" anchor="t"/>
          <a:lstStyle/>
          <a:p>
            <a:pPr latinLnBrk="1">
              <a:lnSpc>
                <a:spcPts val="3600"/>
              </a:lnSpc>
              <a:tabLst>
                <a:tab pos="3244215"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.政府外交策略的调整</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.经济全球化的加速发展</a:t>
            </a:r>
            <a:endParaRPr lang="en-US" altLang="zh-CN" sz="2000" dirty="0"/>
          </a:p>
          <a:p>
            <a:pPr latinLnBrk="1">
              <a:lnSpc>
                <a:spcPts val="3400"/>
              </a:lnSpc>
              <a:tabLst>
                <a:tab pos="3244215"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C.美国多元文化的包容性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.冷战导致难民涌入美国</a:t>
            </a:r>
            <a:endParaRPr lang="en-US" altLang="zh-CN" sz="2000" dirty="0"/>
          </a:p>
        </p:txBody>
      </p:sp>
      <p:sp>
        <p:nvSpPr>
          <p:cNvPr id="6" name="QC_5_AS.42_1#45ff115a6?htil=2&amp;vop=1&amp;pid=7313db458&amp;color=0,0,0&amp;vtp=1&amp;bbb=1&amp;hb=1&amp;hs=1"/>
          <p:cNvSpPr/>
          <p:nvPr/>
        </p:nvSpPr>
        <p:spPr>
          <a:xfrm>
            <a:off x="258445" y="3370580"/>
            <a:ext cx="10680065" cy="2331085"/>
          </a:xfrm>
          <a:prstGeom prst="rect">
            <a:avLst/>
          </a:prstGeom>
          <a:noFill/>
        </p:spPr>
        <p:txBody>
          <a:bodyPr wrap="none" lIns="0" tIns="0" rIns="0" bIns="0" rtlCol="0" anchor="t"/>
          <a:lstStyle/>
          <a:p>
            <a:pPr algn="l" latinLnBrk="1">
              <a:lnSpc>
                <a:spcPts val="4000"/>
              </a:lnSpc>
            </a:pPr>
            <a:endParaRPr lang="en-US" altLang="zh-CN" sz="2200" dirty="0"/>
          </a:p>
        </p:txBody>
      </p:sp>
      <p:sp>
        <p:nvSpPr>
          <p:cNvPr id="7" name="QC_5_AS.42_1#45ff115a6?htil=2&amp;vop=1&amp;pid=7313db458&amp;color=0,0,0&amp;vtp=1&amp;bbb=1&amp;hb=1&amp;hs=1"/>
          <p:cNvSpPr/>
          <p:nvPr/>
        </p:nvSpPr>
        <p:spPr>
          <a:xfrm>
            <a:off x="722376" y="4250123"/>
            <a:ext cx="10752014" cy="1313434"/>
          </a:xfrm>
          <a:prstGeom prst="rect">
            <a:avLst/>
          </a:prstGeom>
          <a:noFill/>
        </p:spPr>
        <p:txBody>
          <a:bodyPr wrap="none" lIns="0" tIns="0" rIns="0" bIns="0" rtlCol="0" anchor="t"/>
          <a:lstStyle/>
          <a:p>
            <a:pPr latinLnBrk="1">
              <a:lnSpc>
                <a:spcPts val="3600"/>
              </a:lnSpc>
            </a:pP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6" grpId="0" animBg="1" build="p"/>
      <p:bldP spid="7"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7313db458?pid=7947123cd&amp;color=0,0,0&amp;vtp=1&amp;bt=1&amp;bbb=1"/>
          <p:cNvSpPr/>
          <p:nvPr/>
        </p:nvSpPr>
        <p:spPr>
          <a:xfrm>
            <a:off x="722376" y="969264"/>
            <a:ext cx="10753344" cy="995680"/>
          </a:xfrm>
          <a:prstGeom prst="rect">
            <a:avLst/>
          </a:prstGeom>
          <a:noFill/>
        </p:spPr>
        <p:txBody>
          <a:bodyPr wrap="none" lIns="0" tIns="0" rIns="0" bIns="0" rtlCol="0" anchor="t"/>
          <a:lstStyle/>
          <a:p>
            <a:pPr algn="l" latinLnBrk="1">
              <a:lnSpc>
                <a:spcPts val="5000"/>
              </a:lnSpc>
            </a:pPr>
            <a:r>
              <a:rPr lang="en-US" altLang="zh-CN" sz="2800" b="1" i="0" dirty="0">
                <a:solidFill>
                  <a:srgbClr val="000000"/>
                </a:solidFill>
                <a:latin typeface="汉仪舒圆黑简体" pitchFamily="34" charset="0"/>
                <a:ea typeface="汉仪舒圆黑简体" pitchFamily="34" charset="-122"/>
                <a:cs typeface="汉仪舒圆黑简体" pitchFamily="34" charset="-120"/>
              </a:rPr>
              <a:t>一、选择题（每题3分，共48分）</a:t>
            </a:r>
            <a:endParaRPr lang="en-US" altLang="zh-CN" sz="2800" dirty="0"/>
          </a:p>
        </p:txBody>
      </p:sp>
      <p:sp>
        <p:nvSpPr>
          <p:cNvPr id="3" name="QC_5_BD.1_1#6319bbad7?pid=7313db458&amp;color=0,0,0&amp;vtp=1&amp;bbb=1&amp;hb=1"/>
          <p:cNvSpPr/>
          <p:nvPr/>
        </p:nvSpPr>
        <p:spPr>
          <a:xfrm>
            <a:off x="722376" y="1603897"/>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[河北衡水二中2025高二期中]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印欧人在迁徙过程中面临着各种复杂的情况。一方面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，人口的增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长使得资源分配日渐紧张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。另一方面，气候变化导致降水减少、气温异常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，适宜放牧和耕种的土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地逐渐减少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，而频发的自然灾害更是给他们的生活带来了巨大的冲击。这些因素相互交织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促使印欧人离开故土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，寻找新的家园。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这说明印欧人的迁徙(</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2_1#6319bbad7.bracket?pid=7313db458&amp;color=0,0,0&amp;vpa=1&amp;vtp=1"/>
          <p:cNvSpPr/>
          <p:nvPr/>
        </p:nvSpPr>
        <p:spPr>
          <a:xfrm>
            <a:off x="7526401" y="2956447"/>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5" name="QC_5_BD.1_2#6319bbad7.choices?pid=7313db458&amp;color=0,0,0&amp;vtp=1&amp;bbb=1"/>
          <p:cNvSpPr/>
          <p:nvPr/>
        </p:nvSpPr>
        <p:spPr>
          <a:xfrm>
            <a:off x="722376" y="341464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.因自然灾害引发</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B.为拓展生存空间</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C.受多种因素驱动</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.以寻找水源为主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543560" y="1218565"/>
            <a:ext cx="11160125" cy="1938020"/>
          </a:xfrm>
          <a:prstGeom prst="rect">
            <a:avLst/>
          </a:prstGeom>
          <a:noFill/>
        </p:spPr>
        <p:txBody>
          <a:bodyPr wrap="square" rtlCol="0" anchor="t">
            <a:spAutoFit/>
          </a:bodyPr>
          <a:p>
            <a:pPr latinLnBrk="1">
              <a:lnSpc>
                <a:spcPts val="3600"/>
              </a:lnSpc>
            </a:pPr>
            <a:r>
              <a:rPr lang="en-US" altLang="zh-CN" sz="2200" b="1"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sym typeface="+mn-ea"/>
              </a:rPr>
              <a:t>解析</a:t>
            </a:r>
            <a:r>
              <a:rPr lang="en-US" altLang="zh-CN" sz="2200" b="1" dirty="0">
                <a:solidFill>
                  <a:srgbClr val="639319"/>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sz="20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sym typeface="+mn-ea"/>
              </a:rPr>
              <a:t>本题考查影响美国移民的因素。选择B</a:t>
            </a:r>
            <a:r>
              <a:rPr lang="en-US" altLang="zh-CN" sz="2000">
                <a:solidFill>
                  <a:srgbClr val="000000"/>
                </a:solidFill>
                <a:latin typeface="微软雅黑" panose="020B0503020204020204" pitchFamily="34" charset="-122"/>
                <a:ea typeface="微软雅黑" panose="020B0503020204020204" pitchFamily="34" charset="-122"/>
                <a:cs typeface="微软雅黑" panose="020B0503020204020204" pitchFamily="34" charset="-120"/>
                <a:sym typeface="+mn-ea"/>
              </a:rPr>
              <a:t>：根据材料信息可知</a:t>
            </a:r>
            <a:r>
              <a:rPr lang="en-US" altLang="zh-CN" sz="20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sym typeface="+mn-ea"/>
              </a:rPr>
              <a:t>,二战后部分时期,亚洲、非洲</a:t>
            </a:r>
            <a:r>
              <a:rPr lang="en-US" altLang="zh-CN" sz="2000">
                <a:solidFill>
                  <a:srgbClr val="000000"/>
                </a:solidFill>
                <a:latin typeface="微软雅黑" panose="020B0503020204020204" pitchFamily="34" charset="-122"/>
                <a:ea typeface="微软雅黑" panose="020B0503020204020204" pitchFamily="34" charset="-122"/>
                <a:cs typeface="微软雅黑" panose="020B0503020204020204" pitchFamily="34" charset="-120"/>
                <a:sym typeface="+mn-ea"/>
              </a:rPr>
              <a:t>、拉丁美洲等地对美国的移民数量整体呈现上升趋势,这主要是因为全球联系在加强</a:t>
            </a:r>
            <a:r>
              <a:rPr lang="en-US" altLang="zh-CN" sz="20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sym typeface="+mn-ea"/>
              </a:rPr>
              <a:t>,美国经济发展迅速</a:t>
            </a:r>
            <a:r>
              <a:rPr lang="en-US" altLang="zh-CN" sz="2000">
                <a:solidFill>
                  <a:srgbClr val="000000"/>
                </a:solidFill>
                <a:latin typeface="微软雅黑" panose="020B0503020204020204" pitchFamily="34" charset="-122"/>
                <a:ea typeface="微软雅黑" panose="020B0503020204020204" pitchFamily="34" charset="-122"/>
                <a:cs typeface="微软雅黑" panose="020B0503020204020204" pitchFamily="34" charset="-120"/>
                <a:sym typeface="+mn-ea"/>
              </a:rPr>
              <a:t>，吸引了来自不同大洲的移民</a:t>
            </a:r>
            <a:r>
              <a:rPr lang="en-US" altLang="zh-CN" sz="20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sym typeface="+mn-ea"/>
              </a:rPr>
              <a:t>，材料中的变化正是经济全球化加速发展的结果</a:t>
            </a:r>
            <a:r>
              <a:rPr lang="en-US" altLang="zh-CN" sz="2000">
                <a:solidFill>
                  <a:srgbClr val="000000"/>
                </a:solidFill>
                <a:latin typeface="微软雅黑" panose="020B0503020204020204" pitchFamily="34" charset="-122"/>
                <a:ea typeface="微软雅黑" panose="020B0503020204020204" pitchFamily="34" charset="-122"/>
                <a:cs typeface="微软雅黑" panose="020B0503020204020204" pitchFamily="34" charset="-120"/>
                <a:sym typeface="+mn-ea"/>
              </a:rPr>
              <a:t>。排除</a:t>
            </a:r>
            <a:r>
              <a:rPr lang="en-US" altLang="zh-CN" sz="20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sym typeface="+mn-ea"/>
              </a:rPr>
              <a:t>A、C、D</a:t>
            </a:r>
            <a:r>
              <a:rPr lang="en-US" altLang="zh-CN" sz="2000">
                <a:solidFill>
                  <a:srgbClr val="000000"/>
                </a:solidFill>
                <a:latin typeface="微软雅黑" panose="020B0503020204020204" pitchFamily="34" charset="-122"/>
                <a:ea typeface="微软雅黑" panose="020B0503020204020204" pitchFamily="34" charset="-122"/>
                <a:cs typeface="微软雅黑" panose="020B0503020204020204" pitchFamily="34" charset="-120"/>
                <a:sym typeface="+mn-ea"/>
              </a:rPr>
              <a:t>：此三项可能是移民涌入美国的因素，但不是材料中美国移民来源地变化的主要因素</a:t>
            </a:r>
            <a:r>
              <a:rPr lang="en-US" altLang="zh-CN" sz="20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sym typeface="+mn-ea"/>
              </a:rPr>
              <a:t>。</a:t>
            </a:r>
            <a:endParaRPr lang="en-US" altLang="zh-CN" sz="2000">
              <a:solidFill>
                <a:srgbClr val="000000"/>
              </a:solidFill>
              <a:latin typeface="微软雅黑" panose="020B0503020204020204" pitchFamily="34" charset="-122"/>
              <a:ea typeface="微软雅黑" panose="020B0503020204020204" pitchFamily="34" charset="-122"/>
              <a:cs typeface="微软雅黑" panose="020B0503020204020204" pitchFamily="34" charset="-120"/>
              <a:sym typeface="+mn-ea"/>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3_1#72750eac2?pid=7313db45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[江苏盐城七校联盟2025高二联考]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有学者对阿根廷主流媒体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1999—2005年发表的有关移民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问题的报道进行分析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，发现只有拉美人和华人被称为“移民”，而欧洲人和美国人被称为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“执行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”“专业人士”“企业家”。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44_1#72750eac2.bracket?pid=7313db458&amp;color=0,0,0&amp;vpa=15&amp;vtp=1"/>
          <p:cNvSpPr/>
          <p:nvPr/>
        </p:nvSpPr>
        <p:spPr>
          <a:xfrm>
            <a:off x="4732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43_2#72750eac2.choices?pid=7313db458&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.表明精英移民更受欢迎</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.导致国家内部文化冲突严重</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C.折射出殖民统治的印迹</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.凸显外来移民存在阶层差异</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5_1#72750eac2?vop=1&amp;pid=7313db458&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本题考查二战后的移民问题。选择C：根据材料“只有拉美人和华人被称为‘移民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欧洲人和美国人被称为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‘执行官’‘专业人士’‘企业家’”可知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，阿根廷社会没有一视同仁地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对待不同国家和地区的移民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，对欧洲和美国移民的态度优于对拉美人和华人的态度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，反映了阿根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廷仍受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“欧美先进”观念的影响，折射出殖民统治的印迹。排除A：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拉美人和华人也有精英移民，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但材料中对移民的区分标准是国籍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，表明态度差异不是由精英程度决定的。排除B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：材料反映的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是阿根廷社会存在种族偏见和排外倾向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，并非国家内部文化冲突。排除D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：材料中不同移民的称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呼差异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，不是因为外来移民存在阶层差异，而是殖民历史的影响。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6_1#72b882aa6?pid=7313db45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[北京海淀区2024高二期中]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近年来，非法移民和难民潮已成为困扰欧盟的重大问题。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在英国，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曼斯顿移民收容中心设计容量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1500人，却有超过3000人挤在那里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；在与欧盟国家接壤的其他地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区以及希腊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、巴尔干半岛，类似案例也越来越多。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这种现象出现的经济根源是(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47_1#72b882aa6.bracket?pid=7313db458&amp;color=0,0,0&amp;vpa=16&amp;vtp=1"/>
          <p:cNvSpPr/>
          <p:nvPr/>
        </p:nvSpPr>
        <p:spPr>
          <a:xfrm>
            <a:off x="9545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46_2#72b882aa6.choices?pid=7313db458&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.部分区域的冲突动荡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.欧盟国家福利制度的吸引</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C.欧洲一体化不断发展</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.经济全球化发展的不平衡</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8_1#72b882aa6?vop=1&amp;pid=7313db458&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本题考查难民潮和非法移民产生的经济根源。选择D：根据题干并结合所学可知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,世界性移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民潮是经济全球化的产物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,经济全球化加速发展使得富国更富,穷国更穷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,加剧了世界经济发展不平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,近年来的非法移民和难民潮涌入欧盟国家就是这一问题的表现。排除A：此项属于政治原因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是经济根源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。排除B、C：欧盟国家福利制度和欧洲一体化不是引发这些现象的经济根源。</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7ad8ecb90?pid=7947123cd&amp;color=0,0,0&amp;vtp=1&amp;bt=1&amp;bbb=1"/>
          <p:cNvSpPr/>
          <p:nvPr/>
        </p:nvSpPr>
        <p:spPr>
          <a:xfrm>
            <a:off x="722376" y="969264"/>
            <a:ext cx="10753344" cy="995680"/>
          </a:xfrm>
          <a:prstGeom prst="rect">
            <a:avLst/>
          </a:prstGeom>
          <a:noFill/>
        </p:spPr>
        <p:txBody>
          <a:bodyPr wrap="none" lIns="0" tIns="0" rIns="0" bIns="0" rtlCol="0" anchor="t"/>
          <a:lstStyle/>
          <a:p>
            <a:pPr algn="l" latinLnBrk="1">
              <a:lnSpc>
                <a:spcPts val="5000"/>
              </a:lnSpc>
            </a:pPr>
            <a:r>
              <a:rPr lang="en-US" altLang="zh-CN" sz="2800" b="1" i="0" dirty="0">
                <a:solidFill>
                  <a:srgbClr val="000000"/>
                </a:solidFill>
                <a:latin typeface="汉仪舒圆黑简体" pitchFamily="34" charset="0"/>
                <a:ea typeface="汉仪舒圆黑简体" pitchFamily="34" charset="-122"/>
                <a:cs typeface="汉仪舒圆黑简体" pitchFamily="34" charset="-120"/>
              </a:rPr>
              <a:t>二、非选择题（共22分）</a:t>
            </a:r>
            <a:endParaRPr lang="en-US" altLang="zh-CN" sz="2800" dirty="0"/>
          </a:p>
        </p:txBody>
      </p:sp>
      <p:sp>
        <p:nvSpPr>
          <p:cNvPr id="3" name="QO_5_BD.49_1#e8e382bdb?pid=7ad8ecb90&amp;color=0,0,0&amp;vtp=1&amp;bbb=1&amp;hb=1"/>
          <p:cNvSpPr/>
          <p:nvPr/>
        </p:nvSpPr>
        <p:spPr>
          <a:xfrm>
            <a:off x="722376" y="1603897"/>
            <a:ext cx="10753344" cy="26977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阅读材料并结合所学知识，完成下列要求。（12分）</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材料一</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早在北美殖民地时期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向西移民的运动就已经开始了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南部的奴隶主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北部的土地投机</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商和工业资本家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高利贷者和普通老百姓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都希望在西部获得土地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世纪初期以来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美国的领</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土扩张吸引了大批外来移民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移民队伍向西越过阿巴拉契亚山脉不断迁移到西海岸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参与交通运</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输建设和发展农牧业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开采大量自然资源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algn="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摘编自张友伦《美国西进运动探要》</a:t>
            </a:r>
            <a:endParaRPr lang="en-US" altLang="zh-CN" sz="2000" dirty="0"/>
          </a:p>
        </p:txBody>
      </p:sp>
    </p:spTree>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9_2#e8e382bdb?pid=7ad8ecb90&amp;color=0,0,0&amp;vtp=1&amp;bt=1&amp;bbb=1&amp;hb=1"/>
          <p:cNvSpPr/>
          <p:nvPr/>
        </p:nvSpPr>
        <p:spPr>
          <a:xfrm>
            <a:off x="722376" y="972000"/>
            <a:ext cx="10753344" cy="22278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材料二</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世纪中叶后的美国随着购买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兼并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抢夺土地增多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再次出现了西部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地广人稀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局面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于是又一次形成了汹涌的移民潮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美国国会对在北部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西部发展农业的人给予政府补贴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1862</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年颁布的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宅地法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进一步刺激了西进运动的发展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在西进运动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移民浪潮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工业发展</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等因素的共同促进之下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美国最终完成了自己的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西部大开发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才发展成了今天的美国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algn="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摘编自［美］伊莎贝尔·威尔克森《他乡暖阳：美国大迁移史》</a:t>
            </a:r>
            <a:endParaRPr lang="en-US" altLang="zh-CN" sz="2000" dirty="0"/>
          </a:p>
        </p:txBody>
      </p:sp>
      <p:sp>
        <p:nvSpPr>
          <p:cNvPr id="3" name="QO_6_BD.50_1#6cad9dc99?pid=e8e382bdb&amp;color=0,0,0&amp;vtp=1&amp;bbb=1"/>
          <p:cNvSpPr/>
          <p:nvPr/>
        </p:nvSpPr>
        <p:spPr>
          <a:xfrm>
            <a:off x="722376" y="3252412"/>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（1）根据材料一，概述“北美殖民地时期”向西移民运动出现的原因及其影响。（4分）</a:t>
            </a:r>
            <a:endParaRPr lang="en-US" altLang="zh-CN" sz="2000" dirty="0"/>
          </a:p>
        </p:txBody>
      </p:sp>
      <p:sp>
        <p:nvSpPr>
          <p:cNvPr id="4" name="QO_6_AN.51_1#6cad9dc99?vop=1&amp;pid=e8e382bdb&amp;color=0,0,0&amp;vtp=1&amp;bbb=1&amp;hb=1"/>
          <p:cNvSpPr/>
          <p:nvPr/>
        </p:nvSpPr>
        <p:spPr>
          <a:xfrm>
            <a:off x="722376" y="3711643"/>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原因：西部地域广阔；群众投资基础较深厚；美国领土的急剧扩张。（答出两点得2分）</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影响</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：促进西部基础设施建设；促进西部农牧业发展；为工业化奠定基础；</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加剧美国南北矛盾。</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答出两点得2分）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S.52_1#6cad9dc99?vop=1&amp;pid=e8e382bdb&amp;color=0,0,0&amp;vtp=1&amp;bt=1&amp;bbb=1&amp;hb=1"/>
          <p:cNvSpPr/>
          <p:nvPr/>
        </p:nvSpPr>
        <p:spPr>
          <a:xfrm>
            <a:off x="722376" y="972000"/>
            <a:ext cx="10753344" cy="4526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sym typeface="+mn-ea"/>
              </a:rPr>
              <a:t>本题考查美国历史上的西进运动和移民问题</a:t>
            </a:r>
            <a:r>
              <a:rPr lang="en-US" altLang="zh-CN" sz="22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sym typeface="+mn-ea"/>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第一小问原因，据材料一“南部的奴隶</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主、北部的土地投机商和工业资本家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、高利贷者和普通老百姓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，都希望在西部获得土地”，并结</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合所学知识，美国独立后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，西部土地的广阔性和潜在经济价值吸引了不同阶层的人群参与移民活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，且拥有投资意愿的群众基础较深厚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。美国独立后领土不断扩张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，推动移民队伍跨过阿巴拉契</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亚山脉向西发展。美国领土的急剧扩张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，进一步扩大了西部疆域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，这客观上为西进运动提供了条</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件。第二小问影响，据材料一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“移民队伍向西越过阿巴拉契亚山脉不断迁移到西海岸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，参与交通</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运输建设和发展农牧业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”，可得出移民运动促进了西部基础设施建设和农牧业发展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；据材料一</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“开采大量自然资源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”，结合所学知识西部的矿产资源和农业产品成为美国工业革命的重要支撑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可得出移民运动为工业化提供了丰富的自然资源，为工业化奠定基础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；据所学知识南部奴隶主将</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奴隶制度扩展到西部地区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，引发蓄奴州与自由州的争论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，即加剧了南北矛盾。</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Effect transition="in" filter="fade">
                                      <p:cBhvr>
                                        <p:cTn id="15" dur="500"/>
                                        <p:tgtEl>
                                          <p:spTgt spid="2">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
                                            <p:txEl>
                                              <p:pRg st="2" end="2"/>
                                            </p:txEl>
                                          </p:spTgt>
                                        </p:tgtEl>
                                        <p:attrNameLst>
                                          <p:attrName>style.visibility</p:attrName>
                                        </p:attrNameLst>
                                      </p:cBhvr>
                                      <p:to>
                                        <p:strVal val="visible"/>
                                      </p:to>
                                    </p:set>
                                    <p:animEffect transition="in" filter="fade">
                                      <p:cBhvr>
                                        <p:cTn id="20" dur="500"/>
                                        <p:tgtEl>
                                          <p:spTgt spid="2">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Effect transition="in" filter="fade">
                                      <p:cBhvr>
                                        <p:cTn id="25" dur="500"/>
                                        <p:tgtEl>
                                          <p:spTgt spid="2">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2">
                                            <p:txEl>
                                              <p:pRg st="4" end="4"/>
                                            </p:txEl>
                                          </p:spTgt>
                                        </p:tgtEl>
                                        <p:attrNameLst>
                                          <p:attrName>style.visibility</p:attrName>
                                        </p:attrNameLst>
                                      </p:cBhvr>
                                      <p:to>
                                        <p:strVal val="visible"/>
                                      </p:to>
                                    </p:set>
                                    <p:animEffect transition="in" filter="fade">
                                      <p:cBhvr>
                                        <p:cTn id="30" dur="500"/>
                                        <p:tgtEl>
                                          <p:spTgt spid="2">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2">
                                            <p:txEl>
                                              <p:pRg st="5" end="5"/>
                                            </p:txEl>
                                          </p:spTgt>
                                        </p:tgtEl>
                                        <p:attrNameLst>
                                          <p:attrName>style.visibility</p:attrName>
                                        </p:attrNameLst>
                                      </p:cBhvr>
                                      <p:to>
                                        <p:strVal val="visible"/>
                                      </p:to>
                                    </p:set>
                                    <p:animEffect transition="in" filter="fade">
                                      <p:cBhvr>
                                        <p:cTn id="35" dur="500"/>
                                        <p:tgtEl>
                                          <p:spTgt spid="2">
                                            <p:txEl>
                                              <p:pRg st="5" end="5"/>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2">
                                            <p:txEl>
                                              <p:pRg st="6" end="6"/>
                                            </p:txEl>
                                          </p:spTgt>
                                        </p:tgtEl>
                                        <p:attrNameLst>
                                          <p:attrName>style.visibility</p:attrName>
                                        </p:attrNameLst>
                                      </p:cBhvr>
                                      <p:to>
                                        <p:strVal val="visible"/>
                                      </p:to>
                                    </p:set>
                                    <p:animEffect transition="in" filter="fade">
                                      <p:cBhvr>
                                        <p:cTn id="40" dur="500"/>
                                        <p:tgtEl>
                                          <p:spTgt spid="2">
                                            <p:txEl>
                                              <p:pRg st="6" end="6"/>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2">
                                            <p:txEl>
                                              <p:pRg st="7" end="7"/>
                                            </p:txEl>
                                          </p:spTgt>
                                        </p:tgtEl>
                                        <p:attrNameLst>
                                          <p:attrName>style.visibility</p:attrName>
                                        </p:attrNameLst>
                                      </p:cBhvr>
                                      <p:to>
                                        <p:strVal val="visible"/>
                                      </p:to>
                                    </p:set>
                                    <p:animEffect transition="in" filter="fade">
                                      <p:cBhvr>
                                        <p:cTn id="45" dur="500"/>
                                        <p:tgtEl>
                                          <p:spTgt spid="2">
                                            <p:txEl>
                                              <p:pRg st="7" end="7"/>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2">
                                            <p:txEl>
                                              <p:pRg st="8" end="8"/>
                                            </p:txEl>
                                          </p:spTgt>
                                        </p:tgtEl>
                                        <p:attrNameLst>
                                          <p:attrName>style.visibility</p:attrName>
                                        </p:attrNameLst>
                                      </p:cBhvr>
                                      <p:to>
                                        <p:strVal val="visible"/>
                                      </p:to>
                                    </p:set>
                                    <p:animEffect transition="in" filter="fade">
                                      <p:cBhvr>
                                        <p:cTn id="50" dur="500"/>
                                        <p:tgtEl>
                                          <p:spTgt spid="2">
                                            <p:txEl>
                                              <p:pRg st="8" end="8"/>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2">
                                            <p:txEl>
                                              <p:pRg st="9" end="9"/>
                                            </p:txEl>
                                          </p:spTgt>
                                        </p:tgtEl>
                                        <p:attrNameLst>
                                          <p:attrName>style.visibility</p:attrName>
                                        </p:attrNameLst>
                                      </p:cBhvr>
                                      <p:to>
                                        <p:strVal val="visible"/>
                                      </p:to>
                                    </p:set>
                                    <p:animEffect transition="in" filter="fade">
                                      <p:cBhvr>
                                        <p:cTn id="55"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53_1#4fe5a7dd0?pid=e8e382bdb&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（2）根据材料二，概括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19世纪中期后美国再次形成移民潮的社会条件及其对美国文化形成的作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。（8分）</a:t>
            </a:r>
            <a:endParaRPr lang="en-US" altLang="zh-CN" sz="2000" dirty="0"/>
          </a:p>
        </p:txBody>
      </p:sp>
      <p:sp>
        <p:nvSpPr>
          <p:cNvPr id="3" name="QO_6_AN.54_1#4fe5a7dd0?vop=1&amp;pid=e8e382bdb&amp;color=0,0,0&amp;vtp=1&amp;bbb=1&amp;hb=1"/>
          <p:cNvSpPr/>
          <p:nvPr/>
        </p:nvSpPr>
        <p:spPr>
          <a:xfrm>
            <a:off x="722376" y="1882844"/>
            <a:ext cx="10753344" cy="13134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社会条件：领土扩张，土地增多，但地广人稀；政府给予经济补贴；</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西进运动的推动。</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4分）</a:t>
            </a:r>
            <a:endParaRPr lang="en-US" altLang="zh-CN" sz="2000" dirty="0"/>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作用</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：带来多种文化元素；促进多种文化的交融；形成包容、多元的美国文化。（4分）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S.55_1#4fe5a7dd0?vop=1&amp;pid=e8e382bdb&amp;color=0,0,0&amp;vtp=1&amp;bt=1&amp;bbb=1&amp;hb=1"/>
          <p:cNvSpPr/>
          <p:nvPr/>
        </p:nvSpPr>
        <p:spPr>
          <a:xfrm>
            <a:off x="722376" y="97200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第一小问社会条件，据材料二“美国随着购买、兼并、抢夺土地增多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，再次出现了西部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地广人稀’的局面”，可得出领土扩张，土地增多，但地广人稀；据材料二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“美国国会对在北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、西部发展农业的人给予政府补贴”，可得出政府给予经济补贴；据材料二“在西进运动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民浪潮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、工业发展等因素的共同促进之下”，可得出西进运动的推动。第二小问作用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，据材料二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形成了汹涌的移民潮”，并结合所学知识可知，移民来自不同的国家和地区，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有各自的语言、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宗教和习俗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，带来了多种文化元素。据材料二“美国最终完成了自己的‘西部大开发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’，才发展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成了今天的美国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”可知，不同文化在西部交汇，移民潮促进了多种文化的交融。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据所学知识可知，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移民潮对包容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、多元的美国文化的形成起到了重要作用。</a:t>
            </a:r>
            <a:endParaRPr lang="en-US" altLang="zh-CN" sz="2200" dirty="0"/>
          </a:p>
        </p:txBody>
      </p:sp>
      <p:sp>
        <p:nvSpPr>
          <p:cNvPr id="3" name="QO_5_AS.56_1#e8e382bdb?vop=1&amp;pid=7ad8ecb90&amp;color=0,0,0&amp;vtp=1&amp;bbb=1"/>
          <p:cNvSpPr/>
          <p:nvPr/>
        </p:nvSpPr>
        <p:spPr>
          <a:xfrm>
            <a:off x="722376" y="4627124"/>
            <a:ext cx="10753344" cy="434785"/>
          </a:xfrm>
          <a:prstGeom prst="rect">
            <a:avLst/>
          </a:prstGeom>
          <a:noFill/>
        </p:spPr>
        <p:txBody>
          <a:bodyPr wrap="none" lIns="0" tIns="0" rIns="0" bIns="0" rtlCol="0" anchor="t"/>
          <a:lstStyle/>
          <a:p>
            <a:pPr algn="l" latinLnBrk="1">
              <a:lnSpc>
                <a:spcPts val="3900"/>
              </a:lnSpc>
            </a:pP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3">
                                            <p:bg/>
                                          </p:spTgt>
                                        </p:tgtEl>
                                        <p:attrNameLst>
                                          <p:attrName>style.visibility</p:attrName>
                                        </p:attrNameLst>
                                      </p:cBhvr>
                                      <p:to>
                                        <p:strVal val="visible"/>
                                      </p:to>
                                    </p:set>
                                    <p:animEffect transition="in" filter="fade">
                                      <p:cBhvr>
                                        <p:cTn id="36" dur="500"/>
                                        <p:tgtEl>
                                          <p:spTgt spid="3">
                                            <p:bg/>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
                                            <p:txEl>
                                              <p:pRg st="0" end="0"/>
                                            </p:txEl>
                                          </p:spTgt>
                                        </p:tgtEl>
                                        <p:attrNameLst>
                                          <p:attrName>style.visibility</p:attrName>
                                        </p:attrNameLst>
                                      </p:cBhvr>
                                      <p:to>
                                        <p:strVal val="visible"/>
                                      </p:to>
                                    </p:set>
                                    <p:animEffect transition="in" filter="fade">
                                      <p:cBhvr>
                                        <p:cTn id="39"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6319bbad7?vop=1&amp;pid=7313db458&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本题考查印欧人迁徙的原因。选择C：材料明确指出印欧人的迁徙是人口增长、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资源紧张、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气候变化和自然灾害频发等多种因素共同作用的结果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，所以印欧人的迁徙受多种因素驱动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：自然灾害只是促使印欧人迁徙的因素之一，并非唯一原因。排除B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：拓展生存空间是印欧人迁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徙的一个目的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，但材料强调的是多种因素促使他们去寻找新的定居地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，而不仅仅是为拓展生存空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。排除D：材料中没有提及印欧人迁徙是以寻找水源为主。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7_1#2285be592?pid=7ad8ecb90&amp;color=0,0,0&amp;vtp=1&amp;bt=1&amp;bbb=1&amp;hb=1"/>
          <p:cNvSpPr/>
          <p:nvPr/>
        </p:nvSpPr>
        <p:spPr>
          <a:xfrm>
            <a:off x="722376" y="972000"/>
            <a:ext cx="10753344" cy="36248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[山东济南2025高二期中]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阅读材料，回答问题。（10分）</a:t>
            </a:r>
            <a:endParaRPr lang="en-US" altLang="zh-CN" sz="2000" dirty="0"/>
          </a:p>
          <a:p>
            <a:pPr algn="ct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近代人口转移中的</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“暴力”与“契约”</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材料一</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18—19</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世纪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英国在非洲的黑奴贸易呈现出赤裸裸的暴力掠夺特征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通过军事征服部落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建立沿海堡垒</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将约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1200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万非洲人强制贩运至美洲种植园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这种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血腥贸易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以种族压迫为基</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彻底摧毁了非洲社会结构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然而在南亚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英国东印度公司却通过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契约劳工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制度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招募约</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万印度人前往加勒比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东南亚等地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表面上以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自愿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形式签订合同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实则通过债务束缚与</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文化控制实现劳动力剥削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algn="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摘编自［特多］埃里克·威廉斯《生而无权：资本主义与奴隶制度》</a:t>
            </a:r>
            <a:endParaRPr lang="en-US" altLang="zh-CN" sz="2000" dirty="0"/>
          </a:p>
        </p:txBody>
      </p:sp>
    </p:spTree>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7_2#2285be592?pid=7ad8ecb90&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材料二</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世纪中叶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美国西部开发中涌入的华工与澳大利亚淘金热中的华人移民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均面临系统</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性排斥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美国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排华法案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》（1882</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直接禁止华工入境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澳大利亚通过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白澳政策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限制亚</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裔移民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但在同一时期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英国在马来亚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斐济等地建立苦力贸易体系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将华工作为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自由劳工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引入种植园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这种矛盾性是基于殖民者对不同族群的实用主义态度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对威胁白人经济地位的移民</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实施暴力排斥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对可被廉价剥削的劳工群体则通过契约形式来控制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O_5_BD.57_3#2285be592?pid=7ad8ecb90&amp;color=0,0,0&amp;vtp=1&amp;bbb=1"/>
          <p:cNvSpPr/>
          <p:nvPr/>
        </p:nvSpPr>
        <p:spPr>
          <a:xfrm>
            <a:off x="722376" y="3199834"/>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结合世界近代史的相关知识，评析材料中学者对人口跨地域转移的论述。</a:t>
            </a:r>
            <a:endParaRPr lang="en-US" altLang="zh-CN" sz="2000" dirty="0"/>
          </a:p>
        </p:txBody>
      </p:sp>
    </p:spTree>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58_1#2285be592?vop=1&amp;pid=7ad8ecb90&amp;color=0,0,0&amp;vtp=1&amp;bt=1&amp;bbb=1&amp;hb=1"/>
          <p:cNvSpPr/>
          <p:nvPr/>
        </p:nvSpPr>
        <p:spPr>
          <a:xfrm>
            <a:off x="722376" y="972000"/>
            <a:ext cx="10753344" cy="27104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观点评析：学者提出近代人口转移存在“暴力与契约”的双重剥削模式</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。对非洲黑奴采取</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暴力手段</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，对亚洲劳工采用契约束缚。这一论述揭示了殖民剥削的差异化策略。（2分）</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史实论证）黑奴贸易的暴力机制：18世纪英国通过“三角贸易”，在西非海岸建立堡垒</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，采取</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暴力手段劫掠人口</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契约劳工的制度性剥削</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：19世纪英国东印度公司招募大量印度劳工，</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并以合同形式进行控制。</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58_2#2285be592?vop=1&amp;pid=7ad8ecb90&amp;color=0,0,0&amp;vtp=1&amp;bt=1&amp;bbb=1&amp;hb=1"/>
          <p:cNvSpPr/>
          <p:nvPr/>
        </p:nvSpPr>
        <p:spPr>
          <a:xfrm>
            <a:off x="722376" y="972000"/>
            <a:ext cx="10753344" cy="50091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（辩证评价）观点合理性：美洲种植园依赖劳动力密集型的生产模式</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，暴力强制有助于提升劳动</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效率</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；东南亚热带作物开发需灵活用工，契约制度可以降低管理成本</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。交通条件的改善使长距离</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人口转移成为可能</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，同时加剧了劳动力竞争。（2分）</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观点局限性</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：未充分解释工业革命后全球劳动力市场转型，如欧洲自由移民与亚非劳工并存</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，反</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映资本对不同地区和不同技能劳动力的差异化需求</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忽视国际废奴运动的制约</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。19世纪初英国废除奴隶贸易后，</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列强逐渐转向自由契约劳工制度。</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2分）</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结论</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：材料通过“暴力与契约”两方面揭示了近代人口转移的殖民本质</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，但需置于资本主义全球</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扩张的框架下综合考量</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。工业革命重塑了劳动力市场，技术革新加速了移民流动</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，而反殖民斗争</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最终推动了殖民国家用工制度的变革</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。（2分）</a:t>
            </a:r>
            <a:endParaRPr lang="en-US" altLang="zh-CN" sz="2000" dirty="0"/>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其他答案言之成理亦可）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59_1#2285be592?vop=1&amp;pid=7ad8ecb90&amp;color=0,0,0&amp;vtp=1&amp;bt=1&amp;bbb=1"/>
          <p:cNvSpPr/>
          <p:nvPr/>
        </p:nvSpPr>
        <p:spPr>
          <a:xfrm>
            <a:off x="722376" y="972000"/>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本题考查近代人口的流动。</a:t>
            </a:r>
            <a:endParaRPr lang="en-US" altLang="zh-CN" sz="2200" dirty="0"/>
          </a:p>
        </p:txBody>
      </p:sp>
      <p:graphicFrame>
        <p:nvGraphicFramePr>
          <p:cNvPr id="44" name="QO_5_AS.59_2#2285be592?colgroup=2,18,18&amp;vop=1&amp;pid=7ad8ecb90&amp;color=0,0,0&amp;vtp=1&amp;bbb=1&amp;hb=1"/>
          <p:cNvGraphicFramePr>
            <a:graphicFrameLocks noGrp="1"/>
          </p:cNvGraphicFramePr>
          <p:nvPr/>
        </p:nvGraphicFramePr>
        <p:xfrm>
          <a:off x="722376" y="1545913"/>
          <a:ext cx="10716768" cy="2803779"/>
        </p:xfrm>
        <a:graphic>
          <a:graphicData uri="http://schemas.openxmlformats.org/drawingml/2006/table">
            <a:tbl>
              <a:tblPr/>
              <a:tblGrid>
                <a:gridCol w="749808"/>
                <a:gridCol w="4992624"/>
                <a:gridCol w="4974336"/>
              </a:tblGrid>
              <a:tr h="280377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据材料一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“英国在非洲的黑奴贸易呈现出赤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裸裸的暴力掠夺特征</a:t>
                      </a:r>
                      <a:r>
                        <a:rPr lang="en-US" altLang="zh-CN" sz="2000" b="0" i="0" dirty="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1200万非洲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人强制贩运至美洲种植园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”“在南亚</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英国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东印度公司却通过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‘契约劳工’制度</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招募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300万印度人前往加勒比</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东南亚等地”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可得出非洲呈现暴力方式</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亚洲则通过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”招募</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体现了殖民者的差异性策略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观点评析：学者提出近代人口转移存在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力与契约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”的双重剥削模式</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对非洲黑奴采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取暴力手段</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对亚洲劳工采用契约束缚</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一论述揭示了殖民剥削的差异化策略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fade">
                                      <p:cBhvr>
                                        <p:cTn id="13"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5" name="QO_5_AS.59_3#2285be592?colgroup=2,18,18&amp;vop=1&amp;pid=7ad8ecb90&amp;color=0,0,0&amp;mp=1&amp;vtp=1&amp;bt=1&amp;bbb=1&amp;hb=1"/>
          <p:cNvGraphicFramePr>
            <a:graphicFrameLocks noGrp="1"/>
          </p:cNvGraphicFramePr>
          <p:nvPr/>
        </p:nvGraphicFramePr>
        <p:xfrm>
          <a:off x="722376" y="1445133"/>
          <a:ext cx="10716768" cy="4934839"/>
        </p:xfrm>
        <a:graphic>
          <a:graphicData uri="http://schemas.openxmlformats.org/drawingml/2006/table">
            <a:tbl>
              <a:tblPr/>
              <a:tblGrid>
                <a:gridCol w="749808"/>
                <a:gridCol w="4992624"/>
                <a:gridCol w="4974336"/>
              </a:tblGrid>
              <a:tr h="3830955">
                <a:tc>
                  <a:txBody>
                    <a:bodyPr/>
                    <a:lstStyle/>
                    <a:p>
                      <a:pPr algn="ctr" latinLnBrk="1" hangingPunct="0">
                        <a:lnSpc>
                          <a:spcPts val="28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评析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史实陈述：</a:t>
                      </a:r>
                      <a:endParaRPr lang="en-US" altLang="zh-CN" sz="1200" dirty="0"/>
                    </a:p>
                    <a:p>
                      <a:pPr mar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非洲采取暴力机制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：罪恶的三角贸易</a:t>
                      </a:r>
                      <a:endParaRPr lang="en-US" altLang="zh-CN" sz="1200" dirty="0"/>
                    </a:p>
                    <a:p>
                      <a:pPr mar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亚洲契约劳工采取制度性剥削：东印度公司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通过签订契约招募工人</a:t>
                      </a:r>
                      <a:endParaRPr lang="en-US" altLang="zh-CN" sz="1200" dirty="0"/>
                    </a:p>
                    <a:p>
                      <a:pPr mar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评价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p>
                      <a:pPr mar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从差异性策略的合理性和局限性分析角度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p>
                      <a:pPr mar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从劳动力需求与手段对应和交通条件的影响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分析观点合理性</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mar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从未充分解释劳动力市场转型和忽视国际废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奴运动分析观点局限性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合理性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：美洲种植园依赖劳动力密集型的生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产模式</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暴力强制有助于提升劳动效率</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南亚热带作物开发需灵活用工</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契约制度可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以降低管理成本</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交通条件的改善使长距离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人口转移成为可能</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同时加剧了劳动力竞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争</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mar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欧洲自由移民与亚非劳工并存</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反映资本对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不同地区和不同技能劳动力的差异化需求</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mar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世纪初英国废除奴隶贸易后</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列强逐渐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转向自由契约劳工制度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02844">
                <a:tc>
                  <a:txBody>
                    <a:bodyPr/>
                    <a:lstStyle/>
                    <a:p>
                      <a:pPr algn="ctr" latinLnBrk="1" hangingPunct="0">
                        <a:lnSpc>
                          <a:spcPts val="28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marL="0" indent="0"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材料通过“暴力与契约”两方面揭示了近代人口转移的殖民本质</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但需置于资本主义全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球扩张的框架下综合考量</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工业革命重塑了劳动力市场</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技术革新加速了移民流动</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反殖民斗争最终推动了殖民国家用工制度的变革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bl>
          </a:graphicData>
        </a:graphic>
      </p:graphicFrame>
      <p:sp>
        <p:nvSpPr>
          <p:cNvPr id="2" name="QO_5_AS.59_3#2285be592?colgroup=2,18,18&amp;vop=1&amp;pid=7ad8ecb90&amp;color=0,0,0&amp;mp=1&amp;vtp=1&amp;bt=1&amp;bbb=1"/>
          <p:cNvSpPr txBox="1"/>
          <p:nvPr/>
        </p:nvSpPr>
        <p:spPr>
          <a:xfrm>
            <a:off x="10926183" y="969264"/>
            <a:ext cx="512961" cy="349583"/>
          </a:xfrm>
          <a:prstGeom prst="rect">
            <a:avLst/>
          </a:prstGeom>
          <a:noFill/>
        </p:spPr>
        <p:txBody>
          <a:bodyPr vert="horz" wrap="none" lIns="0" tIns="0" rIns="0" bIns="0" rtlCol="0">
            <a:spAutoFit/>
          </a:bodyPr>
          <a:lstStyle/>
          <a:p>
            <a:pPr algn="r">
              <a:lnSpc>
                <a:spcPts val="2900"/>
              </a:lnSpc>
            </a:pPr>
            <a:r>
              <a:rPr lang="zh-CN" altLang="en-US" sz="2000">
                <a:latin typeface="微软雅黑" panose="020B0503020204020204" pitchFamily="34" charset="-122"/>
                <a:ea typeface="微软雅黑" panose="020B0503020204020204" pitchFamily="34" charset="-122"/>
              </a:rPr>
              <a:t>续表</a:t>
            </a:r>
            <a:endParaRPr lang="zh-CN" altLang="en-US" sz="2000">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5"/>
                                        </p:tgtEl>
                                        <p:attrNameLst>
                                          <p:attrName>style.visibility</p:attrName>
                                        </p:attrNameLst>
                                      </p:cBhvr>
                                      <p:to>
                                        <p:strVal val="visible"/>
                                      </p:to>
                                    </p:set>
                                    <p:animEffect transition="in" filter="fade">
                                      <p:cBhvr>
                                        <p:cTn id="10"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566c70f4d?pid=7313db458&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[天津南开大学附中2025高二段测]</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雅利安人迁徙到印度河流域后，“由于他们（当地人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众多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，文化又很先进，所以不能被灭绝、赶走或同化</a:t>
            </a:r>
            <a:r>
              <a:rPr lang="en-US" altLang="zh-CN" sz="2000" b="0" i="0" dirty="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相反地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，当雅利安畜牧者在那里定居下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、改营农业时，他们不得不与原先的居民靠得很近地生活下去”。据此可知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，雅利安人的迁徙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566c70f4d.bracket?pid=7313db458&amp;color=0,0,0&amp;vpa=2&amp;vtp=1"/>
          <p:cNvSpPr/>
          <p:nvPr/>
        </p:nvSpPr>
        <p:spPr>
          <a:xfrm>
            <a:off x="922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4_2#566c70f4d.choices?pid=7313db458&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A.把马和铁带到印度，改变了原有居民的生活方式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.促进了民族之间的交融，推动了区域文化的发展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.发展了以欧洲文化为主，融合多种文化的印度文化</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.建立了一系列国家，推动了南亚次大陆的文化多元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_1#566c70f4d?vop=1&amp;pid=7313db458&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本题考查雅利安人迁徙的作用。选择B：根据材料及所学可知,雅利安畜牧者定居下来后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于现实所需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,改营农业,不得不与当地民族交融,这推动了区域文化的发展。排除A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：材料强调的是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民族交融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,未提及改变原住民的生活方式。排除C：印度文化有自己的特色,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并非以欧洲文化为主。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D：材料强调的是民族之间的交融，并未体现雅利安人在印度建立一系列国家。</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_1#0a0b100a1?pid=7313db45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[安徽A10联盟2025高二期中</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科学家团队对英国约克地区七具罗马时期不列颠人遗骸的低覆盖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度基因组进行分析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，发现其中六具与现代英国凯尔特人存在紧密遗传关联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，而第七具则显示出与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中东人群的亲缘关系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。这一结果清晰表明，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罗马帝国统治时期(</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8_1#0a0b100a1.bracket?pid=7313db458&amp;color=0,0,0&amp;vpa=3&amp;vtp=1"/>
          <p:cNvSpPr/>
          <p:nvPr/>
        </p:nvSpPr>
        <p:spPr>
          <a:xfrm>
            <a:off x="7767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7_2#0a0b100a1.choices?pid=7313db458&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.实行严格的民族政策</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.与中东地区关系紧张</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C.不列颠人是单一主体</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.存在跨地域人口流动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9_1#0a0b100a1?vop=1&amp;pid=7313db458&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本题考查罗马帝国时期的人口流动。选择D：根据材料可知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，七具遗骸中有一具显示出与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中东人群的亲缘关系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，这表明在罗马帝国统治时期，不列颠地区出现了来自中东的人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，这体现了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当时存在跨地域人口流动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。排除A：材料仅反映基因遗传关联，并未涉及民族政策。排除B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：遗骸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虽显示与中东人群有亲缘关系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，但无法得出罗马帝国与中东地区关系紧张。排除C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：材料提及七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具遗骸中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，有遗骸显示与中东人群有亲缘关系，说明不列颠人并非单一主体。</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0_1#72341f49c?pid=7313db45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[江苏高邮2025高二期中]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古代欧洲，日耳曼人被罗马视为蛮族，含哥特人等分支。公元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375年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匈奴人进攻东哥特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，引发日耳曼人向罗马帝国移民狂潮。4—6世纪，大迁徙持续扩大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，日耳曼人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占地建国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，推行新的土地分配方式，改变经济结构。从西欧历史发展看，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这带来的结果是(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1_1#72341f49c.bracket?pid=7313db458&amp;color=0,0,0&amp;vpa=4&amp;vtp=1"/>
          <p:cNvSpPr/>
          <p:nvPr/>
        </p:nvSpPr>
        <p:spPr>
          <a:xfrm>
            <a:off x="10828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0_2#72341f49c.choices?pid=7313db458&amp;color=0,0,0&amp;vtp=1&amp;bbb=1"/>
          <p:cNvSpPr/>
          <p:nvPr/>
        </p:nvSpPr>
        <p:spPr>
          <a:xfrm>
            <a:off x="722376" y="2334075"/>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.复兴罗马奴隶制政权</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.化解民族间固有矛盾</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C.推进封建化发展进程</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.阻断多元文化的交流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9957</Words>
  <Application>WPS 演示</Application>
  <PresentationFormat>宽屏</PresentationFormat>
  <Paragraphs>436</Paragraphs>
  <Slides>46</Slides>
  <Notes>45</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46</vt:i4>
      </vt:variant>
    </vt:vector>
  </HeadingPairs>
  <TitlesOfParts>
    <vt:vector size="69"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仿宋</vt:lpstr>
      <vt:lpstr>仿宋</vt:lpstr>
      <vt:lpstr>宋体</vt:lpstr>
      <vt:lpstr>Calibri</vt:lpstr>
      <vt:lpstr>Arial Unicode MS</vt:lpstr>
      <vt:lpstr>楷体</vt:lpstr>
      <vt:lpstr>汉仪君黑-45简</vt:lpstr>
      <vt:lpstr>汉仪雅酷黑简</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生命接触</cp:lastModifiedBy>
  <cp:revision>3</cp:revision>
  <dcterms:created xsi:type="dcterms:W3CDTF">2025-10-16T07:37:00Z</dcterms:created>
  <dcterms:modified xsi:type="dcterms:W3CDTF">2025-10-17T03:39:50Z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C40E7D833F4043CCB33B964239FECCB1_12</vt:lpwstr>
  </property>
  <property fmtid="{D5CDD505-2E9C-101B-9397-08002B2CF9AE}" pid="3" name="KSOProductBuildVer">
    <vt:lpwstr>2052-12.1.0.23125</vt:lpwstr>
  </property>
</Properties>
</file>