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7f08a418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9cb51895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70629dcff?vop=1&amp;pid=7f08a418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本题考查两河流域文明。选择D：根据材料可知，亚述人从苏美尔人那里学到了历法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、工艺等，并用楔形文字来拼写自己的语言，这反映了两河流域文明对亚述的影响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了两河流域作为文明中心的对外辐射性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材料反映的是亚述人学习苏美尔人文明成就，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未体现交往方式的复杂性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。排除B：材料并未体现文明传播的局限性。排除C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：材料反映的是亚述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人学习苏美尔人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，并未提到苏美尔人学习亚述人，“互动”表述不准确。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f5a5f36f0?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5.古印度时期，城市建设需要运用大量数字来进行计算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，而石子计数和结绳计数这两种方式因效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率过于低下而不适用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。公元前3世纪，古印度人发明计数符号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，这些计数符号后来逐渐被广泛使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这可用于说明(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f5a5f36f0.bracket?pid=7f08a418c&amp;color=0,0,0&amp;vpa=5&amp;vtp=1"/>
          <p:cNvSpPr/>
          <p:nvPr/>
        </p:nvSpPr>
        <p:spPr>
          <a:xfrm>
            <a:off x="295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f5a5f36f0.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.古印度艺术与宗教有关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.古印度文明世界领先</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C.社会需求助推科学发展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.种姓制度具有优越性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f5a5f36f0?vop=1&amp;pid=7f08a418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本题考查古代印度数学成就。选择C：根据材料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“城市建设需要运用大量数字来进行计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算</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古印度人发明计数符号,这些计数符号后来逐渐被广泛使用”可知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,城市建设的需求促进了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数学的发展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,即社会需求助推科学发展。排除A：数字不是艺术领域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,材料中没有提到古印度艺术与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。排除B：材料仅反映古印度的数学成就,无法得出古印度文明领先世界。排除D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体现的是古印度的数学成就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,而非种姓制度具有优越性。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83ca0716d?pid=7f08a418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[山东聊城二中2025高二月考]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在罗马，私人法学家的意见在案件裁决中起重要作用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，因为担任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法官的官员一般都不是专业的法学家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。法学家可以有多种形式表达他们的主张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，有时是回答具体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的法律问题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，有时写成法学教材或专著。这些私人见解被国家法官所引用采纳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，其中有很大一部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分后来还被收入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《罗马民法大全》。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据此推断(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83ca0716d.bracket?pid=7f08a418c&amp;color=0,0,0&amp;vpa=6&amp;vtp=1"/>
          <p:cNvSpPr/>
          <p:nvPr/>
        </p:nvSpPr>
        <p:spPr>
          <a:xfrm>
            <a:off x="598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83ca0716d.choices?pid=7f08a418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.罗马法诉讼程序不断优化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.私人法学家主导司法裁决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C.法官不具备专业司法能力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.罗马法适应社会发展需要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83ca0716d?vop=1&amp;pid=7f08a418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本题考查罗马法。选择D：根据材料“私人法学家</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起重要作用</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被国家法官所引用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采纳</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被收入《罗马民法大全》”得出罗马法通过吸收专业见解，适时更新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,不断完善自身内容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以应对社会需求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,有很强的适应性。排除A：材料中没有涉及诉讼程序。排除B：根据材料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法学家的意见在案件裁决中起重要作用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”可知,私人法学家意见虽重要,但未主导司法裁决。排除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仅根据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“担任法官的官员一般都不是专业的法学家”无法推出“法官不具备专业司法能力”。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c0cf39cb9?pid=7f08a418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[河北承德2025高二期中]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公元前240年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，李维乌斯将一部希腊悲剧和一部希腊喜剧翻译成拉丁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，搬上罗马舞台，立刻获得了成功,并且在罗马刮起了追逐希腊风格戏剧的流行风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，将陈旧的杂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戏淘汰出了舞台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。此后，罗马作家们开始走上翻译和模仿希腊戏剧的道路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。这表明古希腊戏剧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c0cf39cb9.bracket?pid=7f08a418c&amp;color=0,0,0&amp;vpa=7&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c0cf39cb9.choices?pid=7f08a418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.能够用理性思维辩证认识世界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.成为古代世界主流文学体裁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C.成为罗马文学创作的重要途径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.标志着欧洲知识系统的形成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c0cf39cb9?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本题考查古罗马文学。选择C：根据材料可知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，李维乌斯将一部希腊悲剧和一部希腊喜剧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翻译成拉丁语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，搬上罗马舞台并获得成功，此后罗马作家们走上翻译和模仿希腊戏剧的道路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反映古希腊戏剧成为罗马文学创作的参考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：材料提到的是古罗马对古希腊戏剧的借鉴模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，并未提到古希腊戏剧本身的特点。排除B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：材料只提到古希腊戏剧被古罗马文学创作所借鉴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，不能代表整个古代世界，且“主流”表达不符合史实。排除D：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材料仅反映文学与戏剧，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无法得出欧洲知识系统的形成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f938282ee?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[山西运城2025高二期中]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中世纪中后期，西欧英雄史诗中的主角们虽承继了古希腊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雄们的勇武善战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、威力无比的品格,但摒弃了个性主义特征,使其更符合希伯来（犹太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）式英雄的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,即忠君爱国、自我克制和民族责任。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f938282ee.bracket?pid=7f08a418c&amp;color=0,0,0&amp;vpa=8&amp;vtp=1"/>
          <p:cNvSpPr/>
          <p:nvPr/>
        </p:nvSpPr>
        <p:spPr>
          <a:xfrm>
            <a:off x="6572314"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f938282ee.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.市民阶层兴起影响世俗文化的发展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.宗教伦理对文学创作具有一定影响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C.希伯来文化是西欧文化的核心来源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.民族国家形成过程中集体意识强化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f938282ee?vop=1&amp;pid=7f08a418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本题考查中世纪西欧基督教的影响。选择B：根据材料可知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，中世纪中后期西欧英雄史诗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中的主角们摒弃了个性主义特征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，更符合希伯来（犹太）式英雄的品格，即忠君爱国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、自我克制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和民族责任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，结合所学可知，中世纪的西欧文学作品受到基督教文化的影响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，体现了宗教伦理对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文学创作的影响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。排除A：“忠君爱国、自我克制和民族责任”并不是市民阶层的诉求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映市民阶层兴起与世俗文化之间的关系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，中世纪西欧文化既承继了古希腊罗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，又深受日耳曼等民族文化的影响，希伯来文化并不是西欧文化的核心来源。排除D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料反映的是基督教对社会文化的影响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，且中世纪中期民族国家尚未形成。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67e277c5b?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[江西丰城中学2025期中]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中世纪的经院哲学家托马斯·阿奎那认为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:整个宇宙秩序是上帝按等级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体系进行安排的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。人分为僧侣、贵族、平民三等</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杰出者治人，愚昧者治于人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。如果有人想改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变上帝的安排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，去提高等级，那是在犯罪。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这一论述(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67e277c5b.bracket?pid=7f08a418c&amp;color=0,0,0&amp;vpa=9&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5_2#67e277c5b.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.意在维护封建等级制度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.折射出王权对教权的冲击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C.不利于社会秩序的稳定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.侵害了教会和骑士的利益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ed06bb27.fixed?pid=ecd1a0748&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3ed06bb27.fixed?pid=ecd1a074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第二单元综合训练</a:t>
            </a:r>
            <a:endParaRPr lang="en-US" altLang="zh-CN" sz="4400" dirty="0"/>
          </a:p>
        </p:txBody>
      </p:sp>
      <p:pic>
        <p:nvPicPr>
          <p:cNvPr id="4" name="C_3#3ed06bb27.fixed?pid=ecd1a074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ed06bb27.fixed?pid=ecd1a074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67e277c5b?vop=1&amp;pid=7f08a418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本题考查中世纪教会文化。选择A：根据材料可知，托马斯·阿奎那认为</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，宇宙秩序是上帝按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照等级体系进行安排的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，如果想改变等级体系就是犯罪，这一论述体现了对等级秩序的维护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：托马斯·阿奎那代表教会，材料中并未提到世俗王权的诉求，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因此无法看到王权对教权的冲击。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C：这一论述强调等级体系的重要性，反对改变等级体系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，一定程度上有利于维系社会秩序的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。排除D：根据材料“人分为僧侣、贵族、平民三等”可知，这一论述对教会是有利的。</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b90344982?pid=7f08a418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[湖北省部分学校2025高二期末]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据记载，拜占庭帝国的学生们既要学习《圣经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》又要背诵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荷马史诗》，哲学、算术、天文、法律、物理和神学课程均是高级教育的组成部分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。政府官员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和教会高级僧侣均被要求具有教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、俗两方面的文化修养。直到帝国末期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，只知神学的教士或对宗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教问题无知的作家都难登大雅之堂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这一现象可用来说明拜占庭帝国(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b90344982.bracket?pid=7f08a418c&amp;color=0,0,0&amp;vpa=10&amp;vtp=1"/>
          <p:cNvSpPr/>
          <p:nvPr/>
        </p:nvSpPr>
        <p:spPr>
          <a:xfrm>
            <a:off x="854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8_2#b90344982.choices?pid=7f08a418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.教俗文化并存发展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.世俗王权借传统对抗神权统治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C.神权来自王权授予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.基督教促进了希腊文化的传承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b90344982?vop=1&amp;pid=7f08a418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本题考查拜占庭帝国的文化特征。选择A：根据材料可知，拜占庭帝国的学生、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政府官员、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教会高级僧侣等都要具备神学和世俗两方面的文化修养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，体现了教俗文化并存发展。排除B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料体现的是拜占庭重视教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、俗两方面的文化修养，没有体现王权与神权的对抗。排除C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有体现神权的来源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。排除D：学习《荷马史诗》等希腊文化内容只是材料的一部分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的传承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”无法全面概括材料主旨，材料侧重体现教俗文化共同发展的状态。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7e68cdac1?pid=7f08a418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[河南商丘商师联盟2025高二期末]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从9世纪起，基辅罗斯与拜占庭联姻，引入了东正教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索菲亚式建筑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，并借鉴罗马法形成了《罗斯法典》；同时通过中亚贸易吸纳突厥词汇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、帐篷式木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屋及骑兵突袭战术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。13世纪蒙古征服后，金帐汗国的八思哈制度（行政监管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）和驿站体系深刻影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响着其国家治理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俄罗斯文化起源阶段(</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2_1#7e68cdac1.bracket?pid=7f08a418c&amp;color=0,0,0&amp;vpa=11&amp;vtp=1"/>
          <p:cNvSpPr/>
          <p:nvPr/>
        </p:nvSpPr>
        <p:spPr>
          <a:xfrm>
            <a:off x="625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1_2#7e68cdac1.choices?pid=7f08a418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.以拜占庭文化为单一源头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.因蒙古统治丧失本土根基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C.呈现多元文化交融的特征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.全盘复制中亚与欧洲文化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7e68cdac1?vop=1&amp;pid=7f08a418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本题考查俄罗斯文化的特点。选择C：根据材料可知，俄罗斯文化吸收拜占庭的宗教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筑和法律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，吸纳突厥文化和蒙古制度等，这反映了俄罗斯文化的起源受多元文化的影响。排除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材料反映出俄罗斯不仅吸收拜占庭文化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，还有突厥文化、蒙古制度等。排除B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：材料并没有提到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蒙古统治使俄罗斯文化丧失本土根基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。排除D：“全盘复制”的说法不符合史实。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74f183027?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[江苏高邮2025高二期中]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有学者指出，文字的演进与文化传播相互交织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，多数拥有文字的社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，其文字往往源于对邻近社会文字的借鉴或受其启发，并非全然独立创造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。以下能有力支撑这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一观点的是(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74f183027.bracket?pid=7f08a418c&amp;color=0,0,0&amp;vpa=12&amp;vtp=1"/>
          <p:cNvSpPr/>
          <p:nvPr/>
        </p:nvSpPr>
        <p:spPr>
          <a:xfrm>
            <a:off x="219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4_2#74f183027.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.古印度梵文于东南亚传播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.日本借鉴汉字形成假名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C.阿拉伯字母成西亚的主流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.玛雅文明独立创造文字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74f183027?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本题考查古代文明的文字。选择B：根据材料可知，学者提出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“文字往往源于对邻近社会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文字的借鉴或受其启发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”，符合这一观点的是日本的假名，根据所学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，日本假名借鉴中国汉字创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造而成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。排除A：古印度梵文虽然在东南亚传播，但越南的喃字是在13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世纪初以汉字结构为基础，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运用形声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、会意、假借等造字法创造的文字，与梵文无关。排除C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：该选项未体现阿拉伯字母对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邻近社会文字的借鉴或受启发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。排除D：题干提到“并非全然独立创造”的条件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，玛雅文字是独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立创造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，不符合题目要求。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e18bc5290?pid=7f08a418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[天津和平区2025高二期末]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朝鲜《高丽律》篇章内容都取法于唐律；日本文武天皇制定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宝律令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》也以唐律为蓝本；越南李太宗时期颁布的《刑书》大都参用唐律。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e18bc5290.bracket?pid=7f08a418c&amp;color=0,0,0&amp;vpa=13&amp;vtp=1"/>
          <p:cNvSpPr/>
          <p:nvPr/>
        </p:nvSpPr>
        <p:spPr>
          <a:xfrm>
            <a:off x="1032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7_2#e18bc5290.choices?pid=7f08a418c&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.唐律被世界各国广泛加以采用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.《唐律》成为中华文化的典型代表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C.中华法系对周边国家产生影响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.这些国家完全采用了中华法系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e18bc5290?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本题考查中国文化对周边国家的影响。选择C：根据材料可知，朝鲜《高丽律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》取法于唐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，日本《大宝律令》以唐律为蓝本，越南《刑书》参用唐律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，这些都表明唐律在周边国家立法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中被借鉴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，说明中华法系对周边国家产生影响。排除A：材料仅提及朝鲜、日本、越南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唐律被世界各国广泛采用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。排除B：材料主旨是东亚、东南亚国家对中国《唐律》的借鉴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唐律》为中华文化的典型代表。排除D：“取法”“参用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”等词表明这些国家对中华法系是选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择性吸收而非全盘照搬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f623153e7?pid=7f08a418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[广东江门新会高中2025高二期中]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美国学者古塔斯在其书中说：无论以何种标准来看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，巴格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达的希腊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—阿拉伯翻译运动都构成了人类历史进程中一个真正划时代的阶段。在我看来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，它与伯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里克利时期的雅典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、意大利文艺复兴或者16、17世纪的科学革命具备同等意义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。该评价是基于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阿拉伯翻译运动(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f623153e7.bracket?pid=7f08a418c&amp;color=0,0,0&amp;vpa=14&amp;vtp=1"/>
          <p:cNvSpPr/>
          <p:nvPr/>
        </p:nvSpPr>
        <p:spPr>
          <a:xfrm>
            <a:off x="3483039"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0_2#f623153e7.choices?pid=7f08a418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.是欧洲文艺复兴思想源头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.具有承上启下的历史意义</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C.创造了灿烂的阿拉伯文化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.对雅典政治产生深远影响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7f08a418c?pid=3ed06bb27&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18f85b617?pid=7f08a418c&amp;color=0,0,0&amp;vtp=1&amp;bbb=1&amp;hb=1"/>
          <p:cNvSpPr/>
          <p:nvPr/>
        </p:nvSpPr>
        <p:spPr>
          <a:xfrm>
            <a:off x="722376" y="1603897"/>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[安徽淮北重点四校2025高二期中]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下列四幅图是古代不同地区的文字图片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18f85b617.bracket?pid=7f08a418c&amp;color=0,0,0&amp;vpa=1&amp;vtp=1"/>
          <p:cNvSpPr/>
          <p:nvPr/>
        </p:nvSpPr>
        <p:spPr>
          <a:xfrm>
            <a:off x="922401" y="2042047"/>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5" name="QC_5_BD.1_3#18f85b617?iti=1&amp;htil=1&amp;pid=7f08a418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517904" y="2580640"/>
            <a:ext cx="1088136"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1_4#18f85b617?iti=2&amp;htil=1&amp;pid=7f08a418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096512" y="2580640"/>
            <a:ext cx="1307592"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1_5#18f85b617?iti=3&amp;htil=1&amp;pid=7f08a418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67144" y="2580640"/>
            <a:ext cx="1143000" cy="996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1_6#18f85b617?iti=4&amp;htil=1&amp;pid=7f08a418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83496" y="2589784"/>
            <a:ext cx="886968" cy="987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5_BD.1_7#18f85b617?iti=1&amp;htil=1&amp;pid=7f08a418c&amp;color=0,0,0&amp;vtp=1&amp;bbb=1"/>
          <p:cNvSpPr/>
          <p:nvPr/>
        </p:nvSpPr>
        <p:spPr>
          <a:xfrm>
            <a:off x="1525397" y="3704336"/>
            <a:ext cx="1073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印章文字</a:t>
            </a:r>
            <a:endParaRPr lang="en-US" altLang="zh-CN" sz="2000" dirty="0"/>
          </a:p>
        </p:txBody>
      </p:sp>
      <p:sp>
        <p:nvSpPr>
          <p:cNvPr id="10" name="QC_5_BD.1_8#18f85b617?iti=2&amp;htil=1&amp;pid=7f08a418c&amp;color=0,0,0&amp;vtp=1&amp;bbb=1"/>
          <p:cNvSpPr/>
          <p:nvPr/>
        </p:nvSpPr>
        <p:spPr>
          <a:xfrm>
            <a:off x="4213733" y="3704336"/>
            <a:ext cx="1073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玛雅文字</a:t>
            </a:r>
            <a:endParaRPr lang="en-US" altLang="zh-CN" sz="2000" dirty="0"/>
          </a:p>
        </p:txBody>
      </p:sp>
      <p:sp>
        <p:nvSpPr>
          <p:cNvPr id="11" name="QC_5_BD.1_9#18f85b617?iti=3&amp;htil=1&amp;pid=7f08a418c&amp;color=0,0,0&amp;vtp=1&amp;bbb=1"/>
          <p:cNvSpPr/>
          <p:nvPr/>
        </p:nvSpPr>
        <p:spPr>
          <a:xfrm>
            <a:off x="6902069" y="3704336"/>
            <a:ext cx="1073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楔形文字</a:t>
            </a:r>
            <a:endParaRPr lang="en-US" altLang="zh-CN" sz="2000" dirty="0"/>
          </a:p>
        </p:txBody>
      </p:sp>
      <p:sp>
        <p:nvSpPr>
          <p:cNvPr id="12" name="QC_5_BD.1_10#18f85b617?iti=4&amp;htil=1&amp;pid=7f08a418c&amp;color=0,0,0&amp;vtp=1&amp;bbb=1"/>
          <p:cNvSpPr/>
          <p:nvPr/>
        </p:nvSpPr>
        <p:spPr>
          <a:xfrm>
            <a:off x="9717405" y="3704336"/>
            <a:ext cx="819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甲骨文</a:t>
            </a:r>
            <a:endParaRPr lang="en-US" altLang="zh-CN" sz="2000" dirty="0"/>
          </a:p>
        </p:txBody>
      </p:sp>
      <p:sp>
        <p:nvSpPr>
          <p:cNvPr id="13" name="QC_5_BD.1_11#18f85b617.choices?pid=7f08a418c&amp;color=0,0,0&amp;vtp=1&amp;bbb=1"/>
          <p:cNvSpPr/>
          <p:nvPr/>
        </p:nvSpPr>
        <p:spPr>
          <a:xfrm>
            <a:off x="722376" y="4165980"/>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.印章文字是世界已知最早的文字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.文字的差异体现了文化的多样性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C.文字出现越早说明文明程度越高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.符号文字相比于图画文字更先进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f623153e7?vop=1&amp;pid=7f08a418c&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本题考查古代文明的交流。选择B：根据材料可知，古塔斯认为希腊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—阿拉伯翻译运动与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伯里克利改革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、文艺复兴、科学革命具备同等重要的意义，结合所学可知，希腊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—阿拉伯翻译运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动保存和发展了古波斯的哲学和科学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，不少古代希腊著述通过阿拉伯文转译为拉丁文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，中古欧洲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人得以借此了解自身的历史与文化源头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，促进了欧洲文化的接续和世界文化的发展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具有承上启下的历史意义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。排除A：根据所学知识，文艺复兴的思想源头是古希腊罗马文化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C：学者对希腊—阿拉伯翻译运动高度评价，是因为它对人类历史进程产生了重要影响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仅仅是因为该运动影响了阿拉伯文化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。排除D：希腊—阿拉伯翻译运动发生于中古时期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786a3ce62?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[安徽滁州实验中学2025质检]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近代考古挖掘发现了一块阿兹特克历法石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，石碑中央是第五代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太阳神的面孔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，围绕着的四个方块分别代表虎、水、风和火前四个创世周期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，每个周期都因一种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自然灾害而毁灭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，然后在下一个时代重新创造。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786a3ce62.bracket?pid=7f08a418c&amp;color=0,0,0&amp;vpa=15&amp;vtp=1"/>
          <p:cNvSpPr/>
          <p:nvPr/>
        </p:nvSpPr>
        <p:spPr>
          <a:xfrm>
            <a:off x="725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3_2#786a3ce62.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.美洲与欧洲文化互鉴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.埃及太阳历影响广泛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C.南美洲自然环境恶劣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.印第安文化特色鲜明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786a3ce62?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本题考查美洲文明的特征。选择D：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根据材料信息阿兹特克历法石中央是太阳神的面孔，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围绕着的四个方块分别代表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“虎、水、风和火前四个创世周期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，每个周期都因一种自然灾害而毁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，然后在下一个时代重新创造”，这种设计体现了阿兹特克人对宇宙起源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、时间运行的独特认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，反映出印第安文化的鲜明特色。排除A：根据所学知识，古代美洲文明独立发展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，几乎没有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受到外来文明影响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。排除B：材料没有体现古埃及太阳历对阿兹特克文明的影响。排除C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：阿兹特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克地理位置在北美洲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f89d13b44?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[山西临汾部分学校2024高二检测]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阿兹特克人信奉以太阳神为主的多神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，认为人血是太阳神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的唯一嗜好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，于是在宗教仪式中，人血成为不可或缺的贡品，尤以战败的武士的血最为珍贵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们深信只有这样才能保持太阳不灭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f89d13b44.bracket?pid=7f08a418c&amp;color=0,0,0&amp;vpa=16&amp;vtp=1"/>
          <p:cNvSpPr/>
          <p:nvPr/>
        </p:nvSpPr>
        <p:spPr>
          <a:xfrm>
            <a:off x="524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6_2#f89d13b44.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.反映了血腥的殖民扩张史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.宣扬了君权神授的理念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C.造成了美洲部落战争频繁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.体现了同态复仇的特点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f89d13b44?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本题考查古代美洲的文化。选择C：根据“人血成为不可或缺的贡品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,尤以战败的武士的血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最为珍贵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”可知,古代美洲的阿兹特克人认为战败武士的血是向太阳神献祭的最珍贵的贡品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,那么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为了获得更多战败武士的血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,阿兹特克人很有可能会频繁发动部落战争。排除A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：用战败武士的血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向太阳神献祭并不是殖民扩张的内容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。排除B：材料内容和君权神授没有关系。排除D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：同态复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仇是指当氏族部落成员遭受其他氏族部落成员的伤害时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,对后者施以同样的伤害作为报复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料描述不符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9_1#f89d13b44?vop=1&amp;pid=7f08a418c&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历史解题时要用好概念解题法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,理解概念的时空、内涵,如本题中需调用殖民扩张、君权神授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态复仇的概念排除干扰项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cb51895f?pid=3ed06bb27&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50_1#38f7a3819?pid=9cb51895f&amp;color=0,0,0&amp;vtp=1&amp;bbb=1&amp;hb=1"/>
          <p:cNvSpPr/>
          <p:nvPr/>
        </p:nvSpPr>
        <p:spPr>
          <a:xfrm>
            <a:off x="722376" y="1603897"/>
            <a:ext cx="10753344" cy="3599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[湖南长沙雅礼中学2025模考]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古代阿拉伯文化在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世纪形成了独特的知识体系与跨文明融合模式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其学术成就尤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为突出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学者们不仅翻译并保存了希腊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印度等文明的典籍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如欧几里得的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几何原本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印度的数字系统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还创立了代数学和光学理论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伊本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西那的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医典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更成为欧洲中世纪医学的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权威教材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文化包容性体现在伊斯兰教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求知即信仰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的理念中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巴格达智慧宫汇聚了全球学者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研究涵盖天文学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哲学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文学等领域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通过陆海丝绸之路的贸易网络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阿拉伯商人传播了造纸术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指南针等技术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一千零一夜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等文学作品中融入印度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波斯故事元素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成为东西方文明交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流的桥梁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2#38f7a3819?pid=9cb51895f&amp;color=0,0,0&amp;vtp=1&amp;bt=1&amp;bbb=1&amp;hb=1"/>
          <p:cNvSpPr/>
          <p:nvPr/>
        </p:nvSpPr>
        <p:spPr>
          <a:xfrm>
            <a:off x="722376" y="972000"/>
            <a:ext cx="10753344" cy="35863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世纪末至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美洲印第安文明在殖民者的冲击下面临系统性崩溃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欧洲人带来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的天花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麻疹等传染病导致阿兹特克人口骤减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印加帝国因劳动力短缺而土崩瓦解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政治上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西班牙殖民者摧毁原有部族政权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建立种族等级制度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强迫土著改信基督教并参与种植园劳动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文化层面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殖民者焚烧玛雅历法典籍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拆毁神庙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圣经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取代传统信仰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学者贝尔纳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萨哈贡在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新西班牙志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他们以摧毁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异教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象征物的方式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试图抹杀印第安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人的精神根基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殖民者引入马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牛等物种改变农业结构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过度开垦导致玛雅核心区荒</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漠化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尽管部分印第安文化通过隐秘传承得以延续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如纳瓦霍人的编织技艺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但整体文明体系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已不可逆转地走向衰落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BD.51_1#b5ecba281?pid=38f7a3819&amp;color=0,0,0&amp;vtp=1&amp;bbb=1"/>
          <p:cNvSpPr/>
          <p:nvPr/>
        </p:nvSpPr>
        <p:spPr>
          <a:xfrm>
            <a:off x="722376" y="457143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（1）根据材料一，概括古代阿拉伯文化的特征。（4分）</a:t>
            </a:r>
            <a:endParaRPr lang="en-US" altLang="zh-CN" sz="2000" dirty="0"/>
          </a:p>
        </p:txBody>
      </p:sp>
      <p:sp>
        <p:nvSpPr>
          <p:cNvPr id="4" name="QO_6_AN.52_1#b5ecba281?vop=1&amp;pid=38f7a3819&amp;color=0,0,0&amp;vtp=1&amp;bbb=1&amp;hb=1"/>
          <p:cNvSpPr/>
          <p:nvPr/>
        </p:nvSpPr>
        <p:spPr>
          <a:xfrm>
            <a:off x="722376" y="503561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特征：吸收外来文化；重视实用技术；促进文明交流。（也可表述为“开放性，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包容性，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独特性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，多元性”等，任意两点4分）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3_1#b5ecba281?vop=1&amp;pid=38f7a3819&amp;color=0,0,0&amp;vtp=1&amp;bt=1&amp;bbb=1&amp;hb=1"/>
          <p:cNvSpPr/>
          <p:nvPr/>
        </p:nvSpPr>
        <p:spPr>
          <a:xfrm>
            <a:off x="722376" y="972000"/>
            <a:ext cx="10753344" cy="17702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2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本题考查文明的交流与融合。</a:t>
            </a:r>
            <a:endPar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特征，据材料一“在《一千零一夜》等文学作品中融入印度、波斯故事元素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”得出吸收外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；据材料一“创立了代数学和光学理论”“伊本·西那的《医典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》更成为欧洲中世纪医学的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权威教材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”及所学得出重视医学、数学等与生产生活相关的实用技术；据材料一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“阿拉伯商人传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播了造纸术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、指南针等技术</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成为东西方文明交流的桥梁”得出促进文明交流。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animEffect transition="in" filter="fade">
                                      <p:cBhvr>
                                        <p:cTn id="21" dur="500"/>
                                        <p:tgtEl>
                                          <p:spTgt spid="2">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
                                            <p:txEl>
                                              <p:pRg st="4" end="4"/>
                                            </p:txEl>
                                          </p:spTgt>
                                        </p:tgtEl>
                                        <p:attrNameLst>
                                          <p:attrName>style.visibility</p:attrName>
                                        </p:attrNameLst>
                                      </p:cBhvr>
                                      <p:to>
                                        <p:strVal val="visible"/>
                                      </p:to>
                                    </p:set>
                                    <p:animEffect transition="in" filter="fade">
                                      <p:cBhvr>
                                        <p:cTn id="2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4_1#d5838faf3?pid=38f7a3819&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（2）根据材料二并结合所学，分析美洲印第安文化衰落的主要原因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，并谈谈你对文化交流的认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p:txBody>
      </p:sp>
      <p:sp>
        <p:nvSpPr>
          <p:cNvPr id="3" name="QO_6_AN.55_1#d5838faf3?vop=1&amp;pid=38f7a3819&amp;color=0,0,0&amp;vtp=1&amp;bbb=1&amp;hb=1"/>
          <p:cNvSpPr/>
          <p:nvPr/>
        </p:nvSpPr>
        <p:spPr>
          <a:xfrm>
            <a:off x="722376" y="188284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主要原因：欧洲殖民者带来的疾病，导致人口锐减；殖民统治对印第安文化的破坏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；过度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开垦土地引发生态灾难</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；长期孤立发展，文明水平较低。（任意两点4分）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认识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：互相学习推动进步；尊重文化多样性，当今应保护濒危文化；避免文化霸权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，促进多元共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。（任意两点4分）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18f85b617?vop=1&amp;pid=7f08a418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本题考查世界文化的多样性。选择B：根据材料可以看出不同文明的文字不同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,这种差异性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体现了文化的多样性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。排除A：根据所学知识,楔形文字是迄今所知世界上最早的文字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,印章文字是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古印度早期文化的代表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。排除C：文字出现早晚只是文明程度高低的衡量标准之一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，不是直接的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决定性证据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。排除D：仅凭材料中图片的对比无法判断哪种文字更先进。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6_1#d5838faf3?vop=1&amp;pid=38f7a3819&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第一小问主要原因，据材料二“欧洲人带来的天花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、麻疹等传染病导致阿兹特克人口骤减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%”得出欧洲殖民者带来的疾病，导致人口锐减；据材料二“殖民者焚烧玛雅历法典籍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、拆毁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”得出殖民统治对印第安文化的破坏；据材料二“过度开垦导致玛雅核心区荒漠化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度开垦土地引发生态灾难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；结合所学可知，以玛雅文明为代表的美洲文明长期与外界隔离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，得出长期孤立发展，文明水平较低。第二小问认识，据材料一“在《一千零一夜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》等文学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作品中融入印度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、波斯故事元素”得出互相学习推动进步；据材料一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“学者们不仅翻译并保存了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、波斯、印度等文明的典籍”及所学得出尊重文化多样性，当今应保护濒危文化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强迫土著改信基督教并参与种植园劳动”得出避免文化霸权，促进多元共生。</a:t>
            </a:r>
            <a:endParaRPr lang="en-US" altLang="zh-CN" sz="2200" dirty="0"/>
          </a:p>
        </p:txBody>
      </p:sp>
      <p:sp>
        <p:nvSpPr>
          <p:cNvPr id="3" name="QO_5_AS.57_1#38f7a3819?vop=1&amp;pid=9cb51895f&amp;color=0,0,0&amp;vtp=1&amp;bbb=1"/>
          <p:cNvSpPr/>
          <p:nvPr/>
        </p:nvSpPr>
        <p:spPr>
          <a:xfrm>
            <a:off x="722376" y="46271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bg/>
                                          </p:spTgt>
                                        </p:tgtEl>
                                        <p:attrNameLst>
                                          <p:attrName>style.visibility</p:attrName>
                                        </p:attrNameLst>
                                      </p:cBhvr>
                                      <p:to>
                                        <p:strVal val="visible"/>
                                      </p:to>
                                    </p:set>
                                    <p:animEffect transition="in" filter="fade">
                                      <p:cBhvr>
                                        <p:cTn id="36" dur="500"/>
                                        <p:tgtEl>
                                          <p:spTgt spid="3">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1#c59c441be?pid=9cb51895f&amp;color=0,0,0&amp;vtp=1&amp;bt=1&amp;bbb=1&amp;hb=1"/>
          <p:cNvSpPr/>
          <p:nvPr/>
        </p:nvSpPr>
        <p:spPr>
          <a:xfrm>
            <a:off x="722376" y="972000"/>
            <a:ext cx="10753344" cy="14940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[四川成都外国语学校2024模考]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探索文明兴衰的一个关键点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在于理解作为文明之灵魂的文明本体精神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即任何文明都具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有的精神文化观念体系和行为体系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文明本体精神是在文明生长和上升的过程中逐渐形成的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何文明在发展过程中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都面临着三个方面的挑战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2" name="QO_5_BD.58_2#c59c441be?colgroup=11,28&amp;pid=9cb51895f&amp;color=0,0,0&amp;vtp=1&amp;bbb=1&amp;hb=1"/>
          <p:cNvGraphicFramePr>
            <a:graphicFrameLocks noGrp="1"/>
          </p:cNvGraphicFramePr>
          <p:nvPr/>
        </p:nvGraphicFramePr>
        <p:xfrm>
          <a:off x="722376" y="2593028"/>
          <a:ext cx="10725912" cy="3202559"/>
        </p:xfrm>
        <a:graphic>
          <a:graphicData uri="http://schemas.openxmlformats.org/drawingml/2006/table">
            <a:tbl>
              <a:tblPr/>
              <a:tblGrid>
                <a:gridCol w="3200400"/>
                <a:gridCol w="7525512"/>
              </a:tblGrid>
              <a:tr h="1198753">
                <a:tc>
                  <a:txBody>
                    <a:bodyPr/>
                    <a:lstStyle/>
                    <a:p>
                      <a:pPr mar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挑战一：如何面对自身沉淀</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下来的观念和风习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必须传承的精华部分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必须加以改造才可继续发挥作用的部分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必须抛弃的有害的糟粕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98753">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挑战二：如何对待他者文明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吸纳和引进有益的积极性成果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拒斥有害的观念</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不学习但尊重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只适应他者文明自身的特殊产物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05053">
                <a:tc>
                  <a:txBody>
                    <a:bodyPr/>
                    <a:lstStyle/>
                    <a:p>
                      <a:pPr mar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挑战三：如何面向新的时代</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能适应性调整和更新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spc="-100" dirty="0"/>
                    </a:p>
                    <a:p>
                      <a:pPr algn="l" latinLnBrk="1" hangingPunct="0">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进行新的创造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58_3#c59c441be?pid=9cb51895f&amp;color=0,0,0&amp;vtp=1&amp;bbb=1"/>
          <p:cNvSpPr/>
          <p:nvPr/>
        </p:nvSpPr>
        <p:spPr>
          <a:xfrm>
            <a:off x="722376" y="5933128"/>
            <a:ext cx="10753344" cy="351409"/>
          </a:xfrm>
          <a:prstGeom prst="rect">
            <a:avLst/>
          </a:prstGeom>
          <a:noFill/>
        </p:spPr>
        <p:txBody>
          <a:bodyPr wrap="none" lIns="0" tIns="0" rIns="0" bIns="0" rtlCol="0" anchor="t"/>
          <a:lstStyle/>
          <a:p>
            <a:pPr algn="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——摘编自刘景华《世界历史上文明兴衰之思考》</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8_4#c59c441be?pid=9cb51895f&amp;color=0,0,0&amp;vtp=1&amp;bt=1&amp;bbb=1&amp;hb=1"/>
          <p:cNvSpPr/>
          <p:nvPr/>
        </p:nvSpPr>
        <p:spPr>
          <a:xfrm>
            <a:off x="722376" y="969264"/>
            <a:ext cx="10753344" cy="84670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根据材料，从整体或局部任一角度自拟论题，结合世界史相关内容进行阐释。（要求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：以某一文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明为例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，主题明确，史实准确，史论结合，论述充分，逻辑清晰）</a:t>
            </a:r>
            <a:endParaRPr lang="en-US" altLang="zh-CN" sz="2000" dirty="0"/>
          </a:p>
        </p:txBody>
      </p:sp>
      <p:sp>
        <p:nvSpPr>
          <p:cNvPr id="3" name="QO_5_AN.59_1#c59c441be?vop=1&amp;pid=9cb51895f&amp;color=0,0,0&amp;vtp=1&amp;bbb=1&amp;hb=1"/>
          <p:cNvSpPr/>
          <p:nvPr/>
        </p:nvSpPr>
        <p:spPr>
          <a:xfrm>
            <a:off x="722376" y="1872107"/>
            <a:ext cx="10753344" cy="450430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：守正创新推动西欧文明发展。（2分）</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阐述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：古希腊、罗马文化是欧洲文化的源头。古罗马在征服希腊后掀起了“希腊文化热</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”,罗马人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本着务实包容的态度</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,将希腊文化大规模地引入罗马,罗马文化由此得到较快发展。在此过程中</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马也对希腊文化赋予了理性思考</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,并非毫无选择地全盘吸纳。</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中世纪西欧在古希腊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、罗马文化基础上形成了基督教文明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,这对欧洲思想文化的传承和发展产生很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大作用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,同时中世纪西欧继承了古代希腊、罗马的哲学、法律和科学知识传统,</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为后来文艺复兴、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宗教改革和科学革命奠定了必要的基础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综上所述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,文明能否发展,在于文明自身。文明应是动态的、开放的、不断创新的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,应能不断剔除旧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观念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,容纳和接受新思想,如此，方能使文明充满活力。（2分）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0_1#c59c441be?vop=1&amp;pid=9cb51895f&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本题考查文明兴衰的原因。首先,阅读材料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,明确材料所提到的文明本体精神及其在发展过程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中面临的三个挑战及其应对方法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。由表格可以得出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,任何一种文明都需要传承自身积淀下来的精华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,吸纳和引进其他文明的有益成分,并能在时代发展的大背景下进行适应性调整和更新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础上可以就材料的整体拟定一个论题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,如守正创新推动西欧文明发展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。也可以就材料的局部即其中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一个角度来拟定论题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,如西欧文明在求同存异中不断发展。其次,结合所学世界史的相关知识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己拟定的论题进行阐释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。阐释过程中要注意做到论从史出、史论结合、逻辑清晰、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表述流畅准确。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,总结陈词,说明自己阐释的正确性,或者升华（或者深化）自己的论题即可。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6fb7228f7?htil=2&amp;pid=7f08a418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0277856" y="1054295"/>
            <a:ext cx="117043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4_2#6fb7228f7?htil=2&amp;pid=7f08a418c&amp;color=0,0,0&amp;vtp=1&amp;bt=1&amp;bbb=1&amp;hb=1"/>
          <p:cNvSpPr/>
          <p:nvPr/>
        </p:nvSpPr>
        <p:spPr>
          <a:xfrm>
            <a:off x="722376" y="972000"/>
            <a:ext cx="944575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古埃及壁画《弓箭手》（局部）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发现于底比斯宫殿遗址。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据考证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，这一作品出自巴比伦人之手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，画中弓箭手军装的长袍与埃及新王国时期的皇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家长袍极为相似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，而彩釉瓷砖的制作技术则来自美索不达米亚地区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。这表明当时在该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_1#6fb7228f7.bracket?pid=7f08a418c&amp;color=0,0,0&amp;vpa=2&amp;vtp=1"/>
          <p:cNvSpPr/>
          <p:nvPr/>
        </p:nvSpPr>
        <p:spPr>
          <a:xfrm>
            <a:off x="143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_3#6fb7228f7.choices?htil=2&amp;pid=7f08a418c&amp;color=0,0,0&amp;vtp=1&amp;bbb=1"/>
          <p:cNvSpPr/>
          <p:nvPr/>
        </p:nvSpPr>
        <p:spPr>
          <a:xfrm>
            <a:off x="722376" y="2791274"/>
            <a:ext cx="9445752" cy="843153"/>
          </a:xfrm>
          <a:prstGeom prst="rect">
            <a:avLst/>
          </a:prstGeom>
          <a:noFill/>
        </p:spPr>
        <p:txBody>
          <a:bodyPr wrap="none" lIns="0" tIns="0" rIns="0" bIns="0" rtlCol="0" anchor="t"/>
          <a:lstStyle/>
          <a:p>
            <a:pPr latinLnBrk="1">
              <a:lnSpc>
                <a:spcPts val="3600"/>
              </a:lnSpc>
              <a:tabLst>
                <a:tab pos="483044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.君主专制强化决定艺术创作方向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.商业贸易繁荣主导艺术题材选择</a:t>
            </a:r>
            <a:endParaRPr lang="en-US" altLang="zh-CN" sz="2000" dirty="0"/>
          </a:p>
          <a:p>
            <a:pPr latinLnBrk="1">
              <a:lnSpc>
                <a:spcPts val="3400"/>
              </a:lnSpc>
              <a:tabLst>
                <a:tab pos="483044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C.文明交流互鉴推动艺术多元融合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.军事征服扩张塑造艺术表现风格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6fb7228f7?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本题考查古代区域文化交流。选择C：根据材料“这一作品出自巴比伦人之手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，画中弓箭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手军装的长袍与埃及新王国时期的皇家长袍极为相似，而彩釉瓷砖的制作技术则来自美索不达米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”可知，出自巴比伦人之手的古埃及壁画中有美索不达米亚文化的影子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，这体现了不同文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明在艺术领域的互动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。排除A：艺术创作的方向受多种社会因素影响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，而非由君主专制强化所决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。排除B：材料没有涉及贸易对艺术题材的影响，且“主导”一词绝对化。排除D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信息无法揭示巴比伦艺术作品的表现风格与军事征服有关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5363b5430?pid=7f08a418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[湖南长沙长郡中学2024模考]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同苏美尔人的法律相比，古巴比伦《汉谟拉比法典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》规定的契约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形式很多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，内容详尽，包括租佃契约、债务、抵押、损害赔偿、借贷、合伙经营、保管、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继承、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雇佣等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5363b5430.bracket?pid=7f08a418c&amp;color=0,0,0&amp;vpa=3&amp;vtp=1"/>
          <p:cNvSpPr/>
          <p:nvPr/>
        </p:nvSpPr>
        <p:spPr>
          <a:xfrm>
            <a:off x="219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5363b5430.choices?pid=7f08a418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.缘于商品经济的较大发展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.体现出罗马法体系的影响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C.加强古巴比伦的君主专制统治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.说明古巴比伦法律体系的成熟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5363b5430?vop=1&amp;pid=7f08a418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本题考查《汉谟拉比法典》。选择A：根据“包括租佃契约、债务、抵押、损害赔偿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、合伙经营、保管、继承、雇佣等”并结合所学可知,契约中借贷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、合伙经营等是商品经济发展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,所以法律对契约的详细规定缘于商品经济的较大发展。排除B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：罗马文明出现的时间远晚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于古巴比伦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，罗马法体系不可能对《汉谟拉比法典》产生影响。排除C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：材料仅提及契约形式的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，没有涉及契约形式与君主专制统治之间的关系。排除D：材料只提及契约的相关内容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能体现出法律体系的成熟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70629dcff?pid=7f08a418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[河南漯河名校2025模拟]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古代亚述人定居两河流域北部后，从苏美尔人那里学到了历法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技术和工艺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，并且用苏美尔人的楔形文字来拼写他们自己的语言。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这充分说明(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70629dcff.bracket?pid=7f08a418c&amp;color=0,0,0&amp;vpa=4&amp;vtp=1"/>
          <p:cNvSpPr/>
          <p:nvPr/>
        </p:nvSpPr>
        <p:spPr>
          <a:xfrm>
            <a:off x="954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70629dcff.choices?pid=7f08a418c&amp;color=0,0,0&amp;vtp=1&amp;bbb=1"/>
          <p:cNvSpPr/>
          <p:nvPr/>
        </p:nvSpPr>
        <p:spPr>
          <a:xfrm>
            <a:off x="722376" y="18712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.交往方式的复杂性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B.文化传播的局限性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C.文明交流的互动性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.文明中心的辐射性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8832</Words>
  <Application>WPS 演示</Application>
  <PresentationFormat>宽屏</PresentationFormat>
  <Paragraphs>368</Paragraphs>
  <Slides>44</Slides>
  <Notes>44</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44</vt:i4>
      </vt:variant>
    </vt:vector>
  </HeadingPairs>
  <TitlesOfParts>
    <vt:vector size="6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楷体</vt:lpstr>
      <vt:lpstr>汉仪君黑-45简</vt:lpstr>
      <vt:lpstr>汉仪雅酷黑简</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2025-10-16T07:36:00Z</dcterms:created>
  <dcterms:modified xsi:type="dcterms:W3CDTF">2025-10-17T03:06:03Z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86C2B6C38DB4489291BD44DF157DAFBF_12</vt:lpwstr>
  </property>
  <property fmtid="{D5CDD505-2E9C-101B-9397-08002B2CF9AE}" pid="3" name="KSOProductBuildVer">
    <vt:lpwstr>2052-12.1.0.23125</vt:lpwstr>
  </property>
</Properties>
</file>