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ec7419e93348528ddcb2ba#tid=68f093d9473dec000960707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历史 选择性必修3 文化交流与传播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  <p:sp>
        <p:nvSpPr>
          <p:cNvPr id="6" name="MasterShapeName"/>
          <p:cNvSpPr/>
          <p:nvPr/>
        </p:nvSpPr>
        <p:spPr>
          <a:xfrm>
            <a:off x="731520" y="5522976"/>
            <a:ext cx="1719072" cy="40233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xxx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2_1#eafe5b94d?vop=1&amp;pid=830110fd0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本题考查阿拉伯帝国。选择D：阿拉伯半岛地处亚非欧交汇地带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，是古代东西方贸易的重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要枢纽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。频繁的商贸活动使得商人成为社会中的重要角色，他们的冒险经历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、异域见闻和财富故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事成为民间文学的素材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。《一千零一夜》中商人角色众多，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正是商贸活动对文学内容影响的体现。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A：《一千零一夜》中商人角色众多并不能直接证明“优先发展商业贸易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”是阿拉伯帝国的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国家政策或经济重心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，故事内容反映的是社会文化现象，而非经济政策。排除B：《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一千零一夜》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是民间故事集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，其作者多为匿名或集体创作，并非商人专门撰写。排除C：《一千零一夜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》中商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人角色众多并不能直接证明国家的政治经济行为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，无法说明东西方陆路商道被阿拉伯帝国垄断。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e8c60667b?pid=830110fd0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[重庆2025·11]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中古晚期，西印度洋地区出现了现存最早的阿拉伯文航海手册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。在这同一种文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字之下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，他们记述了在海上定位与寻路的技能，其中交织着伊斯兰二十八星宿、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波斯太阳历法、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印度纬度测量等内容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这说明当时的阿拉伯人(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4_1#e8c60667b.bracket?pid=830110fd0&amp;color=0,0,0&amp;vpa=5&amp;vtp=1"/>
          <p:cNvSpPr/>
          <p:nvPr/>
        </p:nvSpPr>
        <p:spPr>
          <a:xfrm>
            <a:off x="6002401" y="18673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13_2#e8c60667b.choices?pid=830110fd0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.将天文知识融入导航技术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.试图消解地方文化差异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C.向东方寻找跨洋航海路线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.欠缺自主航海活动经验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5_1#e8c60667b?vop=1&amp;pid=830110fd0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本题考查中古时期的阿拉伯。选择A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：该阿拉伯文航海手册中整合了多种天文知识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如星宿、历法、纬度测量），说明阿拉伯人将这些知识系统化地应用于航海导航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，以提升定位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与寻路的准确性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。排除B：手册保留了不同文明特色，而非抹除差异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，阿拉伯人的目的是提升技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术效能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，非文化同化。排除C：题干重点在于航海手册的内容，而非航线探索的动机或方向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D：航海手册的存在本身就是阿拉伯人长期航海实践的产物。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6_1#f30c4d1f8?pid=830110fd0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[云南2025·13]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12世纪，随着城市经济的发展，西欧出现了面向世俗群体的新文学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。方言诗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歌作为其中的一类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，作者主要是世俗人士，他们以第一人称写作，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并让自己扮演作品中的角色。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方言诗歌有利于(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7_1#f30c4d1f8.bracket?pid=830110fd0&amp;color=0,0,0&amp;vpa=6&amp;vtp=1"/>
          <p:cNvSpPr/>
          <p:nvPr/>
        </p:nvSpPr>
        <p:spPr>
          <a:xfrm>
            <a:off x="2687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6_2#f30c4d1f8.choices?pid=830110fd0&amp;color=0,0,0&amp;vtp=1&amp;bbb=1"/>
          <p:cNvSpPr/>
          <p:nvPr/>
        </p:nvSpPr>
        <p:spPr>
          <a:xfrm>
            <a:off x="722376" y="23284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.西欧各国教育普及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B.市民脱离教廷控制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C.西欧各地文化交流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.增强地域文化认同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8_1#f30c4d1f8?vop=1&amp;pid=830110fd0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本题考查方言与文化认同。选择D：根据材料信息可知，方言诗歌直接使用本地语言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，作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者以第一人称叙事并扮演角色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，易于引发本地读者共鸣，强化对地方文化、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语言和身份的认同感。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A：根据所学可知，中世纪早期西欧的教育主要由教会垄断，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12世纪虽逐渐兴起新型世俗教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，但教育普及并非单靠方言诗歌就能实现。排除B：方言诗歌可以反映市民阶层文化需求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将其等同于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“脱离教廷控制”属于过度的政治化解读。排除C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：方言诗歌的流行范围具有明显的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地域局限性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，不同语言区的作品难以互通，反而可能强化文化隔阂。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cc3d7b816?pid=830110fd0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[湖北2025·12]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13世纪，法国神职人员樊尚及其助手痴迷于阅读和摘录各种资料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，力图将所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有值得人们了解的知识整理成百科全书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（部分作品如下表）。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他们的编写工作(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16" name="QC_4_BD.19_2#cc3d7b816?colgroup=12,8,18&amp;pid=830110fd0&amp;color=0,0,0&amp;vtp=1&amp;bbb=1"/>
          <p:cNvGraphicFramePr>
            <a:graphicFrameLocks noGrp="1"/>
          </p:cNvGraphicFramePr>
          <p:nvPr/>
        </p:nvGraphicFramePr>
        <p:xfrm>
          <a:off x="722376" y="1951677"/>
          <a:ext cx="10725912" cy="1700149"/>
        </p:xfrm>
        <a:graphic>
          <a:graphicData uri="http://schemas.openxmlformats.org/drawingml/2006/table">
            <a:tbl>
              <a:tblPr/>
              <a:tblGrid>
                <a:gridCol w="3319272"/>
                <a:gridCol w="2459736"/>
                <a:gridCol w="4946904"/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书名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篇幅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内容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《学理宝鉴》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17卷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科学基础及其分类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《历史宝鉴》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31卷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从创世到12世纪中叶的人类历史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《自然宝鉴》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32卷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自然和人类知识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C_4_AN.20_1#cc3d7b816.bracket?pid=830110fd0&amp;color=0,0,0&amp;vpa=7&amp;vtp=1"/>
          <p:cNvSpPr/>
          <p:nvPr/>
        </p:nvSpPr>
        <p:spPr>
          <a:xfrm>
            <a:off x="9558401" y="14101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4_BD.19_3#cc3d7b816.choices?pid=830110fd0&amp;color=0,0,0&amp;vtp=1&amp;bbb=1"/>
          <p:cNvSpPr/>
          <p:nvPr/>
        </p:nvSpPr>
        <p:spPr>
          <a:xfrm>
            <a:off x="722376" y="378047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.促进西欧文化的传承发展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.开启理性和科学的时代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C.冲击宗教伦理的主导地位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.顺应资本主义发展需要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1_1#cc3d7b816?vop=1&amp;pid=830110fd0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本题考查中世纪西欧文化的传承与发展。选择A：根据材料时间可知是中世纪后期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，结合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材料中整理的书籍主要包括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《学理宝鉴》《历史宝鉴》和《自然宝鉴》等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，可知这些编写工作有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利于西欧文化的传承和发展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。排除B：开启理性和科学时代是在17、18世纪。排除C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：材料中主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要涉及的是历史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、自然科学，编写工作并未冲击宗教伦理的主导地位。排除D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：这一时期处于中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世纪后期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，并未形成资本主义。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2_1#3dd7bf8ac?pid=830110fd0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[陕晋宁青2025·13]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16世纪，意大利人巴尔巴罗为校订、翻译古罗马建筑论著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,曾向一位泥瓦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匠出身的建筑师寻求帮助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；德意志人阿格里科拉在撰写关于采矿的著作时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，吸收了矿工传授的知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这些学者(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3_1#3dd7bf8ac.bracket?pid=830110fd0&amp;color=0,0,0&amp;vpa=8&amp;vtp=1"/>
          <p:cNvSpPr/>
          <p:nvPr/>
        </p:nvSpPr>
        <p:spPr>
          <a:xfrm>
            <a:off x="2446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22_2#3dd7bf8ac.choices?pid=830110fd0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.注重提升人的社会地位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.复兴了希腊罗马古典文化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C.重视发挥人的聪明才智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.推动了人文主义教育兴盛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4_1#3dd7bf8ac?vop=1&amp;pid=830110fd0&amp;color=0,0,0&amp;vtp=1&amp;bt=1&amp;bbb=1&amp;hb=1"/>
          <p:cNvSpPr/>
          <p:nvPr/>
        </p:nvSpPr>
        <p:spPr>
          <a:xfrm>
            <a:off x="722376" y="972000"/>
            <a:ext cx="10753344" cy="3612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文艺复兴时期人文主义的内涵与实践。选择C：根据材料信息可知，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16世纪的意大利正值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文艺复兴运动开展时期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，并且两位学者都认可普通人的实践智慧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：巴尔巴罗借助泥瓦匠的实践经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验理解古典建筑理论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，阿格里科拉吸收矿工传授的知识以完善自身的关于采矿的著作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。这反映了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人文主义的核心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——重视人的价值和才能。排除A：学者向底层劳动者学习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，主要目的是获取实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用知识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，并不能直接提升人的社会地位。排除B：巴尔巴罗校订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、翻译古罗马建筑论著确实涉及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古典文化复兴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，但阿格里科拉的采矿著作是基于当时矿工的经验，并非复兴希腊罗马文化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：材料仅描述学者个人的研究方法，未涉及教育推广或制度化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，这些行为可能对教育有间接影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，但并非直接推动。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5_1#25c72c70f?pid=830110fd0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[湖南2024·12]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自6世纪末开始，以斯拉夫人为主体的北方族群大批涌入拜占庭帝国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。为使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新移民与原住民族和平共处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，拜占庭皇帝不得不在新颁布的法律中吸收前者的某些习惯法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。据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此可知(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6_1#25c72c70f.bracket?pid=830110fd0&amp;color=0,0,0&amp;vpa=9&amp;vtp=1"/>
          <p:cNvSpPr/>
          <p:nvPr/>
        </p:nvSpPr>
        <p:spPr>
          <a:xfrm>
            <a:off x="1728216" y="196768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25_2#25c72c70f.choices?pid=830110fd0&amp;color=0,0,0&amp;vtp=1&amp;bbb=1"/>
          <p:cNvSpPr/>
          <p:nvPr/>
        </p:nvSpPr>
        <p:spPr>
          <a:xfrm>
            <a:off x="722376" y="2663639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.斯拉夫人促进了大陆法系的形成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.北方族群文化逐渐占据主流地位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C.习惯法逐步成为罗马法的主要部分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.拜占庭帝国的立法文化具有包容性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830110fd0.fixed?pid=194735600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00</a:t>
            </a:r>
            <a:endParaRPr lang="en-US" altLang="zh-CN" sz="7200" dirty="0"/>
          </a:p>
        </p:txBody>
      </p:sp>
      <p:sp>
        <p:nvSpPr>
          <p:cNvPr id="3" name="C_3#830110fd0.fixed?pid=19473560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第二单元高考强化</a:t>
            </a:r>
            <a:endParaRPr lang="en-US" altLang="zh-CN" sz="4400" dirty="0"/>
          </a:p>
        </p:txBody>
      </p:sp>
      <p:pic>
        <p:nvPicPr>
          <p:cNvPr id="4" name="C_3#830110fd0.fixed?pid=19473560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830110fd0.fixed?pid=194735600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27_1#25c72c70f?vop=1&amp;pid=830110fd0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本题考查拜占庭帝国的法律。选择D：据材料可知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,拜占庭的统治者充分考虑到北方族群大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批涌入帝国这一现实情况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,在新颁布的法律中吸收了北方族群的某些习惯法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，这说明拜占庭帝国的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立法具有包容性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。排除A：大陆法系是以罗马法为基础、以《法国民法典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》为代表的世界性法律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体系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，与材料信息不符。排除B、C：材料中没有北方族群文化与其他文化的对比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，也没有习惯法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与其他法律的对比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，无法得出“主流地位”或“主要部分”。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8_1#12eee7f4f?pid=830110fd0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[安徽2024·11]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中古时期，一部取材于查理大帝远征西班牙史实的文学作品写道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：“我的宝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剑啊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,你何其不幸!虽则我要死了,但仍旧不舍你!靠了你，我踏过多少山野，靠了你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，我赢得了多少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战争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,靠了你,我征服了无数土地，由白发的查理统治到今朝。”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这一表述旨在(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9_1#12eee7f4f.bracket?pid=830110fd0&amp;color=0,0,0&amp;vpa=10&amp;vtp=1"/>
          <p:cNvSpPr/>
          <p:nvPr/>
        </p:nvSpPr>
        <p:spPr>
          <a:xfrm>
            <a:off x="9415526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28_2#12eee7f4f.choices?pid=830110fd0&amp;color=0,0,0&amp;vtp=1&amp;bbb=1"/>
          <p:cNvSpPr/>
          <p:nvPr/>
        </p:nvSpPr>
        <p:spPr>
          <a:xfrm>
            <a:off x="722376" y="23284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.揭示战争真相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B.抒发乡土情怀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C.传播神话故事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.歌颂骑士英雄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0_1#12eee7f4f?vop=1&amp;pid=830110fd0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本题考查中古西欧文化。选择D:结合所学可知,中古西欧文学主要是骑士文学和市民文学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骑士文学中的叙事诗主要颂扬国王的丰功伟绩和骑士英雄的传奇,这与材料中文学作品描述查理大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帝远征西班牙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、赢得战争、征服土地等信息相符。排除A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：材料体现了对查理大帝远征西班牙的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歌颂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,并未提及战争真相。排除B：材料强调的是查理大帝远征“西班牙”,不是抒发乡土情怀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C：材料歌颂了查理大帝远征西班牙的丰功伟绩,不是传播神话故事。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1_1#829f4d954?pid=830110fd0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[全国新课标2023·31]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公元前18世纪，西亚地区的一部法典规定：“此后千秋万世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，国中之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王必遵从我在我的石柱上所铭刻的正义言词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，不得变更我所决定的司法判决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，我所确立的司法裁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，不得破坏我的创制。”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这一规定(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2_1#829f4d954.bracket?pid=830110fd0&amp;color=0,0,0&amp;vpa=11&amp;vtp=1"/>
          <p:cNvSpPr/>
          <p:nvPr/>
        </p:nvSpPr>
        <p:spPr>
          <a:xfrm>
            <a:off x="4986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31_2#829f4d954.choices?pid=830110fd0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.强调波斯君主专制的权力来源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.宣示了古巴比伦国王的至上权威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C.标榜亚述帝国君主的军事成就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.规范了埃及对尼罗河流域的统治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3_1#829f4d954?vop=1&amp;pid=830110fd0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本题考查《汉谟拉比法典》。选择B：根据材料“公元前18世纪,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西亚地区的一部法典”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不得变更我所决定的司法判决”“不得破坏我的创制”,可知这部法典是《汉谟拉比法典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》,材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料突出强调国王的权力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,说明法典突出宣示古巴比伦国王的权威。排除A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：波斯帝国的存续时间是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公元前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550年至公元前330年。排除C：材料并未涉及君主的军事成就。排除D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：材料反映的是西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亚地区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,不是埃及对尼罗河流域的统治。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4_1#95f55da01?pid=830110fd0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[黑吉辽2024·18]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阅读材料，完成下列要求。（15分）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材料一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自公元前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219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秦始皇数次东巡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群臣诵功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请刻于石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遂在泰山等地刻石勒铭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这些铭文叙述了秦始皇因六国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贪戾无厌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虐杀不已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于是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禽灭六王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平一宇内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实行了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器械一量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同书文字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等政策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秦始皇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作制明法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不懈于治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专隆教诲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忧恤黔首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官员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各知所行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事无嫌疑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”；“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六合之内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出现了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黔首安宁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不用兵革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男女礼顺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莫不受德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承顺圣意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的景象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据《史记》等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4_2#95f55da01?pid=830110fd0&amp;color=0,0,0&amp;vtp=1&amp;bt=1&amp;bbb=1&amp;hb=1"/>
          <p:cNvSpPr/>
          <p:nvPr/>
        </p:nvSpPr>
        <p:spPr>
          <a:xfrm>
            <a:off x="722376" y="972000"/>
            <a:ext cx="10753344" cy="2685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材料二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公元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年罗马帝国首位皇帝奥古斯都去世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其生前自述被铭刻于陵墓入口处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主要内容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奥古斯都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恢复了为派系势力主宰的共和国的自由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平定高卢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西班牙等地战乱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多次为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罗马平民发放金钱和粮食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举办角斗表演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复兴罗马传统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修复了八十二座诸神之庙宇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解除了海上的海盗威胁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将罗马人民的所有行省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的边界扩大了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铭文强调奥古斯都的最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高权力源于元老院和罗马公民的授予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该铭文后被诸行省传抄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摘编自张楠、张强《〈奥古斯都功德碑〉译注》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5_1#7f9416452?pid=95f55da01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（1）根据材料，分别概括秦始皇刻石与奥古斯都功德碑呈现的帝王形象。（8分）</a:t>
            </a:r>
            <a:endParaRPr lang="en-US" altLang="zh-CN" sz="2000" dirty="0"/>
          </a:p>
        </p:txBody>
      </p:sp>
      <p:sp>
        <p:nvSpPr>
          <p:cNvPr id="3" name="QO_5_AN.36_1#7f9416452?vop=1&amp;pid=95f55da01&amp;color=0,0,0&amp;vtp=1&amp;bbb=1&amp;hb=1"/>
          <p:cNvSpPr/>
          <p:nvPr/>
        </p:nvSpPr>
        <p:spPr>
          <a:xfrm>
            <a:off x="722376" y="1435169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秦始皇刻石呈现的帝王形象：深受群臣敬重、百姓爱戴；统一六国，实现大一统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，功绩卓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著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；勤政爱民；治理有方。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奥古斯都功德碑呈现的帝王形象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：罗马和平的缔造者；罗马人的保护者；罗马文化的复兴者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；扩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大了罗马的疆域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；合法掌握由元老院和罗马公民授予的最高权力。（8分）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37_1#7f9416452?vop=1&amp;pid=95f55da01&amp;color=0,0,0&amp;vtp=1&amp;bt=1&amp;bbb=1"/>
          <p:cNvSpPr/>
          <p:nvPr/>
        </p:nvSpPr>
        <p:spPr>
          <a:xfrm>
            <a:off x="722376" y="972000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  <a:sym typeface="+mn-ea"/>
              </a:rPr>
              <a:t>本题考查秦始皇刻石与奥古斯都功德碑的内容与研究价值。</a:t>
            </a:r>
            <a:endParaRPr lang="en-US" altLang="zh-CN" sz="2200" b="1" i="0" dirty="0">
              <a:solidFill>
                <a:srgbClr val="639319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l" latinLnBrk="1">
              <a:lnSpc>
                <a:spcPts val="39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分别提取材料一、二中的有效信息，答题思路如下表所示：</a:t>
            </a:r>
            <a:endParaRPr lang="en-US" altLang="zh-CN" sz="2200" dirty="0"/>
          </a:p>
        </p:txBody>
      </p:sp>
      <p:graphicFrame>
        <p:nvGraphicFramePr>
          <p:cNvPr id="29" name="QO_5_AS.37_2#7f9416452?colgroup=4,25,10&amp;vop=1&amp;pid=95f55da01&amp;color=0,0,0&amp;vtp=1&amp;bbb=1&amp;hb=1"/>
          <p:cNvGraphicFramePr>
            <a:graphicFrameLocks noGrp="1"/>
          </p:cNvGraphicFramePr>
          <p:nvPr/>
        </p:nvGraphicFramePr>
        <p:xfrm>
          <a:off x="758571" y="2041213"/>
          <a:ext cx="10716895" cy="3650615"/>
        </p:xfrm>
        <a:graphic>
          <a:graphicData uri="http://schemas.openxmlformats.org/drawingml/2006/table">
            <a:tbl>
              <a:tblPr/>
              <a:tblGrid>
                <a:gridCol w="1234440"/>
                <a:gridCol w="6620256"/>
                <a:gridCol w="2862072"/>
              </a:tblGrid>
              <a:tr h="129540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材料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答案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5279">
                <a:tc rowSpan="3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秦始皇刻</a:t>
                      </a:r>
                      <a:endParaRPr lang="en-US" altLang="zh-CN" sz="2000" b="1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石呈现的</a:t>
                      </a:r>
                      <a:endParaRPr lang="en-US" altLang="zh-CN" sz="2000" b="1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帝王形象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“群臣诵功,请刻于石”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“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男女礼顺”“莫不受德”“承顺圣意”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深受群臣敬重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百姓爱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579"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“禽灭六王”“平一宇内”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统一六国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实现大一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统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功绩卓著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1503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实行了“器械一量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同书文字”等政策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；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秦始皇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“作制明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法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”“不懈于治”“专隆教诲”“忧恤黔首”,官员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“各知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所行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事无嫌疑”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；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“六合之内”出现了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“黔首安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”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……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的景象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勤政爱民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；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治理有方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QO_5_AS.37_3#7f9416452?colgroup=4,25,10&amp;vop=1&amp;pid=95f55da01&amp;color=0,0,0&amp;mp=1&amp;vtp=1&amp;bt=1&amp;bbb=1&amp;hb=1"/>
          <p:cNvGraphicFramePr>
            <a:graphicFrameLocks noGrp="1"/>
          </p:cNvGraphicFramePr>
          <p:nvPr/>
        </p:nvGraphicFramePr>
        <p:xfrm>
          <a:off x="722376" y="1511300"/>
          <a:ext cx="10716768" cy="3285109"/>
        </p:xfrm>
        <a:graphic>
          <a:graphicData uri="http://schemas.openxmlformats.org/drawingml/2006/table">
            <a:tbl>
              <a:tblPr/>
              <a:tblGrid>
                <a:gridCol w="1234440"/>
                <a:gridCol w="6620256"/>
                <a:gridCol w="2862072"/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材料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答案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 rowSpan="4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奥古斯都</a:t>
                      </a:r>
                      <a:endParaRPr lang="en-US" altLang="zh-CN" sz="2000" b="1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功德碑呈</a:t>
                      </a:r>
                      <a:endParaRPr lang="en-US" altLang="zh-CN" sz="2000" b="1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现的帝王</a:t>
                      </a:r>
                      <a:endParaRPr lang="en-US" altLang="zh-CN" sz="2000" b="1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形象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“恢复了为派系势力主宰的共和国的自由”,平定高卢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西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班牙等地战乱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；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多次为罗马平民发放金钱和粮食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……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“解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除了海上的海盗威胁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罗马和平的缔造者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480"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罗马人的保护者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579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复兴罗马传统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“修复了八十二座诸神之庙宇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”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“将罗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马人民的所有行省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”的边界扩大了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罗马文化的复兴者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扩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大了罗马的疆域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579">
                <a:tc vMerge="1">
                  <a:tcPr/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铭文强调奥古斯都的最高权力源于元老院和罗马公民的授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合法掌握由元老院和罗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马公民授予的最高权力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QO_5_AS.37_3#7f9416452?colgroup=4,25,10&amp;vop=1&amp;pid=95f55da01&amp;color=0,0,0&amp;mp=1&amp;vtp=1&amp;bt=1&amp;bbb=1"/>
          <p:cNvSpPr txBox="1"/>
          <p:nvPr/>
        </p:nvSpPr>
        <p:spPr>
          <a:xfrm>
            <a:off x="10926183" y="969264"/>
            <a:ext cx="512961" cy="41690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6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续表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82e496921?pid=830110fd0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[广东2025·12]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某古代文明的文字包含人、动物、神兽、植物、器具、衣物、编制物、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武器、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几何形态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、波纹和火焰等图形符号，书写材料包括莎草纸、石头和木块等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。以下成就属于该文明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82e496921.bracket?pid=830110fd0&amp;color=0,0,0&amp;vpa=1&amp;vtp=1"/>
          <p:cNvSpPr/>
          <p:nvPr/>
        </p:nvSpPr>
        <p:spPr>
          <a:xfrm>
            <a:off x="1417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1_2#82e496921.choices?pid=830110fd0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.建立了数量众多的城邦国家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.创作了目前所知最早的史诗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C.颁布了现存最早的成文法典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.制定了世界上第一部太阳历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8_1#5e39069ad?pid=95f55da01&amp;color=0,0,0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（2）根据材料并结合所学知识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，分析秦始皇刻石与奥古斯都功德碑出现的共性原因并说明两者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共同的史料价值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。（7分）</a:t>
            </a:r>
            <a:endParaRPr lang="en-US" altLang="zh-CN" sz="2000" dirty="0"/>
          </a:p>
        </p:txBody>
      </p:sp>
      <p:sp>
        <p:nvSpPr>
          <p:cNvPr id="3" name="QO_5_AN.39_1#5e39069ad?vop=1&amp;pid=95f55da01&amp;color=0,0,0&amp;vtp=1&amp;bbb=1&amp;hb=1"/>
          <p:cNvSpPr/>
          <p:nvPr/>
        </p:nvSpPr>
        <p:spPr>
          <a:xfrm>
            <a:off x="722376" y="1882844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原因：展示功绩与提升影响力；政治目的与统治需要；个人崇拜与英雄主义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；碑刻易于保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存和流传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史料价值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：两者均为一手史料，具有较高的史料价值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，直接反映了秦始皇和奥古斯都统治时期的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社会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、政治、文化状况；可以印证和补充历史文献中的记载，提供更为丰富、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真实的历史信息；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具有一定的局限性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。（7分）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40_1#5e39069ad?vop=1&amp;pid=95f55da01&amp;color=0,0,0&amp;vtp=1&amp;bt=1&amp;bbb=1"/>
          <p:cNvSpPr/>
          <p:nvPr/>
        </p:nvSpPr>
        <p:spPr>
          <a:xfrm>
            <a:off x="722376" y="972000"/>
            <a:ext cx="10753344" cy="3966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结合材料并迁移所学相关知识，答题思路如下表所示：</a:t>
            </a:r>
            <a:endParaRPr lang="en-US" altLang="zh-CN" sz="2200" dirty="0"/>
          </a:p>
        </p:txBody>
      </p:sp>
      <p:graphicFrame>
        <p:nvGraphicFramePr>
          <p:cNvPr id="32" name="QO_5_AS.40_2#5e39069ad?colgroup=16,24&amp;vop=1&amp;pid=95f55da01&amp;color=0,0,0&amp;vtp=1&amp;bbb=1&amp;hb=1"/>
          <p:cNvGraphicFramePr>
            <a:graphicFrameLocks noGrp="1"/>
          </p:cNvGraphicFramePr>
          <p:nvPr/>
        </p:nvGraphicFramePr>
        <p:xfrm>
          <a:off x="722376" y="1499749"/>
          <a:ext cx="10716768" cy="4271137"/>
        </p:xfrm>
        <a:graphic>
          <a:graphicData uri="http://schemas.openxmlformats.org/drawingml/2006/table">
            <a:tbl>
              <a:tblPr/>
              <a:tblGrid>
                <a:gridCol w="1389888"/>
                <a:gridCol w="2889504"/>
                <a:gridCol w="6437376"/>
              </a:tblGrid>
              <a:tr h="427990"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作答角度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答案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197">
                <a:tc rowSpan="4"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原因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直接原因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展示功绩与提升影响力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197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根本原因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政治目的与统治需要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197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主观原因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个人崇拜与英雄主义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197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客观原因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碑刻易于保存和流传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8581">
                <a:tc rowSpan="3"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史料价值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直接史料价值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两者均为一手史料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具有较高的史料价值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直接反映了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秦始皇和奥古斯都统治时期的社会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政治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文化状况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8581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实物史料的价值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可以印证和补充历史文献中的记载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提供更为丰富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真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实的历史信息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197">
                <a:tc vMerge="1"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辩证分析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具有一定的局限性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O_4_AS.41_1#95f55da01?vop=1&amp;pid=830110fd0&amp;color=0,0,0&amp;vtp=1&amp;bbb=1"/>
          <p:cNvSpPr/>
          <p:nvPr/>
        </p:nvSpPr>
        <p:spPr>
          <a:xfrm>
            <a:off x="722376" y="5906649"/>
            <a:ext cx="10753344" cy="3966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82e496921?vop=1&amp;pid=830110fd0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本题考查古代埃及文明。选择D：紧扣“神兽”，特别是“书写材料包括莎草纸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”，结合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所学判断该古代文明是古代埃及文明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，埃及人制定了世界上第一部太阳历。排除A：古希腊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立了数量众多的城邦国家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”。排除B：“目前所知最早的史诗”是古代西亚的《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吉尔伽美什》。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C：“现存最早的成文法典”是古代西亚的《乌尔纳姆法典》。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4_1#421883b2c?htil=1&amp;pid=830110fd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0176" y="2683705"/>
            <a:ext cx="1554480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BD.4_2#421883b2c?htil=1&amp;pid=830110fd0&amp;color=0,0,0&amp;vtp=1&amp;bt=1&amp;bbb=1&amp;hb=1"/>
          <p:cNvSpPr/>
          <p:nvPr/>
        </p:nvSpPr>
        <p:spPr>
          <a:xfrm>
            <a:off x="722630" y="972185"/>
            <a:ext cx="10536555" cy="13004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[山东2025·11]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下图是克里特文明时期一个石雕花瓶的上半部分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。花瓶浮雕描绘的是一支农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民歌唱队祝颂大地之母的场景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。领唱者是一位祭司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，他留着埃及式的发式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，举着一种来自埃及</a:t>
            </a:r>
            <a:endParaRPr lang="en-US" altLang="zh-CN" sz="2000" b="0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的手摇乐器。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这反映出该时期的克里特文明(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4_AN.5_1#421883b2c.bracket?pid=830110fd0&amp;color=0,0,0&amp;vpa=2&amp;vtp=1"/>
          <p:cNvSpPr/>
          <p:nvPr/>
        </p:nvSpPr>
        <p:spPr>
          <a:xfrm>
            <a:off x="5759831" y="1958155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4_BD.4_3#421883b2c.choices?htil=1&amp;pid=830110fd0&amp;color=0,0,0&amp;vtp=1&amp;bbb=1"/>
          <p:cNvSpPr/>
          <p:nvPr/>
        </p:nvSpPr>
        <p:spPr>
          <a:xfrm>
            <a:off x="722376" y="4747709"/>
            <a:ext cx="906170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4638675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.具有开放包容性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.城邦政治活动活跃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4638675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C.农业生产技术有较高发展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.在地中海文明中居中心地位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_1#421883b2c?vop=1&amp;pid=830110fd0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本题考查克里特文明的特点。选择A:根据材料可知，浮雕中的祭司留着埃及式的发式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用埃及乐器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，说明克里特文明与埃及存在文化交流，在这一过程中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，克里特文明吸收了外来文化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元素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，体现了克里特文明具有开放包容性。排除B：材料描述的是关于农业的祝颂场景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，不能就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此说明城邦政治活动活跃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。排除C：“祝颂大地之母”反映农业崇拜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，但材料未提及具体农业生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产技术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（如灌溉、工具等）。排除D：克里特文明是地中海早期重要文明之一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，但材料仅体现其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与埃及的交流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，无法证明其“中心地位”。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77915c02b?pid=830110fd0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[黑吉辽蒙2025·11]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古代印度传统信仰中，那伽被视为“恶魔的化生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，是灾害和苦难的制造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”。佛教兴起后，那伽逐渐成为“可调御风雨的佛教护法神”,被人们广泛崇拜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。这体现了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8_1#77915c02b.bracket?pid=830110fd0&amp;color=0,0,0&amp;vpa=3&amp;vtp=1"/>
          <p:cNvSpPr/>
          <p:nvPr/>
        </p:nvSpPr>
        <p:spPr>
          <a:xfrm>
            <a:off x="922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7_2#77915c02b.choices?pid=830110fd0&amp;color=0,0,0&amp;vtp=1&amp;bbb=1"/>
          <p:cNvSpPr/>
          <p:nvPr/>
        </p:nvSpPr>
        <p:spPr>
          <a:xfrm>
            <a:off x="722376" y="232848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33980" algn="l"/>
                <a:tab pos="5483860" algn="l"/>
                <a:tab pos="8092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.种姓制度的衰落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B.文化的融合与重塑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C.传统信仰的破除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.神话的丰富与多元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9_1#77915c02b?vop=1&amp;pid=830110fd0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本题考查古代印度的信仰与文化。选择B：古代印度传统信仰中，那伽被视为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“恶魔的化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”，佛教兴起后那伽成为“佛教护法神”并被人们广泛崇拜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，体现佛教对古代印度传统信仰元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素的吸纳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、改造，反映了文化的融合与重塑。排除A：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材料主要描述宗教文化中那伽形象的转变，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未涉及种姓制度衰落的相关内容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。排除C：那伽从古代印度传统信仰元素变为“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佛教护法神”，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并非破除传统信仰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，而是文化的融合与重塑。排除D：材料侧重同一神祇形象的内涵转变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，而非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神话的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“多元”，核心是融合后的重塑，而非单纯的神话内容的“丰富”。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0_1#eafe5b94d?htil=2&amp;pid=830110fd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03178" y="1054295"/>
            <a:ext cx="1636776" cy="248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BD.10_2#eafe5b94d?htil=2&amp;pid=830110fd0&amp;color=0,0,0&amp;vtp=1&amp;bt=1&amp;bbb=1&amp;hb=1"/>
          <p:cNvSpPr/>
          <p:nvPr/>
        </p:nvSpPr>
        <p:spPr>
          <a:xfrm>
            <a:off x="722376" y="972000"/>
            <a:ext cx="8979408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[安徽2025·11]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阿拉伯半岛地处亚非欧三洲交汇地带，土地多为沙漠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，不宜农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。右图所示为阿拉伯民间故事集，故事里出现的人物中商人约占80%以上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商人为主人公的故事约占一半以上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这说明(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4_AN.11_1#eafe5b94d.bracket?pid=830110fd0&amp;color=0,0,0&amp;vpa=4&amp;vtp=1"/>
          <p:cNvSpPr/>
          <p:nvPr/>
        </p:nvSpPr>
        <p:spPr>
          <a:xfrm>
            <a:off x="5735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5" name="QC_4_BD.10_3#eafe5b94d.choices?htil=2&amp;pid=830110fd0&amp;color=0,0,0&amp;vtp=1&amp;bbb=1"/>
          <p:cNvSpPr/>
          <p:nvPr/>
        </p:nvSpPr>
        <p:spPr>
          <a:xfrm>
            <a:off x="722376" y="2334074"/>
            <a:ext cx="8979408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A.阿拉伯帝国优先发展商业贸易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.阿拉伯商人善于撰写民间故事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.东西方陆路商道已经被阿拉伯帝国垄断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.商贸往来丰富了阿拉伯民间文学的内容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5873</Words>
  <Application>WPS 演示</Application>
  <PresentationFormat>宽屏</PresentationFormat>
  <Paragraphs>370</Paragraphs>
  <Slides>32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50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黑体</vt:lpstr>
      <vt:lpstr>黑体</vt:lpstr>
      <vt:lpstr>仿宋</vt:lpstr>
      <vt:lpstr>仿宋</vt:lpstr>
      <vt:lpstr>宋体</vt:lpstr>
      <vt:lpstr>Calibri</vt:lpstr>
      <vt:lpstr>Arial Unicode MS</vt:lpstr>
      <vt:lpstr>楷体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生命接触</cp:lastModifiedBy>
  <cp:revision>3</cp:revision>
  <dcterms:created xsi:type="dcterms:W3CDTF">2025-10-16T07:36:00Z</dcterms:created>
  <dcterms:modified xsi:type="dcterms:W3CDTF">2025-10-17T03:13:59Z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828F05DA1A6D4499ADBE58B70EC0C083_12</vt:lpwstr>
  </property>
  <property fmtid="{D5CDD505-2E9C-101B-9397-08002B2CF9AE}" pid="3" name="KSOProductBuildVer">
    <vt:lpwstr>2052-12.1.0.23125</vt:lpwstr>
  </property>
</Properties>
</file>