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99"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0" Type="http://schemas.openxmlformats.org/officeDocument/2006/relationships/tableStyles" Target="tableStyles.xml"/><Relationship Id="rId5" Type="http://schemas.openxmlformats.org/officeDocument/2006/relationships/slide" Target="slides/slide2.xml"/><Relationship Id="rId49" Type="http://schemas.openxmlformats.org/officeDocument/2006/relationships/viewProps" Target="viewProps.xml"/><Relationship Id="rId48" Type="http://schemas.openxmlformats.org/officeDocument/2006/relationships/presProps" Target="presProps.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56856d05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一、选择题（每小题3分，共48分）</a:t>
            </a:r>
            <a:endParaRPr lang="en-US" sz="28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e10878ce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wrap="square" lIns="0" tIns="0" rIns="0" bIns="0" rtlCol="0" anchor="t"/>
          <a:lstStyle/>
          <a:p>
            <a:pPr algn="l">
              <a:lnSpc>
                <a:spcPct val="100000"/>
              </a:lnSpc>
            </a:pPr>
            <a:r>
              <a:rPr lang="en-US"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sz="28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9473dec000960707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p:spPr>
        <p:txBody>
          <a:bodyPr wrap="square" lIns="0" tIns="0" rIns="0" bIns="0" rtlCol="0" anchor="ctr"/>
          <a:lstStyle/>
          <a:p>
            <a:pPr algn="ctr">
              <a:lnSpc>
                <a:spcPct val="12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考点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本节点内容</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6" name="MasterShapeName"/>
          <p:cNvSpPr/>
          <p:nvPr/>
        </p:nvSpPr>
        <p:spPr>
          <a:xfrm>
            <a:off x="731520" y="5522976"/>
            <a:ext cx="1719072" cy="402336"/>
          </a:xfrm>
          <a:prstGeom prst="rect">
            <a:avLst/>
          </a:prstGeom>
          <a:noFill/>
        </p:spPr>
        <p:txBody>
          <a:bodyPr wrap="square" lIns="0" tIns="0" rIns="0" bIns="0" rtlCol="0" anchor="ctr"/>
          <a:lstStyle/>
          <a:p>
            <a:pPr algn="ctr"/>
            <a:r>
              <a:rPr lang="en-US" sz="2400" b="1" i="0" dirty="0">
                <a:solidFill>
                  <a:srgbClr val="639319"/>
                </a:solidFill>
                <a:latin typeface="等线 (正文)" pitchFamily="34" charset="0"/>
                <a:ea typeface="等线 (正文)" pitchFamily="34" charset="-122"/>
                <a:cs typeface="等线 (正文)" pitchFamily="34" charset="-120"/>
              </a:rPr>
              <a:t>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image" Target="../media/image11.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2_1#1d8fd3ac6?vop=1&amp;pid=56856d056&amp;color=0,0,0&amp;vtp=1&amp;bt=1&amp;bbb=1&amp;hb=1"/>
          <p:cNvSpPr/>
          <p:nvPr/>
        </p:nvSpPr>
        <p:spPr>
          <a:xfrm>
            <a:off x="722376" y="97200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本题考查宋代印刷书中的知识产权观念。选择D：从“已申上司，不许覆板”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可以推断，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当时已有关于书籍出版和翻印的规定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，这体现了对知识产权的一种保护意识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。刊刻者在书籍后明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确标注版权信息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，防止他人擅自翻印，这符合知识产权观念的表现。排除A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：文化思想的管控通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常涉及言论自由</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、思想传播、宗教信仰、文学艺术等方面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，而本题中的文物信息聚焦于书籍的出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版和版权问题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，无法反映当时的文化思想管控状态。排除B：从图片中“刻本”的描述以及</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“已</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申上司</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”“不许覆板”等信息，可以推测这是关于雕版印刷的文物，而不是活字印刷。排除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题目中的文物信息是关于书籍的出版和版权问题的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，反映了宋代对知识产权的保护意识，而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文抑武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”政策更多体现在政治、军事和社会结构等方面，如抬高文官和士人的地位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、削弱武将权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力等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，与本题中的文物信息无直接联系。</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3_1#c18a3be0b?pid=56856d05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[安徽部分学校2025高二期末]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徽派建筑是江南建筑中的典型代表，而古徽州马头墙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（又为封火</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）更为突出，其功能与避雷针原理相似。同时，马头墙还有一阶到五阶之分，阶数越多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，意味</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着该家族历史久远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，地位高显。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这种建筑设计(</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4_1#c18a3be0b.bracket?pid=56856d056&amp;color=0,0,0&amp;vpa=5&amp;vtp=1"/>
          <p:cNvSpPr/>
          <p:nvPr/>
        </p:nvSpPr>
        <p:spPr>
          <a:xfrm>
            <a:off x="5989701" y="18673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13_2#c18a3be0b.choices?pid=56856d056&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.凸显了商业文化繁荣</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.说明了宗法观念根深蒂固</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C.突破了地理环境限制</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.反映了礼制与实用性统一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5_1#c18a3be0b?vop=1&amp;pid=56856d056&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本题考查文化遗产徽派建筑。选择D：材料中“其功能与避雷针原理相似”“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阶数越多，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意味着该家族历史久远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，地位高显”等说明徽派建筑既体现实用功能，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又反映出封建等级礼制，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反映了礼制与实用性统一</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。排除A：材料强调徽派建筑的设计具有实用功能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，但不能得出凸显了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商业文化繁荣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。排除B：宗法观念的核心是血缘的亲疏关系，而材料中“阶数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”体现地位是社会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礼制的反映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，并非血缘亲疏关系的直接体现。排除C：突破了地理环境限制与事实不符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，建筑设</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计往往适应地理环境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6_1#3a772df11?pid=56856d056&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[陕西宝鸡名校2025质检]</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下图是中国古代不同历史时期古建筑遗产数量分布图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。其中明清时期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达到顶峰的主要原因是(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17_1#3a772df11.bracket?pid=56856d056&amp;color=0,0,0&amp;vpa=6&amp;vtp=1"/>
          <p:cNvSpPr/>
          <p:nvPr/>
        </p:nvSpPr>
        <p:spPr>
          <a:xfrm>
            <a:off x="3462401" y="14101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pic>
        <p:nvPicPr>
          <p:cNvPr id="4" name="QC_5_BD.16_2#3a772df11?htil=2&amp;pid=56856d05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5425997" y="1951677"/>
            <a:ext cx="4434840" cy="21671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16_3#3a772df11.choices?htil=2&amp;pid=56856d056&amp;color=0,0,0&amp;vtp=1&amp;bbb=1"/>
          <p:cNvSpPr/>
          <p:nvPr/>
        </p:nvSpPr>
        <p:spPr>
          <a:xfrm>
            <a:off x="722376" y="1876874"/>
            <a:ext cx="6181344" cy="17960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A.地理因素及自然环境适宜</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.传统科技焕发出生命力</a:t>
            </a:r>
            <a:endParaRPr lang="en-US" altLang="zh-CN" sz="2000" dirty="0"/>
          </a:p>
          <a:p>
            <a:pPr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.历史积累和社会稳定性强</a:t>
            </a:r>
            <a:endParaRPr lang="en-US" altLang="zh-CN" sz="2000" dirty="0"/>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.文物保护意识持续提升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18_1#3a772df11?vop=1&amp;pid=56856d056&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本题考查社会与文化遗产保护。选择C：明清时期是中国历史上相对稳定的时期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期政治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、经济、文化都得到了较大的发展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。较长时间的和平与稳定为建筑业的繁荣提供了良好的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社会环境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。同时，经过前朝历代的建设和积累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，明清时期在建筑技术和艺术方面也有了深厚的底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，这有助于建筑数量的增加和质量的提升。排除A：地理和自然环境在长时间内相对稳定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足以解释明清时期建筑数量的显著增长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。排除B：科技的发展促进了建筑技术的进步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，但不是明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清时期建筑数量激增的主要原因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文物保护意识的提升更多是在近现代才逐渐显现的，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而在明清时期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，虽然有一定的文物保护观念，但这并不是导致建筑数量达到顶峰的主要原因。</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19_1#ac1fd86ba?pid=56856d05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[贵州黔西南2025高二期末]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京师同文馆设立之初以培养翻译人才为目标，“课程方面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，只限于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外国语言文字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”。1867年增设算学馆，新增课程包括算学、化学、万国公法、医学生理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、天文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和格致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（即物理学）。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这一变化体现了(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0_1#ac1fd86ba.bracket?pid=56856d056&amp;color=0,0,0&amp;vpa=7&amp;vtp=1"/>
          <p:cNvSpPr/>
          <p:nvPr/>
        </p:nvSpPr>
        <p:spPr>
          <a:xfrm>
            <a:off x="5240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19_2#ac1fd86ba.choices?pid=56856d056&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.新式学堂广受民众欢迎</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.“中体西用”思想开始实践</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C.教育近代化进程的推进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.西方教育思想居主导地位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1_1#ac1fd86ba?vop=1&amp;pid=56856d05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本题考查近代中国教育发展。选择C：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京师同文馆从仅教授外国语言文字到增设算学馆、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新增算学等课程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，体现出课程设置不断丰富和科学，符合教育近代化对教育内容革新的要求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A：材料未提及民众反应，且实际上当时新式学堂如京师同文馆因受传统科举制的影响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广泛受欢迎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。排除B：“中体西用”思想开始实践的标志是洋务运动创办军事工业</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，不是京师同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文馆的课程变化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。排除D：虽然京师同文馆有西学课程，但中国近代教育仍以传统思想为主导。</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2_1#d3d799e6f?pid=56856d05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[重庆九校联盟2024高二月考]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西藏自治区成立以来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，国家每年投入大量人力财力用于保护西藏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历史文物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、古迹等物质文化遗产，如修缮并加固布达拉宫、大昭寺等文化古迹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，保护和传承藏刀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工艺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、格萨尔说唱、藏戏等非物质文化遗产。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3_1#d3d799e6f.bracket?pid=56856d056&amp;color=0,0,0&amp;vpa=8&amp;vtp=1"/>
          <p:cNvSpPr/>
          <p:nvPr/>
        </p:nvSpPr>
        <p:spPr>
          <a:xfrm>
            <a:off x="6764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22_2#d3d799e6f.choices?pid=56856d056&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.文化遗产保护开始受到重视</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.保护文化遗产需要推陈出新</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C.国家注重保护民族特色文化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.民族区域自治制度得到完善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4_1#d3d799e6f?vop=1&amp;pid=56856d05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本题考查中华人民共和国成立后对西藏文化的保护。选择C：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据材料信息并结合所学可知,</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西藏地区的佛教文化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、藏刀工艺、格萨尔说唱、藏戏等民族文化受到保护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,反映出国家注重保护民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族特色文化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。排除A：“开始”说法错误。排除B：材料说明国家注重保护民族特色文化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“推陈出新”（对文化遗产进行创新发展）的内容。排除D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：材料没有涉及民族区域自治制度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的发展情况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25_1#1cb16885f?pid=56856d05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[浙江宁波2025高二期末]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2025年1月，苏州吴文化博物馆推出主题为“马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——从地中海到江</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南的千年权力象征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”的特展，联合都灵市立现当代艺术馆、阿利纳里档案馆、故宫博物院</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、甘肃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省博物馆等国内外多家文博机构展出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120多件文物。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该展览体现的博物馆社会功能是(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26_1#1cb16885f.bracket?pid=56856d056&amp;color=0,0,0&amp;vpa=9&amp;vtp=1"/>
          <p:cNvSpPr/>
          <p:nvPr/>
        </p:nvSpPr>
        <p:spPr>
          <a:xfrm>
            <a:off x="10260076"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25_2#1cb16885f.choices?pid=56856d056&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.通过展览文物保障文化遗产存续</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.全方位向公众介绍各领域的知识</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C.构建跨地域文明对话的实物纽带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.展现中华文化脉络进行国民教育</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c6de5280d.fixed?pid=db68712ce&amp;color=100,146,38&amp;vtp=1&amp;bbb=1"/>
          <p:cNvSpPr/>
          <p:nvPr/>
        </p:nvSpPr>
        <p:spPr>
          <a:xfrm>
            <a:off x="5257800" y="950976"/>
            <a:ext cx="1682496"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00</a:t>
            </a:r>
            <a:endParaRPr lang="en-US" altLang="zh-CN" sz="7200" dirty="0"/>
          </a:p>
        </p:txBody>
      </p:sp>
      <p:sp>
        <p:nvSpPr>
          <p:cNvPr id="3" name="C_3#c6de5280d.fixed?pid=db68712ce&amp;color=255,255,255&amp;vtp=1&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charset="-122"/>
                <a:ea typeface="黑体" panose="02010609060101010101" charset="-122"/>
                <a:cs typeface="黑体" panose="02010609060101010101" pitchFamily="34" charset="-120"/>
              </a:rPr>
              <a:t>第六单元综合训练</a:t>
            </a:r>
            <a:endParaRPr lang="en-US" altLang="zh-CN" sz="4400" dirty="0"/>
          </a:p>
        </p:txBody>
      </p:sp>
      <p:pic>
        <p:nvPicPr>
          <p:cNvPr id="4" name="C_3#c6de5280d.fixed?pid=db68712ce&amp;color=0,0,0&amp;tib=255,255,255&amp;vtp=1" descr="preencoded.png"/>
          <p:cNvPicPr>
            <a:picLocks noChangeAspect="1"/>
          </p:cNvPicPr>
          <p:nvPr/>
        </p:nvPicPr>
        <p:blipFill>
          <a:blip r:embed="rId1"/>
          <a:stretch>
            <a:fillRect/>
          </a:stretch>
        </p:blipFill>
        <p:spPr>
          <a:xfrm>
            <a:off x="9939528" y="4507992"/>
            <a:ext cx="402336" cy="438912"/>
          </a:xfrm>
          <a:prstGeom prst="rect">
            <a:avLst/>
          </a:prstGeom>
        </p:spPr>
      </p:pic>
      <p:sp>
        <p:nvSpPr>
          <p:cNvPr id="5" name="C_3_BD#c6de5280d.fixed?pid=db68712ce&amp;color=255,255,255&amp;vtp=1&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charset="-122"/>
                <a:ea typeface="黑体" panose="02010609060101010101" charset="-122"/>
                <a:cs typeface="黑体" panose="02010609060101010101" pitchFamily="34" charset="-120"/>
              </a:rPr>
              <a:t>刷小卷</a:t>
            </a:r>
            <a:endParaRPr lang="en-US" altLang="zh-CN" sz="28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27_1#1cb16885f?vop=1&amp;pid=56856d056&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本题考查博物馆的文化纽带功能。选择C：据材料可知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，苏州吴文化博物馆通过展览地中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海与江南地区的文物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，以实物为载体促进了不同文明间的交流与理解</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，体现了构建跨地域文明对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话的实物纽带功能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。排除A：保障文化遗产存续强调文物收藏与修复等保护措施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，本展览重在展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示与交流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，而非遗产存续。排除B：全方位介绍各领域知识需覆盖多主题，但展览专项探讨“</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马”</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的文化象征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，内容有所侧重，并非全面介绍。排除D：展现中华文化脉络需以中国为主线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览还纳入地中海等其他区域的文物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，主题突出跨地域对话而非单一文化教育。</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28_1#abb24cb90?htil=3&amp;pid=56856d056&amp;color=0,0,0&amp;tib=255,255,255&amp;vtp=1&amp;hs=1&amp;hs=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775474" y="2011875"/>
            <a:ext cx="1773936" cy="18379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28_2#abb24cb90?htil=3&amp;pid=56856d056&amp;color=0,0,0&amp;vtp=1&amp;bt=1&amp;bbb=1&amp;hb=1&amp;hs=1"/>
          <p:cNvSpPr/>
          <p:nvPr/>
        </p:nvSpPr>
        <p:spPr>
          <a:xfrm>
            <a:off x="722376" y="972000"/>
            <a:ext cx="8851392"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10.</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[江苏扬州2025高二期末</a:t>
            </a:r>
            <a:r>
              <a:rPr lang="en-US" altLang="zh-CN" sz="2000" b="0" i="0">
                <a:solidFill>
                  <a:srgbClr val="000000"/>
                </a:solidFill>
                <a:latin typeface="仿宋" panose="02010609060101010101" pitchFamily="34" charset="-122"/>
                <a:ea typeface="仿宋" panose="02010609060101010101" pitchFamily="34" charset="-122"/>
                <a:cs typeface="仿宋" panose="02010609060101010101"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下图中的建筑形象是由作为帝制遗产的紫禁城转变而来的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，现已成为中</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华文明的象征性符号。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其形象的变迁反映了(</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9_1#abb24cb90.bracket?pid=56856d056&amp;color=0,0,0&amp;vpa=10&amp;vtp=1"/>
          <p:cNvSpPr/>
          <p:nvPr/>
        </p:nvSpPr>
        <p:spPr>
          <a:xfrm>
            <a:off x="5765546" y="1426025"/>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5" name="QC_5_BD.28_3#abb24cb90.choices?htil=3&amp;pid=56856d056&amp;color=0,0,0&amp;vtp=1&amp;bbb=1&amp;hs=1"/>
          <p:cNvSpPr/>
          <p:nvPr/>
        </p:nvSpPr>
        <p:spPr>
          <a:xfrm>
            <a:off x="722376" y="4044764"/>
            <a:ext cx="8851392" cy="843153"/>
          </a:xfrm>
          <a:prstGeom prst="rect">
            <a:avLst/>
          </a:prstGeom>
          <a:noFill/>
        </p:spPr>
        <p:txBody>
          <a:bodyPr wrap="none" lIns="0" tIns="0" rIns="0" bIns="0" rtlCol="0" anchor="t"/>
          <a:lstStyle/>
          <a:p>
            <a:pPr latinLnBrk="1">
              <a:lnSpc>
                <a:spcPts val="3600"/>
              </a:lnSpc>
              <a:tabLst>
                <a:tab pos="4533265"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.社会功用的变化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.中华文化的血脉绵延</a:t>
            </a:r>
            <a:endParaRPr lang="en-US" altLang="zh-CN" sz="2000" dirty="0"/>
          </a:p>
          <a:p>
            <a:pPr latinLnBrk="1">
              <a:lnSpc>
                <a:spcPts val="3400"/>
              </a:lnSpc>
              <a:tabLst>
                <a:tab pos="4533265"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C.传统与现代对立</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.革命使命的历史传承</a:t>
            </a:r>
            <a:endParaRPr lang="en-US" altLang="zh-CN" sz="2000" dirty="0"/>
          </a:p>
        </p:txBody>
      </p:sp>
      <p:sp>
        <p:nvSpPr>
          <p:cNvPr id="7" name="QC_5_AS.30_1#abb24cb90?htil=3&amp;vop=1&amp;pid=56856d056&amp;color=0,0,0&amp;vtp=1&amp;bbb=1&amp;hb=1&amp;hs=1"/>
          <p:cNvSpPr/>
          <p:nvPr/>
        </p:nvSpPr>
        <p:spPr>
          <a:xfrm>
            <a:off x="722376" y="3226312"/>
            <a:ext cx="10752014" cy="2227834"/>
          </a:xfrm>
          <a:prstGeom prst="rect">
            <a:avLst/>
          </a:prstGeom>
          <a:noFill/>
        </p:spPr>
        <p:txBody>
          <a:bodyPr wrap="none" lIns="0" tIns="0" rIns="0" bIns="0" rtlCol="0" anchor="t"/>
          <a:lstStyle/>
          <a:p>
            <a:pPr latinLnBrk="1">
              <a:lnSpc>
                <a:spcPts val="36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bg/>
                                          </p:spTgt>
                                        </p:tgtEl>
                                        <p:attrNameLst>
                                          <p:attrName>style.visibility</p:attrName>
                                        </p:attrNameLst>
                                      </p:cBhvr>
                                      <p:to>
                                        <p:strVal val="visible"/>
                                      </p:to>
                                    </p:set>
                                    <p:animEffect transition="in" filter="fade">
                                      <p:cBhvr>
                                        <p:cTn id="10" dur="500"/>
                                        <p:tgtEl>
                                          <p:spTgt spid="7">
                                            <p:bg/>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fade">
                                      <p:cBhvr>
                                        <p:cTn id="13"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7"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框 1"/>
          <p:cNvSpPr txBox="1"/>
          <p:nvPr/>
        </p:nvSpPr>
        <p:spPr>
          <a:xfrm>
            <a:off x="561340" y="842645"/>
            <a:ext cx="10831830" cy="2861310"/>
          </a:xfrm>
          <a:prstGeom prst="rect">
            <a:avLst/>
          </a:prstGeom>
          <a:noFill/>
        </p:spPr>
        <p:txBody>
          <a:bodyPr wrap="square" rtlCol="0" anchor="t">
            <a:spAutoFit/>
          </a:bodyPr>
          <a:p>
            <a:pPr latinLnBrk="1">
              <a:lnSpc>
                <a:spcPts val="3600"/>
              </a:lnSpc>
            </a:pPr>
            <a:r>
              <a:rPr lang="en-US" altLang="zh-CN" sz="2200" b="1"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sym typeface="+mn-ea"/>
              </a:rPr>
              <a:t>解析</a:t>
            </a:r>
            <a:r>
              <a:rPr lang="en-US" altLang="zh-CN" sz="2200" b="1" dirty="0">
                <a:solidFill>
                  <a:srgbClr val="639319"/>
                </a:solidFill>
                <a:latin typeface="宋体" panose="02010600030101010101" pitchFamily="2" charset="-122"/>
                <a:ea typeface="宋体" panose="02010600030101010101" pitchFamily="2" charset="-122"/>
                <a:cs typeface="宋体" panose="02010600030101010101" pitchFamily="34" charset="-120"/>
                <a:sym typeface="+mn-ea"/>
              </a:rPr>
              <a:t> </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本题考查文化遗产的功用。选择A：紫禁城作为帝制遗产</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，原本是封建帝王居住与处理政务之地</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，具有特定的皇家与政治功能</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，后来转变为中华文明象征性符号，成为供大众参观</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、承载文化展示的场所</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，这体现了它从服务封建统治到服务大众文化传播等社会功用的重大变化</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。排除B</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：中华文化的血脉绵延强调中华文化本身传承不断，材料主要说的是建筑社会功用的变迁，而非文化传承</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。排除C：紫禁城形象变迁体现的是传统与现代的传承融合</a:t>
            </a:r>
            <a:r>
              <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，并非对立。排除D</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：革命使命旨在推翻反动统治等，这与紫禁城转变为文化象征性符号关系不大。</a:t>
            </a:r>
            <a:endParaRPr lang="en-US" altLang="zh-CN" sz="200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1_1#d0f3f2c49?pid=56856d05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[黑龙江齐齐哈尔八中2024高二期中]</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《世界遗产公约》中对遗产的描述并未使用惯用的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”一词，而采用“世界”一词来表达。这不仅突出了普遍的共同价值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，也使文化遗产获得了超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越文化民族主义来理解多样的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、唯一的地球的眼光。《世界遗产公约》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的推行(</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2_1#d0f3f2c49.bracket?pid=56856d056&amp;color=0,0,0&amp;vpa=11&amp;vtp=1"/>
          <p:cNvSpPr/>
          <p:nvPr/>
        </p:nvSpPr>
        <p:spPr>
          <a:xfrm>
            <a:off x="9558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5_BD.31_2#d0f3f2c49.choices?pid=56856d056&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.促使文化遗产摆脱了民族属性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.旨在推动国际文化的交流与融合</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C.凸显了人类命运共同体的理念</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.表明国际合作是遗产保护唯一途径</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3_1#d0f3f2c49?vop=1&amp;pid=56856d056&amp;color=0,0,0&amp;vtp=1&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本题考查《世界遗产公约》。选择C：据材料可知《世界遗产公约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》强调遗产是人类共同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的财产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,凸显了人类命运共同体的理念。排除A：“摆脱了”表达绝对,不符合史实。排除B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界遗产公约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》的推行是为了保护文化遗产,并不是为了推动国际文化的交流与融合。排除D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一途径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”说法绝对。</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4_1#5e2b55953?pid=56856d05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[河南许昌2025高二期末]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亚述国王在首都建造了一个大型档案图书馆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，所藏档案文献共划分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了七大类主题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：历史泥板和政府泥板、地理泥板、法律泥板、商业泥板、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税册和贡品账目泥板、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传说和神话泥板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、科学泥板。</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这种分类方式(</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5_1#5e2b55953.bracket?pid=56856d056&amp;color=0,0,0&amp;vpa=12&amp;vtp=1"/>
          <p:cNvSpPr/>
          <p:nvPr/>
        </p:nvSpPr>
        <p:spPr>
          <a:xfrm>
            <a:off x="5748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34_2#5e2b55953.choices?pid=56856d056&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.利于两河流域社会治理</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.表明亚述文化领先世界</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C.推动了象形文字的发展</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.是传承文明的主要方式</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6_1#5e2b55953?vop=1&amp;pid=56856d056&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本题考查档案图书馆的作用。选择A：亚述的一个档案图书馆的分类涵盖政府、法律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、税册等主题，这些文献直接服务于行政管理、法律执行和经济调控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，便于统治者高效处理政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、征收赋税和维护社会秩序，从而利于强化社会治理。排除B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：仅依据亚述所藏档案文献划分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的主题无法说明其文化全球领先的地位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。排除C：象形文字是古埃及文字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，两河流域使用楔形文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，且材料主题分类与文字演变无关。排除D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：亚述这一档案图书馆的分类方式实质上是国家层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面对文献的整理与储存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，服务于两河流域的社会治理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，材料缺乏足够证据表明其在亚述文明传承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方式中占主要地位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37_1#a43fbd002?pid=56856d05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13.1964年通过的《国际古迹保护与修复宪章》规定：古迹保护与修复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“旨在保存和展示古迹的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美学与历史价值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，并以尊重原始材料和确凿文献为依据。一旦出现臆测，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必须立即予以停止”。</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这一规定强调古迹保护与修复应(</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38_1#a43fbd002.bracket?pid=56856d056&amp;color=0,0,0&amp;vpa=13&amp;vtp=1"/>
          <p:cNvSpPr/>
          <p:nvPr/>
        </p:nvSpPr>
        <p:spPr>
          <a:xfrm>
            <a:off x="4478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37_2#a43fbd002.choices?pid=56856d056&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.以真实性为第一要义</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.以艺术性为审美追求</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C.以主观性为研究依据</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.以完整性为修复目标</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9_1#a43fbd002?vop=1&amp;pid=56856d056&amp;color=0,0,0&amp;vtp=1&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本题考查古迹保护和修复的原则。选择A：根据材料“古迹保护与修复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‘旨在保存和展示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古迹的美学与历史价值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,并以尊重原始材料和确凿文献为依据。一旦出现臆测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,必须立即予以停</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’”可知,材料强调的是古迹保护与修复必须以“真实性”为第一要义。排除B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：材料并未强调</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以艺术性为审美追求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,此项不符合题意。排除C：历史古迹的保护与研究不能以主观性为依据</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,应尊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重客观事实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,C项说法错误。排除D：材料强调古迹保护与修复应以真实性为第一要义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,而不是以完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整性为修复目标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0_1#a48ee18cf?pid=56856d056&amp;color=0,0,0&amp;vtp=1&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[安徽宣城2025高二期末]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20世纪70年代，法国率先提出“文化引领经济转型”战略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过立法保障文化遗产的保护与开发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，投入大量资金修缮历史建筑、古堡等文化遗迹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，并将其与旅</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游产业深度融合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；同时还鼓励艺术家与工匠合作，开发具有本土特色的文创产品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。这些措施旨在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1_1#a48ee18cf.bracket?pid=56856d056&amp;color=0,0,0&amp;vpa=14&amp;vtp=1"/>
          <p:cNvSpPr/>
          <p:nvPr/>
        </p:nvSpPr>
        <p:spPr>
          <a:xfrm>
            <a:off x="909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5_BD.40_2#a48ee18cf.choices?pid=56856d056&amp;color=0,0,0&amp;vtp=1&amp;bbb=1"/>
          <p:cNvSpPr/>
          <p:nvPr/>
        </p:nvSpPr>
        <p:spPr>
          <a:xfrm>
            <a:off x="722376" y="2785686"/>
            <a:ext cx="10753344" cy="405003"/>
          </a:xfrm>
          <a:prstGeom prst="rect">
            <a:avLst/>
          </a:prstGeom>
          <a:noFill/>
        </p:spPr>
        <p:txBody>
          <a:bodyPr wrap="none" lIns="0" tIns="0" rIns="0" bIns="0" rtlCol="0" anchor="t"/>
          <a:lstStyle/>
          <a:p>
            <a:pPr latinLnBrk="1">
              <a:lnSpc>
                <a:spcPts val="3600"/>
              </a:lnSpc>
              <a:tabLst>
                <a:tab pos="2760980" algn="l"/>
                <a:tab pos="5483860" algn="l"/>
                <a:tab pos="821944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.维护文化的多样性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B.完善本国法律体系</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C.还原历史的真实性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.缓解经济发展困局</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56856d056?pid=c6de5280d&amp;color=0,0,0&amp;vtp=1&amp;bt=1&amp;bbb=1"/>
          <p:cNvSpPr/>
          <p:nvPr/>
        </p:nvSpPr>
        <p:spPr>
          <a:xfrm>
            <a:off x="722376" y="969264"/>
            <a:ext cx="10753344" cy="995680"/>
          </a:xfrm>
          <a:prstGeom prst="rect">
            <a:avLst/>
          </a:prstGeom>
          <a:noFill/>
        </p:spPr>
        <p:txBody>
          <a:bodyPr wrap="none" lIns="0" tIns="0" rIns="0" bIns="0" rtlCol="0" anchor="t"/>
          <a:lstStyle/>
          <a:p>
            <a:pPr algn="l" latinLnBrk="1">
              <a:lnSpc>
                <a:spcPts val="50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一、选择题（每小题3分，共48分）</a:t>
            </a:r>
            <a:endParaRPr lang="en-US" altLang="zh-CN" sz="2800" dirty="0"/>
          </a:p>
        </p:txBody>
      </p:sp>
      <p:sp>
        <p:nvSpPr>
          <p:cNvPr id="3" name="QC_5_BD.1_1#76d9e8174?pid=56856d056&amp;color=0,0,0&amp;vtp=1&amp;bbb=1&amp;hb=1"/>
          <p:cNvSpPr/>
          <p:nvPr/>
        </p:nvSpPr>
        <p:spPr>
          <a:xfrm>
            <a:off x="722376" y="1603897"/>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[福建南平2025高二期末]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汉代私家讲学之风复兴，教授儒经、黄老、刑名等，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所授弟子众多，</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所出名儒亦多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，《后汉书·儒林列传》所录42人中，有39人出自私学或兴办私学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。这反映汉代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私学(</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2_1#76d9e8174.bracket?pid=56856d056&amp;color=0,0,0&amp;vpa=1&amp;vtp=1"/>
          <p:cNvSpPr/>
          <p:nvPr/>
        </p:nvSpPr>
        <p:spPr>
          <a:xfrm>
            <a:off x="1440561" y="2542427"/>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5" name="QC_5_BD.1_2#76d9e8174.choices?pid=56856d056&amp;color=0,0,0&amp;vtp=1&amp;bbb=1"/>
          <p:cNvSpPr/>
          <p:nvPr/>
        </p:nvSpPr>
        <p:spPr>
          <a:xfrm>
            <a:off x="722376" y="3244977"/>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.动摇了官学的主导地位</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.提高了社会的文化水平</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C.创新了教育的实施路径</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.影响了学子的仕进之路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2_1#a48ee18cf?vop=1&amp;pid=56856d05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本题考查法国的文化开发战略。选择D：20世纪70年代主要资本主义国家出现“滞胀”</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现象，</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法国提出</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“文化引领经济转型”战略，通过保护文化遗产、</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开发文创产品等措施来带动经济发展，</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缓解经济发展困局</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。排除A：材料强调经济转型目的，开发本土文创虽涉及文化元素</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，但材料核心</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是产业开发而非保护文化多样性</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。排除B：立法是保障措施和手段</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，材料战略焦点不在完善法律体</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系本身</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。排除C：修缮遗迹并将遗迹与旅游结合等措施旨在发展经济，而非纯粹还原历史。</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3_1#980536915?pid=56856d05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15.2003年在巴黎召开的文化专业组织第二次国际会议上，与会国的</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130多个文化专业组织共同</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呼吁各国政府抵制对文化产业实行自由化政策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，在世贸组织新一轮的谈判中坚持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“文化产品例外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该呼吁旨在(</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4_1#980536915.bracket?pid=56856d056&amp;color=0,0,0&amp;vpa=15&amp;vtp=1"/>
          <p:cNvSpPr/>
          <p:nvPr/>
        </p:nvSpPr>
        <p:spPr>
          <a:xfrm>
            <a:off x="3208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3_2#980536915.choices?pid=56856d056&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.维护世界文化的多样性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.反对国家间的文化交流</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C.抵制经济全球化的趋势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.扩大法国文化的影响力</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5_1#980536915?vop=1&amp;pid=56856d056&amp;color=0,0,0&amp;vtp=1&amp;bt=1&amp;bbb=1&amp;hb=1"/>
          <p:cNvSpPr/>
          <p:nvPr/>
        </p:nvSpPr>
        <p:spPr>
          <a:xfrm>
            <a:off x="722376" y="972000"/>
            <a:ext cx="10753344" cy="13261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本题考查全球化下对文化多样性的维护。选择A：据材料信息可知,该呼吁内容为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“抵制对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文化产业实行自由化政策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”“坚持‘文化产品例外原则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’”,其目的是在全球化下保护各国文化的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民族性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,这一做法有利于维护世界文化的多样性。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6_1#820aa91b8?pid=56856d056&amp;color=0,0,0&amp;vtp=1&amp;bt=1&amp;bbb=1&amp;hb=1"/>
          <p:cNvSpPr/>
          <p:nvPr/>
        </p:nvSpPr>
        <p:spPr>
          <a:xfrm>
            <a:off x="722376" y="972000"/>
            <a:ext cx="10753344" cy="8431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[山东部分学校2025高二月考]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下图为2023年全球非物质文化遗产保护资金来源的饼状图</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下图所示可知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当前非物质文化遗产保护(</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47_1#820aa91b8.bracket?pid=56856d056&amp;color=0,0,0&amp;vpa=16&amp;vtp=1"/>
          <p:cNvSpPr/>
          <p:nvPr/>
        </p:nvSpPr>
        <p:spPr>
          <a:xfrm>
            <a:off x="5494401" y="14101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pic>
        <p:nvPicPr>
          <p:cNvPr id="4" name="QC_5_BD.46_2#820aa91b8?htil=4&amp;pid=56856d05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854149" y="2316167"/>
            <a:ext cx="2496312" cy="133502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5_BD.46_3#820aa91b8.choices?htil=4&amp;pid=56856d056&amp;color=0,0,0&amp;vtp=1&amp;bbb=1"/>
          <p:cNvSpPr/>
          <p:nvPr/>
        </p:nvSpPr>
        <p:spPr>
          <a:xfrm>
            <a:off x="722376" y="4281619"/>
            <a:ext cx="8129016" cy="843153"/>
          </a:xfrm>
          <a:prstGeom prst="rect">
            <a:avLst/>
          </a:prstGeom>
          <a:noFill/>
        </p:spPr>
        <p:txBody>
          <a:bodyPr wrap="none" lIns="0" tIns="0" rIns="0" bIns="0" rtlCol="0" anchor="t"/>
          <a:lstStyle/>
          <a:p>
            <a:pPr latinLnBrk="1">
              <a:lnSpc>
                <a:spcPts val="3600"/>
              </a:lnSpc>
              <a:tabLst>
                <a:tab pos="417195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.多元主体参与已成趋势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.民间力量作用微不足道</a:t>
            </a:r>
            <a:endParaRPr lang="en-US" altLang="zh-CN" sz="2000" dirty="0"/>
          </a:p>
          <a:p>
            <a:pPr latinLnBrk="1">
              <a:lnSpc>
                <a:spcPts val="3400"/>
              </a:lnSpc>
              <a:tabLst>
                <a:tab pos="417195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C.完全依赖政府行政主导</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.国际组织掌控核心资源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48_1#820aa91b8?vop=1&amp;pid=56856d056&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本题考查非物质文化遗产保护的多元主体参与。选择A：饼状图显示</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2023年全球非物质文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化遗产保护资金来源于政府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、民间组织、国际机构等多方，且政府拨款、企业赞助</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、民间捐赠等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均占一定比例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，这体现了当前非物质文化遗产保护的多方协作趋势。排除B：据饼状图可知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间力量在非遗保护中作用显著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，并非微不足道。排除C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：饼状图揭示国际援助和民间捐赠占比并</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，表明非遗保护并非完全依赖政府行政主导。排除D：国际组织提供协调和部分资金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心资源如具体保护行动和资金分配主要由各国政府及地方主体负责，饼状图显示国际组织资助资</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金占比有限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，未达到掌控程度。</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e10878ce2?pid=c6de5280d&amp;color=0,0,0&amp;vtp=1&amp;bt=1&amp;bbb=1"/>
          <p:cNvSpPr/>
          <p:nvPr/>
        </p:nvSpPr>
        <p:spPr>
          <a:xfrm>
            <a:off x="722376" y="969264"/>
            <a:ext cx="10753344" cy="995680"/>
          </a:xfrm>
          <a:prstGeom prst="rect">
            <a:avLst/>
          </a:prstGeom>
          <a:noFill/>
        </p:spPr>
        <p:txBody>
          <a:bodyPr wrap="none" lIns="0" tIns="0" rIns="0" bIns="0" rtlCol="0" anchor="t"/>
          <a:lstStyle/>
          <a:p>
            <a:pPr algn="l" latinLnBrk="1">
              <a:lnSpc>
                <a:spcPts val="5000"/>
              </a:lnSpc>
            </a:pPr>
            <a:r>
              <a:rPr lang="en-US" altLang="zh-CN" sz="2800" b="1" i="0" dirty="0">
                <a:solidFill>
                  <a:srgbClr val="000000"/>
                </a:solidFill>
                <a:latin typeface="汉仪舒圆黑简体" pitchFamily="34" charset="0"/>
                <a:ea typeface="汉仪舒圆黑简体" pitchFamily="34" charset="-122"/>
                <a:cs typeface="汉仪舒圆黑简体" pitchFamily="34" charset="-120"/>
              </a:rPr>
              <a:t>二、非选择题（共22分）</a:t>
            </a:r>
            <a:endParaRPr lang="en-US" altLang="zh-CN" sz="2800" dirty="0"/>
          </a:p>
        </p:txBody>
      </p:sp>
      <p:sp>
        <p:nvSpPr>
          <p:cNvPr id="3" name="QO_5_BD.49_1#63351d38b?pid=e10878ce2&amp;color=0,0,0&amp;vtp=1&amp;bbb=1&amp;hb=1"/>
          <p:cNvSpPr/>
          <p:nvPr/>
        </p:nvSpPr>
        <p:spPr>
          <a:xfrm>
            <a:off x="722376" y="1603897"/>
            <a:ext cx="10753344" cy="3612134"/>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17.</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[河南焦作部分学校2025高二期末]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阅读材料，完成下列要求。（12分）</a:t>
            </a:r>
            <a:endParaRPr lang="en-US" altLang="zh-CN" sz="2000" dirty="0"/>
          </a:p>
          <a:p>
            <a:pPr latinLnBrk="1">
              <a:lnSpc>
                <a:spcPts val="37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材料一</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从吴王夫差开凿邗沟沟通江淮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北上攻齐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到隋唐构建以长安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洛阳为中心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南通余杭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北抵涿郡的隋唐大运河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再到元朝通过疏通通济渠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永济渠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截弯取直终成京杭大运河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作为中</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国古代南北交通的大动脉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大运河见证了王朝的兴替和文明的发展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在发挥统一政治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融通经济</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便利交通作用的同时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其沿线的水工遗存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运河附属遗存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其他关联遗存等物质文化遗产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以及</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生活习俗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传统工艺</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礼仪规制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戏剧曲艺等非物质文化遗产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共同形成了大运河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2500</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年历史</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的真实文化印记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摘编自邓杨《大运河文化生动诠释中华文明的突出特性》</a:t>
            </a:r>
            <a:endParaRPr lang="en-US" altLang="zh-CN" sz="2000" dirty="0"/>
          </a:p>
        </p:txBody>
      </p:sp>
    </p:spTree>
  </p:cSld>
  <p:clrMapOvr>
    <a:masterClrMapping/>
  </p:clrMapOvr>
  <p:transition>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49_2#63351d38b?pid=e10878ce2&amp;color=0,0,0&amp;vtp=1&amp;bt=1&amp;bbb=1&amp;hb=1"/>
          <p:cNvSpPr/>
          <p:nvPr/>
        </p:nvSpPr>
        <p:spPr>
          <a:xfrm>
            <a:off x="722376" y="972000"/>
            <a:ext cx="10753344" cy="3586353"/>
          </a:xfrm>
          <a:prstGeom prst="rect">
            <a:avLst/>
          </a:prstGeom>
          <a:noFill/>
        </p:spPr>
        <p:txBody>
          <a:bodyPr wrap="none" lIns="0" tIns="0" rIns="0" bIns="0" rtlCol="0" anchor="t"/>
          <a:lstStyle/>
          <a:p>
            <a:pPr algn="l" latinLnBrk="1">
              <a:lnSpc>
                <a:spcPts val="3600"/>
              </a:lnSpc>
            </a:pP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材料二</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十四五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以来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河南省累计争取中央预算内投资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亿元</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支持隋唐大运河历史文化保</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护利用工程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州桥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古汴河运河遗产区保护利用项目等重大标志性项目建设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年推进实施</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了一批大运河国家文化公园重点项目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总投资近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300</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亿元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2023</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日起</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安阳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鹤壁</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新</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乡</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焦作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濮阳市的卫河保护条例同步实施</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这是河南省首次尝试协同立法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共同推进卫河流</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域共管共治共赢发展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为统筹协调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护水脉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工作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河南省从河道治理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生态修复等方面重点发</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有力促进了历史文化遗产与自然环境协调发展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如今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河南省大运河水环境持续改善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河畅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水清</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岸绿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景美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勾画出如画卷般的绿色走廊</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a:p>
            <a:pPr algn="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摘编自张体义等《何以中国·运载千秋：一河连古今</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十年续繁华》</a:t>
            </a:r>
            <a:endParaRPr lang="en-US" altLang="zh-CN" sz="2000" dirty="0"/>
          </a:p>
        </p:txBody>
      </p:sp>
    </p:spTree>
  </p:cSld>
  <p:clrMapOvr>
    <a:masterClrMapping/>
  </p:clrMapOvr>
  <p:transition>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0_1#600033d0a?pid=63351d38b&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（1）根据材料一并结合所学知识，简析大运河形成丰富文化印记的原因。（6分）</a:t>
            </a:r>
            <a:endParaRPr lang="en-US" altLang="zh-CN" sz="2000" dirty="0"/>
          </a:p>
        </p:txBody>
      </p:sp>
      <p:sp>
        <p:nvSpPr>
          <p:cNvPr id="3" name="QO_6_AN.51_1#600033d0a?vop=1&amp;pid=63351d38b&amp;color=0,0,0&amp;vtp=1&amp;bbb=1&amp;hb=1"/>
          <p:cNvSpPr/>
          <p:nvPr/>
        </p:nvSpPr>
        <p:spPr>
          <a:xfrm>
            <a:off x="722376" y="1435169"/>
            <a:ext cx="10753344" cy="13134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原因：大运河历史悠久，跨越多个朝代持续建设；沟通南北，连接不同地域文化</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；沿线经</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济繁荣</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，人口往来频繁，促进文化交融；历代政府重视运河的修建与维护，</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保障其长期发挥作用。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6分，言之成理即可）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52_1#600033d0a?vop=1&amp;pid=63351d38b&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sym typeface="+mn-ea"/>
              </a:rPr>
              <a:t>本题考查文化遗产的保护与利用。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原因，由材料一“从吴王夫差开凿邗沟沟通江淮、北上</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攻齐，到隋唐构建以长安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、洛阳为中心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，南通余杭、北抵涿郡的隋唐大运河，再到元朝通过疏通</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通济渠、永济渠</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，截弯取直终成京杭大运河</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”可得大运河历史悠久，跨越多个朝代持续建设；由</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材料一</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“作为中国古代南北交通的大动脉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”可得沟通南北，连接不同地域文化；结合所学宋元时</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期的经济发展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，大运河沿岸的地区手工业</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、商业繁荣可得沿线经济繁荣，人口往来频繁，促进文</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化交融；结合所学春秋吴国、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隋朝、元朝和新中国等历代政府都重视运河的修建与维护可得历代</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政府重视运河的修建与维护，保障其长期发挥作用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fade">
                                      <p:cBhvr>
                                        <p:cTn id="20" dur="500"/>
                                        <p:tgtEl>
                                          <p:spTgt spid="2">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Effect transition="in" filter="fade">
                                      <p:cBhvr>
                                        <p:cTn id="25" dur="500"/>
                                        <p:tgtEl>
                                          <p:spTgt spid="2">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2">
                                            <p:txEl>
                                              <p:pRg st="4" end="4"/>
                                            </p:txEl>
                                          </p:spTgt>
                                        </p:tgtEl>
                                        <p:attrNameLst>
                                          <p:attrName>style.visibility</p:attrName>
                                        </p:attrNameLst>
                                      </p:cBhvr>
                                      <p:to>
                                        <p:strVal val="visible"/>
                                      </p:to>
                                    </p:set>
                                    <p:animEffect transition="in" filter="fade">
                                      <p:cBhvr>
                                        <p:cTn id="30" dur="500"/>
                                        <p:tgtEl>
                                          <p:spTgt spid="2">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
                                            <p:txEl>
                                              <p:pRg st="5" end="5"/>
                                            </p:txEl>
                                          </p:spTgt>
                                        </p:tgtEl>
                                        <p:attrNameLst>
                                          <p:attrName>style.visibility</p:attrName>
                                        </p:attrNameLst>
                                      </p:cBhvr>
                                      <p:to>
                                        <p:strVal val="visible"/>
                                      </p:to>
                                    </p:set>
                                    <p:animEffect transition="in" filter="fade">
                                      <p:cBhvr>
                                        <p:cTn id="35" dur="500"/>
                                        <p:tgtEl>
                                          <p:spTgt spid="2">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2">
                                            <p:txEl>
                                              <p:pRg st="6" end="6"/>
                                            </p:txEl>
                                          </p:spTgt>
                                        </p:tgtEl>
                                        <p:attrNameLst>
                                          <p:attrName>style.visibility</p:attrName>
                                        </p:attrNameLst>
                                      </p:cBhvr>
                                      <p:to>
                                        <p:strVal val="visible"/>
                                      </p:to>
                                    </p:set>
                                    <p:animEffect transition="in" filter="fade">
                                      <p:cBhvr>
                                        <p:cTn id="40"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BD.53_1#a485617c0?pid=63351d38b&amp;color=0,0,0&amp;vtp=1&amp;bt=1&amp;bbb=1"/>
          <p:cNvSpPr/>
          <p:nvPr/>
        </p:nvSpPr>
        <p:spPr>
          <a:xfrm>
            <a:off x="722376" y="972000"/>
            <a:ext cx="10753344" cy="408559"/>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（2）根据材料二并结合所学知识，指出当代河南省保护大运河的举措及意义。（6分）</a:t>
            </a:r>
            <a:endParaRPr lang="en-US" altLang="zh-CN" sz="2000" dirty="0"/>
          </a:p>
        </p:txBody>
      </p:sp>
      <p:sp>
        <p:nvSpPr>
          <p:cNvPr id="3" name="QO_6_AN.54_1#a485617c0?vop=1&amp;pid=63351d38b&amp;color=0,0,0&amp;vtp=1&amp;bbb=1&amp;hb=1"/>
          <p:cNvSpPr/>
          <p:nvPr/>
        </p:nvSpPr>
        <p:spPr>
          <a:xfrm>
            <a:off x="722376" y="1435169"/>
            <a:ext cx="10753344" cy="22405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举措：争取中央投资，推进重大历史文化保护利用项目建设；制定专项规划</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，实施大运河</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国家文化公园重点项目</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；多市协同立法，推进流域共管共治；加强河道治理与生态修复</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，促进遗</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产与环境协调发展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。（4分，言之成理即可）</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意义</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：有利于保护和传承大运河历史文化遗产；促进区域生态环境改善，推动可持续发展</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；带动</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相关产业发展</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，促进经济增长；增强文化认同，弘扬中华优秀传统文化。（2分，言之成理即可）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3_1#76d9e8174?vop=1&amp;pid=56856d05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本题考查汉代的私学。选择B：汉代私家讲学教授儒经等，众多弟子、名儒出自私学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表明私学通过讲学活动让更多人接受文化知识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，有助于提高社会整体文化水平。排除A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：官学如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太学在汉代仍居主导地位</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，私学兴起是对官学的补充而非动摇。排除C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：私学在先秦孔子时已有</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雏形</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，汉代私学并非教育路径的创新。排除D：虽然私学可能会间接辅助学子入仕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，但材料重点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是私学对社会文化水平提高的贡献和名儒培养</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，而非仕途影响。</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6_AS.55_1#a485617c0?vop=1&amp;pid=63351d38b&amp;color=0,0,0&amp;vtp=1&amp;bt=1&amp;bbb=1&amp;hb=1"/>
          <p:cNvSpPr/>
          <p:nvPr/>
        </p:nvSpPr>
        <p:spPr>
          <a:xfrm>
            <a:off x="722376" y="972000"/>
            <a:ext cx="10753344" cy="4069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第一小问举措，据材料二“河南省累计争取中央预算内投资2.4亿元，支持</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重大标志性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项目建设</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”可知，争取中央投资，推进重大历史文化保护利用项目建设；据材料二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“推进实施了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一批大运河国家文化公园重点项目</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”可知，制定专项规划，</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实施大运河国家文化公园重点项目；</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据材料二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“安阳、鹤壁</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卫河保护条例同步实施”可知，多市协同立法，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推进流域共管共治；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据材料二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“从河道治理、生态修复等方面重点发力”可知，加强河道治理与生态修复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，促进遗产</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与环境协调发展</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。第二小问意义，据材料二“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有力促进了历史文化遗产与自然环境协调发展”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大运河水环境持续改善</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勾画出如画卷般的绿色走廊”并结合所学可知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，有利于保护和传承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大运河历史文化遗产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，促进区域生态环境改善，推动可持续发展，带动相关产业发展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，促进经济</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，增强文化认同，弘扬中华优秀传统文化。</a:t>
            </a:r>
            <a:endParaRPr lang="en-US" altLang="zh-CN" sz="2200" dirty="0"/>
          </a:p>
        </p:txBody>
      </p:sp>
      <p:sp>
        <p:nvSpPr>
          <p:cNvPr id="3" name="QO_5_AS.56_1#63351d38b?vop=1&amp;pid=e10878ce2&amp;color=0,0,0&amp;vtp=1&amp;bbb=1"/>
          <p:cNvSpPr/>
          <p:nvPr/>
        </p:nvSpPr>
        <p:spPr>
          <a:xfrm>
            <a:off x="722376" y="5084324"/>
            <a:ext cx="10753344" cy="434785"/>
          </a:xfrm>
          <a:prstGeom prst="rect">
            <a:avLst/>
          </a:prstGeom>
          <a:noFill/>
        </p:spPr>
        <p:txBody>
          <a:bodyPr wrap="none" lIns="0" tIns="0" rIns="0" bIns="0" rtlCol="0" anchor="t"/>
          <a:lstStyle/>
          <a:p>
            <a:pPr algn="l" latinLnBrk="1">
              <a:lnSpc>
                <a:spcPts val="39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3"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57_1#4a89299d3?pid=e10878ce2&amp;color=0,0,0&amp;vtp=1&amp;bt=1&amp;bbb=1"/>
          <p:cNvSpPr/>
          <p:nvPr/>
        </p:nvSpPr>
        <p:spPr>
          <a:xfrm>
            <a:off x="722376" y="972000"/>
            <a:ext cx="10753344" cy="735584"/>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[江苏无锡2025高二期末]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阅读材料，完成下列要求。（10分）</a:t>
            </a:r>
            <a:endParaRPr lang="en-US" altLang="zh-CN" sz="2000" dirty="0"/>
          </a:p>
          <a:p>
            <a:pPr latinLnBrk="1">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a:t>
            </a:r>
            <a:endParaRPr lang="en-US" altLang="zh-CN" sz="2000" dirty="0"/>
          </a:p>
        </p:txBody>
      </p:sp>
      <p:graphicFrame>
        <p:nvGraphicFramePr>
          <p:cNvPr id="41" name="QO_5_BD.57_2#4a89299d3?colgroup=3,6,29&amp;pid=e10878ce2&amp;color=0,0,0&amp;vtp=1&amp;bbb=1&amp;hb=1"/>
          <p:cNvGraphicFramePr>
            <a:graphicFrameLocks noGrp="1"/>
          </p:cNvGraphicFramePr>
          <p:nvPr/>
        </p:nvGraphicFramePr>
        <p:xfrm>
          <a:off x="722376" y="1841569"/>
          <a:ext cx="10725912" cy="3189097"/>
        </p:xfrm>
        <a:graphic>
          <a:graphicData uri="http://schemas.openxmlformats.org/drawingml/2006/table">
            <a:tbl>
              <a:tblPr/>
              <a:tblGrid>
                <a:gridCol w="1060704"/>
                <a:gridCol w="1819656"/>
                <a:gridCol w="7845552"/>
              </a:tblGrid>
              <a:tr h="411988">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时间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历史学科要义</a:t>
                      </a:r>
                      <a:r>
                        <a:rPr lang="en-US" altLang="zh-CN" sz="2000" b="1"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课程目标（</a:t>
                      </a:r>
                      <a:r>
                        <a:rPr lang="en-US" altLang="zh-CN" sz="2000" b="1"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节选）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1181735">
                <a:tc>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1904</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奏定学堂章</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通过</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本朝列圣之善政德泽</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暨中国百年以内之大事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古今忠</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indent="0" algn="l" latinLnBrk="1" hangingPunct="0">
                        <a:lnSpc>
                          <a:spcPts val="31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良贤哲之事迹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使学生</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省悟强弱兴亡之故</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养国民忠爱之</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本源</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和</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振发国民之志气</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97687">
                <a:tc rowSpan="2">
                  <a:txBody>
                    <a:bodyPr/>
                    <a:lstStyle/>
                    <a:p>
                      <a:pPr algn="ctr" latinLnBrk="1" hangingPunct="0">
                        <a:lnSpc>
                          <a:spcPts val="29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1912</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小学校教则</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及课程标准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本国历史要旨</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在使儿童知国体之大要</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兼养成国民之志操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启</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发儿童之爱国心</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自觉心</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r h="797687">
                <a:tc vMerge="1">
                  <a:tcPr/>
                </a:tc>
                <a:tc>
                  <a:txBody>
                    <a:bodyPr/>
                    <a:lstStyle/>
                    <a:p>
                      <a:pPr marL="0" indent="0" algn="l" latinLnBrk="1" hangingPunct="0">
                        <a:lnSpc>
                          <a:spcPts val="31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中学校令施</a:t>
                      </a:r>
                      <a:endPar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行规则</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历史要旨在使知历史上重要事迹</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明于民族之进化</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社会之变迁</a:t>
                      </a:r>
                      <a:r>
                        <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b="0" i="0" spc="-10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marL="0" lvl="0" indent="0" algn="l" latinLnBrk="1" hangingPunct="0">
                        <a:lnSpc>
                          <a:spcPts val="2900"/>
                        </a:lnSpc>
                      </a:pPr>
                      <a:r>
                        <a:rPr lang="en-US" altLang="zh-CN" sz="2000" b="0" i="0">
                          <a:solidFill>
                            <a:srgbClr val="000000"/>
                          </a:solidFill>
                          <a:latin typeface="微软雅黑" panose="020B0503020204020204" pitchFamily="34" charset="-122"/>
                          <a:ea typeface="楷体" panose="02010609060101010101" pitchFamily="34" charset="-122"/>
                          <a:cs typeface="微软雅黑" panose="020B0503020204020204" pitchFamily="34" charset="-120"/>
                        </a:rPr>
                        <a:t>邦国之盛衰</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尤宜注意于政体之沿革</a:t>
                      </a:r>
                      <a:r>
                        <a:rPr lang="en-US" altLang="zh-CN" sz="2000" b="0" i="0" spc="-10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楷体" panose="02010609060101010101" pitchFamily="34" charset="-122"/>
                          <a:cs typeface="微软雅黑" panose="020B0503020204020204" pitchFamily="34" charset="-120"/>
                        </a:rPr>
                        <a:t>与民国建立之本</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r>
            </a:tbl>
          </a:graphicData>
        </a:graphic>
      </p:graphicFrame>
      <p:sp>
        <p:nvSpPr>
          <p:cNvPr id="4" name="QO_5_BD.57_3#4a89299d3?pid=e10878ce2&amp;color=0,0,0&amp;vtp=1&amp;bbb=1"/>
          <p:cNvSpPr/>
          <p:nvPr/>
        </p:nvSpPr>
        <p:spPr>
          <a:xfrm>
            <a:off x="722376" y="5168969"/>
            <a:ext cx="10753344" cy="353695"/>
          </a:xfrm>
          <a:prstGeom prst="rect">
            <a:avLst/>
          </a:prstGeom>
          <a:noFill/>
        </p:spPr>
        <p:txBody>
          <a:bodyPr wrap="none" lIns="0" tIns="0" rIns="0" bIns="0" rtlCol="0" anchor="t"/>
          <a:lstStyle/>
          <a:p>
            <a:pPr algn="r" latinLnBrk="1">
              <a:lnSpc>
                <a:spcPts val="30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——整理自杨友红、陈辉《中学历史课程“中华民族共同体意识”目标的历史根基》</a:t>
            </a:r>
            <a:endParaRPr lang="en-US" altLang="zh-CN" sz="2000" dirty="0"/>
          </a:p>
        </p:txBody>
      </p:sp>
      <p:sp>
        <p:nvSpPr>
          <p:cNvPr id="5" name="QO_5_BD.57_4#4a89299d3?pid=e10878ce2&amp;color=0,0,0&amp;vtp=1&amp;bbb=1&amp;hb=1"/>
          <p:cNvSpPr/>
          <p:nvPr/>
        </p:nvSpPr>
        <p:spPr>
          <a:xfrm>
            <a:off x="722376" y="5552636"/>
            <a:ext cx="10753344" cy="735584"/>
          </a:xfrm>
          <a:prstGeom prst="rect">
            <a:avLst/>
          </a:prstGeom>
          <a:noFill/>
        </p:spPr>
        <p:txBody>
          <a:bodyPr wrap="none" lIns="0" tIns="0" rIns="0" bIns="0" rtlCol="0" anchor="t"/>
          <a:lstStyle/>
          <a:p>
            <a:pPr algn="l" latinLnBrk="1">
              <a:lnSpc>
                <a:spcPts val="31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据材料并结合中国近代史相关知识，围绕“历史课程与时代”这一主题，自定论题，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进行阐述。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29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要求：史论结合，逻辑严谨，表述成文）</a:t>
            </a:r>
            <a:endParaRPr lang="en-US" altLang="zh-CN" sz="2000"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58_1#4a89299d3?vop=1&amp;pid=e10878ce2&amp;color=0,0,0&amp;vtp=1&amp;bt=1&amp;bbb=1&amp;hb=1"/>
          <p:cNvSpPr/>
          <p:nvPr/>
        </p:nvSpPr>
        <p:spPr>
          <a:xfrm>
            <a:off x="722376" y="972000"/>
            <a:ext cx="10753344" cy="5021834"/>
          </a:xfrm>
          <a:prstGeom prst="rect">
            <a:avLst/>
          </a:prstGeom>
          <a:noFill/>
        </p:spPr>
        <p:txBody>
          <a:bodyPr wrap="none" lIns="0" tIns="0" rIns="0" bIns="0" rtlCol="0" anchor="t"/>
          <a:lstStyle/>
          <a:p>
            <a:pPr algn="l" latinLnBrk="1">
              <a:lnSpc>
                <a:spcPts val="36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[答案]</a:t>
            </a:r>
            <a:r>
              <a:rPr lang="en-US" altLang="zh-CN" sz="2000" b="1" i="0" dirty="0">
                <a:solidFill>
                  <a:srgbClr val="00B05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示例：</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论题</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：历史课程目标随时代变迁而调整，深刻反映不同时期的时代需求。（2分）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阐述</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：20世纪初，中国面临内忧外患的严峻局势。（1分）1904年颁布的《奏定学堂章程</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》强调</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忠君爱国等主张</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，体现了当时清政府为了维护封建统治</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，试图通过教育来强化民众对清王朝的忠</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诚</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，以挽救封建统治危机的时代需求。（2分）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辛亥革命推翻了清王朝统治</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，建立了中华民国，历史课程目标也随之更新。（1分）</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1912年颁布</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的</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《小学校教则及课程标准》和《中学校令施行规则》强调“国体之大要”“国民之志操</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”“政</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体之沿革</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”等，旨在通过历史课程提升学生的国民素养，增强学生对新政权的认同</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，反映了建立</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和巩固民主共和制度的时代要求</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a:t>
            </a:r>
            <a:endParaRPr lang="en-US" altLang="zh-CN" sz="2000" dirty="0"/>
          </a:p>
          <a:p>
            <a:pPr latinLnBrk="1">
              <a:lnSpc>
                <a:spcPts val="37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综上所述</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，历史课程目标的转变反映了时代变革，体现了教育对社会转型的响应</a:t>
            </a: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，展现出历史课</a:t>
            </a:r>
            <a:endPar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1" i="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程服务时代发展的宗旨</a:t>
            </a: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。（2分）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59_1#4a89299d3?vop=1&amp;pid=e10878ce2&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本题考查近代中国学校教育的发展。首先，认真阅读材料信息，读懂材料中的观点</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，围绕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历史课程与时代”这一主题，得出论题。如据材料1904年、1912年历史学科要义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、课程目标</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的变化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，可得观点：历史课程目标随时代变迁而调整，深刻反映不同时期的时代需求。其次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，依</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据主题从材料及所学知识搜寻相关史实</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，论证主题，可以分别从1904年、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1912年两个时间阶段</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的背景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、内容、目的方面论述，使论据更充分，更有条理。如1904年这个阶段，背景：</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20世纪</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，中国面临内忧外患的严峻局势。内容：1904年颁布的《奏定学堂章程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》强调忠君爱国等主</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张</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。目的：挽救封建统治危机的时代需求。最后，论证表述成文并总结。</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4_1#30479dece?pid=56856d05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[江西上饶2024高二月考]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西晋挚虞《畿服经》中记载：山陵、水泉、乡、亭、城、道里、</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土田、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民物风俗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、先贤旧好，“靡不具悉”。北魏郦道元在《水经注》兼记故城遗址现状，</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并附以按语、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考证</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，对河道经过的大小地名，名胜古迹，记载尤详。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这说明当时(</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5_1#30479dece.bracket?pid=56856d056&amp;color=0,0,0&amp;vpa=2&amp;vtp=1"/>
          <p:cNvSpPr/>
          <p:nvPr/>
        </p:nvSpPr>
        <p:spPr>
          <a:xfrm>
            <a:off x="8288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5_BD.4_2#30479dece.choices?pid=56856d056&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.人们注意到遗址的重要价值</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.有识之士呼吁社会重视古文化传承</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C.遗址与古墓得到了妥善保护</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.地理学家的文物保护知识相当丰富</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6_1#30479dece?vop=1&amp;pid=56856d056&amp;color=0,0,0&amp;vtp=1&amp;bt=1&amp;bbb=1&amp;hb=1"/>
          <p:cNvSpPr/>
          <p:nvPr/>
        </p:nvSpPr>
        <p:spPr>
          <a:xfrm>
            <a:off x="722376" y="972000"/>
            <a:ext cx="10753344" cy="31549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本题考查中国古代文物价值。选择A：由“山陵、水泉、乡、亭、城、道里、土田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、民物</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风俗</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、先贤旧好,‘靡不具悉’”“故城遗址现状</a:t>
            </a:r>
            <a:r>
              <a:rPr lang="en-US" altLang="zh-CN" sz="2000" b="0" i="0" dirty="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名胜古迹,记载尤详”可得</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,当时人们已经注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意到遗址的重要价值</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,所以会在文献中详加记载。排除B：题干提到西晋挚虞作《畿服经</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》、北魏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郦道元在</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《水经注》中对古城遗址详加记述的做法，表明他们注意到了遗址的重要价值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,但材料中</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并没有关于有识之士呼吁社会重视古文化传承的内容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：题干只是提到记载古代遗址的相</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关信息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,这并不意味着遗址与古墓得到了妥善保护,二者不能等同。排除D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：题干只是提到北魏地理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学家郦道元对遗址的详细记述</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,并不能据此得出其文物保护的知识相当丰富。</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BD.7_1#a13288510?pid=56856d056&amp;color=0,0,0&amp;vtp=1&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[湖南涟源2024高二期末]</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据史书记载，北宋国子监刻印的书籍，“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例许士人纳纸墨钱自印”，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且工价低廉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。当时刻本书籍的价格只是抄本书籍的十分之一，“学者无笔札之劳</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，获睹古人全</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书</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上述现象可以表明当时(</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5_AN.8_1#a13288510.bracket?pid=56856d056&amp;color=0,0,0&amp;vpa=3&amp;vtp=1"/>
          <p:cNvSpPr/>
          <p:nvPr/>
        </p:nvSpPr>
        <p:spPr>
          <a:xfrm>
            <a:off x="4224401" y="1867350"/>
            <a:ext cx="357188"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dirty="0"/>
          </a:p>
        </p:txBody>
      </p:sp>
      <p:sp>
        <p:nvSpPr>
          <p:cNvPr id="4" name="QC_5_BD.7_2#a13288510.choices?pid=56856d056&amp;color=0,0,0&amp;vtp=1&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.国子监书籍畅销于书市</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.雕版印刷推动文化传播</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C.政府大力推广活字印刷技术</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.理学借助官方渠道扩大影响</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5_AS.9_1#a13288510?vop=1&amp;pid=56856d056&amp;color=0,0,0&amp;vtp=1&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本题考查宋代印刷技术。选择B：据材料“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刻本书籍的价格只是抄本书籍的十分之一”</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学者无笔札之劳,获睹古人全书”及所学可知,刻本书籍低于抄本书籍的价格</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,有利于满足人们对</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书籍和知识的需求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,表明当时雕版印刷推动文化传播。排除A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：材料主要反映的是刻本书籍的价格</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低廉</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,未涉及国子监书籍的销售情况。排除C：材料“刻印”“刻本</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”说明当时采用的是雕版印刷</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技术</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。排除D：材料没有明确指出刻本书籍的内容,不能说明理学的传播。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QC_5_BD.10_1#1d8fd3ac6?htil=1&amp;pid=56856d056&amp;color=0,0,0&amp;tib=255,255,255&amp;vtp=1" descr="preencoded.png"/>
          <p:cNvPicPr>
            <a:picLocks noChangeAspect="1"/>
          </p:cNvPicPr>
          <p:nvPr/>
        </p:nvPicPr>
        <p:blipFill>
          <a:blip r:embed="rId1">
            <a:clrChange>
              <a:clrFrom>
                <a:srgbClr val="FFFFFF"/>
              </a:clrFrom>
              <a:clrTo>
                <a:srgbClr val="FFFFFF">
                  <a:alpha val="0"/>
                </a:srgbClr>
              </a:clrTo>
            </a:clrChange>
          </a:blip>
          <a:stretch>
            <a:fillRect/>
          </a:stretch>
        </p:blipFill>
        <p:spPr>
          <a:xfrm>
            <a:off x="3900314" y="2455105"/>
            <a:ext cx="2670048" cy="19476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10_2#1d8fd3ac6?htil=1&amp;pid=56856d056&amp;color=0,0,0&amp;vtp=1&amp;bt=1&amp;bbb=1&amp;hb=1"/>
          <p:cNvSpPr/>
          <p:nvPr/>
        </p:nvSpPr>
        <p:spPr>
          <a:xfrm>
            <a:off x="722376" y="972000"/>
            <a:ext cx="7946136"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[广东清远2025月考]</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下图所示为宋代程氏刊印的纪传体史书</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《东都事略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》刻本，该书目录后印</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有刊刻者的牌记</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。这一文物信息可用于说明当时(</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4" name="QC_5_AN.11_1#1d8fd3ac6.bracket?pid=56856d056&amp;color=0,0,0&amp;vpa=4&amp;vtp=1"/>
          <p:cNvSpPr/>
          <p:nvPr/>
        </p:nvSpPr>
        <p:spPr>
          <a:xfrm>
            <a:off x="6253861" y="1478095"/>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5" name="QC_5_BD.10_3#1d8fd3ac6.choices?htil=1&amp;pid=56856d056&amp;color=0,0,0&amp;vtp=1&amp;bbb=1"/>
          <p:cNvSpPr/>
          <p:nvPr/>
        </p:nvSpPr>
        <p:spPr>
          <a:xfrm>
            <a:off x="721741" y="5284919"/>
            <a:ext cx="7946136" cy="843153"/>
          </a:xfrm>
          <a:prstGeom prst="rect">
            <a:avLst/>
          </a:prstGeom>
          <a:noFill/>
        </p:spPr>
        <p:txBody>
          <a:bodyPr wrap="none" lIns="0" tIns="0" rIns="0" bIns="0" rtlCol="0" anchor="t"/>
          <a:lstStyle/>
          <a:p>
            <a:pPr latinLnBrk="1">
              <a:lnSpc>
                <a:spcPts val="3600"/>
              </a:lnSpc>
              <a:tabLst>
                <a:tab pos="408051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.文化思想的管控松弛</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.活字印刷术得到推广</a:t>
            </a:r>
            <a:endParaRPr lang="en-US" altLang="zh-CN" sz="2000" dirty="0"/>
          </a:p>
          <a:p>
            <a:pPr latinLnBrk="1">
              <a:lnSpc>
                <a:spcPts val="3400"/>
              </a:lnSpc>
              <a:tabLst>
                <a:tab pos="408051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C.推行崇文抑武的政策</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.知识产权观念已产生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8862</Words>
  <Application>WPS 演示</Application>
  <PresentationFormat>宽屏</PresentationFormat>
  <Paragraphs>365</Paragraphs>
  <Slides>44</Slides>
  <Notes>43</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44</vt:i4>
      </vt:variant>
    </vt:vector>
  </HeadingPairs>
  <TitlesOfParts>
    <vt:vector size="67" baseType="lpstr">
      <vt:lpstr>Arial</vt:lpstr>
      <vt:lpstr>宋体</vt:lpstr>
      <vt:lpstr>Wingdings</vt:lpstr>
      <vt:lpstr>微软雅黑</vt:lpstr>
      <vt:lpstr>微软雅黑</vt:lpstr>
      <vt:lpstr>等线 (正文)</vt:lpstr>
      <vt:lpstr>等线</vt:lpstr>
      <vt:lpstr>等线 (正文)</vt:lpstr>
      <vt:lpstr>等线 (正文)</vt:lpstr>
      <vt:lpstr>汉仪舒圆黑简体</vt:lpstr>
      <vt:lpstr>黑体</vt:lpstr>
      <vt:lpstr>汉仪舒圆黑简体</vt:lpstr>
      <vt:lpstr>汉仪舒圆黑简体</vt:lpstr>
      <vt:lpstr>黑体</vt:lpstr>
      <vt:lpstr>仿宋</vt:lpstr>
      <vt:lpstr>仿宋</vt:lpstr>
      <vt:lpstr>宋体</vt:lpstr>
      <vt:lpstr>Calibri</vt:lpstr>
      <vt:lpstr>Arial Unicode MS</vt:lpstr>
      <vt:lpstr>楷体</vt:lpstr>
      <vt:lpstr>汉仪君黑-45简</vt:lpstr>
      <vt:lpstr>汉仪雅酷黑简</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生命接触</cp:lastModifiedBy>
  <cp:revision>3</cp:revision>
  <dcterms:created xsi:type="dcterms:W3CDTF">2025-10-16T07:39:00Z</dcterms:created>
  <dcterms:modified xsi:type="dcterms:W3CDTF">2025-10-17T06:31:41Z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E92EC1552F7045D188D287BDCCA62343_12</vt:lpwstr>
  </property>
  <property fmtid="{D5CDD505-2E9C-101B-9397-08002B2CF9AE}" pid="3" name="KSOProductBuildVer">
    <vt:lpwstr>2052-12.1.0.23125</vt:lpwstr>
  </property>
</Properties>
</file>