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history#pid=68ec7419e93348528ddcb2ba#tid=68f093d9473dec000960707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449056" y="4315968"/>
            <a:ext cx="2788920" cy="914400"/>
          </a:xfrm>
          <a:prstGeom prst="rect">
            <a:avLst/>
          </a:prstGeom>
          <a:noFill/>
        </p:spPr>
        <p:txBody>
          <a:bodyPr wrap="square" lIns="0" tIns="0" rIns="0" bIns="0" rtlCol="0" anchor="ctr"/>
          <a:lstStyle/>
          <a:p>
            <a:pPr algn="ctr">
              <a:lnSpc>
                <a:spcPct val="120000"/>
              </a:lnSpc>
            </a:pPr>
            <a:r>
              <a:rPr lang="en-US" sz="24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历史 选择性必修3 文化交流与传播</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1435608" y="1005840"/>
            <a:ext cx="5413248" cy="768096"/>
          </a:xfrm>
          <a:prstGeom prst="rect">
            <a:avLst/>
          </a:prstGeom>
          <a:noFill/>
        </p:spPr>
        <p:txBody>
          <a:bodyPr wrap="square" lIns="0" tIns="0" rIns="0" bIns="0" rtlCol="0" anchor="ctr"/>
          <a:lstStyle/>
          <a:p>
            <a:pPr algn="l"/>
            <a:r>
              <a:rPr lang="en-US" sz="5400" b="1" i="0" dirty="0">
                <a:solidFill>
                  <a:srgbClr val="649225"/>
                </a:solidFill>
                <a:latin typeface="微软雅黑" panose="020B0503020204020204" pitchFamily="34" charset="-122"/>
                <a:ea typeface="微软雅黑" panose="020B0503020204020204" pitchFamily="34" charset="-122"/>
                <a:cs typeface="微软雅黑" panose="020B0503020204020204" pitchFamily="34" charset="-120"/>
              </a:rPr>
              <a:t>考点</a:t>
            </a:r>
            <a:endParaRPr lang="en-US" sz="5400" dirty="0"/>
          </a:p>
        </p:txBody>
      </p:sp>
      <p:sp>
        <p:nvSpPr>
          <p:cNvPr id="4" name="MasterShapeName"/>
          <p:cNvSpPr/>
          <p:nvPr/>
        </p:nvSpPr>
        <p:spPr>
          <a:xfrm>
            <a:off x="557784" y="2011680"/>
            <a:ext cx="6784848" cy="813816"/>
          </a:xfrm>
          <a:prstGeom prst="rect">
            <a:avLst/>
          </a:prstGeom>
          <a:noFill/>
        </p:spPr>
        <p:txBody>
          <a:bodyPr wrap="square" lIns="0" tIns="0" rIns="0" bIns="0" rtlCol="0" anchor="t"/>
          <a:lstStyle/>
          <a:p>
            <a:pPr algn="l">
              <a:lnSpc>
                <a:spcPct val="100000"/>
              </a:lnSpc>
            </a:pPr>
            <a:r>
              <a:rPr lang="en-US" sz="4400" b="1"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本节点内容</a:t>
            </a:r>
            <a:endParaRPr lang="en-US" sz="4400" dirty="0"/>
          </a:p>
        </p:txBody>
      </p:sp>
      <p:sp>
        <p:nvSpPr>
          <p:cNvPr id="5" name="MasterShapeName"/>
          <p:cNvSpPr/>
          <p:nvPr/>
        </p:nvSpPr>
        <p:spPr>
          <a:xfrm>
            <a:off x="576072" y="5047488"/>
            <a:ext cx="2048256" cy="448056"/>
          </a:xfrm>
          <a:prstGeom prst="rect">
            <a:avLst/>
          </a:prstGeom>
          <a:noFill/>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
        <p:nvSpPr>
          <p:cNvPr id="6" name="MasterShapeName"/>
          <p:cNvSpPr/>
          <p:nvPr/>
        </p:nvSpPr>
        <p:spPr>
          <a:xfrm>
            <a:off x="731520" y="5522976"/>
            <a:ext cx="1719072" cy="402336"/>
          </a:xfrm>
          <a:prstGeom prst="rect">
            <a:avLst/>
          </a:prstGeom>
          <a:noFill/>
        </p:spPr>
        <p:txBody>
          <a:bodyPr wrap="square" lIns="0" tIns="0" rIns="0" bIns="0" rtlCol="0" anchor="ctr"/>
          <a:lstStyle/>
          <a:p>
            <a:pPr algn="ctr"/>
            <a:r>
              <a:rPr lang="en-US" sz="2400" b="1" i="0" dirty="0">
                <a:solidFill>
                  <a:srgbClr val="639319"/>
                </a:solidFill>
                <a:latin typeface="等线 (正文)" pitchFamily="34" charset="0"/>
                <a:ea typeface="等线 (正文)" pitchFamily="34" charset="-122"/>
                <a:cs typeface="等线 (正文)" pitchFamily="34" charset="-120"/>
              </a:rPr>
              <a:t>xxx</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2_1#1508ce5b2?vop=1&amp;pid=d93e30d9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spc="-5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spc="-5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本题考查唐代明经科考试的改革。选择A：根据材料,士子“为了应试,</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多死记硬背儒家经典”</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不求其文义”,不去探寻儒家经典所蕴含的文化理想和精神追求</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,说明当时的明经科考试呈现出相对</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固化的考试形式</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,长久以往,儒学的思想传承很可能会断绝,因此对其改革具有相当的必要性。排除</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材料仅谈及唐代明经科考试形式固化</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,没有涉及儒学的衰落。排除C</a:t>
            </a: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：材料仅谈及当时明经科考试的</a:t>
            </a:r>
            <a:endPar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spc="-5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弊端</a:t>
            </a:r>
            <a:r>
              <a:rPr lang="en-US" altLang="zh-CN" sz="2000" b="0" i="0" spc="-5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。排除D：材料强调士子在明经科考试备考环节出现的问题,并不是官学教育的重要性。</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3_1#36e3b6e4c?pid=d93e30d92&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5.</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[贵州2024·16]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20世纪中叶，英国传统产业转型调整，不少工厂倒闭</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，这让如何处理旧厂房</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成为新问题</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。1963年，英国在全国范围内开展工业遗存调查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，曾为工业革命提供能源保障的凯</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普豪斯煤矿于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1988年被改建为约克郡采煤博物馆。七年后，这里成为英国国家采煤博物馆</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此可知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4_1#36e3b6e4c.bracket?pid=d93e30d92&amp;color=0,0,0&amp;vpa=5"/>
          <p:cNvSpPr/>
          <p:nvPr/>
        </p:nvSpPr>
        <p:spPr>
          <a:xfrm>
            <a:off x="2433701" y="2324550"/>
            <a:ext cx="385763"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dirty="0"/>
          </a:p>
        </p:txBody>
      </p:sp>
      <p:sp>
        <p:nvSpPr>
          <p:cNvPr id="4" name="QC_4_BD.13_2#36e3b6e4c.choices?pid=d93e30d92&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.综合博物馆建设成为趋势</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.调整传统工业结构</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C.技术革命推动产业的创新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.注重文化遗产保护</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5_1#36e3b6e4c?vop=1&amp;pid=d93e30d92&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本题考查文化遗产保护。选择D：据材料</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，英国将带有工业革命历史遗迹的旧煤矿改建为</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博物馆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，供人参观，说明英国注重对文化遗产的保护。排除A：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材料只是说旧厂房改建博物馆，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不能体现综合博物馆建设成为趋势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。排除B：材料强调博物馆的建设，而非工业结构的调整</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C：材料提及将旧厂房改建为博物馆，未涉及产业创新。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6_1#4f3ff0660?pid=d93e30d92&amp;color=0,0,0&amp;bt=1&amp;bbb=1&amp;hb=1"/>
          <p:cNvSpPr/>
          <p:nvPr/>
        </p:nvSpPr>
        <p:spPr>
          <a:xfrm>
            <a:off x="722376" y="972000"/>
            <a:ext cx="10753344" cy="17575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6.</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[浙江2023年1月·14]</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1450年左右，德国人谷登堡发明了一种会在低温下熔化</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，却可以在被挤</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压时保持足够硬度的特殊金属合金</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，并用翻砂铸模法制作字母活字字模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，且每一个单字都可以压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缩</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。他做成的木质印刷机可用远远超过任何雕版印刷机的速度来印刷书籍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，且最终成品的品质斐</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他的发明带来的直接影响是(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7_1#4f3ff0660.bracket?pid=d93e30d92&amp;color=0,0,0&amp;vpa=6"/>
          <p:cNvSpPr/>
          <p:nvPr/>
        </p:nvSpPr>
        <p:spPr>
          <a:xfrm>
            <a:off x="4478401" y="23245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16_2#4f3ff0660.choices?pid=d93e30d92&amp;color=0,0,0&amp;bbb=1"/>
          <p:cNvSpPr/>
          <p:nvPr/>
        </p:nvSpPr>
        <p:spPr>
          <a:xfrm>
            <a:off x="722376" y="27912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A.催生了被视作“新一代的书籍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”的印刷书</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.开始使用活字印刷术印刷书籍</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C.奠定了分科教育的基础</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.促进了图书馆的诞生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18_1#4f3ff0660?vop=1&amp;pid=d93e30d92&amp;color=0,0,0&amp;bt=1&amp;bbb=1&amp;hb=1"/>
          <p:cNvSpPr/>
          <p:nvPr/>
        </p:nvSpPr>
        <p:spPr>
          <a:xfrm>
            <a:off x="722376" y="972000"/>
            <a:ext cx="10753344" cy="22532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本题考查印刷书的诞生。选择A：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15</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世纪中期德国人谷登堡将多种技术整合在一起，采用金</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属活字印刷</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，从而直接催生了被视作“</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新一代的书籍”的印刷书。排除B：活字印刷术始于北宋。</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排除C</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：古希腊产生了欧洲最初的学校形式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，奠定了分科教育的基础。排除D：目前已发掘的保存</a:t>
            </a:r>
            <a:endPar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algn="l" latinLnBrk="1">
              <a:lnSpc>
                <a:spcPts val="37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最完整、规模最宏大</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、书籍最齐全的图书馆</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，是公元前7世纪的亚述巴尼拔图书馆。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Effect transition="in" filter="fade">
                                      <p:cBhvr>
                                        <p:cTn id="20" dur="500"/>
                                        <p:tgtEl>
                                          <p:spTgt spid="2">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d93e30d92.fixed?pid=5678a3dc5&amp;color=100,146,38&amp;bbb=1"/>
          <p:cNvSpPr/>
          <p:nvPr/>
        </p:nvSpPr>
        <p:spPr>
          <a:xfrm>
            <a:off x="5257800" y="950976"/>
            <a:ext cx="1682496" cy="1197864"/>
          </a:xfrm>
          <a:prstGeom prst="rect">
            <a:avLst/>
          </a:prstGeom>
          <a:noFill/>
        </p:spPr>
        <p:txBody>
          <a:bodyPr wrap="none" lIns="0" tIns="0" rIns="0" bIns="0" rtlCol="0" anchor="ctr"/>
          <a:lstStyle/>
          <a:p>
            <a:pPr algn="ctr" latinLnBrk="1">
              <a:lnSpc>
                <a:spcPts val="8900"/>
              </a:lnSpc>
            </a:pPr>
            <a:r>
              <a:rPr lang="en-US" altLang="zh-CN" sz="7200" b="1" i="0" dirty="0">
                <a:solidFill>
                  <a:srgbClr val="649226"/>
                </a:solidFill>
                <a:latin typeface="微软雅黑" panose="020B0503020204020204" pitchFamily="34" charset="-122"/>
                <a:ea typeface="微软雅黑" panose="020B0503020204020204" pitchFamily="34" charset="-122"/>
                <a:cs typeface="微软雅黑" panose="020B0503020204020204" pitchFamily="34" charset="-120"/>
              </a:rPr>
              <a:t>00</a:t>
            </a:r>
            <a:endParaRPr lang="en-US" altLang="zh-CN" sz="7200" dirty="0"/>
          </a:p>
        </p:txBody>
      </p:sp>
      <p:sp>
        <p:nvSpPr>
          <p:cNvPr id="3" name="C_3#d93e30d92.fixed?pid=5678a3dc5&amp;color=255,255,255&amp;bbb=1"/>
          <p:cNvSpPr/>
          <p:nvPr/>
        </p:nvSpPr>
        <p:spPr>
          <a:xfrm>
            <a:off x="0" y="3493008"/>
            <a:ext cx="12188952" cy="768096"/>
          </a:xfrm>
          <a:prstGeom prst="rect">
            <a:avLst/>
          </a:prstGeom>
          <a:noFill/>
        </p:spPr>
        <p:txBody>
          <a:bodyPr wrap="none" lIns="0" tIns="0" rIns="0" bIns="0" rtlCol="0" anchor="ctr"/>
          <a:lstStyle/>
          <a:p>
            <a:pPr algn="ctr" latinLnBrk="1">
              <a:lnSpc>
                <a:spcPts val="5400"/>
              </a:lnSpc>
            </a:pPr>
            <a:r>
              <a:rPr lang="en-US" altLang="zh-CN" sz="44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第六单元高考强化</a:t>
            </a:r>
            <a:endParaRPr lang="en-US" altLang="zh-CN" sz="4400" dirty="0"/>
          </a:p>
        </p:txBody>
      </p:sp>
      <p:pic>
        <p:nvPicPr>
          <p:cNvPr id="4" name="C_3#d93e30d92.fixed?pid=5678a3dc5&amp;color=0,0,0&amp;tib=255,255,255" descr="preencoded.png"/>
          <p:cNvPicPr>
            <a:picLocks noChangeAspect="1"/>
          </p:cNvPicPr>
          <p:nvPr/>
        </p:nvPicPr>
        <p:blipFill>
          <a:blip r:embed="rId1"/>
          <a:stretch>
            <a:fillRect/>
          </a:stretch>
        </p:blipFill>
        <p:spPr>
          <a:xfrm>
            <a:off x="9939528" y="4507992"/>
            <a:ext cx="438912" cy="438912"/>
          </a:xfrm>
          <a:prstGeom prst="rect">
            <a:avLst/>
          </a:prstGeom>
        </p:spPr>
      </p:pic>
      <p:sp>
        <p:nvSpPr>
          <p:cNvPr id="5" name="C_3_BD#d93e30d92.fixed?pid=5678a3dc5&amp;color=255,255,255&amp;bbb=1"/>
          <p:cNvSpPr/>
          <p:nvPr/>
        </p:nvSpPr>
        <p:spPr>
          <a:xfrm>
            <a:off x="10460736" y="4379944"/>
            <a:ext cx="1709928" cy="566992"/>
          </a:xfrm>
          <a:prstGeom prst="rect">
            <a:avLst/>
          </a:prstGeom>
          <a:noFill/>
        </p:spPr>
        <p:txBody>
          <a:bodyPr wrap="none" lIns="0" tIns="0" rIns="0" bIns="0" rtlCol="0" anchor="ctr"/>
          <a:lstStyle/>
          <a:p>
            <a:pPr algn="l" latinLnBrk="1">
              <a:lnSpc>
                <a:spcPts val="5000"/>
              </a:lnSpc>
            </a:pPr>
            <a:r>
              <a:rPr lang="en-US" altLang="zh-CN" sz="2800" b="1" i="0" dirty="0">
                <a:solidFill>
                  <a:srgbClr val="FFFFFF"/>
                </a:solidFill>
                <a:latin typeface="黑体" panose="02010609060101010101" pitchFamily="34" charset="-122"/>
                <a:ea typeface="黑体" panose="02010609060101010101" pitchFamily="34" charset="-122"/>
                <a:cs typeface="黑体" panose="02010609060101010101" pitchFamily="34" charset="-120"/>
              </a:rPr>
              <a:t>刷真题</a:t>
            </a:r>
            <a:endParaRPr lang="en-US" altLang="zh-CN" sz="2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_1#20c48621a?pid=d93e30d9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[重庆2025·7]</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1905年四川总督锡良开始创办中等学堂，</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这些学堂大都由原来的书院改名设立，</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包括各种实业学堂和师范学堂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，前者以农业工业学堂为主，后者分优级和初级师范科</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。“城乡学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堂林立</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，不能尽载”。</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这表明当时四川(</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2_1#20c48621a.bracket?pid=d93e30d92&amp;color=0,0,0&amp;vpa=1"/>
          <p:cNvSpPr/>
          <p:nvPr/>
        </p:nvSpPr>
        <p:spPr>
          <a:xfrm>
            <a:off x="524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1_2#20c48621a.choices?pid=d93e30d92&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.私人办学风气受到遏制</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.学堂主导新式教育推进</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C.传统教育方式根本动摇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.国民教育体系逐步形成</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3_1#20c48621a?vop=1&amp;pid=d93e30d92&amp;color=0,0,0&amp;bt=1&amp;bbb=1&amp;hb=1"/>
          <p:cNvSpPr/>
          <p:nvPr/>
        </p:nvSpPr>
        <p:spPr>
          <a:xfrm>
            <a:off x="722376" y="972000"/>
            <a:ext cx="10753344" cy="17833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本题考查科举制的废除。选择C：根据材料可知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，四川原来的一些书院被政府改成了新式</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学堂</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，由此得出传统教育方式的根本动摇。排除A：材料反映的是新式学堂的设立</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，没有说明私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人办学受到遏制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。排除B：据材料可知，主导新式教育的是政府，不是学堂。排除D</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：材料主要</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反映的是四川中等教育情况</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，无法说明整个国民教育体系的状况。</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4_1#ebfd66457?pid=d93e30d9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2.</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[江苏2025·6]</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1898年，甲午进士李家驹赴日本考察学务，认识到体育的重要性。1906</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年，</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他出任京师大学堂总监督</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。同年，在学堂举办的运动会上，李家驹脱下官袍，参加短跑比赛</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，轰</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动一时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。他的举动受到开明报章的大力揄扬，带动了中国学校体育运动的发展。</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这反映出(</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5_1#ebfd66457.bracket?pid=d93e30d92&amp;color=0,0,0&amp;vpa=2"/>
          <p:cNvSpPr/>
          <p:nvPr/>
        </p:nvSpPr>
        <p:spPr>
          <a:xfrm>
            <a:off x="10828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4_2#ebfd66457.choices?pid=d93e30d92&amp;color=0,0,0&amp;bbb=1"/>
          <p:cNvSpPr/>
          <p:nvPr/>
        </p:nvSpPr>
        <p:spPr>
          <a:xfrm>
            <a:off x="722376" y="2334075"/>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.教育领域的嬗变革新</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.欧美体育运动开始传入</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C.清末新政取得了成功</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.新学堂与科举制的对立</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6_1#ebfd66457?vop=1&amp;pid=d93e30d92&amp;color=0,0,0&amp;bt=1&amp;bbb=1&amp;hb=1"/>
          <p:cNvSpPr/>
          <p:nvPr/>
        </p:nvSpPr>
        <p:spPr>
          <a:xfrm>
            <a:off x="722376" y="972000"/>
            <a:ext cx="10753344" cy="22405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本题考查清末“新政”改革。选择A：据材料可知，</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李家驹将体育教育引入京师大学堂，</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亲自参加短跑比赛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，体现了重视体育教育的近代教育理念的传入与实践</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，反映出晚清教育近代化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的趋势</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。排除B：田径运动于19世纪末传入中国并逐步兴起，“开始”一词说法错误。排除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由所学可知</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，新政并没有使清政府摆脱内外困境，辛亥革命的爆发标志着新政的失败。排除</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科举制已于</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1905年被废除。</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7_1#dabaa7614?pid=d93e30d9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3.</a:t>
            </a:r>
            <a:r>
              <a:rPr lang="en-US" altLang="zh-CN" sz="2000" b="0" i="0" dirty="0">
                <a:solidFill>
                  <a:srgbClr val="000000"/>
                </a:solidFill>
                <a:latin typeface="仿宋" panose="02010609060101010101" pitchFamily="34" charset="-122"/>
                <a:ea typeface="仿宋" panose="02010609060101010101" pitchFamily="34" charset="-122"/>
                <a:cs typeface="仿宋" panose="02010609060101010101" pitchFamily="34" charset="-120"/>
              </a:rPr>
              <a:t>[云南2025·11]</a:t>
            </a:r>
            <a:r>
              <a:rPr lang="en-US" altLang="zh-CN" sz="2000" b="0" i="0" dirty="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近年来，我国博物馆事业进入快速发展期。目前</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，除文物建筑及遗址类博物馆</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外</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，全国免费开放博物馆数达6248家，占博物馆总数的91%以上，累计优惠观众100</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多亿人次，</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我国已经成为世界上享受博物馆免费开放服务人口最多的国家</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据此可知(</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8_1#dabaa7614.bracket?pid=d93e30d92&amp;color=0,0,0&amp;vpa=3"/>
          <p:cNvSpPr/>
          <p:nvPr/>
        </p:nvSpPr>
        <p:spPr>
          <a:xfrm>
            <a:off x="9050401" y="1867350"/>
            <a:ext cx="35560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C</a:t>
            </a:r>
            <a:endParaRPr lang="en-US" altLang="zh-CN" sz="2000" dirty="0"/>
          </a:p>
        </p:txBody>
      </p:sp>
      <p:sp>
        <p:nvSpPr>
          <p:cNvPr id="4" name="QC_4_BD.7_2#dabaa7614.choices?pid=d93e30d92&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.民众的科学文化素养得到显著提升</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.博物馆展陈方式丰富多样</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C.新时代文化发展成果惠及更多民众</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.博物馆教育功能根本转变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AS.9_1#dabaa7614?vop=1&amp;pid=d93e30d92&amp;color=0,0,0&amp;bt=1&amp;bbb=1&amp;hb=1"/>
          <p:cNvSpPr/>
          <p:nvPr/>
        </p:nvSpPr>
        <p:spPr>
          <a:xfrm>
            <a:off x="722376" y="972000"/>
            <a:ext cx="10753344" cy="2697734"/>
          </a:xfrm>
          <a:prstGeom prst="rect">
            <a:avLst/>
          </a:prstGeom>
          <a:noFill/>
        </p:spPr>
        <p:txBody>
          <a:bodyPr wrap="none" lIns="0" tIns="0" rIns="0" bIns="0" rtlCol="0" anchor="t"/>
          <a:lstStyle/>
          <a:p>
            <a:pPr algn="l" latinLnBrk="1">
              <a:lnSpc>
                <a:spcPts val="3700"/>
              </a:lnSpc>
            </a:pPr>
            <a:r>
              <a:rPr lang="en-US" altLang="zh-CN" sz="2200" b="1" i="0" dirty="0">
                <a:solidFill>
                  <a:srgbClr val="639319"/>
                </a:solidFill>
                <a:latin typeface="微软雅黑" panose="020B0503020204020204" pitchFamily="34" charset="-122"/>
                <a:ea typeface="微软雅黑" panose="020B0503020204020204" pitchFamily="34" charset="-122"/>
                <a:cs typeface="微软雅黑" panose="020B0503020204020204" pitchFamily="34" charset="-120"/>
              </a:rPr>
              <a:t>解析</a:t>
            </a:r>
            <a:r>
              <a:rPr lang="en-US" altLang="zh-CN" sz="2200" b="1" i="0" dirty="0">
                <a:solidFill>
                  <a:srgbClr val="639319"/>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本题考查公共文化服务的普惠性及其民生价值。选择C：材料中“免费开放博物馆</a:t>
            </a:r>
            <a:r>
              <a:rPr lang="en-US" altLang="zh-CN" sz="2000" b="0" i="0">
                <a:solidFill>
                  <a:srgbClr val="000000"/>
                </a:solidFill>
                <a:latin typeface="宋体" panose="02010600030101010101" pitchFamily="2"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博物馆总数的</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91%以上”“累计优惠观众100多亿人次</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”等信息集中体现了博物馆免费开放政策</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的文化惠民成效</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，彰显新时代文化发展成果，通过制度设计惠及更多民众。排除A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：免费开放降</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低了参观门槛</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，但“门槛降低”不等于“素养提升”，二者无必然因果关系。排除B</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：材料聚焦</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于博物馆的免费开放政策及其普惠性</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，未提及展陈方式的丰富多样。排除D：“根本转变</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”说法</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5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过于绝对</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BD.10_1#1508ce5b2?pid=d93e30d92&amp;color=0,0,0&amp;bt=1&amp;bbb=1&amp;hb=1"/>
          <p:cNvSpPr/>
          <p:nvPr/>
        </p:nvSpPr>
        <p:spPr>
          <a:xfrm>
            <a:off x="722376" y="972000"/>
            <a:ext cx="10753344" cy="1300353"/>
          </a:xfrm>
          <a:prstGeom prst="rect">
            <a:avLst/>
          </a:prstGeom>
          <a:noFill/>
        </p:spPr>
        <p:txBody>
          <a:bodyPr wrap="none" lIns="0" tIns="0" rIns="0" bIns="0" rtlCol="0" anchor="t"/>
          <a:lstStyle/>
          <a:p>
            <a:pPr algn="l" latinLnBrk="1">
              <a:lnSpc>
                <a:spcPts val="3600"/>
              </a:lnSpc>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4.［黑吉辽2024·3］唐代宗大历初年，国子司业归崇敬上疏提出，明经科考试“不求其文义</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，及</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6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第先取于帖经</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”，士子为了应试，多死记硬背儒家经典，不从师不问道，遂使“专门业废</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”“传</a:t>
            </a:r>
            <a:endPar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endParaRPr>
          </a:p>
          <a:p>
            <a:pPr latinLnBrk="1">
              <a:lnSpc>
                <a:spcPts val="3400"/>
              </a:lnSpc>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受义绝</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其所强调的是(</a:t>
            </a:r>
            <a:r>
              <a:rPr lang="en-US" altLang="zh-CN" sz="2000" b="0"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1" i="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t>
            </a:r>
            <a:endParaRPr lang="en-US" altLang="zh-CN" sz="2000" dirty="0"/>
          </a:p>
        </p:txBody>
      </p:sp>
      <p:sp>
        <p:nvSpPr>
          <p:cNvPr id="3" name="QC_4_AN.11_1#1508ce5b2.bracket?pid=d93e30d92&amp;color=0,0,0&amp;vpa=4"/>
          <p:cNvSpPr/>
          <p:nvPr/>
        </p:nvSpPr>
        <p:spPr>
          <a:xfrm>
            <a:off x="3716401" y="1867350"/>
            <a:ext cx="374650" cy="389509"/>
          </a:xfrm>
          <a:prstGeom prst="rect">
            <a:avLst/>
          </a:prstGeom>
          <a:noFill/>
        </p:spPr>
        <p:txBody>
          <a:bodyPr wrap="none" lIns="0" tIns="0" rIns="0" bIns="0" rtlCol="0" anchor="t"/>
          <a:lstStyle/>
          <a:p>
            <a:pPr algn="ctr" latinLnBrk="1">
              <a:lnSpc>
                <a:spcPts val="3400"/>
              </a:lnSpc>
            </a:pPr>
            <a:r>
              <a:rPr lang="en-US" altLang="zh-CN" sz="2000" b="1" i="0" dirty="0">
                <a:solidFill>
                  <a:srgbClr val="00B050"/>
                </a:solidFill>
                <a:latin typeface="微软雅黑" panose="020B0503020204020204" pitchFamily="34" charset="-122"/>
                <a:ea typeface="微软雅黑" panose="020B0503020204020204" pitchFamily="34" charset="-122"/>
                <a:cs typeface="微软雅黑" panose="020B0503020204020204" pitchFamily="34" charset="-120"/>
              </a:rPr>
              <a:t>A</a:t>
            </a:r>
            <a:endParaRPr lang="en-US" altLang="zh-CN" sz="2000" dirty="0"/>
          </a:p>
        </p:txBody>
      </p:sp>
      <p:sp>
        <p:nvSpPr>
          <p:cNvPr id="4" name="QC_4_BD.10_2#1508ce5b2.choices?pid=d93e30d92&amp;color=0,0,0&amp;bbb=1"/>
          <p:cNvSpPr/>
          <p:nvPr/>
        </p:nvSpPr>
        <p:spPr>
          <a:xfrm>
            <a:off x="722376" y="2334074"/>
            <a:ext cx="10753344" cy="843153"/>
          </a:xfrm>
          <a:prstGeom prst="rect">
            <a:avLst/>
          </a:prstGeom>
          <a:noFill/>
        </p:spPr>
        <p:txBody>
          <a:bodyPr wrap="none" lIns="0" tIns="0" rIns="0" bIns="0" rtlCol="0" anchor="t"/>
          <a:lstStyle/>
          <a:p>
            <a:pPr latinLnBrk="1">
              <a:lnSpc>
                <a:spcPts val="3600"/>
              </a:lnSpc>
              <a:tabLst>
                <a:tab pos="5483860" algn="l"/>
              </a:tabLst>
            </a:pP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A</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.明经科考试改革的必要性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B</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.复兴儒学的紧迫性</a:t>
            </a:r>
            <a:endParaRPr lang="en-US" altLang="zh-CN" sz="2000" dirty="0"/>
          </a:p>
          <a:p>
            <a:pPr latinLnBrk="1">
              <a:lnSpc>
                <a:spcPts val="3400"/>
              </a:lnSpc>
              <a:tabLst>
                <a:tab pos="5483860" algn="l"/>
              </a:tabLst>
            </a:pP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C.进士科考试内容的合理性</a:t>
            </a:r>
            <a:r>
              <a:rPr lang="en-US" altLang="zh-CN" sz="2000" b="0" i="0" spc="-10300">
                <a:solidFill>
                  <a:srgbClr val="000000"/>
                </a:solidFill>
                <a:latin typeface="宋体" panose="02010600030101010101" pitchFamily="2" charset="-122"/>
                <a:ea typeface="宋体" panose="02010600030101010101" pitchFamily="2" charset="-122"/>
                <a:cs typeface="宋体" panose="02010600030101010101" pitchFamily="34" charset="-120"/>
              </a:rPr>
              <a:t>	</a:t>
            </a:r>
            <a:r>
              <a:rPr lang="en-US" altLang="zh-CN" sz="2000" b="0" i="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D</a:t>
            </a:r>
            <a:r>
              <a:rPr lang="en-US" altLang="zh-CN" sz="2000" b="0" i="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0"/>
              </a:rPr>
              <a:t>.官学教育的重要性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2225</Words>
  <Application>WPS 演示</Application>
  <PresentationFormat>宽屏</PresentationFormat>
  <Paragraphs>96</Paragraphs>
  <Slides>15</Slides>
  <Notes>15</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15</vt:i4>
      </vt:variant>
    </vt:vector>
  </HeadingPairs>
  <TitlesOfParts>
    <vt:vector size="32" baseType="lpstr">
      <vt:lpstr>Arial</vt:lpstr>
      <vt:lpstr>宋体</vt:lpstr>
      <vt:lpstr>Wingdings</vt:lpstr>
      <vt:lpstr>微软雅黑</vt:lpstr>
      <vt:lpstr>微软雅黑</vt:lpstr>
      <vt:lpstr>等线 (正文)</vt:lpstr>
      <vt:lpstr>等线</vt:lpstr>
      <vt:lpstr>等线 (正文)</vt:lpstr>
      <vt:lpstr>等线 (正文)</vt:lpstr>
      <vt:lpstr>黑体</vt:lpstr>
      <vt:lpstr>黑体</vt:lpstr>
      <vt:lpstr>仿宋</vt:lpstr>
      <vt:lpstr>仿宋</vt:lpstr>
      <vt:lpstr>宋体</vt:lpstr>
      <vt:lpstr>Calibri</vt:lpstr>
      <vt:lpstr>Arial Unicode MS</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生命接触</cp:lastModifiedBy>
  <cp:revision>3</cp:revision>
  <dcterms:created xsi:type="dcterms:W3CDTF">2025-10-16T07:04:00Z</dcterms:created>
  <dcterms:modified xsi:type="dcterms:W3CDTF">2025-10-17T06:34:51Z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67F391A767554F2A8589C22CBCFD5C8E_12</vt:lpwstr>
  </property>
  <property fmtid="{D5CDD505-2E9C-101B-9397-08002B2CF9AE}" pid="3" name="KSOProductBuildVer">
    <vt:lpwstr>2052-12.1.0.23125</vt:lpwstr>
  </property>
</Properties>
</file>