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08837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3c0958d0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易错点1 丝绸之路的发展</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24f9ed43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易错点2 对其他重要商路的认识</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29f9c084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易错点3 全球贸易网形成的过程</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ec7419e93348528ddcb2ba#tid=68f093d9473dec000960707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选择性必修3 文化交流与传播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
        <p:nvSpPr>
          <p:cNvPr id="6" name="MasterShapeName"/>
          <p:cNvSpPr/>
          <p:nvPr/>
        </p:nvSpPr>
        <p:spPr>
          <a:xfrm>
            <a:off x="731520" y="5522976"/>
            <a:ext cx="1719072" cy="402336"/>
          </a:xfrm>
          <a:prstGeom prst="rect">
            <a:avLst/>
          </a:prstGeom>
          <a:noFill/>
          <a:ln/>
        </p:spPr>
        <p:txBody>
          <a:bodyPr wrap="square" lIns="0" tIns="0" rIns="0" bIns="0" rtlCol="0" anchor="ctr"/>
          <a:lstStyle/>
          <a:p>
            <a:pPr algn="ctr"/>
            <a:r>
              <a:rPr lang="en-US" sz="2400" b="1" i="0" dirty="0">
                <a:solidFill>
                  <a:srgbClr val="639319"/>
                </a:solidFill>
                <a:latin typeface="等线 (正文)" pitchFamily="34" charset="0"/>
                <a:ea typeface="等线 (正文)" pitchFamily="34" charset="-122"/>
                <a:cs typeface="等线 (正文)" pitchFamily="34" charset="-120"/>
              </a:rPr>
              <a:t>xxx</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BD.11_1#a82acf34f?pid=24f9ed43f&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[安徽亳州部分学校2024高二期中]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据考古发现，在乌兰巴托附近的诺颜乌拉匈奴墓中</a:t>
            </a:r>
            <a:r>
              <a:rPr lang="en-US" altLang="zh-CN" sz="2000" b="0" i="0">
                <a:solidFill>
                  <a:srgbClr val="000000"/>
                </a:solidFill>
                <a:latin typeface="微软雅黑" pitchFamily="34" charset="0"/>
                <a:ea typeface="微软雅黑" pitchFamily="34" charset="-122"/>
                <a:cs typeface="微软雅黑" pitchFamily="34" charset="-120"/>
              </a:rPr>
              <a:t>，出土了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大量的汉朝锦绣织物</a:t>
            </a:r>
            <a:r>
              <a:rPr lang="en-US" altLang="zh-CN" sz="2000" b="0" i="0" dirty="0">
                <a:solidFill>
                  <a:srgbClr val="000000"/>
                </a:solidFill>
                <a:latin typeface="微软雅黑" pitchFamily="34" charset="0"/>
                <a:ea typeface="微软雅黑" pitchFamily="34" charset="-122"/>
                <a:cs typeface="微软雅黑" pitchFamily="34" charset="-120"/>
              </a:rPr>
              <a:t>，用丝绣出流云、鸟兽、神仙骑鹿的图案；还出土有安息、大夏</a:t>
            </a:r>
            <a:r>
              <a:rPr lang="en-US" altLang="zh-CN" sz="2000" b="0" i="0">
                <a:solidFill>
                  <a:srgbClr val="000000"/>
                </a:solidFill>
                <a:latin typeface="微软雅黑" pitchFamily="34" charset="0"/>
                <a:ea typeface="微软雅黑" pitchFamily="34" charset="-122"/>
                <a:cs typeface="微软雅黑" pitchFamily="34" charset="-120"/>
              </a:rPr>
              <a:t>、小亚细亚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的毛织品</a:t>
            </a:r>
            <a:r>
              <a:rPr lang="en-US" altLang="zh-CN" sz="2000" b="0" i="0" dirty="0">
                <a:solidFill>
                  <a:srgbClr val="000000"/>
                </a:solidFill>
                <a:latin typeface="微软雅黑" pitchFamily="34" charset="0"/>
                <a:ea typeface="微软雅黑" pitchFamily="34" charset="-122"/>
                <a:cs typeface="微软雅黑" pitchFamily="34" charset="-120"/>
              </a:rPr>
              <a:t>，上面的图案有植物纹、鸟兽纹及人物纹。另外</a:t>
            </a:r>
            <a:r>
              <a:rPr lang="en-US" altLang="zh-CN" sz="2000" b="0" i="0">
                <a:solidFill>
                  <a:srgbClr val="000000"/>
                </a:solidFill>
                <a:latin typeface="微软雅黑" pitchFamily="34" charset="0"/>
                <a:ea typeface="微软雅黑" pitchFamily="34" charset="-122"/>
                <a:cs typeface="微软雅黑" pitchFamily="34" charset="-120"/>
              </a:rPr>
              <a:t>，在出土的丝绸上还绣有与黑海北岸斯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基泰文化相关的人物形象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这些考古发现可用于佐证(</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2_1#a82acf34f.bracket?pid=24f9ed43f&amp;color=0,0,0&amp;vpa=4&amp;vtp=1"/>
          <p:cNvSpPr/>
          <p:nvPr/>
        </p:nvSpPr>
        <p:spPr>
          <a:xfrm>
            <a:off x="6751701" y="23245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1_2#a82acf34f.choices?pid=24f9ed43f&amp;color=0,0,0&amp;vtp=1&amp;bbb=1"/>
          <p:cNvSpPr/>
          <p:nvPr/>
        </p:nvSpPr>
        <p:spPr>
          <a:xfrm>
            <a:off x="722376" y="27912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.中国与欧洲开始广泛的直接贸易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.汉朝政府的经济政策趋向务实</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C.统治集团积极开拓海陆丝绸之路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.丝绸之路促进了区域文化交流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AS.13_1#a82acf34f?vop=1&amp;pid=24f9ed43f&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本题考查丝绸之路上的文化交流。选择D：根据材料并结合所学知识可知</a:t>
            </a:r>
            <a:r>
              <a:rPr lang="en-US" altLang="zh-CN" sz="2000" b="0" i="0">
                <a:solidFill>
                  <a:srgbClr val="000000"/>
                </a:solidFill>
                <a:latin typeface="微软雅黑" pitchFamily="34" charset="0"/>
                <a:ea typeface="微软雅黑" pitchFamily="34" charset="-122"/>
                <a:cs typeface="微软雅黑" pitchFamily="34" charset="-120"/>
              </a:rPr>
              <a:t>,丝绸之路是古代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中国对外贸易和文化交往的通道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材料中在匈奴墓出土了汉朝的锦绣织物以及其他地区的毛织品,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且上面有不同的图案</a:t>
            </a:r>
            <a:r>
              <a:rPr lang="en-US" altLang="zh-CN" sz="2000" b="0" i="0" dirty="0">
                <a:solidFill>
                  <a:srgbClr val="000000"/>
                </a:solidFill>
                <a:latin typeface="微软雅黑" pitchFamily="34" charset="0"/>
                <a:ea typeface="微软雅黑" pitchFamily="34" charset="-122"/>
                <a:cs typeface="微软雅黑" pitchFamily="34" charset="-120"/>
              </a:rPr>
              <a:t>、人物形象,说明了不同地区的物品与文化元素通过丝绸之路得到了交流</a:t>
            </a:r>
            <a:r>
              <a:rPr lang="en-US" altLang="zh-CN" sz="2000" b="0" i="0">
                <a:solidFill>
                  <a:srgbClr val="000000"/>
                </a:solidFill>
                <a:latin typeface="微软雅黑" pitchFamily="34" charset="0"/>
                <a:ea typeface="微软雅黑" pitchFamily="34" charset="-122"/>
                <a:cs typeface="微软雅黑" pitchFamily="34" charset="-120"/>
              </a:rPr>
              <a:t>。排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除</a:t>
            </a:r>
            <a:r>
              <a:rPr lang="en-US" altLang="zh-CN" sz="2000" b="0" i="0" dirty="0">
                <a:solidFill>
                  <a:srgbClr val="000000"/>
                </a:solidFill>
                <a:latin typeface="微软雅黑" pitchFamily="34" charset="0"/>
                <a:ea typeface="微软雅黑" pitchFamily="34" charset="-122"/>
                <a:cs typeface="微软雅黑" pitchFamily="34" charset="-120"/>
              </a:rPr>
              <a:t>A：当时中国与欧洲还没有开始广泛的直接贸易。排除B：材料中体现的是汉朝的丝绸之路</a:t>
            </a:r>
            <a:r>
              <a:rPr lang="en-US" altLang="zh-CN" sz="2000" b="0" i="0">
                <a:solidFill>
                  <a:srgbClr val="000000"/>
                </a:solidFill>
                <a:latin typeface="微软雅黑" pitchFamily="34" charset="0"/>
                <a:ea typeface="微软雅黑" pitchFamily="34" charset="-122"/>
                <a:cs typeface="微软雅黑" pitchFamily="34" charset="-120"/>
              </a:rPr>
              <a:t>,属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于对外交往</a:t>
            </a:r>
            <a:r>
              <a:rPr lang="en-US" altLang="zh-CN" sz="2000" b="0" i="0" dirty="0">
                <a:solidFill>
                  <a:srgbClr val="000000"/>
                </a:solidFill>
                <a:latin typeface="微软雅黑" pitchFamily="34" charset="0"/>
                <a:ea typeface="微软雅黑" pitchFamily="34" charset="-122"/>
                <a:cs typeface="微软雅黑" pitchFamily="34" charset="-120"/>
              </a:rPr>
              <a:t>,不能据此得出汉朝经济政策趋向务实。排除C：乌兰巴托位于蒙古高原,属于内陆</a:t>
            </a:r>
            <a:r>
              <a:rPr lang="en-US" altLang="zh-CN" sz="2000" b="0" i="0">
                <a:solidFill>
                  <a:srgbClr val="000000"/>
                </a:solidFill>
                <a:latin typeface="微软雅黑" pitchFamily="34" charset="0"/>
                <a:ea typeface="微软雅黑" pitchFamily="34" charset="-122"/>
                <a:cs typeface="微软雅黑" pitchFamily="34" charset="-120"/>
              </a:rPr>
              <a:t>,与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海上丝绸之路关系不大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EX.14_1#a82acf34f?vop=1&amp;pid=24f9ed43f&amp;color=0,0,0&amp;vtp=1&amp;bt=1&amp;bbb=1&amp;hb=1"/>
          <p:cNvSpPr/>
          <p:nvPr/>
        </p:nvSpPr>
        <p:spPr>
          <a:xfrm>
            <a:off x="722376" y="969264"/>
            <a:ext cx="10753344" cy="1326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易错警示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本题易错选</a:t>
            </a:r>
            <a:r>
              <a:rPr lang="en-US" altLang="zh-CN" sz="2000" b="0" i="0" dirty="0">
                <a:solidFill>
                  <a:srgbClr val="000000"/>
                </a:solidFill>
                <a:latin typeface="微软雅黑" pitchFamily="34" charset="0"/>
                <a:ea typeface="微软雅黑" pitchFamily="34" charset="-122"/>
                <a:cs typeface="微软雅黑" pitchFamily="34" charset="-120"/>
              </a:rPr>
              <a:t>B项,主要原因在于错把经济政策与对外政策混淆。一般经济政策为对内的经济措施</a:t>
            </a:r>
            <a:r>
              <a:rPr lang="en-US" altLang="zh-CN" sz="2000" b="0" i="0">
                <a:solidFill>
                  <a:srgbClr val="000000"/>
                </a:solidFill>
                <a:latin typeface="微软雅黑" pitchFamily="34" charset="0"/>
                <a:ea typeface="微软雅黑" pitchFamily="34" charset="-122"/>
                <a:cs typeface="微软雅黑" pitchFamily="34" charset="-120"/>
              </a:rPr>
              <a:t>,与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对外政策不同</a:t>
            </a:r>
            <a:r>
              <a:rPr lang="en-US" altLang="zh-CN" sz="2000" b="0" i="0" dirty="0">
                <a:solidFill>
                  <a:srgbClr val="000000"/>
                </a:solidFill>
                <a:latin typeface="微软雅黑" pitchFamily="34" charset="0"/>
                <a:ea typeface="微软雅黑" pitchFamily="34" charset="-122"/>
                <a:cs typeface="微软雅黑" pitchFamily="34" charset="-120"/>
              </a:rPr>
              <a:t>。丝绸之路属于对外交往。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5_1#91676794e?pid=29f9c0847&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[河北唐山2024高二期末]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工业革命使大机器工业发展起来，生产效率迅速提高</a:t>
            </a:r>
            <a:r>
              <a:rPr lang="en-US" altLang="zh-CN" sz="2000" b="0" i="0">
                <a:solidFill>
                  <a:srgbClr val="000000"/>
                </a:solidFill>
                <a:latin typeface="微软雅黑" pitchFamily="34" charset="0"/>
                <a:ea typeface="微软雅黑" pitchFamily="34" charset="-122"/>
                <a:cs typeface="微软雅黑" pitchFamily="34" charset="-120"/>
              </a:rPr>
              <a:t>，需要开辟国外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新市场</a:t>
            </a:r>
            <a:r>
              <a:rPr lang="en-US" altLang="zh-CN" sz="2000" b="0" i="0" dirty="0">
                <a:solidFill>
                  <a:srgbClr val="000000"/>
                </a:solidFill>
                <a:latin typeface="微软雅黑" pitchFamily="34" charset="0"/>
                <a:ea typeface="微软雅黑" pitchFamily="34" charset="-122"/>
                <a:cs typeface="微软雅黑" pitchFamily="34" charset="-120"/>
              </a:rPr>
              <a:t>，通过铁路将港口与腹地成功连接起来，通过轮船把世界各国铁路连接起来</a:t>
            </a:r>
            <a:r>
              <a:rPr lang="en-US" altLang="zh-CN" sz="2000" b="0" i="0">
                <a:solidFill>
                  <a:srgbClr val="000000"/>
                </a:solidFill>
                <a:latin typeface="微软雅黑" pitchFamily="34" charset="0"/>
                <a:ea typeface="微软雅黑" pitchFamily="34" charset="-122"/>
                <a:cs typeface="微软雅黑" pitchFamily="34" charset="-120"/>
              </a:rPr>
              <a:t>，造就了国际</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性交通运输网</a:t>
            </a:r>
            <a:r>
              <a:rPr lang="en-US" altLang="zh-CN" sz="2000" b="0" i="0" dirty="0">
                <a:solidFill>
                  <a:srgbClr val="000000"/>
                </a:solidFill>
                <a:latin typeface="微软雅黑" pitchFamily="34" charset="0"/>
                <a:ea typeface="微软雅黑" pitchFamily="34" charset="-122"/>
                <a:cs typeface="微软雅黑" pitchFamily="34" charset="-120"/>
              </a:rPr>
              <a:t>，为大工业的商品输出和资金流动带来极大便利。</a:t>
            </a:r>
            <a:r>
              <a:rPr lang="en-US" altLang="zh-CN" sz="2000" b="0" i="0">
                <a:solidFill>
                  <a:srgbClr val="000000"/>
                </a:solidFill>
                <a:latin typeface="微软雅黑" pitchFamily="34" charset="0"/>
                <a:ea typeface="微软雅黑" pitchFamily="34" charset="-122"/>
                <a:cs typeface="微软雅黑" pitchFamily="34" charset="-120"/>
              </a:rPr>
              <a:t>材料主旨是(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6_1#91676794e.bracket?pid=29f9c0847&amp;color=0,0,0&amp;vpa=5&amp;vtp=1"/>
          <p:cNvSpPr/>
          <p:nvPr/>
        </p:nvSpPr>
        <p:spPr>
          <a:xfrm>
            <a:off x="9291701" y="18673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5_2#91676794e.choices?pid=29f9c0847&amp;color=0,0,0&amp;vtp=1&amp;bbb=1"/>
          <p:cNvSpPr/>
          <p:nvPr/>
        </p:nvSpPr>
        <p:spPr>
          <a:xfrm>
            <a:off x="722376" y="23340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.交通运输网便于西方国家殖民扩张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.工厂制度极大地提高了社会生产力</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C.商品输出推动世界市场的不断扩展</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.工业革命促进统一世界市场的形成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7_1#91676794e?vop=1&amp;pid=29f9c0847&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本题考查工业革命对世界市场的影响。选择D：据材料可知</a:t>
            </a:r>
            <a:r>
              <a:rPr lang="en-US" altLang="zh-CN" sz="2000" b="0" i="0">
                <a:solidFill>
                  <a:srgbClr val="000000"/>
                </a:solidFill>
                <a:latin typeface="微软雅黑" pitchFamily="34" charset="0"/>
                <a:ea typeface="微软雅黑" pitchFamily="34" charset="-122"/>
                <a:cs typeface="微软雅黑" pitchFamily="34" charset="-120"/>
              </a:rPr>
              <a:t>,工业革命建立起大机器工厂制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度</a:t>
            </a:r>
            <a:r>
              <a:rPr lang="en-US" altLang="zh-CN" sz="2000" b="0" i="0" dirty="0">
                <a:solidFill>
                  <a:srgbClr val="000000"/>
                </a:solidFill>
                <a:latin typeface="微软雅黑" pitchFamily="34" charset="0"/>
                <a:ea typeface="微软雅黑" pitchFamily="34" charset="-122"/>
                <a:cs typeface="微软雅黑" pitchFamily="34" charset="-120"/>
              </a:rPr>
              <a:t>,生产效率提高，需要开辟国外新市场,</a:t>
            </a:r>
            <a:r>
              <a:rPr lang="en-US" altLang="zh-CN" sz="2000" b="0" i="0">
                <a:solidFill>
                  <a:srgbClr val="000000"/>
                </a:solidFill>
                <a:latin typeface="微软雅黑" pitchFamily="34" charset="0"/>
                <a:ea typeface="微软雅黑" pitchFamily="34" charset="-122"/>
                <a:cs typeface="微软雅黑" pitchFamily="34" charset="-120"/>
              </a:rPr>
              <a:t>工业革命中交通工具的改良使统一的国际市场成为可能,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因此工业革命为统一世界市场的形成提供了必要性和可能性</a:t>
            </a:r>
            <a:r>
              <a:rPr lang="en-US" altLang="zh-CN" sz="2000" b="0" i="0" dirty="0">
                <a:solidFill>
                  <a:srgbClr val="000000"/>
                </a:solidFill>
                <a:latin typeface="微软雅黑" pitchFamily="34" charset="0"/>
                <a:ea typeface="微软雅黑" pitchFamily="34" charset="-122"/>
                <a:cs typeface="微软雅黑" pitchFamily="34" charset="-120"/>
              </a:rPr>
              <a:t>。排除A</a:t>
            </a:r>
            <a:r>
              <a:rPr lang="en-US" altLang="zh-CN" sz="2000" b="0" i="0">
                <a:solidFill>
                  <a:srgbClr val="000000"/>
                </a:solidFill>
                <a:latin typeface="微软雅黑" pitchFamily="34" charset="0"/>
                <a:ea typeface="微软雅黑" pitchFamily="34" charset="-122"/>
                <a:cs typeface="微软雅黑" pitchFamily="34" charset="-120"/>
              </a:rPr>
              <a:t>：材料重在强调交通运输网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对商品输出和资金流动的积极作用</a:t>
            </a:r>
            <a:r>
              <a:rPr lang="en-US" altLang="zh-CN" sz="2000" b="0" i="0" dirty="0">
                <a:solidFill>
                  <a:srgbClr val="000000"/>
                </a:solidFill>
                <a:latin typeface="微软雅黑" pitchFamily="34" charset="0"/>
                <a:ea typeface="微软雅黑" pitchFamily="34" charset="-122"/>
                <a:cs typeface="微软雅黑" pitchFamily="34" charset="-120"/>
              </a:rPr>
              <a:t>，而非便利殖民扩张。排除B</a:t>
            </a:r>
            <a:r>
              <a:rPr lang="en-US" altLang="zh-CN" sz="2000" b="0" i="0">
                <a:solidFill>
                  <a:srgbClr val="000000"/>
                </a:solidFill>
                <a:latin typeface="微软雅黑" pitchFamily="34" charset="0"/>
                <a:ea typeface="微软雅黑" pitchFamily="34" charset="-122"/>
                <a:cs typeface="微软雅黑" pitchFamily="34" charset="-120"/>
              </a:rPr>
              <a:t>：工厂制度的确提高了社会生产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力</a:t>
            </a:r>
            <a:r>
              <a:rPr lang="en-US" altLang="zh-CN" sz="2000" b="0" i="0" dirty="0">
                <a:solidFill>
                  <a:srgbClr val="000000"/>
                </a:solidFill>
                <a:latin typeface="微软雅黑" pitchFamily="34" charset="0"/>
                <a:ea typeface="微软雅黑" pitchFamily="34" charset="-122"/>
                <a:cs typeface="微软雅黑" pitchFamily="34" charset="-120"/>
              </a:rPr>
              <a:t>,但材料主旨是工厂制度提高社会生产力之后对世界市场的影响。排除C</a:t>
            </a:r>
            <a:r>
              <a:rPr lang="en-US" altLang="zh-CN" sz="2000" b="0" i="0">
                <a:solidFill>
                  <a:srgbClr val="000000"/>
                </a:solidFill>
                <a:latin typeface="微软雅黑" pitchFamily="34" charset="0"/>
                <a:ea typeface="微软雅黑" pitchFamily="34" charset="-122"/>
                <a:cs typeface="微软雅黑" pitchFamily="34" charset="-120"/>
              </a:rPr>
              <a:t>：材料反映的是机器生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产和交通进步共同对世界市场的影响</a:t>
            </a:r>
            <a:r>
              <a:rPr lang="en-US" altLang="zh-CN" sz="2000" b="0" i="0" dirty="0">
                <a:solidFill>
                  <a:srgbClr val="000000"/>
                </a:solidFill>
                <a:latin typeface="微软雅黑" pitchFamily="34" charset="0"/>
                <a:ea typeface="微软雅黑" pitchFamily="34" charset="-122"/>
                <a:cs typeface="微软雅黑" pitchFamily="34" charset="-120"/>
              </a:rPr>
              <a:t>,而非商品输出对世界市场的影响。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BD.18_1#998c815d0?pid=29f9c0847&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[河南信阳2025高二月考]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下表所示为关税与贸易总协定框架内的部分谈判</a:t>
            </a:r>
            <a:r>
              <a:rPr lang="en-US" altLang="zh-CN" sz="2000" b="0" i="0">
                <a:solidFill>
                  <a:srgbClr val="000000"/>
                </a:solidFill>
                <a:latin typeface="微软雅黑" pitchFamily="34" charset="0"/>
                <a:ea typeface="微软雅黑" pitchFamily="34" charset="-122"/>
                <a:cs typeface="微软雅黑" pitchFamily="34" charset="-120"/>
              </a:rPr>
              <a:t>。这说明当时的关税</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与贸易总协定(</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16" name="QC_5_BD.18_2#998c815d0?colgroup=15,24&amp;pid=29f9c0847&amp;color=0,0,0&amp;vtp=1&amp;bbb=1&amp;hb=1"/>
          <p:cNvGraphicFramePr>
            <a:graphicFrameLocks noGrp="1"/>
          </p:cNvGraphicFramePr>
          <p:nvPr>
            <p:extLst>
              <p:ext uri="{D42A27DB-BD31-4B8C-83A1-F6EECF244321}">
                <p14:modId xmlns:p14="http://schemas.microsoft.com/office/powerpoint/2010/main" val="891354782"/>
              </p:ext>
            </p:extLst>
          </p:nvPr>
        </p:nvGraphicFramePr>
        <p:xfrm>
          <a:off x="722376" y="1951677"/>
          <a:ext cx="10725912" cy="2888869"/>
        </p:xfrm>
        <a:graphic>
          <a:graphicData uri="http://schemas.openxmlformats.org/drawingml/2006/table">
            <a:tbl>
              <a:tblPr/>
              <a:tblGrid>
                <a:gridCol w="4187952">
                  <a:extLst>
                    <a:ext uri="{9D8B030D-6E8A-4147-A177-3AD203B41FA5}">
                      <a16:colId xmlns:a16="http://schemas.microsoft.com/office/drawing/2014/main" val="20000"/>
                    </a:ext>
                  </a:extLst>
                </a:gridCol>
                <a:gridCol w="6537960">
                  <a:extLst>
                    <a:ext uri="{9D8B030D-6E8A-4147-A177-3AD203B41FA5}">
                      <a16:colId xmlns:a16="http://schemas.microsoft.com/office/drawing/2014/main" val="20001"/>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谈判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内容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日内瓦谈判（1947年）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美国通过互惠原则迫使欧洲国家接受美国的工业品进入市</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场</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同时保留美国对农业的贸易保护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肯尼迪回合（1964—1967年）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美国钢铁行业通过游说政府</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将倾销定义为</a:t>
                      </a:r>
                      <a:r>
                        <a:rPr lang="en-US" altLang="zh-CN" sz="2000" b="0" i="0">
                          <a:solidFill>
                            <a:srgbClr val="000000"/>
                          </a:solidFill>
                          <a:latin typeface="微软雅黑" pitchFamily="34" charset="0"/>
                          <a:ea typeface="微软雅黑" pitchFamily="34" charset="-122"/>
                          <a:cs typeface="微软雅黑" pitchFamily="34" charset="-120"/>
                        </a:rPr>
                        <a:t>“低于成本销</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从而限制日本钢铁出口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东京回合（1973—1979年）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美国要求其他国家承认美国的食品安全和环保标准</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否则</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限制进口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4" name="QC_5_AN.19_1#998c815d0.bracket?pid=29f9c0847&amp;color=0,0,0&amp;vpa=6&amp;vtp=1"/>
          <p:cNvSpPr/>
          <p:nvPr/>
        </p:nvSpPr>
        <p:spPr>
          <a:xfrm>
            <a:off x="2446401" y="14101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5_BD.18_3#998c815d0.choices?pid=29f9c0847&amp;color=0,0,0&amp;vtp=1&amp;bbb=1"/>
          <p:cNvSpPr/>
          <p:nvPr/>
        </p:nvSpPr>
        <p:spPr>
          <a:xfrm>
            <a:off x="722376" y="497427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.渗透着鲜明的大国强权色彩</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.蕴含强烈的冷战思维</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C.以促进区域经济发展为宗旨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.冲击了多边贸易体制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AS.20_1#998c815d0?vop=1&amp;pid=29f9c0847&amp;color=0,0,0&amp;vtp=1&amp;bt=1&amp;bbb=1&amp;hb=1"/>
          <p:cNvSpPr/>
          <p:nvPr/>
        </p:nvSpPr>
        <p:spPr>
          <a:xfrm>
            <a:off x="722376" y="97200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本题考查二战后世界贸易的发展。选择A</a:t>
            </a:r>
            <a:r>
              <a:rPr lang="en-US" altLang="zh-CN" sz="2000" b="0" i="0">
                <a:solidFill>
                  <a:srgbClr val="000000"/>
                </a:solidFill>
                <a:latin typeface="微软雅黑" pitchFamily="34" charset="0"/>
                <a:ea typeface="微软雅黑" pitchFamily="34" charset="-122"/>
                <a:cs typeface="微软雅黑" pitchFamily="34" charset="-120"/>
              </a:rPr>
              <a:t>：日内瓦谈判美国以互惠原则迫使欧洲国家开放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市场</a:t>
            </a:r>
            <a:r>
              <a:rPr lang="en-US" altLang="zh-CN" sz="2000" b="0" i="0" dirty="0">
                <a:solidFill>
                  <a:srgbClr val="000000"/>
                </a:solidFill>
                <a:latin typeface="微软雅黑" pitchFamily="34" charset="0"/>
                <a:ea typeface="微软雅黑" pitchFamily="34" charset="-122"/>
                <a:cs typeface="微软雅黑" pitchFamily="34" charset="-120"/>
              </a:rPr>
              <a:t>，美国却保留对农业的贸易保护，属单边施压</a:t>
            </a:r>
            <a:r>
              <a:rPr lang="en-US" altLang="zh-CN" sz="2000" b="0" i="0">
                <a:solidFill>
                  <a:srgbClr val="000000"/>
                </a:solidFill>
                <a:latin typeface="微软雅黑" pitchFamily="34" charset="0"/>
                <a:ea typeface="微软雅黑" pitchFamily="34" charset="-122"/>
                <a:cs typeface="微软雅黑" pitchFamily="34" charset="-120"/>
              </a:rPr>
              <a:t>；肯尼迪回合美国通过重新定义倾销规则限制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日本出口</a:t>
            </a:r>
            <a:r>
              <a:rPr lang="en-US" altLang="zh-CN" sz="2000" b="0" i="0" dirty="0">
                <a:solidFill>
                  <a:srgbClr val="000000"/>
                </a:solidFill>
                <a:latin typeface="微软雅黑" pitchFamily="34" charset="0"/>
                <a:ea typeface="微软雅黑" pitchFamily="34" charset="-122"/>
                <a:cs typeface="微软雅黑" pitchFamily="34" charset="-120"/>
              </a:rPr>
              <a:t>，属于国内利益集团干预国际贸易规则；东京回合强行要求他国接受美国标准</a:t>
            </a:r>
            <a:r>
              <a:rPr lang="en-US" altLang="zh-CN" sz="2000" b="0" i="0">
                <a:solidFill>
                  <a:srgbClr val="000000"/>
                </a:solidFill>
                <a:latin typeface="微软雅黑" pitchFamily="34" charset="0"/>
                <a:ea typeface="微软雅黑" pitchFamily="34" charset="-122"/>
                <a:cs typeface="微软雅黑" pitchFamily="34" charset="-120"/>
              </a:rPr>
              <a:t>，否则限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制进口</a:t>
            </a:r>
            <a:r>
              <a:rPr lang="en-US" altLang="zh-CN" sz="2000" b="0" i="0" dirty="0">
                <a:solidFill>
                  <a:srgbClr val="000000"/>
                </a:solidFill>
                <a:latin typeface="微软雅黑" pitchFamily="34" charset="0"/>
                <a:ea typeface="微软雅黑" pitchFamily="34" charset="-122"/>
                <a:cs typeface="微软雅黑" pitchFamily="34" charset="-120"/>
              </a:rPr>
              <a:t>，体现了经济霸权；这些行为均以美国利益为核心，通过强势手段主导谈判</a:t>
            </a:r>
            <a:r>
              <a:rPr lang="en-US" altLang="zh-CN" sz="2000" b="0" i="0">
                <a:solidFill>
                  <a:srgbClr val="000000"/>
                </a:solidFill>
                <a:latin typeface="微软雅黑" pitchFamily="34" charset="0"/>
                <a:ea typeface="微软雅黑" pitchFamily="34" charset="-122"/>
                <a:cs typeface="微软雅黑" pitchFamily="34" charset="-120"/>
              </a:rPr>
              <a:t>，体现了大国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强权色彩</a:t>
            </a:r>
            <a:r>
              <a:rPr lang="en-US" altLang="zh-CN" sz="2000" b="0" i="0" dirty="0">
                <a:solidFill>
                  <a:srgbClr val="000000"/>
                </a:solidFill>
                <a:latin typeface="微软雅黑" pitchFamily="34" charset="0"/>
                <a:ea typeface="微软雅黑" pitchFamily="34" charset="-122"/>
                <a:cs typeface="微软雅黑" pitchFamily="34" charset="-120"/>
              </a:rPr>
              <a:t>。排除B:材料中三次谈判涉及美欧、美日经济博弈，</a:t>
            </a:r>
            <a:r>
              <a:rPr lang="en-US" altLang="zh-CN" sz="2000" b="0" i="0">
                <a:solidFill>
                  <a:srgbClr val="000000"/>
                </a:solidFill>
                <a:latin typeface="微软雅黑" pitchFamily="34" charset="0"/>
                <a:ea typeface="微软雅黑" pitchFamily="34" charset="-122"/>
                <a:cs typeface="微软雅黑" pitchFamily="34" charset="-120"/>
              </a:rPr>
              <a:t>未涉及美苏对抗或意识形态斗争，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与冷战思维无关</a:t>
            </a:r>
            <a:r>
              <a:rPr lang="en-US" altLang="zh-CN" sz="2000" b="0" i="0" dirty="0">
                <a:solidFill>
                  <a:srgbClr val="000000"/>
                </a:solidFill>
                <a:latin typeface="微软雅黑" pitchFamily="34" charset="0"/>
                <a:ea typeface="微软雅黑" pitchFamily="34" charset="-122"/>
                <a:cs typeface="微软雅黑" pitchFamily="34" charset="-120"/>
              </a:rPr>
              <a:t>。排除C:GATT是国际多边贸易协定，</a:t>
            </a:r>
            <a:r>
              <a:rPr lang="en-US" altLang="zh-CN" sz="2000" b="0" i="0">
                <a:solidFill>
                  <a:srgbClr val="000000"/>
                </a:solidFill>
                <a:latin typeface="微软雅黑" pitchFamily="34" charset="0"/>
                <a:ea typeface="微软雅黑" pitchFamily="34" charset="-122"/>
                <a:cs typeface="微软雅黑" pitchFamily="34" charset="-120"/>
              </a:rPr>
              <a:t>旨在推动全球贸易自由化而非区域经济。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D：美国在GATT框架内维护自身利益，并未脱离或破坏多边贸易体制</a:t>
            </a:r>
            <a:r>
              <a:rPr lang="en-US" altLang="zh-CN" sz="2000" b="0" i="0">
                <a:solidFill>
                  <a:srgbClr val="000000"/>
                </a:solidFill>
                <a:latin typeface="微软雅黑" pitchFamily="34" charset="0"/>
                <a:ea typeface="微软雅黑" pitchFamily="34" charset="-122"/>
                <a:cs typeface="微软雅黑" pitchFamily="34" charset="-120"/>
              </a:rPr>
              <a:t>，反而通过该平台施加</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影响力</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a8c885f11.fixed?pid=7d95e3fd2&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00</a:t>
            </a:r>
            <a:endParaRPr lang="en-US" altLang="zh-CN" sz="7200" dirty="0"/>
          </a:p>
        </p:txBody>
      </p:sp>
      <p:sp>
        <p:nvSpPr>
          <p:cNvPr id="3" name="C_3#a8c885f11.fixed?pid=7d95e3fd2&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第四单元易错集训</a:t>
            </a:r>
            <a:endParaRPr lang="en-US" altLang="zh-CN" sz="4400" dirty="0"/>
          </a:p>
        </p:txBody>
      </p:sp>
      <p:pic>
        <p:nvPicPr>
          <p:cNvPr id="4" name="C_3#a8c885f11.fixed?pid=7d95e3fd2&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a8c885f11.fixed?pid=7d95e3fd2&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刷易错</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5f2ce8f0e?pid=3c0958d01&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[黑龙江大庆实验中学2025高二期末]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唐代通过官府组织的自凉州（今甘肃武威市</a:t>
            </a:r>
            <a:r>
              <a:rPr lang="en-US" altLang="zh-CN" sz="2000" b="0" i="0">
                <a:solidFill>
                  <a:srgbClr val="000000"/>
                </a:solidFill>
                <a:latin typeface="微软雅黑" pitchFamily="34" charset="0"/>
                <a:ea typeface="微软雅黑" pitchFamily="34" charset="-122"/>
                <a:cs typeface="微软雅黑" pitchFamily="34" charset="-120"/>
              </a:rPr>
              <a:t>）至敦煌再向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伊州</a:t>
            </a:r>
            <a:r>
              <a:rPr lang="en-US" altLang="zh-CN" sz="2000" b="0" i="0" dirty="0">
                <a:solidFill>
                  <a:srgbClr val="000000"/>
                </a:solidFill>
                <a:latin typeface="微软雅黑" pitchFamily="34" charset="0"/>
                <a:ea typeface="微软雅黑" pitchFamily="34" charset="-122"/>
                <a:cs typeface="微软雅黑" pitchFamily="34" charset="-120"/>
              </a:rPr>
              <a:t>、西州、庭州（三地今属于新疆）的运输，剑南（道名，治所为今成都）之练</a:t>
            </a:r>
            <a:r>
              <a:rPr lang="en-US" altLang="zh-CN" sz="2000" b="0" i="0">
                <a:solidFill>
                  <a:srgbClr val="000000"/>
                </a:solidFill>
                <a:latin typeface="微软雅黑" pitchFamily="34" charset="0"/>
                <a:ea typeface="微软雅黑" pitchFamily="34" charset="-122"/>
                <a:cs typeface="微软雅黑" pitchFamily="34" charset="-120"/>
              </a:rPr>
              <a:t>（生绢经过脱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胶精练而成的丝织品</a:t>
            </a:r>
            <a:r>
              <a:rPr lang="en-US" altLang="zh-CN" sz="2000" b="0" i="0" dirty="0">
                <a:solidFill>
                  <a:srgbClr val="000000"/>
                </a:solidFill>
                <a:latin typeface="微软雅黑" pitchFamily="34" charset="0"/>
                <a:ea typeface="微软雅黑" pitchFamily="34" charset="-122"/>
                <a:cs typeface="微软雅黑" pitchFamily="34" charset="-120"/>
              </a:rPr>
              <a:t>）进入西域。胡商的贸易更将剑南之练通过市场环节</a:t>
            </a:r>
            <a:r>
              <a:rPr lang="en-US" altLang="zh-CN" sz="2000" b="0" i="0">
                <a:solidFill>
                  <a:srgbClr val="000000"/>
                </a:solidFill>
                <a:latin typeface="微软雅黑" pitchFamily="34" charset="0"/>
                <a:ea typeface="微软雅黑" pitchFamily="34" charset="-122"/>
                <a:cs typeface="微软雅黑" pitchFamily="34" charset="-120"/>
              </a:rPr>
              <a:t>，带到丝绸之路的各个</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角落</a:t>
            </a:r>
            <a:r>
              <a:rPr lang="en-US" altLang="zh-CN" sz="2000" b="0" i="0" dirty="0">
                <a:solidFill>
                  <a:srgbClr val="000000"/>
                </a:solidFill>
                <a:latin typeface="微软雅黑" pitchFamily="34" charset="0"/>
                <a:ea typeface="微软雅黑" pitchFamily="34" charset="-122"/>
                <a:cs typeface="微软雅黑" pitchFamily="34" charset="-120"/>
              </a:rPr>
              <a:t>，河西白练贸易圈逐渐形成。</a:t>
            </a:r>
            <a:r>
              <a:rPr lang="en-US" altLang="zh-CN" sz="2000" b="0" i="0">
                <a:solidFill>
                  <a:srgbClr val="000000"/>
                </a:solidFill>
                <a:latin typeface="微软雅黑" pitchFamily="34" charset="0"/>
                <a:ea typeface="微软雅黑" pitchFamily="34" charset="-122"/>
                <a:cs typeface="微软雅黑" pitchFamily="34" charset="-120"/>
              </a:rPr>
              <a:t>唐政府该举措(</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5f2ce8f0e.bracket?pid=3c0958d01&amp;color=0,0,0&amp;vpa=1&amp;vtp=1"/>
          <p:cNvSpPr/>
          <p:nvPr/>
        </p:nvSpPr>
        <p:spPr>
          <a:xfrm>
            <a:off x="6256401" y="23245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_2#5f2ce8f0e.choices?pid=3c0958d01&amp;color=0,0,0&amp;vtp=1&amp;bbb=1"/>
          <p:cNvSpPr/>
          <p:nvPr/>
        </p:nvSpPr>
        <p:spPr>
          <a:xfrm>
            <a:off x="722376" y="27912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.加快陆上丝绸之路发展</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.体现唐代兼收并蓄政策</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C.提升西域地方治理水平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.说明政治中心西移趋向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5f2ce8f0e?vop=1&amp;pid=3c0958d01&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本题考查唐代贸易推动陆上丝绸之路发展。选择A：根据材料可知</a:t>
            </a:r>
            <a:r>
              <a:rPr lang="en-US" altLang="zh-CN" sz="2000" b="0" i="0">
                <a:solidFill>
                  <a:srgbClr val="000000"/>
                </a:solidFill>
                <a:latin typeface="微软雅黑" pitchFamily="34" charset="0"/>
                <a:ea typeface="微软雅黑" pitchFamily="34" charset="-122"/>
                <a:cs typeface="微软雅黑" pitchFamily="34" charset="-120"/>
              </a:rPr>
              <a:t>，唐政府参与西域地区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的商业运行</a:t>
            </a:r>
            <a:r>
              <a:rPr lang="en-US" altLang="zh-CN" sz="2000" b="0" i="0" dirty="0">
                <a:solidFill>
                  <a:srgbClr val="000000"/>
                </a:solidFill>
                <a:latin typeface="微软雅黑" pitchFamily="34" charset="0"/>
                <a:ea typeface="微软雅黑" pitchFamily="34" charset="-122"/>
                <a:cs typeface="微软雅黑" pitchFamily="34" charset="-120"/>
              </a:rPr>
              <a:t>，推动了剑南道白练贸易的发展，这有利于加快陆上丝绸之路的发展。排除B</a:t>
            </a:r>
            <a:r>
              <a:rPr lang="en-US" altLang="zh-CN" sz="2000" b="0" i="0">
                <a:solidFill>
                  <a:srgbClr val="000000"/>
                </a:solidFill>
                <a:latin typeface="微软雅黑" pitchFamily="34" charset="0"/>
                <a:ea typeface="微软雅黑" pitchFamily="34" charset="-122"/>
                <a:cs typeface="微软雅黑" pitchFamily="34" charset="-120"/>
              </a:rPr>
              <a:t>：兼收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并蓄是唐代吸收外来文化的特点</a:t>
            </a:r>
            <a:r>
              <a:rPr lang="en-US" altLang="zh-CN" sz="2000" b="0" i="0" dirty="0">
                <a:solidFill>
                  <a:srgbClr val="000000"/>
                </a:solidFill>
                <a:latin typeface="微软雅黑" pitchFamily="34" charset="0"/>
                <a:ea typeface="微软雅黑" pitchFamily="34" charset="-122"/>
                <a:cs typeface="微软雅黑" pitchFamily="34" charset="-120"/>
              </a:rPr>
              <a:t>，但材料强调的是丝绸之路的发展。排除C</a:t>
            </a:r>
            <a:r>
              <a:rPr lang="en-US" altLang="zh-CN" sz="2000" b="0" i="0">
                <a:solidFill>
                  <a:srgbClr val="000000"/>
                </a:solidFill>
                <a:latin typeface="微软雅黑" pitchFamily="34" charset="0"/>
                <a:ea typeface="微软雅黑" pitchFamily="34" charset="-122"/>
                <a:cs typeface="微软雅黑" pitchFamily="34" charset="-120"/>
              </a:rPr>
              <a:t>：白练贸易属于经济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层面的活动</a:t>
            </a:r>
            <a:r>
              <a:rPr lang="en-US" altLang="zh-CN" sz="2000" b="0" i="0" dirty="0">
                <a:solidFill>
                  <a:srgbClr val="000000"/>
                </a:solidFill>
                <a:latin typeface="微软雅黑" pitchFamily="34" charset="0"/>
                <a:ea typeface="微软雅黑" pitchFamily="34" charset="-122"/>
                <a:cs typeface="微软雅黑" pitchFamily="34" charset="-120"/>
              </a:rPr>
              <a:t>，无法直接说明西域地方治理水平的提升。排除D：唐朝政治中心在长安，并未西移。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5c2a97aa4?pid=3c0958d01&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[福建厦门2025模考]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北宋中期以后，于阗（今新疆和田一带</a:t>
            </a:r>
            <a:r>
              <a:rPr lang="en-US" altLang="zh-CN" sz="2000" b="0" i="0">
                <a:solidFill>
                  <a:srgbClr val="000000"/>
                </a:solidFill>
                <a:latin typeface="微软雅黑" pitchFamily="34" charset="0"/>
                <a:ea typeface="微软雅黑" pitchFamily="34" charset="-122"/>
                <a:cs typeface="微软雅黑" pitchFamily="34" charset="-120"/>
              </a:rPr>
              <a:t>）等国使者往往改道吐鲁番盆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a:t>
            </a:r>
            <a:r>
              <a:rPr lang="en-US" altLang="zh-CN" sz="2000" b="0" i="0" dirty="0">
                <a:solidFill>
                  <a:srgbClr val="000000"/>
                </a:solidFill>
                <a:latin typeface="微软雅黑" pitchFamily="34" charset="0"/>
                <a:ea typeface="微软雅黑" pitchFamily="34" charset="-122"/>
                <a:cs typeface="微软雅黑" pitchFamily="34" charset="-120"/>
              </a:rPr>
              <a:t>——河湟谷地（今西宁一带）前往中原，进贡珠玉、珊瑚等；宋朝则“每赐以晕锦旋襕衣</a:t>
            </a:r>
            <a:r>
              <a:rPr lang="en-US" altLang="zh-CN" sz="2000" b="0" i="0">
                <a:solidFill>
                  <a:srgbClr val="000000"/>
                </a:solidFill>
                <a:latin typeface="微软雅黑" pitchFamily="34" charset="0"/>
                <a:ea typeface="微软雅黑" pitchFamily="34" charset="-122"/>
                <a:cs typeface="微软雅黑" pitchFamily="34" charset="-120"/>
              </a:rPr>
              <a:t>、金</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带</a:t>
            </a:r>
            <a:r>
              <a:rPr lang="en-US" altLang="zh-CN" sz="2000" b="0" i="0" dirty="0">
                <a:solidFill>
                  <a:srgbClr val="000000"/>
                </a:solidFill>
                <a:latin typeface="微软雅黑" pitchFamily="34" charset="0"/>
                <a:ea typeface="微软雅黑" pitchFamily="34" charset="-122"/>
                <a:cs typeface="微软雅黑" pitchFamily="34" charset="-120"/>
              </a:rPr>
              <a:t>、器币”等。</a:t>
            </a:r>
            <a:r>
              <a:rPr lang="en-US" altLang="zh-CN" sz="2000" b="0" i="0">
                <a:solidFill>
                  <a:srgbClr val="000000"/>
                </a:solidFill>
                <a:latin typeface="微软雅黑" pitchFamily="34" charset="0"/>
                <a:ea typeface="微软雅黑" pitchFamily="34" charset="-122"/>
                <a:cs typeface="微软雅黑" pitchFamily="34" charset="-120"/>
              </a:rPr>
              <a:t>这反映出当时(</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5c2a97aa4.bracket?pid=3c0958d01&amp;color=0,0,0&amp;vpa=2&amp;vtp=1"/>
          <p:cNvSpPr/>
          <p:nvPr/>
        </p:nvSpPr>
        <p:spPr>
          <a:xfrm>
            <a:off x="4224401" y="18673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4_2#5c2a97aa4.choices?pid=3c0958d01&amp;color=0,0,0&amp;vtp=1&amp;bbb=1"/>
          <p:cNvSpPr/>
          <p:nvPr/>
        </p:nvSpPr>
        <p:spPr>
          <a:xfrm>
            <a:off x="722376" y="23340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.民间消费市场有所扩大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.文明交流存在现实需求</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C.辽朝建立冲击原有商路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.对外交往内容不断丰富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5c2a97aa4?vop=1&amp;pid=3c0958d01&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本题考查北宋时期的商路。选择B：根据材料信息并联系所学知识可知，</a:t>
            </a:r>
            <a:r>
              <a:rPr lang="en-US" altLang="zh-CN" sz="2000" b="0" i="0">
                <a:solidFill>
                  <a:srgbClr val="000000"/>
                </a:solidFill>
                <a:latin typeface="微软雅黑" pitchFamily="34" charset="0"/>
                <a:ea typeface="微软雅黑" pitchFamily="34" charset="-122"/>
                <a:cs typeface="微软雅黑" pitchFamily="34" charset="-120"/>
              </a:rPr>
              <a:t>北宋中期以后，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陆上丝绸之路河西走廊段被西夏占据</a:t>
            </a:r>
            <a:r>
              <a:rPr lang="en-US" altLang="zh-CN" sz="2000" b="0" i="0" dirty="0">
                <a:solidFill>
                  <a:srgbClr val="000000"/>
                </a:solidFill>
                <a:latin typeface="微软雅黑" pitchFamily="34" charset="0"/>
                <a:ea typeface="微软雅黑" pitchFamily="34" charset="-122"/>
                <a:cs typeface="微软雅黑" pitchFamily="34" charset="-120"/>
              </a:rPr>
              <a:t>，通行不便，但于阗等国使者仍改道前往宋朝</a:t>
            </a:r>
            <a:r>
              <a:rPr lang="en-US" altLang="zh-CN" sz="2000" b="0" i="0">
                <a:solidFill>
                  <a:srgbClr val="000000"/>
                </a:solidFill>
                <a:latin typeface="微软雅黑" pitchFamily="34" charset="0"/>
                <a:ea typeface="微软雅黑" pitchFamily="34" charset="-122"/>
                <a:cs typeface="微软雅黑" pitchFamily="34" charset="-120"/>
              </a:rPr>
              <a:t>，与宋朝进行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物产</a:t>
            </a:r>
            <a:r>
              <a:rPr lang="en-US" altLang="zh-CN" sz="2000" b="0" i="0" dirty="0">
                <a:solidFill>
                  <a:srgbClr val="000000"/>
                </a:solidFill>
                <a:latin typeface="微软雅黑" pitchFamily="34" charset="0"/>
                <a:ea typeface="微软雅黑" pitchFamily="34" charset="-122"/>
                <a:cs typeface="微软雅黑" pitchFamily="34" charset="-120"/>
              </a:rPr>
              <a:t>、文化交流，这说明互通有无的需要促使双方突破阻碍，另辟道路实现交流</a:t>
            </a:r>
            <a:r>
              <a:rPr lang="en-US" altLang="zh-CN" sz="2000" b="0" i="0">
                <a:solidFill>
                  <a:srgbClr val="000000"/>
                </a:solidFill>
                <a:latin typeface="微软雅黑" pitchFamily="34" charset="0"/>
                <a:ea typeface="微软雅黑" pitchFamily="34" charset="-122"/>
                <a:cs typeface="微软雅黑" pitchFamily="34" charset="-120"/>
              </a:rPr>
              <a:t>，反映出文明交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流存在现实需求</a:t>
            </a:r>
            <a:r>
              <a:rPr lang="en-US" altLang="zh-CN" sz="2000" b="0" i="0" dirty="0">
                <a:solidFill>
                  <a:srgbClr val="000000"/>
                </a:solidFill>
                <a:latin typeface="微软雅黑" pitchFamily="34" charset="0"/>
                <a:ea typeface="微软雅黑" pitchFamily="34" charset="-122"/>
                <a:cs typeface="微软雅黑" pitchFamily="34" charset="-120"/>
              </a:rPr>
              <a:t>。排除A：材料涉及的是官方层面往来，未提及民间消费市场。排除C</a:t>
            </a:r>
            <a:r>
              <a:rPr lang="en-US" altLang="zh-CN" sz="2000" b="0" i="0">
                <a:solidFill>
                  <a:srgbClr val="000000"/>
                </a:solidFill>
                <a:latin typeface="微软雅黑" pitchFamily="34" charset="0"/>
                <a:ea typeface="微软雅黑" pitchFamily="34" charset="-122"/>
                <a:cs typeface="微软雅黑" pitchFamily="34" charset="-120"/>
              </a:rPr>
              <a:t>：当时冲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击原有商路的是西夏而非辽朝</a:t>
            </a:r>
            <a:r>
              <a:rPr lang="en-US" altLang="zh-CN" sz="2000" b="0" i="0" dirty="0">
                <a:solidFill>
                  <a:srgbClr val="000000"/>
                </a:solidFill>
                <a:latin typeface="微软雅黑" pitchFamily="34" charset="0"/>
                <a:ea typeface="微软雅黑" pitchFamily="34" charset="-122"/>
                <a:cs typeface="微软雅黑" pitchFamily="34" charset="-120"/>
              </a:rPr>
              <a:t>。排除D：材料强调于阗等国突破阻碍与宋朝实现交流</a:t>
            </a:r>
            <a:r>
              <a:rPr lang="en-US" altLang="zh-CN" sz="2000" b="0" i="0">
                <a:solidFill>
                  <a:srgbClr val="000000"/>
                </a:solidFill>
                <a:latin typeface="微软雅黑" pitchFamily="34" charset="0"/>
                <a:ea typeface="微软雅黑" pitchFamily="34" charset="-122"/>
                <a:cs typeface="微软雅黑" pitchFamily="34" charset="-120"/>
              </a:rPr>
              <a:t>，没有强调</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双方交往内容的不断丰富</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EX.7_1#5c2a97aa4?vop=1&amp;pid=3c0958d01&amp;color=0,0,0&amp;vtp=1&amp;bt=1&amp;bbb=1&amp;hb=1"/>
          <p:cNvSpPr/>
          <p:nvPr/>
        </p:nvSpPr>
        <p:spPr>
          <a:xfrm>
            <a:off x="722376" y="969264"/>
            <a:ext cx="10753344" cy="1326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易错警示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本题易错选</a:t>
            </a:r>
            <a:r>
              <a:rPr lang="en-US" altLang="zh-CN" sz="2000" b="0" i="0" dirty="0">
                <a:solidFill>
                  <a:srgbClr val="000000"/>
                </a:solidFill>
                <a:latin typeface="微软雅黑" pitchFamily="34" charset="0"/>
                <a:ea typeface="微软雅黑" pitchFamily="34" charset="-122"/>
                <a:cs typeface="微软雅黑" pitchFamily="34" charset="-120"/>
              </a:rPr>
              <a:t>A项。错误的原因是混淆不同概念。材料所述为官方层面的往来（</a:t>
            </a:r>
            <a:r>
              <a:rPr lang="en-US" altLang="zh-CN" sz="2000" b="0" i="0">
                <a:solidFill>
                  <a:srgbClr val="000000"/>
                </a:solidFill>
                <a:latin typeface="微软雅黑" pitchFamily="34" charset="0"/>
                <a:ea typeface="微软雅黑" pitchFamily="34" charset="-122"/>
                <a:cs typeface="微软雅黑" pitchFamily="34" charset="-120"/>
              </a:rPr>
              <a:t>使者进贡珠玉等，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宋朝回赐衣物</a:t>
            </a:r>
            <a:r>
              <a:rPr lang="en-US" altLang="zh-CN" sz="2000" b="0" i="0" dirty="0">
                <a:solidFill>
                  <a:srgbClr val="000000"/>
                </a:solidFill>
                <a:latin typeface="微软雅黑" pitchFamily="34" charset="0"/>
                <a:ea typeface="微软雅黑" pitchFamily="34" charset="-122"/>
                <a:cs typeface="微软雅黑" pitchFamily="34" charset="-120"/>
              </a:rPr>
              <a:t>、器币等），本质是政府间的外交行为，与民间消费市场无关。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BD.8_1#41e489fea?pid=24f9ed43f&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[江苏常州高级中学2024期中]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茶马古道是中国古代用川滇茶叶交易西藏马匹等的一条商贸之路。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宋代在成都设榷茶司</a:t>
            </a:r>
            <a:r>
              <a:rPr lang="en-US" altLang="zh-CN" sz="2000" b="0" i="0" dirty="0">
                <a:solidFill>
                  <a:srgbClr val="000000"/>
                </a:solidFill>
                <a:latin typeface="微软雅黑" pitchFamily="34" charset="0"/>
                <a:ea typeface="微软雅黑" pitchFamily="34" charset="-122"/>
                <a:cs typeface="微软雅黑" pitchFamily="34" charset="-120"/>
              </a:rPr>
              <a:t>，在秦州（今甘肃天水）设置买马司；元代在茶马古道沿线推行</a:t>
            </a:r>
            <a:r>
              <a:rPr lang="en-US" altLang="zh-CN" sz="2000" b="0" i="0">
                <a:solidFill>
                  <a:srgbClr val="000000"/>
                </a:solidFill>
                <a:latin typeface="微软雅黑" pitchFamily="34" charset="0"/>
                <a:ea typeface="微软雅黑" pitchFamily="34" charset="-122"/>
                <a:cs typeface="微软雅黑" pitchFamily="34" charset="-120"/>
              </a:rPr>
              <a:t>“土官治土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民</a:t>
            </a:r>
            <a:r>
              <a:rPr lang="en-US" altLang="zh-CN" sz="2000" b="0" i="0" dirty="0">
                <a:solidFill>
                  <a:srgbClr val="000000"/>
                </a:solidFill>
                <a:latin typeface="微软雅黑" pitchFamily="34" charset="0"/>
                <a:ea typeface="微软雅黑" pitchFamily="34" charset="-122"/>
                <a:cs typeface="微软雅黑" pitchFamily="34" charset="-120"/>
              </a:rPr>
              <a:t>”的土司制度，把以“茶马互市”为主干线的进藏交通线路定为正式驿路，</a:t>
            </a:r>
            <a:r>
              <a:rPr lang="en-US" altLang="zh-CN" sz="2000" b="0" i="0">
                <a:solidFill>
                  <a:srgbClr val="000000"/>
                </a:solidFill>
                <a:latin typeface="微软雅黑" pitchFamily="34" charset="0"/>
                <a:ea typeface="微软雅黑" pitchFamily="34" charset="-122"/>
                <a:cs typeface="微软雅黑" pitchFamily="34" charset="-120"/>
              </a:rPr>
              <a:t>并沿途设置驿站。</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据此可知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茶马交易(</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9_1#41e489fea.bracket?pid=24f9ed43f&amp;color=0,0,0&amp;vpa=3&amp;vtp=1"/>
          <p:cNvSpPr/>
          <p:nvPr/>
        </p:nvSpPr>
        <p:spPr>
          <a:xfrm>
            <a:off x="3208401" y="23245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8_2#41e489fea.choices?pid=24f9ed43f&amp;color=0,0,0&amp;vtp=1&amp;bbb=1"/>
          <p:cNvSpPr/>
          <p:nvPr/>
        </p:nvSpPr>
        <p:spPr>
          <a:xfrm>
            <a:off x="722376" y="27912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.是上传下达政令的行政之路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.对重农抑商政策产生巨大冲击</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C.有利于提升边疆治理的效能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.直接促进中原与边疆文化交流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AS.10_1#41e489fea?vop=1&amp;pid=24f9ed43f&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本题考查茶马古道的作用。选择C：据材料可以看出宋元政府都对茶马古道加强了治理</a:t>
            </a:r>
            <a:r>
              <a:rPr lang="en-US" altLang="zh-CN" sz="2000" b="0" i="0">
                <a:solidFill>
                  <a:srgbClr val="000000"/>
                </a:solidFill>
                <a:latin typeface="微软雅黑" pitchFamily="34" charset="0"/>
                <a:ea typeface="微软雅黑" pitchFamily="34" charset="-122"/>
                <a:cs typeface="微软雅黑" pitchFamily="34" charset="-120"/>
              </a:rPr>
              <a:t>,这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有利于提升当时政府对边疆治理的效能</a:t>
            </a:r>
            <a:r>
              <a:rPr lang="en-US" altLang="zh-CN" sz="2000" b="0" i="0" dirty="0">
                <a:solidFill>
                  <a:srgbClr val="000000"/>
                </a:solidFill>
                <a:latin typeface="微软雅黑" pitchFamily="34" charset="0"/>
                <a:ea typeface="微软雅黑" pitchFamily="34" charset="-122"/>
                <a:cs typeface="微软雅黑" pitchFamily="34" charset="-120"/>
              </a:rPr>
              <a:t>。排除A：茶马交易既有政令上的传达,</a:t>
            </a:r>
            <a:r>
              <a:rPr lang="en-US" altLang="zh-CN" sz="2000" b="0" i="0">
                <a:solidFill>
                  <a:srgbClr val="000000"/>
                </a:solidFill>
                <a:latin typeface="微软雅黑" pitchFamily="34" charset="0"/>
                <a:ea typeface="微软雅黑" pitchFamily="34" charset="-122"/>
                <a:cs typeface="微软雅黑" pitchFamily="34" charset="-120"/>
              </a:rPr>
              <a:t>又有商贸上的交流,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该选项表述片面</a:t>
            </a:r>
            <a:r>
              <a:rPr lang="en-US" altLang="zh-CN" sz="2000" b="0" i="0" dirty="0">
                <a:solidFill>
                  <a:srgbClr val="000000"/>
                </a:solidFill>
                <a:latin typeface="微软雅黑" pitchFamily="34" charset="0"/>
                <a:ea typeface="微软雅黑" pitchFamily="34" charset="-122"/>
                <a:cs typeface="微软雅黑" pitchFamily="34" charset="-120"/>
              </a:rPr>
              <a:t>。排除B</a:t>
            </a:r>
            <a:r>
              <a:rPr lang="en-US" altLang="zh-CN" sz="2000" b="0" i="0">
                <a:solidFill>
                  <a:srgbClr val="000000"/>
                </a:solidFill>
                <a:latin typeface="微软雅黑" pitchFamily="34" charset="0"/>
                <a:ea typeface="微软雅黑" pitchFamily="34" charset="-122"/>
                <a:cs typeface="微软雅黑" pitchFamily="34" charset="-120"/>
              </a:rPr>
              <a:t>：政府规范管理茶马贸易不能说明茶马贸易对重农抑商政策产生巨大冲</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击</a:t>
            </a:r>
            <a:r>
              <a:rPr lang="en-US" altLang="zh-CN" sz="2000" b="0" i="0" dirty="0">
                <a:solidFill>
                  <a:srgbClr val="000000"/>
                </a:solidFill>
                <a:latin typeface="微软雅黑" pitchFamily="34" charset="0"/>
                <a:ea typeface="微软雅黑" pitchFamily="34" charset="-122"/>
                <a:cs typeface="微软雅黑" pitchFamily="34" charset="-120"/>
              </a:rPr>
              <a:t>。排除D：材料中的举措均围绕茶马互市的商贸行为与行政管控展开，未提及文化交流。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641</Words>
  <Application>Microsoft Office PowerPoint</Application>
  <PresentationFormat>宽屏</PresentationFormat>
  <Paragraphs>109</Paragraphs>
  <Slides>17</Slides>
  <Notes>17</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17</vt:i4>
      </vt:variant>
    </vt:vector>
  </HeadingPairs>
  <TitlesOfParts>
    <vt:vector size="25" baseType="lpstr">
      <vt:lpstr>等线 (正文)</vt:lpstr>
      <vt:lpstr>仿宋</vt:lpstr>
      <vt:lpstr>汉仪舒圆黑简体</vt:lpstr>
      <vt:lpstr>SimHei</vt:lpstr>
      <vt:lpstr>SimSun</vt:lpstr>
      <vt:lpstr>微软雅黑</vt:lpstr>
      <vt:lpstr>Arial</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2025-10-16T07:37:46Z</dcterms:created>
  <dcterms:modified xsi:type="dcterms:W3CDTF">2025-10-16T07:38:34Z</dcterms:modified>
  <cp:category/>
  <cp:contentStatus/>
</cp:coreProperties>
</file>