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301" r:id="rId44"/>
    <p:sldId id="296" r:id="rId45"/>
    <p:sldId id="297" r:id="rId46"/>
    <p:sldId id="298" r:id="rId47"/>
    <p:sldId id="299" r:id="rId48"/>
    <p:sldId id="300"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e617eedd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1a444dd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image" Target="../media/image12.jpe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233b68ab9?vop=1&amp;pid=e617eedd8&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本题考查陆上丝绸之路的衰落和海上丝绸之路的兴盛。选择C：根据地图可知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,唐朝时期对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外贸易通道包括陆上和海上丝绸之路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,而南宋时期对外贸易路线以海上丝绸之路为主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,政治上南宋时期北方少数民族政权与南宋形成对峙局面,南宋偏安江南,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陆上丝绸之路逐渐衰落；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经济上南宋时期经济重心南移完成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,南方经济实力更强,为对外贸易提供了基础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,推动海上丝绸之路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。排除A：近代伴随列强入侵,中国的海权意识逐渐觉醒。排除B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：宋代指南针广泛应用于航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,有助于促进对外贸易,但材料反映的是从唐朝到南宋,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陆上丝绸之路衰落而海上丝绸之路兴盛，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指南针的广泛应用是这一变化产生的因素之一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，但不是主要因素。排除D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：朝贡贸易是指外国使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节在进贡的前提下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,随所乘车马、船舶携带商货来中国进行的贸易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,而材料中的对外贸易则是中国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与其他国家之间的自由贸易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,不属于朝贡体系。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91f199f94?pid=e617eedd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5.在埃及开罗附近的遗址中，发现唐至宋初的瓷片数以万计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；叙利亚沙玛拉遗址发现大批唐代陶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；印度勃拉名纳巴特遗址也发现了唐代瓷片。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以上信息表明唐代(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91f199f94.bracket?pid=e617eedd8&amp;color=0,0,0&amp;vpa=5&amp;vtp=1"/>
          <p:cNvSpPr/>
          <p:nvPr/>
        </p:nvSpPr>
        <p:spPr>
          <a:xfrm>
            <a:off x="854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3_2#91f199f94.choices?pid=e617eedd8&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.瓷器是海外贸易的最主要商品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.海上丝绸之路的辐射范围较广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C.私人海外贸易的规模不断扩大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.中国已经成为东亚文化圈中心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91f199f94?vop=1&amp;pid=e617eedd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本题考查唐代海上丝绸之路的状况。选择B：据材料可知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,埃及开罗附近的遗址和印度勃拉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名纳巴特遗址发现唐代瓷片以及叙利亚沙玛拉遗址发现大批唐代陶瓷器,表明唐代海上丝绸之路可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以到达西亚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、北非等地,即唐代海上丝绸之路的辐射范围较广。排除A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：材料主旨不是突出瓷器在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唐代海外贸易中的地位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，且未与其他商品对比，“最主要”表述绝对。排除C：“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私人海外贸易”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在材料中没有体现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。排除D：材料体现的是唐代中国与西亚、南亚以及北非等地的贸易往来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说明中国已成为东亚文化圈中心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6475ac794?pid=e617eedd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6.中国的炼丹术传入阿拉伯，直接推动了阿拉伯炼丹术的兴起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；阿拉伯炼丹术又影响了欧洲炼丹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，而现代化学便是在欧洲中世纪炼丹术的基础上发展起来的。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6475ac794.bracket?pid=e617eedd8&amp;color=0,0,0&amp;vpa=6&amp;vtp=1"/>
          <p:cNvSpPr/>
          <p:nvPr/>
        </p:nvSpPr>
        <p:spPr>
          <a:xfrm>
            <a:off x="879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6_2#6475ac794.choices?pid=e617eedd8&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.中国古代科技成果都通过阿拉伯人西传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.中外科技文化传播推动了人类文明进步</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C.同一科技成果在中西方的发展进程趋同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.中国古代科技外传以自然科学理论为主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475ac794?vop=1&amp;pid=e617eed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本题考查古代中西方文化传播。选择B：根据材料内容可知中国的炼丹术传播至阿拉伯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来阿拉伯炼丹术又影响了欧洲炼丹术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,欧洲炼丹术又推动了现代化学的兴起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,这表明中外科技文化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传播推动了人类文明进步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。排除A：材料仅提及“炼丹术”一项，“都”说法过于绝对。排除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“趋同”说法错误。排除D：D项说法本身错误。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10d3739dc?pid=e617eedd8&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7.下表是宋代政府对有贡献的广州市舶使的奖励或所获殊荣的统计表（局部）。</a:t>
            </a:r>
            <a:endParaRPr lang="en-US" altLang="zh-CN" sz="2000" dirty="0"/>
          </a:p>
        </p:txBody>
      </p:sp>
      <p:graphicFrame>
        <p:nvGraphicFramePr>
          <p:cNvPr id="16" name="QC_5_BD.19_2#10d3739dc?colgroup=17,22&amp;pid=e617eedd8&amp;color=0,0,0&amp;vtp=1&amp;bbb=1"/>
          <p:cNvGraphicFramePr>
            <a:graphicFrameLocks noGrp="1"/>
          </p:cNvGraphicFramePr>
          <p:nvPr/>
        </p:nvGraphicFramePr>
        <p:xfrm>
          <a:off x="722376" y="1513528"/>
          <a:ext cx="10725912" cy="1700149"/>
        </p:xfrm>
        <a:graphic>
          <a:graphicData uri="http://schemas.openxmlformats.org/drawingml/2006/table">
            <a:tbl>
              <a:tblPr/>
              <a:tblGrid>
                <a:gridCol w="4718304"/>
                <a:gridCol w="6007608"/>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广州市舶使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奖励或殊荣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杨克让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诏升殿慰劳</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面赐金紫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萧汝谐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荐升台谏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华中师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陈颖等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列名于县志和府志之中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BD.19_3#10d3739dc?pid=e617eedd8&amp;color=0,0,0&amp;vtp=1&amp;bbb=1"/>
          <p:cNvSpPr/>
          <p:nvPr/>
        </p:nvSpPr>
        <p:spPr>
          <a:xfrm>
            <a:off x="722376" y="3342328"/>
            <a:ext cx="10753344" cy="40500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宋代政府这一举措(</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20_1#10d3739dc.bracket?pid=e617eedd8&amp;color=0,0,0&amp;vpa=7&amp;vtp=1"/>
          <p:cNvSpPr/>
          <p:nvPr/>
        </p:nvSpPr>
        <p:spPr>
          <a:xfrm>
            <a:off x="2954401" y="3342328"/>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5_BD.19_4#10d3739dc.choices?pid=e617eedd8&amp;color=0,0,0&amp;vtp=1&amp;bbb=1"/>
          <p:cNvSpPr/>
          <p:nvPr/>
        </p:nvSpPr>
        <p:spPr>
          <a:xfrm>
            <a:off x="722376" y="380092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.加大了政府对市场的监管力度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.完善了市舶司的管理职能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C.利于营造良好的对外贸易环境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.拓展了市舶使的升迁途径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10d3739dc?vop=1&amp;pid=e617eedd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本题考查宋代海外贸易的发展。选择C：由材料信息可知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,宋朝对作出贡献的广州市舶使给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予奖励或殊荣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。这样做有利于调动官吏的积极性,促使他们想方设法招商引客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,从而营造良好的对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外贸易环境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材料没有涉及政府对市场的监管力度变化和完善市舶司管理职能的内容。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D：材料强调的是政府对有贡献的广州市舶使给予奖励或殊荣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,并非所有有贡献的市舶使都会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获得升迁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，拓展市舶使的升迁途径说法错误。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45ef73092?pid=e617eed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[河南南阳六校2025高二期末]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有学者指出，在辽代存在的200余年间，中亚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、西亚许多地区和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国家只知有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“契丹”，而不知有“宋朝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”，认为建立辽朝的契丹族是继唐朝以后的中国实际统治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该学者的观点可用来印证(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45ef73092.bracket?pid=e617eedd8&amp;color=0,0,0&amp;vpa=8&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2_2#45ef73092.choices?pid=e617eedd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.中原农耕文明影响契丹族的演进过程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.契丹族在草原丝绸之路有较强的影响力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C.民族政权并立呈现出明显的消极影响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.辽朝在东西方经济文化交流中的主导性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45ef73092?vop=1&amp;pid=e617eedd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本题考查契丹族在草原丝绸之路的影响力。选择B：根据材料及所学可知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，当时辽朝是北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方草原丝绸之路的主要参与者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，通过草原丝绸之路与中亚、西亚保持密切联系（贸易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），使中亚、西亚许多地区和国家只知有“契丹”而不知有“宋朝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”，直接印证了契丹在草原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丝绸之路有较强的影响力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。排除A：材料强调契丹族是草原丝绸之路的主要参与者，与中亚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亚保持着密切的联系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，对中亚、西亚许多地区和国家有较强的影响力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，并未反映契丹族受中原农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耕文明影响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。排除C：材料没有强调民族政权并立的消极影响。排除D：“主导性”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材料表明辽朝对草原丝绸之路的参与程度较高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，但“主导”东西方经济文化交流说法夸大。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dbb57cab9?pid=e617eed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[河北秦皇岛2024高二月考]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《商品帝国》一书中，作者举例谈到，仅番薯这样一种作物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入中国后就使得承载的人口大幅增长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，还让农村数以百万计甚至更多的农民参与到培育蚕丝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摘茶叶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、种植糖料作物之中，生产中国明朝后期和清代用来出口的商品。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这说明该时期(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dbb57cab9.bracket?pid=e617eedd8&amp;color=0,0,0&amp;vpa=9&amp;vtp=1"/>
          <p:cNvSpPr/>
          <p:nvPr/>
        </p:nvSpPr>
        <p:spPr>
          <a:xfrm>
            <a:off x="1056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5_2#dbb57cab9.choices?pid=e617eedd8&amp;color=0,0,0&amp;vtp=1&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.列强通过丝路贸易掠夺中国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.中国被迫卷入了资本主义世界市场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C.中国丧失了对外贸易主动权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.世界市场的拓展影响明清对外贸易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e1af7d98.fixed?pid=568589198&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ae1af7d98.fixed?pid=56858919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第四单元综合训练</a:t>
            </a:r>
            <a:endParaRPr lang="en-US" altLang="zh-CN" sz="4400" dirty="0"/>
          </a:p>
        </p:txBody>
      </p:sp>
      <p:pic>
        <p:nvPicPr>
          <p:cNvPr id="4" name="C_3#ae1af7d98.fixed?pid=56858919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e1af7d98.fixed?pid=56858919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dbb57cab9?vop=1&amp;pid=e617eedd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本题考查明清时期的中外交流。选择D：根据材料时间及所学可知,由于新航路开辟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场拓展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,外来物种传入中国,养活大量人口的同时还让很多劳动力能参与其他经济作物的种植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用来出口的商品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，这体现出世界市场的拓展影响明清对外贸易。排除A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：材料未涉及列强通过丝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路贸易掠夺中国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。排除B：鸦片战争后,中国被迫卷入资本主义世界市场。排除C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：丧失对外贸易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主动权与近代列强侵略中国相关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，材料未涉及这方面的内容。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730df2e9e?pid=e617eed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[辽宁葫芦岛协作校2024高二月考]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中山装的设计包括南洋华侨流行的“企领文装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”和西装的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。孙中山先生与裁缝黄隆生合作，将西装衬衣的硬领和传统服装的特点结合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，最终设计出了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中山装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这说明中山装(</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730df2e9e.bracket?pid=e617eedd8&amp;color=0,0,0&amp;vpa=10&amp;vtp=1"/>
          <p:cNvSpPr/>
          <p:nvPr/>
        </p:nvSpPr>
        <p:spPr>
          <a:xfrm>
            <a:off x="344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8_2#730df2e9e.choices?pid=e617eedd8&amp;color=0,0,0&amp;vtp=1&amp;bbb=1"/>
          <p:cNvSpPr/>
          <p:nvPr/>
        </p:nvSpPr>
        <p:spPr>
          <a:xfrm>
            <a:off x="722376" y="23284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.影响西方服饰发展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B.引领当时服饰变革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C.侧重南洋服装样式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.融入多种文化元素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730df2e9e?vop=1&amp;pid=e617eedd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本题考查中山装的设计。选择D：据材料信息可知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,中山装的设计融合了南洋华侨流行的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企领文装”和西装样式以及传统服装的特点,体现了中山装融入多种文化元素。排除A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：中山装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主要在国内流行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,是孙中山为中国人设计的服装,对西方服饰影响甚微。排除B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：材料强调的是中山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装的设计特色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，而非其产生的影响，且由材料也无从得知中山装对当时服饰的影响。排除C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料描述的是中山装的设计融合了多种文化元素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,而非侧重何种样式。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1_1#8415cbe38?htil=2&amp;pid=e617eedd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15510" y="2440305"/>
            <a:ext cx="1380490" cy="200469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1_2#8415cbe38?htil=2&amp;pid=e617eedd8&amp;color=0,0,0&amp;vtp=1&amp;bt=1&amp;bbb=1&amp;hb=1"/>
          <p:cNvSpPr/>
          <p:nvPr/>
        </p:nvSpPr>
        <p:spPr>
          <a:xfrm>
            <a:off x="722376" y="972000"/>
            <a:ext cx="943660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[福建三明五县联盟2025高二期中]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文艺复兴时期意大利画家乔凡尼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·贝利尼的名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《群神宴》（下图所示为画中局部青花瓷图）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描绘了古代神话中众神聚会的场景，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画中盛水果和汤的瓷碗均为中国青花瓷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这一艺术细节可用于佐证(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2_1#8415cbe38.bracket?pid=e617eedd8&amp;color=0,0,0&amp;vpa=11&amp;vtp=1"/>
          <p:cNvSpPr/>
          <p:nvPr/>
        </p:nvSpPr>
        <p:spPr>
          <a:xfrm>
            <a:off x="828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31_3#8415cbe38.choices?htil=2&amp;pid=e617eedd8&amp;color=0,0,0&amp;vtp=1&amp;bbb=1"/>
          <p:cNvSpPr/>
          <p:nvPr/>
        </p:nvSpPr>
        <p:spPr>
          <a:xfrm>
            <a:off x="722376" y="4444814"/>
            <a:ext cx="9436608" cy="843153"/>
          </a:xfrm>
          <a:prstGeom prst="rect">
            <a:avLst/>
          </a:prstGeom>
          <a:noFill/>
        </p:spPr>
        <p:txBody>
          <a:bodyPr wrap="none" lIns="0" tIns="0" rIns="0" bIns="0" rtlCol="0" anchor="t"/>
          <a:lstStyle/>
          <a:p>
            <a:pPr latinLnBrk="1">
              <a:lnSpc>
                <a:spcPts val="3600"/>
              </a:lnSpc>
              <a:tabLst>
                <a:tab pos="482600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.新航路开辟后中国瓷器主导欧洲市场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.欧洲殖民扩张推动中西文化直接碰撞</a:t>
            </a:r>
            <a:endParaRPr lang="en-US" altLang="zh-CN" sz="2000" dirty="0"/>
          </a:p>
          <a:p>
            <a:pPr latinLnBrk="1">
              <a:lnSpc>
                <a:spcPts val="3400"/>
              </a:lnSpc>
              <a:tabLst>
                <a:tab pos="482600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C.东西方商业贸易路线的文化影响力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.明清时期中国手工业技术全面西传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3_1#8415cbe38?vop=1&amp;pid=e617eedd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本题考查商业贸易对东西方文化交流的影响。选择C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：文艺复兴时期意大利画家贝利尼的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群神宴》中，有中国青花瓷出现，直接体现当时东西方商业贸易对欧洲文化的影响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。中国青花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瓷不仅作为奢侈品传入欧洲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，更逐渐成为中国文化的重要象征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，进而推动欧洲深化对中国工艺与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美学的认知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。这一艺术细节佐证了东西方商业贸易路线在跨文化交流中的重要作用。排除A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航路开辟前瓷器已传入欧洲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，且“主导欧洲市场”的说法缺乏依据。排除B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：鸦片战争前的中西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文化交流主要通过贸易而非殖民扩张推动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，B项因果关系不成立。排除D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：明清时期中国手工业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“全面西传”说法夸大且缺乏证据。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dba25bd58?pid=e617eed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16世纪，英语主要是英格兰人的语言。到18世纪中后期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，英语在国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际商贸活动中广泛使用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。二战后，英语成为科教领域和众多国际组织的通用语言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。这得益于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dba25bd58.bracket?pid=e617eedd8&amp;color=0,0,0&amp;vpa=12&amp;vtp=1"/>
          <p:cNvSpPr/>
          <p:nvPr/>
        </p:nvSpPr>
        <p:spPr>
          <a:xfrm>
            <a:off x="90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4_2#dba25bd58.choices?pid=e617eedd8&amp;color=0,0,0&amp;vtp=1&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A.“日不落帝国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”的建立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.国际格局的变化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C.世界市场的最终形成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.资本主义的发展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dba25bd58?vop=1&amp;pid=e617eedd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本题考查资本主义扩张的影响。选择D：材料强调英语由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16世纪时主要是英格兰人的语言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发展为二战后的国际通用语言，据所学可知这种转变与英美长期以来形成的国际影响力以及世界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贸易发展需要等多种因素紧密相关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。从本质上来看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，以英美为中心的世界资本主义不断扩展推动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了英语使用范围的扩大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，英语最终成为国际通用语言。排除A：据所学可知，英国于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18世纪中期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“日不落帝国”，但该说法不能完整概括英语的崛起过程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，二战后的英语发展状况与美国的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发展紧密相关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。排除B：据所学可知现代国际格局是动态变化的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，但英语在这种变化中地位始终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较高且更加通用流行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说明国际格局的变化并不是英语长期活跃并最终成为国际通用语言的原因。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C：据所学可知20世纪初，世界市场最终形成，此项难以完整概括材料中英语的发展状况。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a9b36d144?pid=e617eed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[内蒙古包头2025模考]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18世纪末，欧洲国家以海外殖民地为主要基地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，在全球建立了约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座不同类型的植物园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。这些植物园充当了获取外来高价值植物的农业实验站和国内外大宗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、稀有药物性植物及经济植物的驯化中转站。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这些植物园的建立说明(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a9b36d144.bracket?pid=e617eedd8&amp;color=0,0,0&amp;vpa=13&amp;vtp=1"/>
          <p:cNvSpPr/>
          <p:nvPr/>
        </p:nvSpPr>
        <p:spPr>
          <a:xfrm>
            <a:off x="954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7_2#a9b36d144.choices?pid=e617eedd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.殖民地的地位提高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.资本主义世界殖民体系形成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C.商品输出开始出现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.全球之间经济联系不断加强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a9b36d144?vop=1&amp;pid=e617eedd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本题考查殖民扩张与全球经济联系的加强。选择D：根据材料“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以海外殖民地为主要基地”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在全球建立了约1600座不同类型的植物园”“国内外大宗贸易植物”等并结合所学可知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着全球航路的开辟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，西欧的殖民扩张加剧，欧洲国家在海外殖民地建立了众多植物园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园发挥实验站和中转站的作用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，实际上说明全球经济联系加强。排除A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：欧洲国家在海外殖民地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建立植物园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，是对海外殖民地的资源掠夺，不能说明殖民地的地位提高。排除B：19世纪末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纪初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，资本主义世界殖民体系最终形成。排除C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：这些植物园的建立与运行说明全球经济联系不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，商品输出“开始出现”说法错误。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cbc16afd2?pid=e617eedd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1658年，伦敦《政治快报》上刊登了一则茶叶广告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，称饮茶可以改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善人的体质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。1866年，法国画家雷诺阿创作的绘画作品《在安托尼妈妈的旅店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》展现了法国民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众使用中国瓷器饮茶的场景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材料可用于说明(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cbc16afd2.bracket?pid=e617eedd8&amp;color=0,0,0&amp;vpa=14&amp;vtp=1"/>
          <p:cNvSpPr/>
          <p:nvPr/>
        </p:nvSpPr>
        <p:spPr>
          <a:xfrm>
            <a:off x="600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0_2#cbc16afd2.choices?pid=e617eedd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.国际贸易的发展推动了文化传播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.世界贸易格局发生了深刻的改变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C.茶叶已成为欧洲民众生活必需品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.英法两国民众饮食结构趋于一致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617eedd8?pid=ae1af7d98&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5631d350a?pid=e617eedd8&amp;color=0,0,0&amp;vtp=1&amp;bbb=1&amp;hb=1"/>
          <p:cNvSpPr/>
          <p:nvPr/>
        </p:nvSpPr>
        <p:spPr>
          <a:xfrm>
            <a:off x="722376" y="1603897"/>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[山东德州齐河一中2024高二月考]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伴随阵阵悦耳的驼铃和漫天的黄沙，葡萄、苜蓿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、石榴等作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物来到中国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。葡萄最早为古埃及人栽培，《史记》中“葡萄”写作“蒲陶”，是希腊文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Botrus的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音译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。当时中国引进了葡萄和葡萄酿酒技术。石榴原产波斯，中亚、南亚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、西亚也都有悠久的栽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种历史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5631d350a.bracket?pid=e617eedd8&amp;color=0,0,0&amp;vpa=1&amp;vtp=1"/>
          <p:cNvSpPr/>
          <p:nvPr/>
        </p:nvSpPr>
        <p:spPr>
          <a:xfrm>
            <a:off x="2192401" y="2956447"/>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_2#5631d350a.choices?pid=e617eedd8&amp;color=0,0,0&amp;vtp=1&amp;bbb=1"/>
          <p:cNvSpPr/>
          <p:nvPr/>
        </p:nvSpPr>
        <p:spPr>
          <a:xfrm>
            <a:off x="722376" y="3420236"/>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.促进了欧洲殖民扩张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.改变了地区人文地理格局</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C.有利于世界文明交流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.满足了人们日常生活所需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cbc16afd2?vop=1&amp;pid=e617eedd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本题考查茶文化在欧洲的传播。选择A：据材料“1658年</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称饮茶可以改善人的体质”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1866年</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展现了法国民众使用中国瓷器饮茶的场景”并结合所学可知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,国际贸易的过程伴随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，16世纪以后，随着商品流通的不断增强，中国茶广泛传播到欧洲等地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，中国的饮茶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文化在当地得到了传播与发展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,说明国际贸易的发展推动了文化传播。排除B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：世界贸易格局指世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界各国在国际贸易中的优势比较关系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,它反映了各国在国际贸易中的地位和作用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,材料未提及贸易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格局的变化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。排除C：通过材料可以看出饮茶这一风尚在欧洲国家出现,但“生活必需品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夸大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。排除D：仅凭英、法两国都有饮茶的行为不能证明英法两国饮食结构趋于一致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,饮茶行为和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饮食结构并不等同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5c35a1536?pid=e617eedd8&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15.下图是1950—2000年世界贸易发展示意图（单位：10亿美元）。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5c35a1536.bracket?pid=e617eedd8&amp;color=0,0,0&amp;vpa=15&amp;vtp=1"/>
          <p:cNvSpPr/>
          <p:nvPr/>
        </p:nvSpPr>
        <p:spPr>
          <a:xfrm>
            <a:off x="10656951" y="969264"/>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3_2#5c35a1536?pid=e617eedd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13632" y="1511300"/>
            <a:ext cx="4370832" cy="21122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3_3#5c35a1536.choices?pid=e617eedd8&amp;color=0,0,0&amp;vtp=1&amp;bbb=1"/>
          <p:cNvSpPr/>
          <p:nvPr/>
        </p:nvSpPr>
        <p:spPr>
          <a:xfrm>
            <a:off x="722376" y="37592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A.二战后国际贸易持续发展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.20世纪70年代国际贸易发展得益于《关税与贸易总协定》的签订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.WTO成立是20世纪80年代国际贸易发展的重要原因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.冷战结束有利于20世纪90年代国际贸易的发展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5c35a1536?vop=1&amp;pid=e617eedd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本题考查国际贸易的发展。选择D：根据材料和所学可知,冷战结束后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,全球化发展的最大障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碍被打破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,这有利于20世纪90年代国际贸易的发展。排除A：根据示意图可知,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20世纪五六十年代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世界贸易发展几乎停滞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。排除B：《关税与贸易总协定》签订于1947年，与20世纪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70年代相距较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。排除C：世界贸易组织于1995年正式开始运作。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5710ea164?pid=e617eedd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[天津河北区2025高二期末]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21世纪以来，美国好莱坞电影风靡全球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，很多电影中的主人公都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身怀绝技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，承担着拯救世界、维护和平、捍卫自由的使命。对此，有学者认为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：在当代国际社会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，美国文化是一种无须投入过多并且相当有价值的软力量资源</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这种力量能让其他人做你想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让他们做的事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这充分说明(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5710ea164.bracket?pid=e617eedd8&amp;color=0,0,0&amp;vpa=16&amp;vtp=1"/>
          <p:cNvSpPr/>
          <p:nvPr/>
        </p:nvSpPr>
        <p:spPr>
          <a:xfrm>
            <a:off x="3970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6_2#5710ea164.choices?pid=e617eedd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.文化输出成为美国实行对外战略的工具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.美国利用电影反映其主流价值观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C.美国的政治与文化之间的相互关系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.美国主动承担维护世界和平重任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5710ea164?vop=1&amp;pid=e617eedd8&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本题考查美国的文化输出。选择A：根据材料并结合所学可知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，美国通过好莱坞电影这一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，向全球宣扬美国所倡导的价值观和国际秩序。这种文化输出并非单纯的文化交流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是服务于美国的对外战略，美国试图通过其强大的文化影响力来使其他国家在一定程度上接受美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国的价值观和政策导向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：题干重点强调的是美国文化输出对国际社会的影响以及其与美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国对外战略的关系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，材料虽然表明电影中体现了美国的一些价值观，但这并非其核心目的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：题干中没有信息涉及美国的政治与文化之间的“相互”关系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，主要围绕美国文化输出及其影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响展开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。排除D：美国在历史上多次在国际事务中从自身利益角度出发采取行动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，这显然与主动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承担维护世界和平的重任不符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。材料中电影主人公的行为只是一种文化形象的塑造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，不能等同于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美国在现实中的真实行为和意图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，美国的文化输出更多是为了实现自身的战略利益。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a444dd18?pid=ae1af7d98&amp;color=0,0,0&amp;vtp=1&amp;bt=1&amp;bbb=1"/>
          <p:cNvSpPr/>
          <p:nvPr/>
        </p:nvSpPr>
        <p:spPr>
          <a:xfrm>
            <a:off x="722376" y="969265"/>
            <a:ext cx="10753344" cy="549593"/>
          </a:xfrm>
          <a:prstGeom prst="rect">
            <a:avLst/>
          </a:prstGeom>
          <a:noFill/>
        </p:spPr>
        <p:txBody>
          <a:bodyPr wrap="none" lIns="0" tIns="0" rIns="0" bIns="0" rtlCol="0" anchor="t"/>
          <a:lstStyle/>
          <a:p>
            <a:pPr algn="l" latinLnBrk="1">
              <a:lnSpc>
                <a:spcPts val="48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49_1#f5f6cdc65?pid=1a444dd18&amp;color=0,0,0&amp;vtp=1&amp;bbb=1&amp;hb=1"/>
          <p:cNvSpPr/>
          <p:nvPr/>
        </p:nvSpPr>
        <p:spPr>
          <a:xfrm>
            <a:off x="722376" y="1582263"/>
            <a:ext cx="10753344" cy="48249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[湖北七市州2025高二期末]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阅读材料回答问题。（12分）</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宋代曾涌现出一批举世闻名的瓷窑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定窑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汝窑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官窑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越窑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耀州窑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龙泉窑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景德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镇窑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吉州窑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磁州窑等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风格各异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争妍斗艳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耀州窑青瓷中可见印度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波斯文化的摩羯纹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常与中式波浪纹结合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用于碗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盘内底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磁州窑等窑口的瓷器上出现更多的几何化的开光构图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如菱形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多边形边框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内部则填充花卉或文字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这些构图通常见于伊斯兰器物上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景德镇窑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磁州窑瓷器上出现了狮子戏球纹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这一动态表现方式可能参考了中亚金属器中的狮子造型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外销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至西亚的广东潮州窑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福建德化窑瓷器上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偶见类似椰枣的植物纹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宋代瓷器通过东南沿海的港口销往东南亚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南亚和北非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再经阿拉伯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波斯陶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工模仿后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经地中海贸易传入欧洲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北宋瓷器上的缠枝莲纹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牡丹纹通过伊斯兰艺术抽象化后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成为欧洲文艺复兴时期陶器的装饰元素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摘编自李龙生、费利君《宋代瓷器文化的传播及其审美取向》等</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2#f5f6cdc65?pid=1a444dd18&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马可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波罗行纪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对瓷器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主要是宋代瓷器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的描述激发了后来大航海时代欧洲人对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白色黄金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的追求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北宋的高温烧制技术成为欧洲陶工长期模仿的目标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人把瓷器看作是伦理规范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和谐共融与美德风度的化身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他们通过中华物品的万花筒得以窥视自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己内心中对人类尊严和高尚的追求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欧洲贵族通过精致的瓷器餐具规范用餐礼仪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瓷器成为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明化进程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的工具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使用瓷器暗示使用者的教养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正如法国宫廷将瓷器茶具与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优雅谈吐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绑定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因为各种因素的作用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世纪中叶出现了中西瓷器贸易的一个新高峰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竹园陶记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欧土重华瓷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我国商人投其所好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乃于景德镇烧造白器</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另雇工匠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仿照西洋画法</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彩瓷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然后售之西商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华瓷在西方民间日益普及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瓷器不但成为新兴的中产阶级的必需用品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而且逐渐进入寻常百姓家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摘编自吴建雍《18世纪的中国与世界:对外关系卷》</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0_1#eaefee854?pid=f5f6cdc65&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（1）据材料一，结合所学知识，概括宋代瓷器贸易的特点，并简析其影响。（7分）</a:t>
            </a:r>
            <a:endParaRPr lang="en-US" altLang="zh-CN" sz="2000" dirty="0"/>
          </a:p>
        </p:txBody>
      </p:sp>
      <p:sp>
        <p:nvSpPr>
          <p:cNvPr id="3" name="QO_6_AN.51_1#eaefee854?vop=1&amp;pid=f5f6cdc65&amp;color=0,0,0&amp;vtp=1&amp;bbb=1&amp;hb=1"/>
          <p:cNvSpPr/>
          <p:nvPr/>
        </p:nvSpPr>
        <p:spPr>
          <a:xfrm>
            <a:off x="722376" y="1435169"/>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特点：瓷器制作技艺精湛，种类丰富；销量大，市场广阔；融汇中西文化。（每点1</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：加强中西方的经济、文化联系；有利于丰富人们的物质和精神生活；传播东方文化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了西方的审美和社会生活习惯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；丰富了中华文化内涵；</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推动了中国手工业技艺的进步。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每点1分，任意四点4分）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2_1#eaefee854?vop=1&amp;pid=f5f6cdc65&amp;color=0,0,0&amp;vtp=1&amp;bt=1&amp;bbb=1&amp;hb=1"/>
          <p:cNvSpPr/>
          <p:nvPr/>
        </p:nvSpPr>
        <p:spPr>
          <a:xfrm>
            <a:off x="722376" y="972000"/>
            <a:ext cx="10753344" cy="5390134"/>
          </a:xfrm>
          <a:prstGeom prst="rect">
            <a:avLst/>
          </a:prstGeom>
          <a:noFill/>
        </p:spPr>
        <p:txBody>
          <a:bodyPr wrap="none" lIns="0" tIns="0" rIns="0" bIns="0" rtlCol="0" anchor="t"/>
          <a:lstStyle/>
          <a:p>
            <a:pPr algn="l" latinLnBrk="1">
              <a:lnSpc>
                <a:spcPts val="33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2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本题考查瓷器贸易。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第一小问特点，由材料一“定窑、汝窑、官窑、越窑、耀州窑、龙泉</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窑、景德镇窑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、吉州窑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、磁州窑等，风格各异，争妍斗艳”可得出，瓷器制作技艺精湛，种类丰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富；由材料一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“外销至西亚的广东潮州窑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、福建德化窑瓷器”及所学可得出，销量大，市场广阔；由材料一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“耀州窑青瓷中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可见印度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—波斯文化的</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参考了中亚金属器中的狮子造型”“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北宋瓷器上的缠枝莲纹、牡丹纹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通过伊斯兰艺术抽象化后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，成为欧洲文艺复兴时期陶器的装饰元素”及所学可得出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，融汇中西文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。第二小问影响，据材料一“宋代瓷器通过东南沿海的港口销往东南亚、西亚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、南亚和北非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东非，再经阿拉伯、波斯陶工模仿后，经地中海贸易传入欧洲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”及所学可知瓷器加强了中西方的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、文化联系；结合所学可知，瓷器作为生活用品，销往各地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，丰富了不同地区人们的生活用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具选择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，而其精美的造型、独特的文化图案等，满足了人们的审美需求，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丰富了精神世界，可得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知瓷器贸易有利于丰富人民的物质和精神生活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。根据材料一“北宋瓷器上的缠枝莲纹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、牡丹纹通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过伊斯兰艺术抽象化后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，成为欧洲文艺复兴时期陶器的装饰元素”及所学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，可知瓷器传播了东方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，影响了西方的审美和社会生活习惯；根据材料一“磁州窑等窑口的瓷器上</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参考了中亚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ct val="126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金属器中的狮子造型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”及所学可知瓷器丰富了中华文化内涵，推动了中国手工业技艺的进步。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500"/>
                                        <p:tgtEl>
                                          <p:spTgt spid="2">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
                                            <p:txEl>
                                              <p:pRg st="7" end="7"/>
                                            </p:txEl>
                                          </p:spTgt>
                                        </p:tgtEl>
                                        <p:attrNameLst>
                                          <p:attrName>style.visibility</p:attrName>
                                        </p:attrNameLst>
                                      </p:cBhvr>
                                      <p:to>
                                        <p:strVal val="visible"/>
                                      </p:to>
                                    </p:set>
                                    <p:animEffect transition="in" filter="fade">
                                      <p:cBhvr>
                                        <p:cTn id="45" dur="500"/>
                                        <p:tgtEl>
                                          <p:spTgt spid="2">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
                                            <p:txEl>
                                              <p:pRg st="8" end="8"/>
                                            </p:txEl>
                                          </p:spTgt>
                                        </p:tgtEl>
                                        <p:attrNameLst>
                                          <p:attrName>style.visibility</p:attrName>
                                        </p:attrNameLst>
                                      </p:cBhvr>
                                      <p:to>
                                        <p:strVal val="visible"/>
                                      </p:to>
                                    </p:set>
                                    <p:animEffect transition="in" filter="fade">
                                      <p:cBhvr>
                                        <p:cTn id="50" dur="500"/>
                                        <p:tgtEl>
                                          <p:spTgt spid="2">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Effect transition="in" filter="fade">
                                      <p:cBhvr>
                                        <p:cTn id="55" dur="500"/>
                                        <p:tgtEl>
                                          <p:spTgt spid="2">
                                            <p:txEl>
                                              <p:pRg st="9" end="9"/>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2">
                                            <p:txEl>
                                              <p:pRg st="10" end="10"/>
                                            </p:txEl>
                                          </p:spTgt>
                                        </p:tgtEl>
                                        <p:attrNameLst>
                                          <p:attrName>style.visibility</p:attrName>
                                        </p:attrNameLst>
                                      </p:cBhvr>
                                      <p:to>
                                        <p:strVal val="visible"/>
                                      </p:to>
                                    </p:set>
                                    <p:animEffect transition="in" filter="fade">
                                      <p:cBhvr>
                                        <p:cTn id="60" dur="500"/>
                                        <p:tgtEl>
                                          <p:spTgt spid="2">
                                            <p:txEl>
                                              <p:pRg st="10" end="10"/>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
                                            <p:txEl>
                                              <p:pRg st="11" end="11"/>
                                            </p:txEl>
                                          </p:spTgt>
                                        </p:tgtEl>
                                        <p:attrNameLst>
                                          <p:attrName>style.visibility</p:attrName>
                                        </p:attrNameLst>
                                      </p:cBhvr>
                                      <p:to>
                                        <p:strVal val="visible"/>
                                      </p:to>
                                    </p:set>
                                    <p:animEffect transition="in" filter="fade">
                                      <p:cBhvr>
                                        <p:cTn id="65" dur="500"/>
                                        <p:tgtEl>
                                          <p:spTgt spid="2">
                                            <p:txEl>
                                              <p:pRg st="11" end="11"/>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
                                            <p:txEl>
                                              <p:pRg st="12" end="12"/>
                                            </p:txEl>
                                          </p:spTgt>
                                        </p:tgtEl>
                                        <p:attrNameLst>
                                          <p:attrName>style.visibility</p:attrName>
                                        </p:attrNameLst>
                                      </p:cBhvr>
                                      <p:to>
                                        <p:strVal val="visible"/>
                                      </p:to>
                                    </p:set>
                                    <p:animEffect transition="in" filter="fade">
                                      <p:cBhvr>
                                        <p:cTn id="70"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3_1#ba50dff5f?pid=f5f6cdc65&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（2）据材料二，结合所学知识，分析18世纪中叶中西瓷器贸易兴盛的背景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，并以瓷器贸易为例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说明国际贸易的文化功能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。（5分）</a:t>
            </a:r>
            <a:endParaRPr lang="en-US" altLang="zh-CN" sz="2000" dirty="0"/>
          </a:p>
        </p:txBody>
      </p:sp>
      <p:sp>
        <p:nvSpPr>
          <p:cNvPr id="3" name="QO_6_AN.54_1#ba50dff5f?vop=1&amp;pid=f5f6cdc65&amp;color=0,0,0&amp;vtp=1&amp;bbb=1&amp;hb=1"/>
          <p:cNvSpPr/>
          <p:nvPr/>
        </p:nvSpPr>
        <p:spPr>
          <a:xfrm>
            <a:off x="722376" y="1882844"/>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背景：17—18世纪，世界市场初步形成；资本主义兴起、发展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；欧洲人视使用瓷器为尊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严与高尚的行为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，瓷器从奢侈品变为身份符号；饮茶与咖啡文化的普及；启蒙思想传播与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文化热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”兴起；中国商人根据欧洲需求调整产品。（每点1分，任意三点3分）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文化功能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：瓷器凝聚中西生产技术、生产生活方式和价值观，并传播到不同地区</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；瓷器贸易中的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竞争推动着技术创新和文化创新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；瓷器贸易加强了不同地区的联系，有利于打破文化藩篱</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文化交融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。（每点1分，任意两点2分）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5631d350a?vop=1&amp;pid=e617eedd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本题考查汉代丝绸之路的影响。选择C：据材料“驼铃和漫天的黄沙,葡萄、苜蓿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、石榴等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作物来到中国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”及所学可知,随着丝绸之路的开通,葡萄、石榴等外来作物传到中国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,丰富了人们的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,这有利于世界文明交流。排除A：据材料“阵阵悦耳的驼铃和漫天的黄沙”可知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,材料体现的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是外来作物经过陆上丝绸之路传到中国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,这与欧洲殖民扩张无关。排除B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：材料中的物种传播并不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会改变地区人文地理格局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,此项说法夸大了物种传播的影响。排除D：葡萄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、石榴等作物传到中国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丰富了人们的生活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,但“满足了人们日常生活所需”说法过于夸张,且不符合史实。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5_1#ba50dff5f?vop=1&amp;pid=f5f6cdc65&amp;color=0,0,0&amp;vtp=1&amp;bt=1&amp;bbb=1&amp;hb=1"/>
          <p:cNvSpPr/>
          <p:nvPr/>
        </p:nvSpPr>
        <p:spPr>
          <a:xfrm>
            <a:off x="722376" y="972000"/>
            <a:ext cx="10753344" cy="5041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第一小问背景，结合材料时间“17—18世纪”可知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，随着新航路开辟和西欧各国的殖民扩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，世界市场初步形成，为瓷器贸易提供了广阔的市场空间。随着资本主义经济的兴起、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欧洲有更强的经济实力和需求来开展国际贸易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，购买包括瓷器在内的商品；由材料二可知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，贵族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对瓷器的推崇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，视使用瓷器为有修养的行为，使瓷器需求大增，推动了瓷器贸易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，瓷器从奢侈品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变为身份符号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。结合所学可知，饮茶在欧洲逐渐流行，咖啡文化也不断发展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，瓷器作为盛放饮品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的器具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，其需求随着相关文化的普及而增加，促进了瓷器贸易；启蒙思想传播过程中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中的一些理念受到欧洲关注和推崇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，引发“中国文化热”。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瓷器作为中国文化的重要载体之一，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受到欧洲人喜爱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，推动了贸易发展。由材料二“我国商人</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售之西商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”，可知中国商人根据欧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洲市场需求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，改进瓷器制作工艺和图案风格，生产出更符合欧洲人喜好的产品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，促进了瓷器贸易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兴盛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。第二小问文化功能，由所学可知，瓷器制作运用了中国先进的制瓷技术，同时其图案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途等反映了中西不同的生活方式和价值观念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。在贸易过程中，这些文化元素传播到世界各地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5_1#ba50dff5f?vop=1&amp;pid=f5f6cdc65&amp;color=0,0,0&amp;vtp=1&amp;bt=1&amp;bbb=1&amp;hb=1"/>
          <p:cNvSpPr/>
          <p:nvPr/>
        </p:nvSpPr>
        <p:spPr>
          <a:xfrm>
            <a:off x="722376" y="972000"/>
            <a:ext cx="10753344" cy="26850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不同地区的人们接触和了解到其他地区的生产技术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、生活方式和价值观念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。为在瓷器贸易中占据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，中国和欧洲的工匠都不断改进技术、创新技艺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。例如中国工匠根据欧洲需求创新图案和制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作工艺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，欧洲陶工长期模仿中国高温烧制技术并在此基础上探索创新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，表明这种贸易竞争促进了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技术和文化的创新发展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。瓷器贸易使不同国家和地区之间有了更密切的经济往来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，在频繁的交流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，人们增进了对彼此文化的了解和认识，打破了文化隔阂，推动了文化在交流中相互融合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3" name="QO_5_AS.56_1#f5f6cdc65?vop=1&amp;pid=1a444dd18&amp;color=0,0,0&amp;vtp=1&amp;bbb=1"/>
          <p:cNvSpPr/>
          <p:nvPr/>
        </p:nvSpPr>
        <p:spPr>
          <a:xfrm>
            <a:off x="722376" y="3692715"/>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3">
                                            <p:bg/>
                                          </p:spTgt>
                                        </p:tgtEl>
                                        <p:attrNameLst>
                                          <p:attrName>style.visibility</p:attrName>
                                        </p:attrNameLst>
                                      </p:cBhvr>
                                      <p:to>
                                        <p:strVal val="visible"/>
                                      </p:to>
                                    </p:set>
                                    <p:animEffect transition="in" filter="fade">
                                      <p:cBhvr>
                                        <p:cTn id="30" dur="500"/>
                                        <p:tgtEl>
                                          <p:spTgt spid="3">
                                            <p:bg/>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05ce850f6?pid=1a444dd1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[福建福州名校2025高二联考]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某博物馆举办的展览以宋元时期泉州港的繁荣为主题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港通天下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货畅其流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市舶管理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宗教融合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科技交流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五个单元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展现了宋元时期中国与世界的贸易往来和文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为观众呈现了一幅多元共生的文明画卷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参照该博物馆的策展思路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，任选一个或多个朝代，自拟主题，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进行单元设计并说明设计理由。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要求：明确主题，至少有三个单元设计；观点明确，史论结合，不得照抄材料）</a:t>
            </a:r>
            <a:endParaRPr lang="en-US" altLang="zh-CN" sz="20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8_1#05ce850f6?vop=1&amp;pid=1a444dd18&amp;color=0,0,0&amp;vtp=1&amp;bt=1&amp;bbb=1&amp;hb=1"/>
          <p:cNvSpPr/>
          <p:nvPr/>
        </p:nvSpPr>
        <p:spPr>
          <a:xfrm>
            <a:off x="722376" y="972000"/>
            <a:ext cx="10753344" cy="4120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：“汉唐盛世——丝绸之路的文明交融”。（1分）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设计理由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：汉唐时期是丝绸之路发展的鼎盛阶段，通过</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“凿空西域”“货通中西”“精神共鸣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1" i="0">
              <a:solidFill>
                <a:srgbClr val="00B05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三个单元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，从政治基础、经济交流、文化融合三个层面</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，展现丝绸之路在促进东西方文明交融中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的重要作用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，呼应</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“文明对话”</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的主题。（1分）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单元一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：凿空西域。</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：张骞出使西域、西域都护府的设立。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：张骞通西域拓展了丝绸之路，西域都护府的设立加强了中央政权对西域的管辖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，为丝绸之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路的繁荣奠定了政治基础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，是文明交流的重要前提。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8_2#05ce850f6?vop=1&amp;pid=1a444dd18&amp;color=0,0,0&amp;vtp=1&amp;bt=1&amp;bbb=1&amp;hb=1"/>
          <p:cNvSpPr/>
          <p:nvPr/>
        </p:nvSpPr>
        <p:spPr>
          <a:xfrm>
            <a:off x="722376" y="972000"/>
            <a:ext cx="10753344" cy="4120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单元二：货通中西。</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：中国的丝绸、瓷器等商品西传，西域的葡萄、苜蓿、良马等传入中原。</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：这些商品的交流反映了丝绸之路的经济功能，体现了东西方物质文化的互通有无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双方经济的发展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单元三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：精神共鸣。</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内容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：西域是佛教传入中原的重要路径之一。佛教传入中国后逐渐本土化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，丰富了中国传统思想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。中原的儒家文化、科技等对西域产生影响。</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：文化的交流是文明交融的深层体现，佛教的传播和中原文化的辐射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，展现了汉唐时期东西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方精神文化的碰撞与融合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。（三个单元共8分）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9_1#05ce850f6?vop=1&amp;pid=1a444dd18&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本题考查古代商路与商路上的文化交流。答题时参照该博物馆的策展思路，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首先拟定主题。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，参照材料模式，结合所学对外交往的史实进行阐述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，如汉唐时期是丝绸之路发展的鼎盛阶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“凿空西域”“货通中西”“精神共鸣”三个单元，从政治基础、经济交流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合三个层面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，展现丝绸之路在促进东西方文明交融中的重要作用，呼应“文明对话”</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c6da0214f?pid=e617eedd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[山西吕梁2025高二期末]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西方学者通过考古探险得出张骞出使西域是“中国融入西方文明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；后有中国学者通过中亚考古，实证中国游牧文明对丝路的主动塑造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；又有中亚学者根据中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亚考古遗址的系统性破坏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，提出西方中心叙事掩盖了殖民掠夺对丝路文明的破坏。据此可知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于丝绸之路的研究(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c6da0214f.bracket?pid=e617eedd8&amp;color=0,0,0&amp;vpa=2&amp;vtp=1"/>
          <p:cNvSpPr/>
          <p:nvPr/>
        </p:nvSpPr>
        <p:spPr>
          <a:xfrm>
            <a:off x="295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c6da0214f.choices?pid=e617eedd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.西方学者的学术视角更合理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.随着研究视角拓展而趋于全面</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C.忽视非西方国家学者的贡献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.后期学者研究比传统观点可信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c6da0214f?vop=1&amp;pid=e617eedd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本题考查丝绸之路。选择B：材料中关于丝绸之路的研究有西方学者、中国学者</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、中亚学者等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视角</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，且不同学者对于丝绸之路的研究视角不同，得出不同的研究结论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，这说明随着研究视角的拓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，对丝绸之路的认识越来越多元且趋于全面。排除A：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西方学者的学术视角基于西方立场展开，</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因此其研究的学术视角存在缺陷</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。排除C：材料提及中国及中亚学者对丝路研究的贡献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，并未忽视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非西方国家学者的贡献</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。排除D：后期学者的研究未必比传统观点更为可信，需要进行鉴别。</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48c545897?pid=e617eedd8&amp;color=0,0,0&amp;vtp=1&amp;bt=1&amp;bbb=1&amp;hb=1"/>
          <p:cNvSpPr/>
          <p:nvPr/>
        </p:nvSpPr>
        <p:spPr>
          <a:xfrm>
            <a:off x="722377" y="972000"/>
            <a:ext cx="1074963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[广东湛江2025高二期末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一词源自波斯语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，流行于西域、印度等伊斯兰地区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，是一种中亚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和波斯的馅饼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，包馅油煎而成，曾风靡唐朝的饮食市场。时人有书记载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“明经因访邻房乡曲五六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邀入长兴里</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店常所过处</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与客食</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C_5_BD.7_1#48c545897?pid=e617eedd8&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03650" y="1122045"/>
            <a:ext cx="266065" cy="2540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BD.7_1#48c545897?pid=e617eedd8&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69715" y="1124585"/>
            <a:ext cx="262255" cy="2514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7_1#48c545897?pid=e617eedd8&amp;color=0,0,0&amp;tib=255,255,255&amp;iip=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710815" y="2008505"/>
            <a:ext cx="257810" cy="2463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7_1#48c545897?pid=e617eedd8&amp;color=0,0,0&amp;tib=255,255,255&amp;iip=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964815" y="2008505"/>
            <a:ext cx="258445" cy="24765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7_1#48c545897?pid=e617eedd8&amp;color=0,0,0&amp;tib=255,255,255&amp;iip=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694680" y="2010410"/>
            <a:ext cx="274320" cy="26225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7_1#48c545897?pid=e617eedd8&amp;color=0,0,0&amp;tib=255,255,255&amp;iip=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965190" y="2013585"/>
            <a:ext cx="270510" cy="259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5_AN.8_1#48c545897.bracket?pid=e617eedd8&amp;color=0,0,0&amp;vpa=3&amp;vtp=1"/>
          <p:cNvSpPr/>
          <p:nvPr/>
        </p:nvSpPr>
        <p:spPr>
          <a:xfrm>
            <a:off x="8440802"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10" name="QC_5_BD.7_2#48c545897.choices?pid=e617eedd8&amp;color=0,0,0&amp;vtp=1&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.贵族尚胡之风得以盛行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.时人的饮食结构得到改善</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C.文化交流影响社会生活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.物种交流催生新文化因素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48c545897?vop=1&amp;pid=e617eedd8&amp;color=0,0,0&amp;vtp=1&amp;bt=1&amp;bbb=1&amp;hb=1"/>
          <p:cNvSpPr/>
          <p:nvPr/>
        </p:nvSpPr>
        <p:spPr>
          <a:xfrm>
            <a:off x="722377" y="972000"/>
            <a:ext cx="10749630"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本题考查文化交流对唐代社会生活的影响。选择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源自中亚和波斯，经丝绸之路传入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，曾为唐朝流行食品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，材料中关于人们食</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的记载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表明外来饮食文化融入唐朝市井生活，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体现文化交流对社会生活的影响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出现于市井店铺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表明该食品并非贵族专属，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项表述不准确。排除B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：时人食用</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仅反映一种新食物出现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，未涉及食物种类增加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，不能证明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整体饮食结构改善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传入唐朝的现象属饮食文化交流范畴，物种交流强调农作物或动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物引进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，如葡萄、胡椒等传入中国，材料未提及新物种交流。</a:t>
            </a:r>
            <a:endParaRPr lang="en-US" altLang="zh-CN" sz="2200" dirty="0"/>
          </a:p>
        </p:txBody>
      </p:sp>
      <p:pic>
        <p:nvPicPr>
          <p:cNvPr id="3" name="QC_5_AS.9_1#48c545897?vop=1&amp;pid=e617eedd8&amp;color=0,0,0&amp;tib=255,255,255&amp;iip=7&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062470" y="1145540"/>
            <a:ext cx="240030" cy="22733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AS.9_1#48c545897?vop=1&amp;pid=e617eedd8&amp;color=0,0,0&amp;tib=255,255,255&amp;iip=8&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302500" y="1145540"/>
            <a:ext cx="240030" cy="22733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AS.9_1#48c545897?vop=1&amp;pid=e617eedd8&amp;color=0,0,0&amp;tib=255,255,255&amp;iip=9&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725795" y="1625600"/>
            <a:ext cx="245745" cy="23304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AS.9_1#48c545897?vop=1&amp;pid=e617eedd8&amp;color=0,0,0&amp;tib=255,255,255&amp;iip=10&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966460" y="1625600"/>
            <a:ext cx="230505" cy="21907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AS.9_1#48c545897?vop=1&amp;pid=e617eedd8&amp;color=0,0,0&amp;tib=255,255,255&amp;iip=1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197600" y="2082800"/>
            <a:ext cx="206375" cy="19494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AS.9_1#48c545897?vop=1&amp;pid=e617eedd8&amp;color=0,0,0&amp;tib=255,255,255&amp;iip=1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10960" y="2082800"/>
            <a:ext cx="210185" cy="19875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9" name="QC_5_AS.9_1#48c545897?vop=1&amp;pid=e617eedd8&amp;color=0,0,0&amp;tib=255,255,255&amp;iip=13&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59935" y="2540000"/>
            <a:ext cx="224790" cy="21272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QC_5_AS.9_1#48c545897?vop=1&amp;pid=e617eedd8&amp;color=0,0,0&amp;tib=255,255,255&amp;iip=14&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91710" y="2540000"/>
            <a:ext cx="232410" cy="21971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1" name="QC_5_AS.9_1#48c545897?vop=1&amp;pid=e617eedd8&amp;color=0,0,0&amp;tib=255,255,255&amp;iip=1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700" y="2997200"/>
            <a:ext cx="255905" cy="241935"/>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2" name="QC_5_AS.9_1#48c545897?vop=1&amp;pid=e617eedd8&amp;color=0,0,0&amp;tib=255,255,255&amp;iip=16&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78605" y="2997200"/>
            <a:ext cx="255270" cy="241935"/>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500"/>
                                        <p:tgtEl>
                                          <p:spTgt spid="9"/>
                                        </p:tgtEl>
                                      </p:cBhvr>
                                    </p:animEffect>
                                  </p:childTnLst>
                                </p:cTn>
                              </p:par>
                              <p:par>
                                <p:cTn id="38" presetID="10" presetClass="entr" presetSubtype="0" fill="hold" nodeType="with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par>
                                <p:cTn id="47" presetID="10" presetClass="entr" presetSubtype="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fade">
                                      <p:cBhvr>
                                        <p:cTn id="49" dur="500"/>
                                        <p:tgtEl>
                                          <p:spTgt spid="5"/>
                                        </p:tgtEl>
                                      </p:cBhvr>
                                    </p:animEffect>
                                  </p:childTnLst>
                                </p:cTn>
                              </p:par>
                              <p:par>
                                <p:cTn id="50" presetID="10" presetClass="entr" presetSubtype="0"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par>
                                <p:cTn id="53" presetID="10" presetClass="entr" presetSubtype="0" fill="hold"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fade">
                                      <p:cBhvr>
                                        <p:cTn id="5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233b68ab9?pid=e617eedd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导致下列两图变化的主要因素是(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233b68ab9.bracket?pid=e617eedd8&amp;color=0,0,0&amp;vpa=4&amp;vtp=1"/>
          <p:cNvSpPr/>
          <p:nvPr/>
        </p:nvSpPr>
        <p:spPr>
          <a:xfrm>
            <a:off x="468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0_3#233b68ab9?iti=1&amp;htil=1&amp;pid=e617eedd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234440" y="1511300"/>
            <a:ext cx="4343400"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0_4#233b68ab9?iti=2&amp;htil=1&amp;pid=e617eedd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483096" y="1703324"/>
            <a:ext cx="4608576" cy="2862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0_5#233b68ab9?iti=1&amp;htil=1&amp;pid=e617eedd8&amp;color=0,0,0&amp;vtp=1&amp;bbb=1"/>
          <p:cNvSpPr/>
          <p:nvPr/>
        </p:nvSpPr>
        <p:spPr>
          <a:xfrm>
            <a:off x="2361565" y="4692396"/>
            <a:ext cx="2089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唐朝对外贸易路线</a:t>
            </a:r>
            <a:endParaRPr lang="en-US" altLang="zh-CN" sz="2000" dirty="0"/>
          </a:p>
        </p:txBody>
      </p:sp>
      <p:sp>
        <p:nvSpPr>
          <p:cNvPr id="7" name="QC_5_BD.10_6#233b68ab9?iti=2&amp;htil=1&amp;pid=e617eedd8&amp;color=0,0,0&amp;vtp=1&amp;bbb=1"/>
          <p:cNvSpPr/>
          <p:nvPr/>
        </p:nvSpPr>
        <p:spPr>
          <a:xfrm>
            <a:off x="7742810" y="4692396"/>
            <a:ext cx="2089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南宋对外贸易路线</a:t>
            </a:r>
            <a:endParaRPr lang="en-US" altLang="zh-CN" sz="2000" dirty="0"/>
          </a:p>
        </p:txBody>
      </p:sp>
      <p:sp>
        <p:nvSpPr>
          <p:cNvPr id="8" name="QC_5_BD.10_7#233b68ab9.choices?pid=e617eedd8&amp;color=0,0,0&amp;vtp=1&amp;bbb=1"/>
          <p:cNvSpPr/>
          <p:nvPr/>
        </p:nvSpPr>
        <p:spPr>
          <a:xfrm>
            <a:off x="722376" y="5154041"/>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.国家海权意识增强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.指南针的广泛应用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C.经济政治格局的演变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.朝贡贸易体系的发展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10224</Words>
  <Application>WPS 演示</Application>
  <PresentationFormat>宽屏</PresentationFormat>
  <Paragraphs>396</Paragraphs>
  <Slides>46</Slides>
  <Notes>45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46</vt:i4>
      </vt:variant>
    </vt:vector>
  </HeadingPairs>
  <TitlesOfParts>
    <vt:vector size="6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楷体</vt:lpstr>
      <vt:lpstr>汉仪君黑-45简</vt:lpstr>
      <vt:lpstr>汉仪雅酷黑简</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2025-10-16T07:38:00Z</dcterms:created>
  <dcterms:modified xsi:type="dcterms:W3CDTF">2025-10-17T04:20:01Z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87F54699483B47C89C7E9AA19FA1704B_12</vt:lpwstr>
  </property>
  <property fmtid="{D5CDD505-2E9C-101B-9397-08002B2CF9AE}" pid="3" name="KSOProductBuildVer">
    <vt:lpwstr>2052-12.1.0.23125</vt:lpwstr>
  </property>
</Properties>
</file>