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330777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ec7419e93348528ddcb2ba#tid=68f093d9473dec000960707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选择性必修3 文化交流与传播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
        <p:nvSpPr>
          <p:cNvPr id="6" name="MasterShapeName"/>
          <p:cNvSpPr/>
          <p:nvPr/>
        </p:nvSpPr>
        <p:spPr>
          <a:xfrm>
            <a:off x="731520" y="5522976"/>
            <a:ext cx="1719072" cy="402336"/>
          </a:xfrm>
          <a:prstGeom prst="rect">
            <a:avLst/>
          </a:prstGeom>
          <a:noFill/>
          <a:ln/>
        </p:spPr>
        <p:txBody>
          <a:bodyPr wrap="square" lIns="0" tIns="0" rIns="0" bIns="0" rtlCol="0" anchor="ctr"/>
          <a:lstStyle/>
          <a:p>
            <a:pPr algn="ctr"/>
            <a:r>
              <a:rPr lang="en-US" sz="2400" b="1" i="0" dirty="0">
                <a:solidFill>
                  <a:srgbClr val="639319"/>
                </a:solidFill>
                <a:latin typeface="等线 (正文)" pitchFamily="34" charset="0"/>
                <a:ea typeface="等线 (正文)" pitchFamily="34" charset="-122"/>
                <a:cs typeface="等线 (正文)" pitchFamily="34" charset="-120"/>
              </a:rPr>
              <a:t>xxx</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4_AS.12_1#0d60370fb?vop=1&amp;pid=c47b7b276&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本题考查明朝经济发展与海外贸易。选择C：根据材料与所学知识可知,新航路开辟后</a:t>
            </a:r>
            <a:r>
              <a:rPr lang="en-US" altLang="zh-CN" sz="2000" b="0" i="0" spc="-50">
                <a:solidFill>
                  <a:srgbClr val="000000"/>
                </a:solidFill>
                <a:latin typeface="微软雅黑" pitchFamily="34" charset="0"/>
                <a:ea typeface="微软雅黑" pitchFamily="34" charset="-122"/>
                <a:cs typeface="微软雅黑" pitchFamily="34" charset="-120"/>
              </a:rPr>
              <a:t>,一个围</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绕白银输入中国的贸易网络逐渐形成</a:t>
            </a:r>
            <a:r>
              <a:rPr lang="en-US" altLang="zh-CN" sz="2000" b="0" i="0" spc="-50" dirty="0">
                <a:solidFill>
                  <a:srgbClr val="000000"/>
                </a:solidFill>
                <a:latin typeface="微软雅黑" pitchFamily="34" charset="0"/>
                <a:ea typeface="微软雅黑" pitchFamily="34" charset="-122"/>
                <a:cs typeface="微软雅黑" pitchFamily="34" charset="-120"/>
              </a:rPr>
              <a:t>,日本与美洲的白银大量流入中国</a:t>
            </a:r>
            <a:r>
              <a:rPr lang="en-US" altLang="zh-CN" sz="2000" b="0" i="0" spc="-50">
                <a:solidFill>
                  <a:srgbClr val="000000"/>
                </a:solidFill>
                <a:latin typeface="微软雅黑" pitchFamily="34" charset="0"/>
                <a:ea typeface="微软雅黑" pitchFamily="34" charset="-122"/>
                <a:cs typeface="微软雅黑" pitchFamily="34" charset="-120"/>
              </a:rPr>
              <a:t>,进一步刺激了中国东南沿海</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地区经济的发展</a:t>
            </a:r>
            <a:r>
              <a:rPr lang="en-US" altLang="zh-CN" sz="2000" b="0" i="0" spc="-50" dirty="0">
                <a:solidFill>
                  <a:srgbClr val="000000"/>
                </a:solidFill>
                <a:latin typeface="微软雅黑" pitchFamily="34" charset="0"/>
                <a:ea typeface="微软雅黑" pitchFamily="34" charset="-122"/>
                <a:cs typeface="微软雅黑" pitchFamily="34" charset="-120"/>
              </a:rPr>
              <a:t>,因而出现材料中现象。排除A：</a:t>
            </a:r>
            <a:r>
              <a:rPr lang="en-US" altLang="zh-CN" sz="2000" b="0" i="0" spc="-50">
                <a:solidFill>
                  <a:srgbClr val="000000"/>
                </a:solidFill>
                <a:latin typeface="微软雅黑" pitchFamily="34" charset="0"/>
                <a:ea typeface="微软雅黑" pitchFamily="34" charset="-122"/>
                <a:cs typeface="微软雅黑" pitchFamily="34" charset="-120"/>
              </a:rPr>
              <a:t>朝贡贸易指中国政府准许外国使节在进贡的前提下,</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随所乘船舶</a:t>
            </a:r>
            <a:r>
              <a:rPr lang="en-US" altLang="zh-CN" sz="2000" b="0" i="0" spc="-50" dirty="0">
                <a:solidFill>
                  <a:srgbClr val="000000"/>
                </a:solidFill>
                <a:latin typeface="微软雅黑" pitchFamily="34" charset="0"/>
                <a:ea typeface="微软雅黑" pitchFamily="34" charset="-122"/>
                <a:cs typeface="微软雅黑" pitchFamily="34" charset="-120"/>
              </a:rPr>
              <a:t>、车马携带商货来中国进行的贸易,而明代朝贡贸易不一定都集中在东南沿海港口</a:t>
            </a:r>
            <a:r>
              <a:rPr lang="en-US" altLang="zh-CN" sz="2000" b="0" i="0" spc="-50">
                <a:solidFill>
                  <a:srgbClr val="000000"/>
                </a:solidFill>
                <a:latin typeface="微软雅黑" pitchFamily="34" charset="0"/>
                <a:ea typeface="微软雅黑" pitchFamily="34" charset="-122"/>
                <a:cs typeface="微软雅黑" pitchFamily="34" charset="-120"/>
              </a:rPr>
              <a:t>。排除</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B</a:t>
            </a:r>
            <a:r>
              <a:rPr lang="en-US" altLang="zh-CN" sz="2000" b="0" i="0" spc="-50" dirty="0">
                <a:solidFill>
                  <a:srgbClr val="000000"/>
                </a:solidFill>
                <a:latin typeface="微软雅黑" pitchFamily="34" charset="0"/>
                <a:ea typeface="微软雅黑" pitchFamily="34" charset="-122"/>
                <a:cs typeface="微软雅黑" pitchFamily="34" charset="-120"/>
              </a:rPr>
              <a:t>：根据“东南沿海某港口”“繁华世界”“宝货塞途”可知材料强调的是该地商业发展繁荣</a:t>
            </a:r>
            <a:r>
              <a:rPr lang="en-US" altLang="zh-CN" sz="2000" b="0" i="0" spc="-50">
                <a:solidFill>
                  <a:srgbClr val="000000"/>
                </a:solidFill>
                <a:latin typeface="微软雅黑" pitchFamily="34" charset="0"/>
                <a:ea typeface="微软雅黑" pitchFamily="34" charset="-122"/>
                <a:cs typeface="微软雅黑" pitchFamily="34" charset="-120"/>
              </a:rPr>
              <a:t>,与农</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业生产技术进步关系不大</a:t>
            </a:r>
            <a:r>
              <a:rPr lang="en-US" altLang="zh-CN" sz="2000" b="0" i="0" spc="-50" dirty="0">
                <a:solidFill>
                  <a:srgbClr val="000000"/>
                </a:solidFill>
                <a:latin typeface="微软雅黑" pitchFamily="34" charset="0"/>
                <a:ea typeface="微软雅黑" pitchFamily="34" charset="-122"/>
                <a:cs typeface="微软雅黑" pitchFamily="34" charset="-120"/>
              </a:rPr>
              <a:t>。排除D：海上丝绸之路秦汉时期就已兴起,繁荣于唐宋时期。</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4_EX.13_1#0d60370fb?vop=1&amp;pid=c47b7b276&amp;color=0,0,0&amp;vtp=1&amp;bt=1&amp;bbb=1&amp;hb=1"/>
          <p:cNvSpPr/>
          <p:nvPr/>
        </p:nvSpPr>
        <p:spPr>
          <a:xfrm>
            <a:off x="722376" y="969264"/>
            <a:ext cx="10753344" cy="17960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朝贡贸易</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朝贡贸易是指古代中国的封建王朝与周边及海外各国建立起来的一种寓政治和经济为一体的对外</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政策</a:t>
            </a:r>
            <a:r>
              <a:rPr lang="en-US" altLang="zh-CN" sz="2000" b="0" i="0" dirty="0">
                <a:solidFill>
                  <a:srgbClr val="000000"/>
                </a:solidFill>
                <a:latin typeface="微软雅黑" pitchFamily="34" charset="0"/>
                <a:ea typeface="微软雅黑" pitchFamily="34" charset="-122"/>
                <a:cs typeface="微软雅黑" pitchFamily="34" charset="-120"/>
              </a:rPr>
              <a:t>。它以政治目的为主,对外贸易不计成本,是导致我国郑和下西洋难以维持的主要原因之一。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O_4_BD.14_1#345aa2016?pid=c47b7b276&amp;color=0,0,0&amp;vtp=1&amp;bt=1&amp;bbb=1&amp;hb=1"/>
          <p:cNvSpPr/>
          <p:nvPr/>
        </p:nvSpPr>
        <p:spPr>
          <a:xfrm>
            <a:off x="722376" y="972000"/>
            <a:ext cx="10753344" cy="40947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[重庆2025·18]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阅读材料，回答问题。（12分）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近代世界的交通网络是与其他基础设施同步建设的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交通网络的建设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促进了人类物质思想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的频繁流动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越来越多的人接触到了更诱人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更新鲜的事物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在这流动的图景之中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织工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商贩</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与顾客随处可见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对技工与商贾的日渐增长的需求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引来了越来越多的移民</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知识与思想的传播</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也应运而生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正如科技史学者帕梅拉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史密斯指出的那样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国际间的知识交流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影响到了人们对物</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质的运用以及对自然世界的理解</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摘自段晓琳《尤物:太平洋的丝绸全球史》</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从材料中提取</a:t>
            </a:r>
            <a:r>
              <a:rPr lang="en-US" altLang="zh-CN" sz="2000" b="0" i="0" dirty="0">
                <a:solidFill>
                  <a:srgbClr val="000000"/>
                </a:solidFill>
                <a:latin typeface="微软雅黑" pitchFamily="34" charset="0"/>
                <a:ea typeface="微软雅黑" pitchFamily="34" charset="-122"/>
                <a:cs typeface="微软雅黑" pitchFamily="34" charset="-120"/>
              </a:rPr>
              <a:t>2—3个关键词,自拟一个观点,并结合所学知识进行论述。（要求：观点正确</a:t>
            </a:r>
            <a:r>
              <a:rPr lang="en-US" altLang="zh-CN" sz="2000" b="0" i="0">
                <a:solidFill>
                  <a:srgbClr val="000000"/>
                </a:solidFill>
                <a:latin typeface="微软雅黑" pitchFamily="34" charset="0"/>
                <a:ea typeface="微软雅黑" pitchFamily="34" charset="-122"/>
                <a:cs typeface="微软雅黑" pitchFamily="34" charset="-120"/>
              </a:rPr>
              <a:t>、史实</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准确</a:t>
            </a:r>
            <a:r>
              <a:rPr lang="en-US" altLang="zh-CN" sz="2000" b="0" i="0" dirty="0">
                <a:solidFill>
                  <a:srgbClr val="000000"/>
                </a:solidFill>
                <a:latin typeface="微软雅黑" pitchFamily="34" charset="0"/>
                <a:ea typeface="微软雅黑" pitchFamily="34" charset="-122"/>
                <a:cs typeface="微软雅黑" pitchFamily="34" charset="-120"/>
              </a:rPr>
              <a:t>、论证充分、表达清晰）</a:t>
            </a:r>
            <a:endParaRPr lang="en-US" altLang="zh-CN" sz="2000"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O_4_AN.15_1#345aa2016?vop=1&amp;pid=c47b7b276&amp;color=0,0,0&amp;vtp=1&amp;bt=1&amp;bbb=1&amp;hb=1"/>
          <p:cNvSpPr/>
          <p:nvPr/>
        </p:nvSpPr>
        <p:spPr>
          <a:xfrm>
            <a:off x="722376" y="972000"/>
            <a:ext cx="10753344" cy="5390134"/>
          </a:xfrm>
          <a:prstGeom prst="rect">
            <a:avLst/>
          </a:prstGeom>
          <a:noFill/>
          <a:ln/>
        </p:spPr>
        <p:txBody>
          <a:bodyPr wrap="none" lIns="0" tIns="0" rIns="0" bIns="0" rtlCol="0" anchor="t"/>
          <a:lstStyle/>
          <a:p>
            <a:pPr algn="l" latinLnBrk="1">
              <a:lnSpc>
                <a:spcPts val="33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示例：</a:t>
            </a:r>
            <a:endParaRPr lang="en-US" altLang="zh-CN" sz="2000" dirty="0"/>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关键词</a:t>
            </a:r>
            <a:r>
              <a:rPr lang="en-US" altLang="zh-CN" sz="2000" b="1" i="0" dirty="0">
                <a:solidFill>
                  <a:srgbClr val="00B050"/>
                </a:solidFill>
                <a:latin typeface="微软雅黑" pitchFamily="34" charset="0"/>
                <a:ea typeface="微软雅黑" pitchFamily="34" charset="-122"/>
                <a:cs typeface="微软雅黑" pitchFamily="34" charset="-120"/>
              </a:rPr>
              <a:t>：丝绸、交流。</a:t>
            </a:r>
            <a:endParaRPr lang="en-US" altLang="zh-CN" sz="2000" dirty="0"/>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观点</a:t>
            </a:r>
            <a:r>
              <a:rPr lang="en-US" altLang="zh-CN" sz="2000" b="1" i="0" dirty="0">
                <a:solidFill>
                  <a:srgbClr val="00B050"/>
                </a:solidFill>
                <a:latin typeface="微软雅黑" pitchFamily="34" charset="0"/>
                <a:ea typeface="微软雅黑" pitchFamily="34" charset="-122"/>
                <a:cs typeface="微软雅黑" pitchFamily="34" charset="-120"/>
              </a:rPr>
              <a:t>：西南丝绸之路，既是一条贸易之路，更是一条文明交流之路。</a:t>
            </a:r>
            <a:endParaRPr lang="en-US" altLang="zh-CN" sz="2000" dirty="0"/>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论述</a:t>
            </a:r>
            <a:r>
              <a:rPr lang="en-US" altLang="zh-CN" sz="2000" b="1" i="0" dirty="0">
                <a:solidFill>
                  <a:srgbClr val="00B050"/>
                </a:solidFill>
                <a:latin typeface="微软雅黑" pitchFamily="34" charset="0"/>
                <a:ea typeface="微软雅黑" pitchFamily="34" charset="-122"/>
                <a:cs typeface="微软雅黑" pitchFamily="34" charset="-120"/>
              </a:rPr>
              <a:t>：西南丝绸之路是中国古代西南地区对外交流互动的重要通道</a:t>
            </a:r>
            <a:r>
              <a:rPr lang="en-US" altLang="zh-CN" sz="2000" b="1" i="0">
                <a:solidFill>
                  <a:srgbClr val="00B050"/>
                </a:solidFill>
                <a:latin typeface="微软雅黑" pitchFamily="34" charset="0"/>
                <a:ea typeface="微软雅黑" pitchFamily="34" charset="-122"/>
                <a:cs typeface="微软雅黑" pitchFamily="34" charset="-120"/>
              </a:rPr>
              <a:t>，西南丝绸之路从关中平原入</a:t>
            </a:r>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蜀</a:t>
            </a:r>
            <a:r>
              <a:rPr lang="en-US" altLang="zh-CN" sz="2000" b="1" i="0" dirty="0">
                <a:solidFill>
                  <a:srgbClr val="00B050"/>
                </a:solidFill>
                <a:latin typeface="微软雅黑" pitchFamily="34" charset="0"/>
                <a:ea typeface="微软雅黑" pitchFamily="34" charset="-122"/>
                <a:cs typeface="微软雅黑" pitchFamily="34" charset="-120"/>
              </a:rPr>
              <a:t>，贯穿西南，沟通缅印，再通往中亚、西亚等地。</a:t>
            </a:r>
            <a:r>
              <a:rPr lang="en-US" altLang="zh-CN" sz="2000" b="1" i="0">
                <a:solidFill>
                  <a:srgbClr val="00B050"/>
                </a:solidFill>
                <a:latin typeface="微软雅黑" pitchFamily="34" charset="0"/>
                <a:ea typeface="微软雅黑" pitchFamily="34" charset="-122"/>
                <a:cs typeface="微软雅黑" pitchFamily="34" charset="-120"/>
              </a:rPr>
              <a:t>早在先秦时期西南丝绸之路就已初步开通，</a:t>
            </a:r>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随着西南地区被纳入中央王朝版图</a:t>
            </a:r>
            <a:r>
              <a:rPr lang="en-US" altLang="zh-CN" sz="2000" b="1" i="0" dirty="0">
                <a:solidFill>
                  <a:srgbClr val="00B050"/>
                </a:solidFill>
                <a:latin typeface="微软雅黑" pitchFamily="34" charset="0"/>
                <a:ea typeface="微软雅黑" pitchFamily="34" charset="-122"/>
                <a:cs typeface="微软雅黑" pitchFamily="34" charset="-120"/>
              </a:rPr>
              <a:t>，西南丝绸之路由民间商道发展为官方通道</a:t>
            </a:r>
            <a:r>
              <a:rPr lang="en-US" altLang="zh-CN" sz="2000" b="1" i="0">
                <a:solidFill>
                  <a:srgbClr val="00B050"/>
                </a:solidFill>
                <a:latin typeface="微软雅黑" pitchFamily="34" charset="0"/>
                <a:ea typeface="微软雅黑" pitchFamily="34" charset="-122"/>
                <a:cs typeface="微软雅黑" pitchFamily="34" charset="-120"/>
              </a:rPr>
              <a:t>，成为中外经济文</a:t>
            </a:r>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化交流的纽带</a:t>
            </a:r>
            <a:r>
              <a:rPr lang="en-US" altLang="zh-CN" sz="2000" b="1" i="0" dirty="0">
                <a:solidFill>
                  <a:srgbClr val="00B050"/>
                </a:solidFill>
                <a:latin typeface="微软雅黑" pitchFamily="34" charset="0"/>
                <a:ea typeface="微软雅黑" pitchFamily="34" charset="-122"/>
                <a:cs typeface="微软雅黑" pitchFamily="34" charset="-120"/>
              </a:rPr>
              <a:t>。中国的丝绸、铁器等物资被源源不断运往今缅甸、印度及西亚等地区</a:t>
            </a:r>
            <a:r>
              <a:rPr lang="en-US" altLang="zh-CN" sz="2000" b="1" i="0">
                <a:solidFill>
                  <a:srgbClr val="00B050"/>
                </a:solidFill>
                <a:latin typeface="微软雅黑" pitchFamily="34" charset="0"/>
                <a:ea typeface="微软雅黑" pitchFamily="34" charset="-122"/>
                <a:cs typeface="微软雅黑" pitchFamily="34" charset="-120"/>
              </a:rPr>
              <a:t>。秦汉王朝</a:t>
            </a:r>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在今越南</a:t>
            </a:r>
            <a:r>
              <a:rPr lang="en-US" altLang="zh-CN" sz="2000" b="1" i="0" dirty="0">
                <a:solidFill>
                  <a:srgbClr val="00B050"/>
                </a:solidFill>
                <a:latin typeface="微软雅黑" pitchFamily="34" charset="0"/>
                <a:ea typeface="微软雅黑" pitchFamily="34" charset="-122"/>
                <a:cs typeface="微软雅黑" pitchFamily="34" charset="-120"/>
              </a:rPr>
              <a:t>、缅甸部分地区建立行政机构，并通过派遣官员、移民、贸易等方式将郡县制、</a:t>
            </a:r>
            <a:r>
              <a:rPr lang="en-US" altLang="zh-CN" sz="2000" b="1" i="0">
                <a:solidFill>
                  <a:srgbClr val="00B050"/>
                </a:solidFill>
                <a:latin typeface="微软雅黑" pitchFamily="34" charset="0"/>
                <a:ea typeface="微软雅黑" pitchFamily="34" charset="-122"/>
                <a:cs typeface="微软雅黑" pitchFamily="34" charset="-120"/>
              </a:rPr>
              <a:t>汉字、</a:t>
            </a:r>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儒学</a:t>
            </a:r>
            <a:r>
              <a:rPr lang="en-US" altLang="zh-CN" sz="2000" b="1" i="0" dirty="0">
                <a:solidFill>
                  <a:srgbClr val="00B050"/>
                </a:solidFill>
                <a:latin typeface="微软雅黑" pitchFamily="34" charset="0"/>
                <a:ea typeface="微软雅黑" pitchFamily="34" charset="-122"/>
                <a:cs typeface="微软雅黑" pitchFamily="34" charset="-120"/>
              </a:rPr>
              <a:t>、农业生产技术等文明成果传播至东南亚等地。与此同时</a:t>
            </a:r>
            <a:r>
              <a:rPr lang="en-US" altLang="zh-CN" sz="2000" b="1" i="0">
                <a:solidFill>
                  <a:srgbClr val="00B050"/>
                </a:solidFill>
                <a:latin typeface="微软雅黑" pitchFamily="34" charset="0"/>
                <a:ea typeface="微软雅黑" pitchFamily="34" charset="-122"/>
                <a:cs typeface="微软雅黑" pitchFamily="34" charset="-120"/>
              </a:rPr>
              <a:t>，域外文明也沿着西南丝绸之路进</a:t>
            </a:r>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入中华大地</a:t>
            </a:r>
            <a:r>
              <a:rPr lang="en-US" altLang="zh-CN" sz="2000" b="1" i="0" dirty="0">
                <a:solidFill>
                  <a:srgbClr val="00B050"/>
                </a:solidFill>
                <a:latin typeface="微软雅黑" pitchFamily="34" charset="0"/>
                <a:ea typeface="微软雅黑" pitchFamily="34" charset="-122"/>
                <a:cs typeface="微软雅黑" pitchFamily="34" charset="-120"/>
              </a:rPr>
              <a:t>。在西南丝绸之路沿线出土的文物中，发现了中亚、西亚的文化元素</a:t>
            </a:r>
            <a:r>
              <a:rPr lang="en-US" altLang="zh-CN" sz="2000" b="1" i="0">
                <a:solidFill>
                  <a:srgbClr val="00B050"/>
                </a:solidFill>
                <a:latin typeface="微软雅黑" pitchFamily="34" charset="0"/>
                <a:ea typeface="微软雅黑" pitchFamily="34" charset="-122"/>
                <a:cs typeface="微软雅黑" pitchFamily="34" charset="-120"/>
              </a:rPr>
              <a:t>。中亚和西亚的</a:t>
            </a:r>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杂技</a:t>
            </a:r>
            <a:r>
              <a:rPr lang="en-US" altLang="zh-CN" sz="2000" b="1" i="0" dirty="0">
                <a:solidFill>
                  <a:srgbClr val="00B050"/>
                </a:solidFill>
                <a:latin typeface="微软雅黑" pitchFamily="34" charset="0"/>
                <a:ea typeface="微软雅黑" pitchFamily="34" charset="-122"/>
                <a:cs typeface="微软雅黑" pitchFamily="34" charset="-120"/>
              </a:rPr>
              <a:t>、魔术、音乐、舞蹈在汉唐王朝广受欢迎。</a:t>
            </a:r>
            <a:endParaRPr lang="en-US" altLang="zh-CN" sz="2000" dirty="0"/>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由此可见</a:t>
            </a:r>
            <a:r>
              <a:rPr lang="en-US" altLang="zh-CN" sz="2000" b="1" i="0" dirty="0">
                <a:solidFill>
                  <a:srgbClr val="00B050"/>
                </a:solidFill>
                <a:latin typeface="微软雅黑" pitchFamily="34" charset="0"/>
                <a:ea typeface="微软雅黑" pitchFamily="34" charset="-122"/>
                <a:cs typeface="微软雅黑" pitchFamily="34" charset="-120"/>
              </a:rPr>
              <a:t>，西南丝绸之路见证了沿线各国、各地区人民之间的商贸往来和文化交流</a:t>
            </a:r>
            <a:r>
              <a:rPr lang="en-US" altLang="zh-CN" sz="2000" b="1" i="0">
                <a:solidFill>
                  <a:srgbClr val="00B050"/>
                </a:solidFill>
                <a:latin typeface="微软雅黑" pitchFamily="34" charset="0"/>
                <a:ea typeface="微软雅黑" pitchFamily="34" charset="-122"/>
                <a:cs typeface="微软雅黑" pitchFamily="34" charset="-120"/>
              </a:rPr>
              <a:t>，促进了世界</a:t>
            </a:r>
          </a:p>
          <a:p>
            <a:pPr latinLnBrk="1">
              <a:lnSpc>
                <a:spcPts val="3100"/>
              </a:lnSpc>
            </a:pPr>
            <a:r>
              <a:rPr lang="en-US" altLang="zh-CN" sz="2000" b="1" i="0">
                <a:solidFill>
                  <a:srgbClr val="00B050"/>
                </a:solidFill>
                <a:latin typeface="微软雅黑" pitchFamily="34" charset="0"/>
                <a:ea typeface="微软雅黑" pitchFamily="34" charset="-122"/>
                <a:cs typeface="微软雅黑" pitchFamily="34" charset="-120"/>
              </a:rPr>
              <a:t>多元文化的交汇融合</a:t>
            </a:r>
            <a:r>
              <a:rPr lang="en-US" altLang="zh-CN" sz="2000" b="1" i="0" dirty="0">
                <a:solidFill>
                  <a:srgbClr val="00B050"/>
                </a:solidFill>
                <a:latin typeface="微软雅黑" pitchFamily="34" charset="0"/>
                <a:ea typeface="微软雅黑" pitchFamily="34" charset="-122"/>
                <a:cs typeface="微软雅黑" pitchFamily="34" charset="-120"/>
              </a:rPr>
              <a:t>，为人类文明发展作出重要贡献。（12分）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
                                            <p:txEl>
                                              <p:pRg st="12" end="12"/>
                                            </p:txEl>
                                          </p:spTgt>
                                        </p:tgtEl>
                                        <p:attrNameLst>
                                          <p:attrName>style.visibility</p:attrName>
                                        </p:attrNameLst>
                                      </p:cBhvr>
                                      <p:to>
                                        <p:strVal val="visible"/>
                                      </p:to>
                                    </p:set>
                                    <p:animEffect transition="in" filter="fade">
                                      <p:cBhvr>
                                        <p:cTn id="46" dur="500"/>
                                        <p:tgtEl>
                                          <p:spTgt spid="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O_4_AS.16_1#345aa2016?vop=1&amp;pid=c47b7b276&amp;color=0,0,0&amp;vtp=1&amp;bt=1&amp;bbb=1&amp;hb=1"/>
          <p:cNvSpPr/>
          <p:nvPr/>
        </p:nvSpPr>
        <p:spPr>
          <a:xfrm>
            <a:off x="722376" y="972000"/>
            <a:ext cx="10753344" cy="3196209"/>
          </a:xfrm>
          <a:prstGeom prst="rect">
            <a:avLst/>
          </a:prstGeom>
          <a:noFill/>
          <a:ln/>
        </p:spPr>
        <p:txBody>
          <a:bodyPr wrap="none" lIns="0" tIns="0" rIns="0" bIns="0" rtlCol="0" anchor="t"/>
          <a:lstStyle/>
          <a:p>
            <a:pPr algn="l" latinLnBrk="1">
              <a:lnSpc>
                <a:spcPts val="32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本题考查交通发展与思想文化交流。本题为开放性试题，要求提取关键词，自拟观点</a:t>
            </a:r>
            <a:r>
              <a:rPr lang="en-US" altLang="zh-CN" sz="2000" b="0" i="0">
                <a:solidFill>
                  <a:srgbClr val="000000"/>
                </a:solidFill>
                <a:latin typeface="微软雅黑" pitchFamily="34" charset="0"/>
                <a:ea typeface="微软雅黑" pitchFamily="34" charset="-122"/>
                <a:cs typeface="微软雅黑" pitchFamily="34" charset="-120"/>
              </a:rPr>
              <a:t>，进</a:t>
            </a:r>
          </a:p>
          <a:p>
            <a:pPr latinLnBrk="1">
              <a:lnSpc>
                <a:spcPts val="3200"/>
              </a:lnSpc>
            </a:pPr>
            <a:r>
              <a:rPr lang="en-US" altLang="zh-CN" sz="2000" b="0" i="0">
                <a:solidFill>
                  <a:srgbClr val="000000"/>
                </a:solidFill>
                <a:latin typeface="微软雅黑" pitchFamily="34" charset="0"/>
                <a:ea typeface="微软雅黑" pitchFamily="34" charset="-122"/>
                <a:cs typeface="微软雅黑" pitchFamily="34" charset="-120"/>
              </a:rPr>
              <a:t>行论述</a:t>
            </a:r>
            <a:r>
              <a:rPr lang="en-US" altLang="zh-CN" sz="2000" b="0" i="0" dirty="0">
                <a:solidFill>
                  <a:srgbClr val="000000"/>
                </a:solidFill>
                <a:latin typeface="微软雅黑" pitchFamily="34" charset="0"/>
                <a:ea typeface="微软雅黑" pitchFamily="34" charset="-122"/>
                <a:cs typeface="微软雅黑" pitchFamily="34" charset="-120"/>
              </a:rPr>
              <a:t>。需提取材料信息，并结合中国和世界交流的相关史实，按以下步骤作答：</a:t>
            </a:r>
            <a:endParaRPr lang="en-US" altLang="zh-CN" sz="2200" dirty="0"/>
          </a:p>
          <a:p>
            <a:pPr latinLnBrk="1">
              <a:lnSpc>
                <a:spcPts val="3200"/>
              </a:lnSpc>
            </a:pPr>
            <a:r>
              <a:rPr lang="en-US" altLang="zh-CN" sz="2000" b="0" i="0">
                <a:solidFill>
                  <a:srgbClr val="000000"/>
                </a:solidFill>
                <a:latin typeface="微软雅黑" pitchFamily="34" charset="0"/>
                <a:ea typeface="微软雅黑" pitchFamily="34" charset="-122"/>
                <a:cs typeface="微软雅黑" pitchFamily="34" charset="-120"/>
              </a:rPr>
              <a:t>第一步</a:t>
            </a:r>
            <a:r>
              <a:rPr lang="en-US" altLang="zh-CN" sz="2000" b="0" i="0" dirty="0">
                <a:solidFill>
                  <a:srgbClr val="000000"/>
                </a:solidFill>
                <a:latin typeface="微软雅黑" pitchFamily="34" charset="0"/>
                <a:ea typeface="微软雅黑" pitchFamily="34" charset="-122"/>
                <a:cs typeface="微软雅黑" pitchFamily="34" charset="-120"/>
              </a:rPr>
              <a:t>，提取材料的有效信息，理解材料信息间的关系及特征，并关联背景知识</a:t>
            </a:r>
            <a:r>
              <a:rPr lang="en-US" altLang="zh-CN" sz="2000" b="0" i="0">
                <a:solidFill>
                  <a:srgbClr val="000000"/>
                </a:solidFill>
                <a:latin typeface="微软雅黑" pitchFamily="34" charset="0"/>
                <a:ea typeface="微软雅黑" pitchFamily="34" charset="-122"/>
                <a:cs typeface="微软雅黑" pitchFamily="34" charset="-120"/>
              </a:rPr>
              <a:t>，明晰题目考查</a:t>
            </a:r>
          </a:p>
          <a:p>
            <a:pPr latinLnBrk="1">
              <a:lnSpc>
                <a:spcPts val="3200"/>
              </a:lnSpc>
            </a:pPr>
            <a:r>
              <a:rPr lang="en-US" altLang="zh-CN" sz="2000" b="0" i="0">
                <a:solidFill>
                  <a:srgbClr val="000000"/>
                </a:solidFill>
                <a:latin typeface="微软雅黑" pitchFamily="34" charset="0"/>
                <a:ea typeface="微软雅黑" pitchFamily="34" charset="-122"/>
                <a:cs typeface="微软雅黑" pitchFamily="34" charset="-120"/>
              </a:rPr>
              <a:t>的内容主题和知识范围</a:t>
            </a:r>
            <a:r>
              <a:rPr lang="en-US" altLang="zh-CN" sz="2000" b="0" i="0" dirty="0">
                <a:solidFill>
                  <a:srgbClr val="000000"/>
                </a:solidFill>
                <a:latin typeface="微软雅黑" pitchFamily="34" charset="0"/>
                <a:ea typeface="微软雅黑" pitchFamily="34" charset="-122"/>
                <a:cs typeface="微软雅黑" pitchFamily="34" charset="-120"/>
              </a:rPr>
              <a:t>。据材料信息“交通网络的建设”“国际间的知识交流</a:t>
            </a:r>
            <a:r>
              <a:rPr lang="en-US" altLang="zh-CN" sz="2000" b="0" i="0">
                <a:solidFill>
                  <a:srgbClr val="000000"/>
                </a:solidFill>
                <a:latin typeface="微软雅黑" pitchFamily="34" charset="0"/>
                <a:ea typeface="微软雅黑" pitchFamily="34" charset="-122"/>
                <a:cs typeface="微软雅黑" pitchFamily="34" charset="-120"/>
              </a:rPr>
              <a:t>”“太平洋的丝绸</a:t>
            </a:r>
          </a:p>
          <a:p>
            <a:pPr latinLnBrk="1">
              <a:lnSpc>
                <a:spcPts val="3200"/>
              </a:lnSpc>
            </a:pPr>
            <a:r>
              <a:rPr lang="en-US" altLang="zh-CN" sz="2000" b="0" i="0">
                <a:solidFill>
                  <a:srgbClr val="000000"/>
                </a:solidFill>
                <a:latin typeface="微软雅黑" pitchFamily="34" charset="0"/>
                <a:ea typeface="微软雅黑" pitchFamily="34" charset="-122"/>
                <a:cs typeface="微软雅黑" pitchFamily="34" charset="-120"/>
              </a:rPr>
              <a:t>全球史</a:t>
            </a:r>
            <a:r>
              <a:rPr lang="en-US" altLang="zh-CN" sz="2000" b="0" i="0" dirty="0">
                <a:solidFill>
                  <a:srgbClr val="000000"/>
                </a:solidFill>
                <a:latin typeface="微软雅黑" pitchFamily="34" charset="0"/>
                <a:ea typeface="微软雅黑" pitchFamily="34" charset="-122"/>
                <a:cs typeface="微软雅黑" pitchFamily="34" charset="-120"/>
              </a:rPr>
              <a:t>”等信息可提取“丝绸”“交流”两个关键词，并根据材料主要思想拟定观点为</a:t>
            </a:r>
            <a:r>
              <a:rPr lang="en-US" altLang="zh-CN" sz="2000" b="0" i="0">
                <a:solidFill>
                  <a:srgbClr val="000000"/>
                </a:solidFill>
                <a:latin typeface="微软雅黑" pitchFamily="34" charset="0"/>
                <a:ea typeface="微软雅黑" pitchFamily="34" charset="-122"/>
                <a:cs typeface="微软雅黑" pitchFamily="34" charset="-120"/>
              </a:rPr>
              <a:t>：西南丝</a:t>
            </a:r>
          </a:p>
          <a:p>
            <a:pPr latinLnBrk="1">
              <a:lnSpc>
                <a:spcPts val="3200"/>
              </a:lnSpc>
            </a:pPr>
            <a:r>
              <a:rPr lang="en-US" altLang="zh-CN" sz="2000" b="0" i="0">
                <a:solidFill>
                  <a:srgbClr val="000000"/>
                </a:solidFill>
                <a:latin typeface="微软雅黑" pitchFamily="34" charset="0"/>
                <a:ea typeface="微软雅黑" pitchFamily="34" charset="-122"/>
                <a:cs typeface="微软雅黑" pitchFamily="34" charset="-120"/>
              </a:rPr>
              <a:t>绸之路</a:t>
            </a:r>
            <a:r>
              <a:rPr lang="en-US" altLang="zh-CN" sz="2000" b="0" i="0" dirty="0">
                <a:solidFill>
                  <a:srgbClr val="000000"/>
                </a:solidFill>
                <a:latin typeface="微软雅黑" pitchFamily="34" charset="0"/>
                <a:ea typeface="微软雅黑" pitchFamily="34" charset="-122"/>
                <a:cs typeface="微软雅黑" pitchFamily="34" charset="-120"/>
              </a:rPr>
              <a:t>，既是一条贸易之路，更是一条文明交流之路。</a:t>
            </a:r>
            <a:endParaRPr lang="en-US" altLang="zh-CN" sz="2200" dirty="0"/>
          </a:p>
          <a:p>
            <a:pPr latinLnBrk="1">
              <a:lnSpc>
                <a:spcPts val="3200"/>
              </a:lnSpc>
            </a:pPr>
            <a:r>
              <a:rPr lang="en-US" altLang="zh-CN" sz="2000" b="0" i="0">
                <a:solidFill>
                  <a:srgbClr val="000000"/>
                </a:solidFill>
                <a:latin typeface="微软雅黑" pitchFamily="34" charset="0"/>
                <a:ea typeface="微软雅黑" pitchFamily="34" charset="-122"/>
                <a:cs typeface="微软雅黑" pitchFamily="34" charset="-120"/>
              </a:rPr>
              <a:t>第二步</a:t>
            </a:r>
            <a:r>
              <a:rPr lang="en-US" altLang="zh-CN" sz="2000" b="0" i="0" dirty="0">
                <a:solidFill>
                  <a:srgbClr val="000000"/>
                </a:solidFill>
                <a:latin typeface="微软雅黑" pitchFamily="34" charset="0"/>
                <a:ea typeface="微软雅黑" pitchFamily="34" charset="-122"/>
                <a:cs typeface="微软雅黑" pitchFamily="34" charset="-120"/>
              </a:rPr>
              <a:t>，深究设问的内涵及细节，明晰答案组织的指向（角度）、思路（方法</a:t>
            </a:r>
            <a:r>
              <a:rPr lang="en-US" altLang="zh-CN" sz="2000" b="0" i="0">
                <a:solidFill>
                  <a:srgbClr val="000000"/>
                </a:solidFill>
                <a:latin typeface="微软雅黑" pitchFamily="34" charset="0"/>
                <a:ea typeface="微软雅黑" pitchFamily="34" charset="-122"/>
                <a:cs typeface="微软雅黑" pitchFamily="34" charset="-120"/>
              </a:rPr>
              <a:t>）及答案的基本内</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容</a:t>
            </a:r>
            <a:r>
              <a:rPr lang="en-US" altLang="zh-CN" sz="2000" b="0" i="0" dirty="0">
                <a:solidFill>
                  <a:srgbClr val="000000"/>
                </a:solidFill>
                <a:latin typeface="微软雅黑" pitchFamily="34" charset="0"/>
                <a:ea typeface="微软雅黑" pitchFamily="34" charset="-122"/>
                <a:cs typeface="微软雅黑" pitchFamily="34" charset="-120"/>
              </a:rPr>
              <a:t>。具体如下：</a:t>
            </a:r>
            <a:endParaRPr lang="en-US" altLang="zh-CN" sz="2200" dirty="0"/>
          </a:p>
        </p:txBody>
      </p:sp>
      <p:graphicFrame>
        <p:nvGraphicFramePr>
          <p:cNvPr id="15" name="QO_4_AS.16_2#345aa2016?colgroup=4,9,25&amp;vop=1&amp;pid=c47b7b276&amp;color=0,0,0&amp;vtp=1&amp;bbb=1&amp;hb=1"/>
          <p:cNvGraphicFramePr>
            <a:graphicFrameLocks noGrp="1"/>
          </p:cNvGraphicFramePr>
          <p:nvPr>
            <p:extLst>
              <p:ext uri="{D42A27DB-BD31-4B8C-83A1-F6EECF244321}">
                <p14:modId xmlns:p14="http://schemas.microsoft.com/office/powerpoint/2010/main" val="1563224577"/>
              </p:ext>
            </p:extLst>
          </p:nvPr>
        </p:nvGraphicFramePr>
        <p:xfrm>
          <a:off x="722376" y="4280604"/>
          <a:ext cx="10707624" cy="1639951"/>
        </p:xfrm>
        <a:graphic>
          <a:graphicData uri="http://schemas.openxmlformats.org/drawingml/2006/table">
            <a:tbl>
              <a:tblPr/>
              <a:tblGrid>
                <a:gridCol w="1371600">
                  <a:extLst>
                    <a:ext uri="{9D8B030D-6E8A-4147-A177-3AD203B41FA5}">
                      <a16:colId xmlns:a16="http://schemas.microsoft.com/office/drawing/2014/main" val="20000"/>
                    </a:ext>
                  </a:extLst>
                </a:gridCol>
                <a:gridCol w="2606040">
                  <a:extLst>
                    <a:ext uri="{9D8B030D-6E8A-4147-A177-3AD203B41FA5}">
                      <a16:colId xmlns:a16="http://schemas.microsoft.com/office/drawing/2014/main" val="20001"/>
                    </a:ext>
                  </a:extLst>
                </a:gridCol>
                <a:gridCol w="6729984">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作答角度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答案来源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答案要点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18819">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西南丝绸</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之路的内</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结合西南丝绸之路的</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功能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活动区域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西南丝绸之路是中国古代西南地区对外交流互动的重要通</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道</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西南丝绸之路从关中平原入蜀</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贯穿西南</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沟通缅</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印</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再通往中亚</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西亚等地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graphicFrame>
        <p:nvGraphicFramePr>
          <p:cNvPr id="16" name="QO_4_AS.16_3#345aa2016?colgroup=4,9,25&amp;vop=1&amp;pid=c47b7b276&amp;color=0,0,0&amp;mp=1&amp;vtp=1&amp;bt=1&amp;bbb=1&amp;hb=1"/>
          <p:cNvGraphicFramePr>
            <a:graphicFrameLocks noGrp="1"/>
          </p:cNvGraphicFramePr>
          <p:nvPr>
            <p:extLst>
              <p:ext uri="{D42A27DB-BD31-4B8C-83A1-F6EECF244321}">
                <p14:modId xmlns:p14="http://schemas.microsoft.com/office/powerpoint/2010/main" val="2579624428"/>
              </p:ext>
            </p:extLst>
          </p:nvPr>
        </p:nvGraphicFramePr>
        <p:xfrm>
          <a:off x="722376" y="1511300"/>
          <a:ext cx="10707624" cy="4430141"/>
        </p:xfrm>
        <a:graphic>
          <a:graphicData uri="http://schemas.openxmlformats.org/drawingml/2006/table">
            <a:tbl>
              <a:tblPr/>
              <a:tblGrid>
                <a:gridCol w="1371600">
                  <a:extLst>
                    <a:ext uri="{9D8B030D-6E8A-4147-A177-3AD203B41FA5}">
                      <a16:colId xmlns:a16="http://schemas.microsoft.com/office/drawing/2014/main" val="20000"/>
                    </a:ext>
                  </a:extLst>
                </a:gridCol>
                <a:gridCol w="2606040">
                  <a:extLst>
                    <a:ext uri="{9D8B030D-6E8A-4147-A177-3AD203B41FA5}">
                      <a16:colId xmlns:a16="http://schemas.microsoft.com/office/drawing/2014/main" val="20001"/>
                    </a:ext>
                  </a:extLst>
                </a:gridCol>
                <a:gridCol w="6729984">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作答角度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答案来源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答案要点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92499">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西南丝绸</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之路的发</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展历程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先秦时期的初步交往</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以及秦</a:t>
                      </a:r>
                      <a:r>
                        <a:rPr lang="en-US" altLang="zh-CN" sz="2000" b="0" i="0" dirty="0">
                          <a:solidFill>
                            <a:srgbClr val="000000"/>
                          </a:solidFill>
                          <a:latin typeface="微软雅黑" pitchFamily="34" charset="0"/>
                          <a:ea typeface="微软雅黑" pitchFamily="34" charset="-122"/>
                          <a:cs typeface="微软雅黑" pitchFamily="34" charset="-120"/>
                        </a:rPr>
                        <a:t>—汉</a:t>
                      </a:r>
                      <a:r>
                        <a:rPr lang="en-US" altLang="zh-CN" sz="2000" b="0" i="0">
                          <a:solidFill>
                            <a:srgbClr val="000000"/>
                          </a:solidFill>
                          <a:latin typeface="微软雅黑" pitchFamily="34" charset="0"/>
                          <a:ea typeface="微软雅黑" pitchFamily="34" charset="-122"/>
                          <a:cs typeface="微软雅黑" pitchFamily="34" charset="-120"/>
                        </a:rPr>
                        <a:t>—唐时期</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促进交往的措施和双</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向交流史实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早在先秦时期西南丝绸之路就已初步开通</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随着西南地区</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被纳入中央王朝版图</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西南丝绸之路由民间商道发展为官</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方通道</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成为中外经济文化交流的纽带</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中国的丝绸</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铁</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器等物资被源源不断运往今缅甸</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印度及西亚等地区</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秦</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汉王朝在今越南</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缅甸部分地区建立行政机构</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并通过派</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遣官员</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移民</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贸易等方式将郡县制</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汉字</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儒学</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农业</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生产技术等文明成果传播至东南亚等地</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与此同时</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域外</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文明也沿着西南丝绸之路进入中华大地</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在西南丝绸之路</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沿线出土的文物中</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发现了中亚</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西亚的文化元素</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中亚</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和西亚的杂技</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魔术</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音乐</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舞蹈在汉唐王朝广受欢迎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QO_4_AS.16_3#345aa2016?colgroup=4,9,25&amp;vop=1&amp;pid=c47b7b276&amp;color=0,0,0&amp;mp=1&amp;vtp=1&amp;bt=1&amp;bbb=1">
            <a:extLst>
              <a:ext uri="{FF2B5EF4-FFF2-40B4-BE49-F238E27FC236}">
                <a16:creationId xmlns:a16="http://schemas.microsoft.com/office/drawing/2014/main" id="{071CF7C7-A76C-CA28-4632-50B69018E22B}"/>
              </a:ext>
            </a:extLst>
          </p:cNvPr>
          <p:cNvSpPr txBox="1"/>
          <p:nvPr/>
        </p:nvSpPr>
        <p:spPr>
          <a:xfrm>
            <a:off x="10917039" y="969264"/>
            <a:ext cx="512961" cy="416909"/>
          </a:xfrm>
          <a:prstGeom prst="rect">
            <a:avLst/>
          </a:prstGeom>
          <a:noFill/>
        </p:spPr>
        <p:txBody>
          <a:bodyPr vert="horz" wrap="none"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graphicFrame>
        <p:nvGraphicFramePr>
          <p:cNvPr id="17" name="QO_4_AS.16_4#345aa2016?colgroup=4,9,25&amp;vop=1&amp;pid=c47b7b276&amp;color=0,0,0&amp;mp=1&amp;vtp=1&amp;bt=1&amp;bbb=1&amp;hb=1"/>
          <p:cNvGraphicFramePr>
            <a:graphicFrameLocks noGrp="1"/>
          </p:cNvGraphicFramePr>
          <p:nvPr>
            <p:extLst>
              <p:ext uri="{D42A27DB-BD31-4B8C-83A1-F6EECF244321}">
                <p14:modId xmlns:p14="http://schemas.microsoft.com/office/powerpoint/2010/main" val="3235628655"/>
              </p:ext>
            </p:extLst>
          </p:nvPr>
        </p:nvGraphicFramePr>
        <p:xfrm>
          <a:off x="722376" y="1511300"/>
          <a:ext cx="10707624" cy="1639951"/>
        </p:xfrm>
        <a:graphic>
          <a:graphicData uri="http://schemas.openxmlformats.org/drawingml/2006/table">
            <a:tbl>
              <a:tblPr/>
              <a:tblGrid>
                <a:gridCol w="1371600">
                  <a:extLst>
                    <a:ext uri="{9D8B030D-6E8A-4147-A177-3AD203B41FA5}">
                      <a16:colId xmlns:a16="http://schemas.microsoft.com/office/drawing/2014/main" val="20000"/>
                    </a:ext>
                  </a:extLst>
                </a:gridCol>
                <a:gridCol w="2606040">
                  <a:extLst>
                    <a:ext uri="{9D8B030D-6E8A-4147-A177-3AD203B41FA5}">
                      <a16:colId xmlns:a16="http://schemas.microsoft.com/office/drawing/2014/main" val="20001"/>
                    </a:ext>
                  </a:extLst>
                </a:gridCol>
                <a:gridCol w="6729984">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作答角度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答案来源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答案要点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18819">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西南丝绸</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之路的历</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史影响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从促进经贸</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文化和</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文明发展的角度阐述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西南丝绸之路见证了沿线各国</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各地区人民之间的商贸往</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来和文化交流</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促进了世界多元文化的交汇融合</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为人类</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文明发展作出重要贡献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3" name="QO_4_AS.16_5#345aa2016?vop=1&amp;pid=c47b7b276&amp;color=0,0,0&amp;mp=1&amp;vtp=1&amp;bbb=1&amp;hb=1"/>
          <p:cNvSpPr/>
          <p:nvPr/>
        </p:nvSpPr>
        <p:spPr>
          <a:xfrm>
            <a:off x="722376" y="3289300"/>
            <a:ext cx="10753344" cy="1164209"/>
          </a:xfrm>
          <a:prstGeom prst="rect">
            <a:avLst/>
          </a:prstGeom>
          <a:noFill/>
          <a:ln/>
        </p:spPr>
        <p:txBody>
          <a:bodyPr wrap="none" lIns="0" tIns="0" rIns="0" bIns="0" rtlCol="0" anchor="t"/>
          <a:lstStyle/>
          <a:p>
            <a:pPr algn="l" latinLnBrk="1">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第三步，深入研读和整理材料，获取隐性信息和本质信息，并在此基础上精心组织答案</a:t>
            </a:r>
            <a:r>
              <a:rPr lang="en-US" altLang="zh-CN" sz="2000" b="0" i="0">
                <a:solidFill>
                  <a:srgbClr val="000000"/>
                </a:solidFill>
                <a:latin typeface="微软雅黑" pitchFamily="34" charset="0"/>
                <a:ea typeface="微软雅黑" pitchFamily="34" charset="-122"/>
                <a:cs typeface="微软雅黑" pitchFamily="34" charset="-120"/>
              </a:rPr>
              <a:t>，深刻审</a:t>
            </a:r>
          </a:p>
          <a:p>
            <a:pPr latinLnBrk="1">
              <a:lnSpc>
                <a:spcPts val="3200"/>
              </a:lnSpc>
            </a:pPr>
            <a:r>
              <a:rPr lang="en-US" altLang="zh-CN" sz="2000" b="0" i="0">
                <a:solidFill>
                  <a:srgbClr val="000000"/>
                </a:solidFill>
                <a:latin typeface="微软雅黑" pitchFamily="34" charset="0"/>
                <a:ea typeface="微软雅黑" pitchFamily="34" charset="-122"/>
                <a:cs typeface="微软雅黑" pitchFamily="34" charset="-120"/>
              </a:rPr>
              <a:t>视答案</a:t>
            </a:r>
            <a:r>
              <a:rPr lang="en-US" altLang="zh-CN" sz="2000" b="0" i="0" dirty="0">
                <a:solidFill>
                  <a:srgbClr val="000000"/>
                </a:solidFill>
                <a:latin typeface="微软雅黑" pitchFamily="34" charset="0"/>
                <a:ea typeface="微软雅黑" pitchFamily="34" charset="-122"/>
                <a:cs typeface="微软雅黑" pitchFamily="34" charset="-120"/>
              </a:rPr>
              <a:t>。注意答案内容的完整性、准确性，答案表述的深刻性、专业性、逻辑性、严密性等</a:t>
            </a:r>
            <a:r>
              <a:rPr lang="en-US" altLang="zh-CN" sz="2000" b="0" i="0">
                <a:solidFill>
                  <a:srgbClr val="000000"/>
                </a:solidFill>
                <a:latin typeface="微软雅黑" pitchFamily="34" charset="0"/>
                <a:ea typeface="微软雅黑" pitchFamily="34" charset="-122"/>
                <a:cs typeface="微软雅黑" pitchFamily="34" charset="-120"/>
              </a:rPr>
              <a:t>。要</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表述成文</a:t>
            </a:r>
            <a:r>
              <a:rPr lang="en-US" altLang="zh-CN" sz="2000" b="0" i="0" dirty="0">
                <a:solidFill>
                  <a:srgbClr val="000000"/>
                </a:solidFill>
                <a:latin typeface="微软雅黑" pitchFamily="34" charset="0"/>
                <a:ea typeface="微软雅黑" pitchFamily="34" charset="-122"/>
                <a:cs typeface="微软雅黑" pitchFamily="34" charset="-120"/>
              </a:rPr>
              <a:t>，提取材料并与所学知识进行链接；进行总结升华。</a:t>
            </a:r>
            <a:endParaRPr lang="en-US" altLang="zh-CN" sz="2000" dirty="0"/>
          </a:p>
        </p:txBody>
      </p:sp>
      <p:sp>
        <p:nvSpPr>
          <p:cNvPr id="2" name="QO_4_AS.16_4#345aa2016?colgroup=4,9,25&amp;vop=1&amp;pid=c47b7b276&amp;color=0,0,0&amp;mp=1&amp;vtp=1&amp;bt=1&amp;bbb=1">
            <a:extLst>
              <a:ext uri="{FF2B5EF4-FFF2-40B4-BE49-F238E27FC236}">
                <a16:creationId xmlns:a16="http://schemas.microsoft.com/office/drawing/2014/main" id="{87F83278-C761-1DD3-E172-FF252BF42319}"/>
              </a:ext>
            </a:extLst>
          </p:cNvPr>
          <p:cNvSpPr txBox="1"/>
          <p:nvPr/>
        </p:nvSpPr>
        <p:spPr>
          <a:xfrm>
            <a:off x="10917039" y="969264"/>
            <a:ext cx="512961" cy="416909"/>
          </a:xfrm>
          <a:prstGeom prst="rect">
            <a:avLst/>
          </a:prstGeom>
          <a:noFill/>
        </p:spPr>
        <p:txBody>
          <a:bodyPr vert="horz" wrap="none"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500"/>
                                        <p:tgtEl>
                                          <p:spTgt spid="3">
                                            <p:txEl>
                                              <p:pRg st="1" end="1"/>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2"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c47b7b276.fixed?pid=eb3d95490&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00</a:t>
            </a:r>
            <a:endParaRPr lang="en-US" altLang="zh-CN" sz="7200" dirty="0"/>
          </a:p>
        </p:txBody>
      </p:sp>
      <p:sp>
        <p:nvSpPr>
          <p:cNvPr id="3" name="C_3#c47b7b276.fixed?pid=eb3d95490&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第四单元高考强化</a:t>
            </a:r>
            <a:endParaRPr lang="en-US" altLang="zh-CN" sz="4400" dirty="0"/>
          </a:p>
        </p:txBody>
      </p:sp>
      <p:pic>
        <p:nvPicPr>
          <p:cNvPr id="4" name="C_3#c47b7b276.fixed?pid=eb3d95490&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c47b7b276.fixed?pid=eb3d95490&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刷真题</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4_BD.1_1#2cdb53a0b?pid=c47b7b276&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[云南2025·4]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唐朝纺织品广泛应用了从波斯传入的鸟衔花纹样（图1</a:t>
            </a:r>
            <a:r>
              <a:rPr lang="en-US" altLang="zh-CN" sz="2000" b="0" i="0">
                <a:solidFill>
                  <a:srgbClr val="000000"/>
                </a:solidFill>
                <a:latin typeface="微软雅黑" pitchFamily="34" charset="0"/>
                <a:ea typeface="微软雅黑" pitchFamily="34" charset="-122"/>
                <a:cs typeface="微软雅黑" pitchFamily="34" charset="-120"/>
              </a:rPr>
              <a:t>）。工匠巧用自然元素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做装饰</a:t>
            </a:r>
            <a:r>
              <a:rPr lang="en-US" altLang="zh-CN" sz="2000" b="0" i="0" dirty="0">
                <a:solidFill>
                  <a:srgbClr val="000000"/>
                </a:solidFill>
                <a:latin typeface="微软雅黑" pitchFamily="34" charset="0"/>
                <a:ea typeface="微软雅黑" pitchFamily="34" charset="-122"/>
                <a:cs typeface="微软雅黑" pitchFamily="34" charset="-120"/>
              </a:rPr>
              <a:t>，并将禽鸟替换为凤鸟、鸳鸯、大雁等瑞鸟，形成了能够体现唐朝雍容富丽</a:t>
            </a:r>
            <a:r>
              <a:rPr lang="en-US" altLang="zh-CN" sz="2000" b="0" i="0">
                <a:solidFill>
                  <a:srgbClr val="000000"/>
                </a:solidFill>
                <a:latin typeface="微软雅黑" pitchFamily="34" charset="0"/>
                <a:ea typeface="微软雅黑" pitchFamily="34" charset="-122"/>
                <a:cs typeface="微软雅黑" pitchFamily="34" charset="-120"/>
              </a:rPr>
              <a:t>、袅娜大气风</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貌的全新纹样</a:t>
            </a:r>
            <a:r>
              <a:rPr lang="en-US" altLang="zh-CN" sz="2000" b="0" i="0" dirty="0">
                <a:solidFill>
                  <a:srgbClr val="000000"/>
                </a:solidFill>
                <a:latin typeface="微软雅黑" pitchFamily="34" charset="0"/>
                <a:ea typeface="微软雅黑" pitchFamily="34" charset="-122"/>
                <a:cs typeface="微软雅黑" pitchFamily="34" charset="-120"/>
              </a:rPr>
              <a:t>（图2）。</a:t>
            </a:r>
            <a:r>
              <a:rPr lang="en-US" altLang="zh-CN" sz="2000" b="0" i="0">
                <a:solidFill>
                  <a:srgbClr val="000000"/>
                </a:solidFill>
                <a:latin typeface="微软雅黑" pitchFamily="34" charset="0"/>
                <a:ea typeface="微软雅黑" pitchFamily="34" charset="-122"/>
                <a:cs typeface="微软雅黑" pitchFamily="34" charset="-120"/>
              </a:rPr>
              <a:t>材料反映出(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_1#2cdb53a0b.bracket?pid=c47b7b276&amp;color=0,0,0&amp;vpa=1&amp;vtp=1"/>
          <p:cNvSpPr/>
          <p:nvPr/>
        </p:nvSpPr>
        <p:spPr>
          <a:xfrm>
            <a:off x="4881626" y="18673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4_BD.1_3#2cdb53a0b?iti=1&amp;htil=1&amp;pid=c47b7b27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587752" y="2445453"/>
            <a:ext cx="1645920" cy="19568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1_4#2cdb53a0b?iti=2&amp;htil=1&amp;pid=c47b7b276&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863840" y="2408877"/>
            <a:ext cx="1837944" cy="19933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1_5#2cdb53a0b?iti=1&amp;htil=1&amp;pid=c47b7b276&amp;color=0,0,0&amp;vtp=1&amp;bbb=1"/>
          <p:cNvSpPr/>
          <p:nvPr/>
        </p:nvSpPr>
        <p:spPr>
          <a:xfrm>
            <a:off x="1974024" y="4529269"/>
            <a:ext cx="2873375" cy="812800"/>
          </a:xfrm>
          <a:prstGeom prst="rect">
            <a:avLst/>
          </a:prstGeom>
          <a:noFill/>
          <a:ln/>
        </p:spPr>
        <p:txBody>
          <a:bodyPr wrap="none" lIns="0" tIns="0" rIns="0" bIns="0" rtlCol="0" anchor="t"/>
          <a:lstStyle/>
          <a:p>
            <a:pPr algn="ctr"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图1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波斯风格含绶鸟纹样</a:t>
            </a:r>
            <a:endParaRPr lang="en-US" altLang="zh-CN" sz="2000" dirty="0"/>
          </a:p>
        </p:txBody>
      </p:sp>
      <p:sp>
        <p:nvSpPr>
          <p:cNvPr id="7" name="QC_4_BD.1_6#2cdb53a0b?iti=2&amp;htil=1&amp;pid=c47b7b276&amp;color=0,0,0&amp;vtp=1&amp;bbb=1"/>
          <p:cNvSpPr/>
          <p:nvPr/>
        </p:nvSpPr>
        <p:spPr>
          <a:xfrm>
            <a:off x="7346124" y="4529269"/>
            <a:ext cx="2873375" cy="812800"/>
          </a:xfrm>
          <a:prstGeom prst="rect">
            <a:avLst/>
          </a:prstGeom>
          <a:noFill/>
          <a:ln/>
        </p:spPr>
        <p:txBody>
          <a:bodyPr wrap="none" lIns="0" tIns="0" rIns="0" bIns="0" rtlCol="0" anchor="t"/>
          <a:lstStyle/>
          <a:p>
            <a:pPr algn="ctr"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图2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唐朝宝花窠对凤纹样</a:t>
            </a:r>
            <a:endParaRPr lang="en-US" altLang="zh-CN" sz="2000" dirty="0"/>
          </a:p>
        </p:txBody>
      </p:sp>
      <p:sp>
        <p:nvSpPr>
          <p:cNvPr id="8" name="QC_4_BD.1_7#2cdb53a0b.choices?pid=c47b7b276&amp;color=0,0,0&amp;vtp=1&amp;bbb=1"/>
          <p:cNvSpPr/>
          <p:nvPr/>
        </p:nvSpPr>
        <p:spPr>
          <a:xfrm>
            <a:off x="722376" y="4982786"/>
            <a:ext cx="10753344" cy="405003"/>
          </a:xfrm>
          <a:prstGeom prst="rect">
            <a:avLst/>
          </a:prstGeom>
          <a:noFill/>
          <a:ln/>
        </p:spPr>
        <p:txBody>
          <a:bodyPr wrap="none" lIns="0" tIns="0" rIns="0" bIns="0" rtlCol="0" anchor="t"/>
          <a:lstStyle/>
          <a:p>
            <a:pPr latinLnBrk="1">
              <a:lnSpc>
                <a:spcPts val="3600"/>
              </a:lnSpc>
              <a:tabLst>
                <a:tab pos="2888029" algn="l"/>
                <a:tab pos="5483957" algn="l"/>
                <a:tab pos="8346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.中外审美差异显著</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B.外来文化中国化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C.纺织技术世界领先</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.朝贡贸易常态化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4_AS.3_1#2cdb53a0b?vop=1&amp;pid=c47b7b276&amp;color=0,0,0&amp;vtp=1&amp;bt=1&amp;bbb=1"/>
          <p:cNvSpPr/>
          <p:nvPr/>
        </p:nvSpPr>
        <p:spPr>
          <a:xfrm>
            <a:off x="722376" y="97200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本题考查唐朝手工业的发展。</a:t>
            </a:r>
            <a:endParaRPr lang="en-US" altLang="zh-CN" sz="2200" dirty="0"/>
          </a:p>
        </p:txBody>
      </p:sp>
      <p:graphicFrame>
        <p:nvGraphicFramePr>
          <p:cNvPr id="5" name="QC_4_AS.3_2#2cdb53a0b?colgroup=7,32&amp;vop=1&amp;pid=c47b7b276&amp;color=0,0,0&amp;vtp=1&amp;bbb=1&amp;hb=1"/>
          <p:cNvGraphicFramePr>
            <a:graphicFrameLocks noGrp="1"/>
          </p:cNvGraphicFramePr>
          <p:nvPr>
            <p:extLst>
              <p:ext uri="{D42A27DB-BD31-4B8C-83A1-F6EECF244321}">
                <p14:modId xmlns:p14="http://schemas.microsoft.com/office/powerpoint/2010/main" val="732979539"/>
              </p:ext>
            </p:extLst>
          </p:nvPr>
        </p:nvGraphicFramePr>
        <p:xfrm>
          <a:off x="722376" y="1545913"/>
          <a:ext cx="10725912" cy="2497836"/>
        </p:xfrm>
        <a:graphic>
          <a:graphicData uri="http://schemas.openxmlformats.org/drawingml/2006/table">
            <a:tbl>
              <a:tblPr/>
              <a:tblGrid>
                <a:gridCol w="2130552">
                  <a:extLst>
                    <a:ext uri="{9D8B030D-6E8A-4147-A177-3AD203B41FA5}">
                      <a16:colId xmlns:a16="http://schemas.microsoft.com/office/drawing/2014/main" val="20000"/>
                    </a:ext>
                  </a:extLst>
                </a:gridCol>
                <a:gridCol w="8595360">
                  <a:extLst>
                    <a:ext uri="{9D8B030D-6E8A-4147-A177-3AD203B41FA5}">
                      <a16:colId xmlns:a16="http://schemas.microsoft.com/office/drawing/2014/main" val="20001"/>
                    </a:ext>
                  </a:extLst>
                </a:gridCol>
              </a:tblGrid>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B项正确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根据材料唐朝工匠将波斯风格的鸟衔花纹样进行了创新</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融入了中国元素</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由此得出外来文化中国化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A项材料不符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材料反映的是波斯文化在中国的应用与变迁</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体现的是文化的交流</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而不是</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审美差异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C项逻辑错误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材料中没有不同地区纺织技术的比较</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无法得出“世界领先”的结论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D项材料不符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材料是中国与波斯的文化交流</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不属于朝贡贸易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4_BD.4_1#0fc43482b?pid=c47b7b276&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[福建2024·4]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“河西甸子”本用于指称产自中亚、经由西夏贩卖而来的绿松石</a:t>
            </a:r>
            <a:r>
              <a:rPr lang="en-US" altLang="zh-CN" sz="2000" b="0" i="0">
                <a:solidFill>
                  <a:srgbClr val="000000"/>
                </a:solidFill>
                <a:latin typeface="微软雅黑" pitchFamily="34" charset="0"/>
                <a:ea typeface="微软雅黑" pitchFamily="34" charset="-122"/>
                <a:cs typeface="微软雅黑" pitchFamily="34" charset="-120"/>
              </a:rPr>
              <a:t>，但在元人文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献中</a:t>
            </a:r>
            <a:r>
              <a:rPr lang="en-US" altLang="zh-CN" sz="2000" b="0" i="0" dirty="0">
                <a:solidFill>
                  <a:srgbClr val="000000"/>
                </a:solidFill>
                <a:latin typeface="微软雅黑" pitchFamily="34" charset="0"/>
                <a:ea typeface="微软雅黑" pitchFamily="34" charset="-122"/>
                <a:cs typeface="微软雅黑" pitchFamily="34" charset="-120"/>
              </a:rPr>
              <a:t>，它也被用来指称直接从西亚商人处购得、名为“乞里马泥”（意为产自波斯起儿漫</a:t>
            </a:r>
            <a:r>
              <a:rPr lang="en-US" altLang="zh-CN" sz="2000" b="0" i="0">
                <a:solidFill>
                  <a:srgbClr val="000000"/>
                </a:solidFill>
                <a:latin typeface="微软雅黑" pitchFamily="34" charset="0"/>
                <a:ea typeface="微软雅黑" pitchFamily="34" charset="-122"/>
                <a:cs typeface="微软雅黑" pitchFamily="34" charset="-120"/>
              </a:rPr>
              <a:t>）的绿</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松石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这反映了元代(</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5_1#0fc43482b.bracket?pid=c47b7b276&amp;color=0,0,0&amp;vpa=2&amp;vtp=1"/>
          <p:cNvSpPr/>
          <p:nvPr/>
        </p:nvSpPr>
        <p:spPr>
          <a:xfrm>
            <a:off x="3208401" y="18673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4_2#0fc43482b.choices?pid=c47b7b276&amp;color=0,0,0&amp;vtp=1&amp;bbb=1"/>
          <p:cNvSpPr/>
          <p:nvPr/>
        </p:nvSpPr>
        <p:spPr>
          <a:xfrm>
            <a:off x="722376" y="2328486"/>
            <a:ext cx="10753344" cy="405003"/>
          </a:xfrm>
          <a:prstGeom prst="rect">
            <a:avLst/>
          </a:prstGeom>
          <a:noFill/>
          <a:ln/>
        </p:spPr>
        <p:txBody>
          <a:bodyPr wrap="none" lIns="0" tIns="0" rIns="0" bIns="0" rtlCol="0" anchor="t"/>
          <a:lstStyle/>
          <a:p>
            <a:pPr latinLnBrk="1">
              <a:lnSpc>
                <a:spcPts val="3600"/>
              </a:lnSpc>
              <a:tabLst>
                <a:tab pos="2634029" algn="l"/>
                <a:tab pos="5483957" algn="l"/>
                <a:tab pos="8092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.统治版图广大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B.奢侈品需求旺盛</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C.丝绸之路畅通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.地理学成就突出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4_AS.6_1#0fc43482b?vop=1&amp;pid=c47b7b276&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本题考查丝绸之路。选择C：元朝时，绿松石能直接从西亚商人处购得</a:t>
            </a:r>
            <a:r>
              <a:rPr lang="en-US" altLang="zh-CN" sz="2000" b="0" i="0">
                <a:solidFill>
                  <a:srgbClr val="000000"/>
                </a:solidFill>
                <a:latin typeface="微软雅黑" pitchFamily="34" charset="0"/>
                <a:ea typeface="微软雅黑" pitchFamily="34" charset="-122"/>
                <a:cs typeface="微软雅黑" pitchFamily="34" charset="-120"/>
              </a:rPr>
              <a:t>，这表明元代绿松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石不需要贸易中转便可从西亚商人处直接进入元代市场</a:t>
            </a:r>
            <a:r>
              <a:rPr lang="en-US" altLang="zh-CN" sz="2000" b="0" i="0" dirty="0">
                <a:solidFill>
                  <a:srgbClr val="000000"/>
                </a:solidFill>
                <a:latin typeface="微软雅黑" pitchFamily="34" charset="0"/>
                <a:ea typeface="微软雅黑" pitchFamily="34" charset="-122"/>
                <a:cs typeface="微软雅黑" pitchFamily="34" charset="-120"/>
              </a:rPr>
              <a:t>，这得益于丝绸之路的畅通。排除A</a:t>
            </a:r>
            <a:r>
              <a:rPr lang="en-US" altLang="zh-CN" sz="2000" b="0" i="0">
                <a:solidFill>
                  <a:srgbClr val="000000"/>
                </a:solidFill>
                <a:latin typeface="微软雅黑" pitchFamily="34" charset="0"/>
                <a:ea typeface="微软雅黑" pitchFamily="34" charset="-122"/>
                <a:cs typeface="微软雅黑" pitchFamily="34" charset="-120"/>
              </a:rPr>
              <a:t>：元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代的统治版图虽然广大</a:t>
            </a:r>
            <a:r>
              <a:rPr lang="en-US" altLang="zh-CN" sz="2000" b="0" i="0" dirty="0">
                <a:solidFill>
                  <a:srgbClr val="000000"/>
                </a:solidFill>
                <a:latin typeface="微软雅黑" pitchFamily="34" charset="0"/>
                <a:ea typeface="微软雅黑" pitchFamily="34" charset="-122"/>
                <a:cs typeface="微软雅黑" pitchFamily="34" charset="-120"/>
              </a:rPr>
              <a:t>，但并未直接控制波斯地区</a:t>
            </a:r>
            <a:r>
              <a:rPr lang="en-US" altLang="zh-CN" sz="2000" b="0" i="0">
                <a:solidFill>
                  <a:srgbClr val="000000"/>
                </a:solidFill>
                <a:latin typeface="微软雅黑" pitchFamily="34" charset="0"/>
                <a:ea typeface="微软雅黑" pitchFamily="34" charset="-122"/>
                <a:cs typeface="微软雅黑" pitchFamily="34" charset="-120"/>
              </a:rPr>
              <a:t>，而且版图的大小与经济贸易的往来之间并无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必然的因果联系</a:t>
            </a:r>
            <a:r>
              <a:rPr lang="en-US" altLang="zh-CN" sz="2000" b="0" i="0" dirty="0">
                <a:solidFill>
                  <a:srgbClr val="000000"/>
                </a:solidFill>
                <a:latin typeface="微软雅黑" pitchFamily="34" charset="0"/>
                <a:ea typeface="微软雅黑" pitchFamily="34" charset="-122"/>
                <a:cs typeface="微软雅黑" pitchFamily="34" charset="-120"/>
              </a:rPr>
              <a:t>。排除B：材料虽然提到了绿松石的贸易</a:t>
            </a:r>
            <a:r>
              <a:rPr lang="en-US" altLang="zh-CN" sz="2000" b="0" i="0">
                <a:solidFill>
                  <a:srgbClr val="000000"/>
                </a:solidFill>
                <a:latin typeface="微软雅黑" pitchFamily="34" charset="0"/>
                <a:ea typeface="微软雅黑" pitchFamily="34" charset="-122"/>
                <a:cs typeface="微软雅黑" pitchFamily="34" charset="-120"/>
              </a:rPr>
              <a:t>，但仅从这一物品的贸易不能充分说明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整个元代奢侈品</a:t>
            </a:r>
            <a:r>
              <a:rPr lang="en-US" altLang="zh-CN" sz="2000" b="0" i="0" dirty="0">
                <a:solidFill>
                  <a:srgbClr val="000000"/>
                </a:solidFill>
                <a:latin typeface="微软雅黑" pitchFamily="34" charset="0"/>
                <a:ea typeface="微软雅黑" pitchFamily="34" charset="-122"/>
                <a:cs typeface="微软雅黑" pitchFamily="34" charset="-120"/>
              </a:rPr>
              <a:t>“需求旺盛”。排除D：元代统治范围的扩大</a:t>
            </a:r>
            <a:r>
              <a:rPr lang="en-US" altLang="zh-CN" sz="2000" b="0" i="0">
                <a:solidFill>
                  <a:srgbClr val="000000"/>
                </a:solidFill>
                <a:latin typeface="微软雅黑" pitchFamily="34" charset="0"/>
                <a:ea typeface="微软雅黑" pitchFamily="34" charset="-122"/>
                <a:cs typeface="微软雅黑" pitchFamily="34" charset="-120"/>
              </a:rPr>
              <a:t>，虽然有助于元朝人丰富自己的地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理知识</a:t>
            </a:r>
            <a:r>
              <a:rPr lang="en-US" altLang="zh-CN" sz="2000" b="0" i="0" dirty="0">
                <a:solidFill>
                  <a:srgbClr val="000000"/>
                </a:solidFill>
                <a:latin typeface="微软雅黑" pitchFamily="34" charset="0"/>
                <a:ea typeface="微软雅黑" pitchFamily="34" charset="-122"/>
                <a:cs typeface="微软雅黑" pitchFamily="34" charset="-120"/>
              </a:rPr>
              <a:t>，但材料中的“中亚”“西亚”等内容，均指向具体的地理区域，与地理学成就无关。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4_BD.7_1#ecd1947a1?pid=c47b7b276&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[安徽2024·14]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18世纪末，东方的茶叶和西印度群岛种植园里的糖</a:t>
            </a:r>
            <a:r>
              <a:rPr lang="en-US" altLang="zh-CN" sz="2000" b="0" i="0">
                <a:solidFill>
                  <a:srgbClr val="000000"/>
                </a:solidFill>
                <a:latin typeface="微软雅黑" pitchFamily="34" charset="0"/>
                <a:ea typeface="微软雅黑" pitchFamily="34" charset="-122"/>
                <a:cs typeface="微软雅黑" pitchFamily="34" charset="-120"/>
              </a:rPr>
              <a:t>，成为英国人日常饮食的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一部分</a:t>
            </a:r>
            <a:r>
              <a:rPr lang="en-US" altLang="zh-CN" sz="2000" b="0" i="0" dirty="0">
                <a:solidFill>
                  <a:srgbClr val="000000"/>
                </a:solidFill>
                <a:latin typeface="微软雅黑" pitchFamily="34" charset="0"/>
                <a:ea typeface="微软雅黑" pitchFamily="34" charset="-122"/>
                <a:cs typeface="微软雅黑" pitchFamily="34" charset="-120"/>
              </a:rPr>
              <a:t>。茶叶为英国人的生活增添了诸多雅趣,他们将糖与牛奶加入红茶中</a:t>
            </a:r>
            <a:r>
              <a:rPr lang="en-US" altLang="zh-CN" sz="2000" b="0" i="0">
                <a:solidFill>
                  <a:srgbClr val="000000"/>
                </a:solidFill>
                <a:latin typeface="微软雅黑" pitchFamily="34" charset="0"/>
                <a:ea typeface="微软雅黑" pitchFamily="34" charset="-122"/>
                <a:cs typeface="微软雅黑" pitchFamily="34" charset="-120"/>
              </a:rPr>
              <a:t>,别具匠心地调制成英</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式红茶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这表明(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8_1#ecd1947a1.bracket?pid=c47b7b276&amp;color=0,0,0&amp;vpa=3&amp;vtp=1"/>
          <p:cNvSpPr/>
          <p:nvPr/>
        </p:nvSpPr>
        <p:spPr>
          <a:xfrm>
            <a:off x="2700401" y="18673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7_2#ecd1947a1.choices?pid=c47b7b276&amp;color=0,0,0&amp;vtp=1&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.全球联系的加强影响社会文化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.亚非拉地区成为欧洲经济附庸</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C.商品的流动加速资本原始积累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.工业革命加剧了社会阶层分化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4_AS.9_1#ecd1947a1?vop=1&amp;pid=c47b7b276&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本题考查英国茶文化的变化。选择A：根据材料</a:t>
            </a:r>
            <a:r>
              <a:rPr lang="en-US" altLang="zh-CN" sz="2000" b="0" i="0">
                <a:solidFill>
                  <a:srgbClr val="000000"/>
                </a:solidFill>
                <a:latin typeface="微软雅黑" pitchFamily="34" charset="0"/>
                <a:ea typeface="微软雅黑" pitchFamily="34" charset="-122"/>
                <a:cs typeface="微软雅黑" pitchFamily="34" charset="-120"/>
              </a:rPr>
              <a:t>“东方的茶叶和西印度群岛种植园里的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糖</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他们将糖与牛奶加入红茶中,别具匠心地调制成英式红茶”可知</a:t>
            </a:r>
            <a:r>
              <a:rPr lang="en-US" altLang="zh-CN" sz="2000" b="0" i="0">
                <a:solidFill>
                  <a:srgbClr val="000000"/>
                </a:solidFill>
                <a:latin typeface="微软雅黑" pitchFamily="34" charset="0"/>
                <a:ea typeface="微软雅黑" pitchFamily="34" charset="-122"/>
                <a:cs typeface="微软雅黑" pitchFamily="34" charset="-120"/>
              </a:rPr>
              <a:t>18世纪末英式红茶是融合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了东方的茶叶</a:t>
            </a:r>
            <a:r>
              <a:rPr lang="en-US" altLang="zh-CN" sz="2000" b="0" i="0" dirty="0">
                <a:solidFill>
                  <a:srgbClr val="000000"/>
                </a:solidFill>
                <a:latin typeface="微软雅黑" pitchFamily="34" charset="0"/>
                <a:ea typeface="微软雅黑" pitchFamily="34" charset="-122"/>
                <a:cs typeface="微软雅黑" pitchFamily="34" charset="-120"/>
              </a:rPr>
              <a:t>、西印度群岛的糖而制成的,说明随着全球联系的加强,</a:t>
            </a:r>
            <a:r>
              <a:rPr lang="en-US" altLang="zh-CN" sz="2000" b="0" i="0">
                <a:solidFill>
                  <a:srgbClr val="000000"/>
                </a:solidFill>
                <a:latin typeface="微软雅黑" pitchFamily="34" charset="0"/>
                <a:ea typeface="微软雅黑" pitchFamily="34" charset="-122"/>
                <a:cs typeface="微软雅黑" pitchFamily="34" charset="-120"/>
              </a:rPr>
              <a:t>英国形成了独特的茶文化。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B：亚非拉地区成为欧洲经济的附庸是在工业革命后。排除C</a:t>
            </a:r>
            <a:r>
              <a:rPr lang="en-US" altLang="zh-CN" sz="2000" b="0" i="0">
                <a:solidFill>
                  <a:srgbClr val="000000"/>
                </a:solidFill>
                <a:latin typeface="微软雅黑" pitchFamily="34" charset="0"/>
                <a:ea typeface="微软雅黑" pitchFamily="34" charset="-122"/>
                <a:cs typeface="微软雅黑" pitchFamily="34" charset="-120"/>
              </a:rPr>
              <a:t>：材料强调的是对英国茶文化的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影响</a:t>
            </a:r>
            <a:r>
              <a:rPr lang="en-US" altLang="zh-CN" sz="2000" b="0" i="0" dirty="0">
                <a:solidFill>
                  <a:srgbClr val="000000"/>
                </a:solidFill>
                <a:latin typeface="微软雅黑" pitchFamily="34" charset="0"/>
                <a:ea typeface="微软雅黑" pitchFamily="34" charset="-122"/>
                <a:cs typeface="微软雅黑" pitchFamily="34" charset="-120"/>
              </a:rPr>
              <a:t>,不是资本的原始积累,且资本的原始积累主要是在17世纪。排除D</a:t>
            </a:r>
            <a:r>
              <a:rPr lang="en-US" altLang="zh-CN" sz="2000" b="0" i="0">
                <a:solidFill>
                  <a:srgbClr val="000000"/>
                </a:solidFill>
                <a:latin typeface="微软雅黑" pitchFamily="34" charset="0"/>
                <a:ea typeface="微软雅黑" pitchFamily="34" charset="-122"/>
                <a:cs typeface="微软雅黑" pitchFamily="34" charset="-120"/>
              </a:rPr>
              <a:t>：材料仅体现了英国饮茶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风气的变化</a:t>
            </a:r>
            <a:r>
              <a:rPr lang="en-US" altLang="zh-CN" sz="2000" b="0" i="0" dirty="0">
                <a:solidFill>
                  <a:srgbClr val="000000"/>
                </a:solidFill>
                <a:latin typeface="微软雅黑" pitchFamily="34" charset="0"/>
                <a:ea typeface="微软雅黑" pitchFamily="34" charset="-122"/>
                <a:cs typeface="微软雅黑" pitchFamily="34" charset="-120"/>
              </a:rPr>
              <a:t>,未体现社会阶层的分化。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4_BD.10_1#0d60370fb?pid=c47b7b276&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4.［全国新课标2023·28］我国东南沿海某港口，在15世纪只是一个“结茅而居”的渔村，</a:t>
            </a:r>
            <a:r>
              <a:rPr lang="en-US" altLang="zh-CN" sz="2000" b="0" i="0">
                <a:solidFill>
                  <a:srgbClr val="000000"/>
                </a:solidFill>
                <a:latin typeface="微软雅黑" pitchFamily="34" charset="0"/>
                <a:ea typeface="微软雅黑" pitchFamily="34" charset="-122"/>
                <a:cs typeface="微软雅黑" pitchFamily="34" charset="-120"/>
              </a:rPr>
              <a:t>到16</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世纪</a:t>
            </a:r>
            <a:r>
              <a:rPr lang="en-US" altLang="zh-CN" sz="2000" b="0" i="0" dirty="0">
                <a:solidFill>
                  <a:srgbClr val="000000"/>
                </a:solidFill>
                <a:latin typeface="微软雅黑" pitchFamily="34" charset="0"/>
                <a:ea typeface="微软雅黑" pitchFamily="34" charset="-122"/>
                <a:cs typeface="微软雅黑" pitchFamily="34" charset="-120"/>
              </a:rPr>
              <a:t>，已成为“繁华世界”，“宝货塞途，家家歌舞赛神，钟鼓管弦，连飙响答”，时称</a:t>
            </a:r>
            <a:r>
              <a:rPr lang="en-US" altLang="zh-CN" sz="2000" b="0" i="0">
                <a:solidFill>
                  <a:srgbClr val="000000"/>
                </a:solidFill>
                <a:latin typeface="微软雅黑" pitchFamily="34" charset="0"/>
                <a:ea typeface="微软雅黑" pitchFamily="34" charset="-122"/>
                <a:cs typeface="微软雅黑" pitchFamily="34" charset="-120"/>
              </a:rPr>
              <a:t>“小苏</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能够说明这一现象的是(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11_1#0d60370fb.bracket?pid=c47b7b276&amp;color=0,0,0&amp;vpa=4&amp;vtp=1"/>
          <p:cNvSpPr/>
          <p:nvPr/>
        </p:nvSpPr>
        <p:spPr>
          <a:xfrm>
            <a:off x="4224401" y="18673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10_2#0d60370fb.choices?pid=c47b7b276&amp;color=0,0,0&amp;vtp=1&amp;bbb=1"/>
          <p:cNvSpPr/>
          <p:nvPr/>
        </p:nvSpPr>
        <p:spPr>
          <a:xfrm>
            <a:off x="722376" y="2328486"/>
            <a:ext cx="10753344" cy="405003"/>
          </a:xfrm>
          <a:prstGeom prst="rect">
            <a:avLst/>
          </a:prstGeom>
          <a:noFill/>
          <a:ln/>
        </p:spPr>
        <p:txBody>
          <a:bodyPr wrap="none" lIns="0" tIns="0" rIns="0" bIns="0" rtlCol="0" anchor="t"/>
          <a:lstStyle/>
          <a:p>
            <a:pPr latinLnBrk="1">
              <a:lnSpc>
                <a:spcPts val="3600"/>
              </a:lnSpc>
              <a:tabLst>
                <a:tab pos="2507029" algn="l"/>
                <a:tab pos="5483957" algn="l"/>
                <a:tab pos="7965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.朝贡贸易繁荣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B.农业生产技术进步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C.白银大量流入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.海上丝绸之路兴起</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805</Words>
  <Application>Microsoft Office PowerPoint</Application>
  <PresentationFormat>宽屏</PresentationFormat>
  <Paragraphs>153</Paragraphs>
  <Slides>17</Slides>
  <Notes>17</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17</vt:i4>
      </vt:variant>
    </vt:vector>
  </HeadingPairs>
  <TitlesOfParts>
    <vt:vector size="24" baseType="lpstr">
      <vt:lpstr>等线 (正文)</vt:lpstr>
      <vt:lpstr>仿宋</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2025-10-16T07:46:45Z</dcterms:created>
  <dcterms:modified xsi:type="dcterms:W3CDTF">2025-10-16T07:47:29Z</dcterms:modified>
  <cp:category/>
  <cp:contentStatus/>
</cp:coreProperties>
</file>