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115" d="100"/>
          <a:sy n="115" d="100"/>
        </p:scale>
        <p:origin x="396" y="102"/>
      </p:cViewPr>
      <p:guideLst/>
    </p:cSldViewPr>
  </p:slideViewPr>
  <p:notesTextViewPr>
    <p:cViewPr>
      <p:scale>
        <a:sx n="1" d="1"/>
        <a:sy n="1" d="1"/>
      </p:scale>
      <p:origin x="0" y="0"/>
    </p:cViewPr>
  </p:notesTextViewPr>
  <p:sorterViewPr>
    <p:cViewPr>
      <p:scale>
        <a:sx n="150" d="100"/>
        <a:sy n="150" d="100"/>
      </p:scale>
      <p:origin x="0" y="-10446"/>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4" Type="http://schemas.openxmlformats.org/officeDocument/2006/relationships/tableStyles" Target="tableStyles.xml"/><Relationship Id="rId23" Type="http://schemas.openxmlformats.org/officeDocument/2006/relationships/viewProps" Target="viewProps.xml"/><Relationship Id="rId22" Type="http://schemas.openxmlformats.org/officeDocument/2006/relationships/presProps" Target="presProps.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f0a44a6bbba7ab66dfaadd#tid=68f87e527a4d3800093b1dc6#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010144" y="43342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  选择性必修3</a:t>
            </a:r>
            <a:endParaRPr lang="en-US" sz="2400" dirty="0"/>
          </a:p>
        </p:txBody>
      </p:sp>
      <p:sp>
        <p:nvSpPr>
          <p:cNvPr id="4" name="MasterShapeName"/>
          <p:cNvSpPr/>
          <p:nvPr/>
        </p:nvSpPr>
        <p:spPr>
          <a:xfrm>
            <a:off x="8010144" y="4782312"/>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生物技术与工程  SJ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7" Type="http://schemas.openxmlformats.org/officeDocument/2006/relationships/notesSlide" Target="../notesSlides/notesSlide10.xml"/><Relationship Id="rId6" Type="http://schemas.openxmlformats.org/officeDocument/2006/relationships/slideLayout" Target="../slideLayouts/slideLayout9.xml"/><Relationship Id="rId5" Type="http://schemas.openxmlformats.org/officeDocument/2006/relationships/image" Target="../media/image25.png"/><Relationship Id="rId4" Type="http://schemas.openxmlformats.org/officeDocument/2006/relationships/image" Target="../media/image24.png"/><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image" Target="../media/image21.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4" Type="http://schemas.openxmlformats.org/officeDocument/2006/relationships/notesSlide" Target="../notesSlides/notesSlide12.xml"/><Relationship Id="rId3" Type="http://schemas.openxmlformats.org/officeDocument/2006/relationships/slideLayout" Target="../slideLayouts/slideLayout9.xml"/><Relationship Id="rId2" Type="http://schemas.openxmlformats.org/officeDocument/2006/relationships/image" Target="../media/image27.png"/><Relationship Id="rId1" Type="http://schemas.openxmlformats.org/officeDocument/2006/relationships/image" Target="../media/image26.png"/></Relationships>
</file>

<file path=ppt/slides/_rels/slide13.xml.rels><?xml version="1.0" encoding="UTF-8" standalone="yes"?>
<Relationships xmlns="http://schemas.openxmlformats.org/package/2006/relationships"><Relationship Id="rId4" Type="http://schemas.openxmlformats.org/officeDocument/2006/relationships/notesSlide" Target="../notesSlides/notesSlide13.xml"/><Relationship Id="rId3" Type="http://schemas.openxmlformats.org/officeDocument/2006/relationships/slideLayout" Target="../slideLayouts/slideLayout9.xml"/><Relationship Id="rId2" Type="http://schemas.openxmlformats.org/officeDocument/2006/relationships/image" Target="../media/image29.png"/><Relationship Id="rId1" Type="http://schemas.openxmlformats.org/officeDocument/2006/relationships/image" Target="../media/image28.png"/></Relationships>
</file>

<file path=ppt/slides/_rels/slide14.xml.rels><?xml version="1.0" encoding="UTF-8" standalone="yes"?>
<Relationships xmlns="http://schemas.openxmlformats.org/package/2006/relationships"><Relationship Id="rId5" Type="http://schemas.openxmlformats.org/officeDocument/2006/relationships/notesSlide" Target="../notesSlides/notesSlide14.xml"/><Relationship Id="rId4" Type="http://schemas.openxmlformats.org/officeDocument/2006/relationships/slideLayout" Target="../slideLayouts/slideLayout9.xml"/><Relationship Id="rId3" Type="http://schemas.openxmlformats.org/officeDocument/2006/relationships/image" Target="../media/image32.png"/><Relationship Id="rId2" Type="http://schemas.openxmlformats.org/officeDocument/2006/relationships/image" Target="../media/image31.jpeg"/><Relationship Id="rId1" Type="http://schemas.openxmlformats.org/officeDocument/2006/relationships/image" Target="../media/image30.png"/></Relationships>
</file>

<file path=ppt/slides/_rels/slide15.xml.rels><?xml version="1.0" encoding="UTF-8" standalone="yes"?>
<Relationships xmlns="http://schemas.openxmlformats.org/package/2006/relationships"><Relationship Id="rId7" Type="http://schemas.openxmlformats.org/officeDocument/2006/relationships/notesSlide" Target="../notesSlides/notesSlide15.xml"/><Relationship Id="rId6" Type="http://schemas.openxmlformats.org/officeDocument/2006/relationships/slideLayout" Target="../slideLayouts/slideLayout9.xml"/><Relationship Id="rId5" Type="http://schemas.openxmlformats.org/officeDocument/2006/relationships/image" Target="../media/image37.png"/><Relationship Id="rId4" Type="http://schemas.openxmlformats.org/officeDocument/2006/relationships/image" Target="../media/image36.png"/><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image" Target="../media/image33.png"/></Relationships>
</file>

<file path=ppt/slides/_rels/slide16.xml.rels><?xml version="1.0" encoding="UTF-8" standalone="yes"?>
<Relationships xmlns="http://schemas.openxmlformats.org/package/2006/relationships"><Relationship Id="rId5" Type="http://schemas.openxmlformats.org/officeDocument/2006/relationships/notesSlide" Target="../notesSlides/notesSlide16.xml"/><Relationship Id="rId4" Type="http://schemas.openxmlformats.org/officeDocument/2006/relationships/slideLayout" Target="../slideLayouts/slideLayout9.xml"/><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image" Target="../media/image38.png"/></Relationships>
</file>

<file path=ppt/slides/_rels/slide17.xml.rels><?xml version="1.0" encoding="UTF-8" standalone="yes"?>
<Relationships xmlns="http://schemas.openxmlformats.org/package/2006/relationships"><Relationship Id="rId5" Type="http://schemas.openxmlformats.org/officeDocument/2006/relationships/notesSlide" Target="../notesSlides/notesSlide17.xml"/><Relationship Id="rId4" Type="http://schemas.openxmlformats.org/officeDocument/2006/relationships/slideLayout" Target="../slideLayouts/slideLayout9.xml"/><Relationship Id="rId3" Type="http://schemas.openxmlformats.org/officeDocument/2006/relationships/image" Target="../media/image43.png"/><Relationship Id="rId2" Type="http://schemas.openxmlformats.org/officeDocument/2006/relationships/image" Target="../media/image42.jpeg"/><Relationship Id="rId1" Type="http://schemas.openxmlformats.org/officeDocument/2006/relationships/image" Target="../media/image41.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9.xml"/><Relationship Id="rId1" Type="http://schemas.openxmlformats.org/officeDocument/2006/relationships/image" Target="../media/image44.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3.xml.rels><?xml version="1.0" encoding="UTF-8" standalone="yes"?>
<Relationships xmlns="http://schemas.openxmlformats.org/package/2006/relationships"><Relationship Id="rId4" Type="http://schemas.openxmlformats.org/officeDocument/2006/relationships/notesSlide" Target="../notesSlides/notesSlide3.xml"/><Relationship Id="rId3" Type="http://schemas.openxmlformats.org/officeDocument/2006/relationships/slideLayout" Target="../slideLayouts/slideLayout9.xml"/><Relationship Id="rId2" Type="http://schemas.openxmlformats.org/officeDocument/2006/relationships/image" Target="../media/image10.png"/><Relationship Id="rId1"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9.xml"/><Relationship Id="rId1" Type="http://schemas.openxmlformats.org/officeDocument/2006/relationships/image" Target="../media/image11.png"/></Relationships>
</file>

<file path=ppt/slides/_rels/slide5.xml.rels><?xml version="1.0" encoding="UTF-8" standalone="yes"?>
<Relationships xmlns="http://schemas.openxmlformats.org/package/2006/relationships"><Relationship Id="rId5" Type="http://schemas.openxmlformats.org/officeDocument/2006/relationships/notesSlide" Target="../notesSlides/notesSlide5.xml"/><Relationship Id="rId4" Type="http://schemas.openxmlformats.org/officeDocument/2006/relationships/slideLayout" Target="../slideLayouts/slideLayout9.xml"/><Relationship Id="rId3" Type="http://schemas.openxmlformats.org/officeDocument/2006/relationships/image" Target="../media/image14.png"/><Relationship Id="rId2" Type="http://schemas.openxmlformats.org/officeDocument/2006/relationships/image" Target="../media/image13.jpeg"/><Relationship Id="rId1"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9.xml"/><Relationship Id="rId1" Type="http://schemas.openxmlformats.org/officeDocument/2006/relationships/image" Target="../media/image15.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9.xml"/><Relationship Id="rId1" Type="http://schemas.openxmlformats.org/officeDocument/2006/relationships/image" Target="../media/image16.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6" Type="http://schemas.openxmlformats.org/officeDocument/2006/relationships/notesSlide" Target="../notesSlides/notesSlide9.xml"/><Relationship Id="rId5" Type="http://schemas.openxmlformats.org/officeDocument/2006/relationships/slideLayout" Target="../slideLayouts/slideLayout9.xml"/><Relationship Id="rId4" Type="http://schemas.openxmlformats.org/officeDocument/2006/relationships/image" Target="../media/image20.jpeg"/><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4_BD.11_1#166f1f9b2?pid=e9b80cc77&amp;color=0,0,0&amp;vtp=1&amp;bt=1&amp;bbb=1&amp;hb=1"/>
              <p:cNvSpPr/>
              <p:nvPr/>
            </p:nvSpPr>
            <p:spPr>
              <a:xfrm>
                <a:off x="722376" y="969264"/>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）正常人空腹时血糖浓度范围为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mmol</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，人体内可以升血糖的激素有</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至少写2个）。</a:t>
                </a:r>
                <a:endParaRPr lang="en-US" altLang="zh-CN" sz="2000" dirty="0">
                  <a:solidFill>
                    <a:srgbClr val="000000"/>
                  </a:solidFill>
                </a:endParaRPr>
              </a:p>
            </p:txBody>
          </p:sp>
        </mc:Choice>
        <mc:Fallback>
          <p:sp>
            <p:nvSpPr>
              <p:cNvPr id="2" name="QB_4_BD.11_1#166f1f9b2?pid=e9b80cc77&amp;color=0,0,0&amp;vtp=1&amp;bt=1&amp;bbb=1&amp;hb=1"/>
              <p:cNvSpPr>
                <a:spLocks noRot="1" noChangeAspect="1" noMove="1" noResize="1" noEditPoints="1" noAdjustHandles="1" noChangeArrowheads="1" noChangeShapeType="1" noTextEdit="1"/>
              </p:cNvSpPr>
              <p:nvPr/>
            </p:nvSpPr>
            <p:spPr>
              <a:xfrm>
                <a:off x="722376" y="969264"/>
                <a:ext cx="10753344" cy="843153"/>
              </a:xfrm>
              <a:prstGeom prst="rect">
                <a:avLst/>
              </a:prstGeom>
              <a:blipFill rotWithShape="1">
                <a:blip r:embed="rId1"/>
                <a:stretch>
                  <a:fillRect l="-4" t="-30" r="-579" b="-5407"/>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4_AN.12_1#166f1f9b2.blank?pid=e9b80cc77&amp;color=0,0,0&amp;vpa=4&amp;vtp=1&amp;bbb=1"/>
              <p:cNvSpPr/>
              <p:nvPr/>
            </p:nvSpPr>
            <p:spPr>
              <a:xfrm>
                <a:off x="4692714" y="1020000"/>
                <a:ext cx="1251331" cy="294577"/>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𝟑</m:t>
                    </m:r>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𝟗</m:t>
                    </m:r>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𝟔</m:t>
                    </m:r>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𝟎</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3" name="QB_4_AN.12_1#166f1f9b2.blank?pid=e9b80cc77&amp;color=0,0,0&amp;vpa=4&amp;vtp=1&amp;bbb=1"/>
              <p:cNvSpPr>
                <a:spLocks noRot="1" noChangeAspect="1" noMove="1" noResize="1" noEditPoints="1" noAdjustHandles="1" noChangeArrowheads="1" noChangeShapeType="1" noTextEdit="1"/>
              </p:cNvSpPr>
              <p:nvPr/>
            </p:nvSpPr>
            <p:spPr>
              <a:xfrm>
                <a:off x="4692714" y="1020000"/>
                <a:ext cx="1251331" cy="294577"/>
              </a:xfrm>
              <a:prstGeom prst="rect">
                <a:avLst/>
              </a:prstGeom>
              <a:blipFill rotWithShape="1">
                <a:blip r:embed="rId2"/>
                <a:stretch>
                  <a:fillRect l="-5" t="-64" r="36" b="-7717"/>
                </a:stretch>
              </a:blipFill>
            </p:spPr>
            <p:txBody>
              <a:bodyPr/>
              <a:lstStyle/>
              <a:p>
                <a:r>
                  <a:rPr lang="zh-CN" altLang="en-US">
                    <a:noFill/>
                  </a:rPr>
                  <a:t> </a:t>
                </a:r>
              </a:p>
            </p:txBody>
          </p:sp>
        </mc:Fallback>
      </mc:AlternateContent>
      <p:sp>
        <p:nvSpPr>
          <p:cNvPr id="4" name="QB_4_AN.13_1#166f1f9b2.blank?pid=e9b80cc77&amp;color=0,0,0&amp;vpa=5&amp;vtp=1&amp;bbb=1&amp;hb=1"/>
          <p:cNvSpPr/>
          <p:nvPr/>
        </p:nvSpPr>
        <p:spPr>
          <a:xfrm>
            <a:off x="722377" y="931164"/>
            <a:ext cx="10749631" cy="856234"/>
          </a:xfrm>
          <a:prstGeom prst="rect">
            <a:avLst/>
          </a:prstGeom>
          <a:noFill/>
        </p:spPr>
        <p:txBody>
          <a:bodyPr wrap="non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胰高血糖</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素</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、肾上腺素、甲状腺激素、糖皮质激素等</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5" name="QB_4_AS.14_1#166f1f9b2?vop=1&amp;pid=e9b80cc77&amp;color=0,0,0&amp;vtp=1&amp;bbb=1&amp;hb=1"/>
              <p:cNvSpPr/>
              <p:nvPr/>
            </p:nvSpPr>
            <p:spPr>
              <a:xfrm>
                <a:off x="722376" y="1822450"/>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正常人空腹时血糖浓度范围为</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r>
                      <m:rPr>
                        <m:nor/>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mmol</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；人体内有多种激素参与调节血糖浓度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胰高血糖素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、肾上腺素、甲状腺激素、糖皮质激素等，均能提高血糖浓度。</a:t>
                </a:r>
                <a:endParaRPr lang="en-US" altLang="zh-CN" sz="2200" dirty="0">
                  <a:solidFill>
                    <a:srgbClr val="000000"/>
                  </a:solidFill>
                </a:endParaRPr>
              </a:p>
            </p:txBody>
          </p:sp>
        </mc:Choice>
        <mc:Fallback>
          <p:sp>
            <p:nvSpPr>
              <p:cNvPr id="5" name="QB_4_AS.14_1#166f1f9b2?vop=1&amp;pid=e9b80cc77&amp;color=0,0,0&amp;vtp=1&amp;bbb=1&amp;hb=1"/>
              <p:cNvSpPr>
                <a:spLocks noRot="1" noChangeAspect="1" noMove="1" noResize="1" noEditPoints="1" noAdjustHandles="1" noChangeArrowheads="1" noChangeShapeType="1" noTextEdit="1"/>
              </p:cNvSpPr>
              <p:nvPr/>
            </p:nvSpPr>
            <p:spPr>
              <a:xfrm>
                <a:off x="722376" y="1822450"/>
                <a:ext cx="10753344" cy="907034"/>
              </a:xfrm>
              <a:prstGeom prst="rect">
                <a:avLst/>
              </a:prstGeom>
              <a:blipFill rotWithShape="1">
                <a:blip r:embed="rId3"/>
                <a:stretch>
                  <a:fillRect l="-4" r="-614" b="-5013"/>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B_4_BD.15_1#defc51597?pid=e9b80cc77&amp;color=0,0,0&amp;vtp=1&amp;bbb=1&amp;hb=1"/>
              <p:cNvSpPr/>
              <p:nvPr/>
            </p:nvSpPr>
            <p:spPr>
              <a:xfrm>
                <a:off x="722376" y="2732405"/>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DM</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主要是由于免疫系统攻击并破坏胰岛B细胞导致胰岛素分泌不足，引发高血糖症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此属于</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CiPSCs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被诱导形成胰岛细胞说明发生了细胞分化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，其实质是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Choice>
        <mc:Fallback>
          <p:sp>
            <p:nvSpPr>
              <p:cNvPr id="6" name="QB_4_BD.15_1#defc51597?pid=e9b80cc77&amp;color=0,0,0&amp;vtp=1&amp;bbb=1&amp;hb=1"/>
              <p:cNvSpPr>
                <a:spLocks noRot="1" noChangeAspect="1" noMove="1" noResize="1" noEditPoints="1" noAdjustHandles="1" noChangeArrowheads="1" noChangeShapeType="1" noTextEdit="1"/>
              </p:cNvSpPr>
              <p:nvPr/>
            </p:nvSpPr>
            <p:spPr>
              <a:xfrm>
                <a:off x="722376" y="2732405"/>
                <a:ext cx="10753344" cy="1300353"/>
              </a:xfrm>
              <a:prstGeom prst="rect">
                <a:avLst/>
              </a:prstGeom>
              <a:blipFill rotWithShape="1">
                <a:blip r:embed="rId4"/>
                <a:stretch>
                  <a:fillRect l="-4" r="-136" b="-3526"/>
                </a:stretch>
              </a:blipFill>
            </p:spPr>
            <p:txBody>
              <a:bodyPr/>
              <a:lstStyle/>
              <a:p>
                <a:r>
                  <a:rPr lang="zh-CN" altLang="en-US">
                    <a:noFill/>
                  </a:rPr>
                  <a:t> </a:t>
                </a:r>
              </a:p>
            </p:txBody>
          </p:sp>
        </mc:Fallback>
      </mc:AlternateContent>
      <p:sp>
        <p:nvSpPr>
          <p:cNvPr id="7" name="QB_4_AN.16_1#defc51597.blank?pid=e9b80cc77&amp;color=0,0,0&amp;vpa=6&amp;vtp=1&amp;bbb=1"/>
          <p:cNvSpPr/>
          <p:nvPr/>
        </p:nvSpPr>
        <p:spPr>
          <a:xfrm>
            <a:off x="1493901" y="3151505"/>
            <a:ext cx="1454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自身免疫病</a:t>
            </a:r>
            <a:endParaRPr lang="en-US" altLang="zh-CN" sz="2000" dirty="0">
              <a:solidFill>
                <a:srgbClr val="00B050"/>
              </a:solidFill>
            </a:endParaRPr>
          </a:p>
        </p:txBody>
      </p:sp>
      <p:sp>
        <p:nvSpPr>
          <p:cNvPr id="8" name="QB_4_AN.17_1#defc51597.blank?pid=e9b80cc77&amp;color=0,0,0&amp;vpa=7&amp;vtp=1&amp;bbb=1&amp;hb=1"/>
          <p:cNvSpPr/>
          <p:nvPr/>
        </p:nvSpPr>
        <p:spPr>
          <a:xfrm>
            <a:off x="722377" y="3151505"/>
            <a:ext cx="10749631" cy="856234"/>
          </a:xfrm>
          <a:prstGeom prst="rect">
            <a:avLst/>
          </a:prstGeom>
          <a:noFill/>
        </p:spPr>
        <p:txBody>
          <a:bodyPr wrap="non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基因的选择</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性表达</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9" name="QB_4_AS.18_1#defc51597?vop=1&amp;pid=e9b80cc77&amp;color=0,0,0&amp;vtp=1&amp;bbb=1&amp;hb=1"/>
              <p:cNvSpPr/>
              <p:nvPr/>
            </p:nvSpPr>
            <p:spPr>
              <a:xfrm>
                <a:off x="722376" y="4034155"/>
                <a:ext cx="10753344" cy="1415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自身免疫病是指自身免疫反应对组织和器官造成损伤并出现了症状</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DM</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主要是免疫系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统攻击了自身胰岛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B细胞，引起其损伤导致胰岛素分泌不足，故属于自身免疫病</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CiPSCs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被诱导</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形成胰岛细胞说明发生了细胞分化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，其实质是基因的选择性表达。</a:t>
                </a:r>
                <a:endParaRPr lang="en-US" altLang="zh-CN" sz="2200" dirty="0">
                  <a:solidFill>
                    <a:srgbClr val="000000"/>
                  </a:solidFill>
                </a:endParaRPr>
              </a:p>
            </p:txBody>
          </p:sp>
        </mc:Choice>
        <mc:Fallback>
          <p:sp>
            <p:nvSpPr>
              <p:cNvPr id="9" name="QB_4_AS.18_1#defc51597?vop=1&amp;pid=e9b80cc77&amp;color=0,0,0&amp;vtp=1&amp;bbb=1&amp;hb=1"/>
              <p:cNvSpPr>
                <a:spLocks noRot="1" noChangeAspect="1" noMove="1" noResize="1" noEditPoints="1" noAdjustHandles="1" noChangeArrowheads="1" noChangeShapeType="1" noTextEdit="1"/>
              </p:cNvSpPr>
              <p:nvPr/>
            </p:nvSpPr>
            <p:spPr>
              <a:xfrm>
                <a:off x="722376" y="4034155"/>
                <a:ext cx="10753344" cy="1415034"/>
              </a:xfrm>
              <a:prstGeom prst="rect">
                <a:avLst/>
              </a:prstGeom>
              <a:blipFill rotWithShape="1">
                <a:blip r:embed="rId5"/>
                <a:stretch>
                  <a:fillRect l="-4" b="-321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5">
                                            <p:bg/>
                                          </p:spTgt>
                                        </p:tgtEl>
                                        <p:attrNameLst>
                                          <p:attrName>style.visibility</p:attrName>
                                        </p:attrNameLst>
                                      </p:cBhvr>
                                      <p:to>
                                        <p:strVal val="visible"/>
                                      </p:to>
                                    </p:set>
                                    <p:animEffect transition="in" filter="fade">
                                      <p:cBhvr>
                                        <p:cTn id="26" dur="500"/>
                                        <p:tgtEl>
                                          <p:spTgt spid="5">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0" end="0"/>
                                            </p:txEl>
                                          </p:spTgt>
                                        </p:tgtEl>
                                        <p:attrNameLst>
                                          <p:attrName>style.visibility</p:attrName>
                                        </p:attrNameLst>
                                      </p:cBhvr>
                                      <p:to>
                                        <p:strVal val="visible"/>
                                      </p:to>
                                    </p:set>
                                    <p:animEffect transition="in" filter="fade">
                                      <p:cBhvr>
                                        <p:cTn id="29" dur="500"/>
                                        <p:tgtEl>
                                          <p:spTgt spid="5">
                                            <p:txEl>
                                              <p:pRg st="0" end="0"/>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1" end="1"/>
                                            </p:txEl>
                                          </p:spTgt>
                                        </p:tgtEl>
                                        <p:attrNameLst>
                                          <p:attrName>style.visibility</p:attrName>
                                        </p:attrNameLst>
                                      </p:cBhvr>
                                      <p:to>
                                        <p:strVal val="visible"/>
                                      </p:to>
                                    </p:set>
                                    <p:animEffect transition="in" filter="fade">
                                      <p:cBhvr>
                                        <p:cTn id="32" dur="500"/>
                                        <p:tgtEl>
                                          <p:spTgt spid="5">
                                            <p:txEl>
                                              <p:pRg st="1" end="1"/>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7">
                                            <p:bg/>
                                          </p:spTgt>
                                        </p:tgtEl>
                                        <p:attrNameLst>
                                          <p:attrName>style.visibility</p:attrName>
                                        </p:attrNameLst>
                                      </p:cBhvr>
                                      <p:to>
                                        <p:strVal val="visible"/>
                                      </p:to>
                                    </p:set>
                                    <p:animEffect transition="in" filter="fade">
                                      <p:cBhvr>
                                        <p:cTn id="37" dur="500"/>
                                        <p:tgtEl>
                                          <p:spTgt spid="7">
                                            <p:bg/>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0" end="0"/>
                                            </p:txEl>
                                          </p:spTgt>
                                        </p:tgtEl>
                                        <p:attrNameLst>
                                          <p:attrName>style.visibility</p:attrName>
                                        </p:attrNameLst>
                                      </p:cBhvr>
                                      <p:to>
                                        <p:strVal val="visible"/>
                                      </p:to>
                                    </p:set>
                                    <p:animEffect transition="in" filter="fade">
                                      <p:cBhvr>
                                        <p:cTn id="40" dur="500"/>
                                        <p:tgtEl>
                                          <p:spTgt spid="7">
                                            <p:txEl>
                                              <p:pRg st="0" end="0"/>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8">
                                            <p:bg/>
                                          </p:spTgt>
                                        </p:tgtEl>
                                        <p:attrNameLst>
                                          <p:attrName>style.visibility</p:attrName>
                                        </p:attrNameLst>
                                      </p:cBhvr>
                                      <p:to>
                                        <p:strVal val="visible"/>
                                      </p:to>
                                    </p:set>
                                    <p:animEffect transition="in" filter="fade">
                                      <p:cBhvr>
                                        <p:cTn id="45" dur="500"/>
                                        <p:tgtEl>
                                          <p:spTgt spid="8">
                                            <p:bg/>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8">
                                            <p:txEl>
                                              <p:pRg st="0" end="0"/>
                                            </p:txEl>
                                          </p:spTgt>
                                        </p:tgtEl>
                                        <p:attrNameLst>
                                          <p:attrName>style.visibility</p:attrName>
                                        </p:attrNameLst>
                                      </p:cBhvr>
                                      <p:to>
                                        <p:strVal val="visible"/>
                                      </p:to>
                                    </p:set>
                                    <p:animEffect transition="in" filter="fade">
                                      <p:cBhvr>
                                        <p:cTn id="48" dur="500"/>
                                        <p:tgtEl>
                                          <p:spTgt spid="8">
                                            <p:txEl>
                                              <p:pRg st="0" end="0"/>
                                            </p:txEl>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8">
                                            <p:txEl>
                                              <p:pRg st="1" end="1"/>
                                            </p:txEl>
                                          </p:spTgt>
                                        </p:tgtEl>
                                        <p:attrNameLst>
                                          <p:attrName>style.visibility</p:attrName>
                                        </p:attrNameLst>
                                      </p:cBhvr>
                                      <p:to>
                                        <p:strVal val="visible"/>
                                      </p:to>
                                    </p:set>
                                    <p:animEffect transition="in" filter="fade">
                                      <p:cBhvr>
                                        <p:cTn id="51" dur="500"/>
                                        <p:tgtEl>
                                          <p:spTgt spid="8">
                                            <p:txEl>
                                              <p:pRg st="1" end="1"/>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grpId="0" nodeType="clickEffect">
                                  <p:stCondLst>
                                    <p:cond delay="0"/>
                                  </p:stCondLst>
                                  <p:childTnLst>
                                    <p:set>
                                      <p:cBhvr>
                                        <p:cTn id="55" dur="1" fill="hold">
                                          <p:stCondLst>
                                            <p:cond delay="0"/>
                                          </p:stCondLst>
                                        </p:cTn>
                                        <p:tgtEl>
                                          <p:spTgt spid="9">
                                            <p:bg/>
                                          </p:spTgt>
                                        </p:tgtEl>
                                        <p:attrNameLst>
                                          <p:attrName>style.visibility</p:attrName>
                                        </p:attrNameLst>
                                      </p:cBhvr>
                                      <p:to>
                                        <p:strVal val="visible"/>
                                      </p:to>
                                    </p:set>
                                    <p:animEffect transition="in" filter="fade">
                                      <p:cBhvr>
                                        <p:cTn id="56" dur="500"/>
                                        <p:tgtEl>
                                          <p:spTgt spid="9">
                                            <p:bg/>
                                          </p:spTgt>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9">
                                            <p:txEl>
                                              <p:pRg st="0" end="0"/>
                                            </p:txEl>
                                          </p:spTgt>
                                        </p:tgtEl>
                                        <p:attrNameLst>
                                          <p:attrName>style.visibility</p:attrName>
                                        </p:attrNameLst>
                                      </p:cBhvr>
                                      <p:to>
                                        <p:strVal val="visible"/>
                                      </p:to>
                                    </p:set>
                                    <p:animEffect transition="in" filter="fade">
                                      <p:cBhvr>
                                        <p:cTn id="59" dur="500"/>
                                        <p:tgtEl>
                                          <p:spTgt spid="9">
                                            <p:txEl>
                                              <p:pRg st="0" end="0"/>
                                            </p:txEl>
                                          </p:spTgt>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9">
                                            <p:txEl>
                                              <p:pRg st="1" end="1"/>
                                            </p:txEl>
                                          </p:spTgt>
                                        </p:tgtEl>
                                        <p:attrNameLst>
                                          <p:attrName>style.visibility</p:attrName>
                                        </p:attrNameLst>
                                      </p:cBhvr>
                                      <p:to>
                                        <p:strVal val="visible"/>
                                      </p:to>
                                    </p:set>
                                    <p:animEffect transition="in" filter="fade">
                                      <p:cBhvr>
                                        <p:cTn id="62" dur="500"/>
                                        <p:tgtEl>
                                          <p:spTgt spid="9">
                                            <p:txEl>
                                              <p:pRg st="1" end="1"/>
                                            </p:txEl>
                                          </p:spTgt>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9">
                                            <p:txEl>
                                              <p:pRg st="2" end="2"/>
                                            </p:txEl>
                                          </p:spTgt>
                                        </p:tgtEl>
                                        <p:attrNameLst>
                                          <p:attrName>style.visibility</p:attrName>
                                        </p:attrNameLst>
                                      </p:cBhvr>
                                      <p:to>
                                        <p:strVal val="visible"/>
                                      </p:to>
                                    </p:set>
                                    <p:animEffect transition="in" filter="fade">
                                      <p:cBhvr>
                                        <p:cTn id="65" dur="500"/>
                                        <p:tgtEl>
                                          <p:spTgt spid="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7" grpId="0" animBg="1" build="p"/>
      <p:bldP spid="8" grpId="0" animBg="1" build="p"/>
      <p:bldP spid="9"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19_1#2a9026cba?pid=e9b80cc77&amp;color=0,0,0&amp;vtp=1&amp;bt=1&amp;bbb=1&amp;hb=1"/>
          <p:cNvSpPr/>
          <p:nvPr/>
        </p:nvSpPr>
        <p:spPr>
          <a:xfrm>
            <a:off x="722376" y="969265"/>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（3）研究人员从患者体内抽取脂肪组织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酶处理分散成单个细胞，制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备成细胞悬液后进行细胞培养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，分离出脂肪干细胞。</a:t>
            </a:r>
            <a:endParaRPr lang="en-US" altLang="zh-CN" sz="2000" dirty="0"/>
          </a:p>
        </p:txBody>
      </p:sp>
      <p:sp>
        <p:nvSpPr>
          <p:cNvPr id="3" name="QB_4_AN.20_1#2a9026cba.blank?pid=e9b80cc77&amp;color=0,0,0&amp;vpa=8&amp;vtp=1&amp;bbb=1"/>
          <p:cNvSpPr/>
          <p:nvPr/>
        </p:nvSpPr>
        <p:spPr>
          <a:xfrm>
            <a:off x="5707126" y="931165"/>
            <a:ext cx="2470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胰蛋白酶或胶原蛋白</a:t>
            </a:r>
            <a:endParaRPr lang="en-US" altLang="zh-CN" sz="2000" dirty="0"/>
          </a:p>
        </p:txBody>
      </p:sp>
      <p:sp>
        <p:nvSpPr>
          <p:cNvPr id="4" name="QB_4_AS.21_1#2a9026cba?vop=1&amp;pid=e9b80cc77&amp;color=0,0,0&amp;vtp=1&amp;bbb=1"/>
          <p:cNvSpPr/>
          <p:nvPr/>
        </p:nvSpPr>
        <p:spPr>
          <a:xfrm>
            <a:off x="722376" y="1863916"/>
            <a:ext cx="10753344" cy="434785"/>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将动物组织分散为单个细胞所用的酶是胰蛋白酶或胶原蛋白酶。</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4_BD.22_1#175e804c1?pid=e9b80cc77&amp;color=0,0,0&amp;vtp=1&amp;bt=1&amp;bbb=1&amp;hb=1"/>
              <p:cNvSpPr/>
              <p:nvPr/>
            </p:nvSpPr>
            <p:spPr>
              <a:xfrm>
                <a:off x="722376" y="972000"/>
                <a:ext cx="10753344" cy="2685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（4）利用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CiPSCs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制备胰岛细胞后，研究人员将糖尿病模型小鼠分为A、B组，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A组进行手术但不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移植胰岛细胞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，B组体内移植胰岛细胞，然后两组均进行腹腔注射葡萄糖实验，结果如图2</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该实验的目的是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。经过长时间科学论证后，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研究人员将胰岛细胞移植回患者体内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，一年内定期进行口服糖耐量检测（见图3</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），结果表明患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者能摆脱胰岛素依赖，依据是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。（糖尿病的诊断阈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值为血糖水平</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200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mg</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B_4_BD.22_1#175e804c1?pid=e9b80cc77&amp;color=0,0,0&amp;vtp=1&amp;bt=1&amp;bbb=1&amp;hb=1"/>
              <p:cNvSpPr>
                <a:spLocks noRot="1" noChangeAspect="1" noMove="1" noResize="1" noEditPoints="1" noAdjustHandles="1" noChangeArrowheads="1" noChangeShapeType="1" noTextEdit="1"/>
              </p:cNvSpPr>
              <p:nvPr/>
            </p:nvSpPr>
            <p:spPr>
              <a:xfrm>
                <a:off x="722376" y="972000"/>
                <a:ext cx="10753344" cy="2685034"/>
              </a:xfrm>
              <a:prstGeom prst="rect">
                <a:avLst/>
              </a:prstGeom>
              <a:blipFill rotWithShape="1">
                <a:blip r:embed="rId1"/>
                <a:stretch>
                  <a:fillRect l="-4" t="-17" r="-909" b="-1677"/>
                </a:stretch>
              </a:blipFill>
            </p:spPr>
            <p:txBody>
              <a:bodyPr/>
              <a:lstStyle/>
              <a:p>
                <a:r>
                  <a:rPr lang="zh-CN" altLang="en-US">
                    <a:noFill/>
                  </a:rPr>
                  <a:t> </a:t>
                </a:r>
              </a:p>
            </p:txBody>
          </p:sp>
        </mc:Fallback>
      </mc:AlternateContent>
      <p:sp>
        <p:nvSpPr>
          <p:cNvPr id="3" name="QB_4_AN.23_1#175e804c1.blank?pid=e9b80cc77&amp;color=0,0,0&amp;vpa=9&amp;vtp=1&amp;bbb=1"/>
          <p:cNvSpPr/>
          <p:nvPr/>
        </p:nvSpPr>
        <p:spPr>
          <a:xfrm>
            <a:off x="2509901" y="1848300"/>
            <a:ext cx="577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探究移植胰岛细胞能否降低糖尿病小鼠的血糖水平</a:t>
            </a:r>
            <a:endParaRPr lang="en-US" altLang="zh-CN" sz="2000" dirty="0"/>
          </a:p>
        </p:txBody>
      </p:sp>
      <p:sp>
        <p:nvSpPr>
          <p:cNvPr id="4" name="QB_4_AN.24_1#175e804c1.blank?pid=e9b80cc77&amp;color=0,0,0&amp;vpa=10&amp;vtp=1&amp;bbb=1"/>
          <p:cNvSpPr/>
          <p:nvPr/>
        </p:nvSpPr>
        <p:spPr>
          <a:xfrm>
            <a:off x="4008501" y="2762700"/>
            <a:ext cx="5070475"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移植75天后患者血糖调节基本恢复正常水平</a:t>
            </a:r>
            <a:endParaRPr lang="en-US" altLang="zh-CN" sz="2000" dirty="0"/>
          </a:p>
        </p:txBody>
      </p:sp>
      <mc:AlternateContent xmlns:mc="http://schemas.openxmlformats.org/markup-compatibility/2006">
        <mc:Choice xmlns:a14="http://schemas.microsoft.com/office/drawing/2010/main" Requires="a14">
          <p:sp>
            <p:nvSpPr>
              <p:cNvPr id="5" name="QB_4_AS.25_1#175e804c1?vop=1&amp;pid=e9b80cc77&amp;color=0,0,0&amp;vtp=1&amp;bbb=1&amp;hb=1"/>
              <p:cNvSpPr/>
              <p:nvPr/>
            </p:nvSpPr>
            <p:spPr>
              <a:xfrm>
                <a:off x="722376" y="3663003"/>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分析题干可知，自变量为是否移植胰岛细胞，由题图2可知，因变量为血糖浓度变化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实验目的为探究移植胰岛细胞能否降低糖尿病小鼠的血糖水平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；分析图3可知，移植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75天后患者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血糖水平</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&lt;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200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mg</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，血糖调节已经恢复正常水平，表明患者能摆脱胰岛素依赖。</a:t>
                </a:r>
                <a:endParaRPr lang="en-US" altLang="zh-CN" sz="2200" dirty="0"/>
              </a:p>
            </p:txBody>
          </p:sp>
        </mc:Choice>
        <mc:Fallback>
          <p:sp>
            <p:nvSpPr>
              <p:cNvPr id="5" name="QB_4_AS.25_1#175e804c1?vop=1&amp;pid=e9b80cc77&amp;color=0,0,0&amp;vtp=1&amp;bbb=1&amp;hb=1"/>
              <p:cNvSpPr>
                <a:spLocks noRot="1" noChangeAspect="1" noMove="1" noResize="1" noEditPoints="1" noAdjustHandles="1" noChangeArrowheads="1" noChangeShapeType="1" noTextEdit="1"/>
              </p:cNvSpPr>
              <p:nvPr/>
            </p:nvSpPr>
            <p:spPr>
              <a:xfrm>
                <a:off x="722376" y="3663003"/>
                <a:ext cx="10753344" cy="1326134"/>
              </a:xfrm>
              <a:prstGeom prst="rect">
                <a:avLst/>
              </a:prstGeom>
              <a:blipFill rotWithShape="1">
                <a:blip r:embed="rId2"/>
                <a:stretch>
                  <a:fillRect l="-4" t="-24" b="-340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4_BD.26_1#428cdd06d?pid=e9b80cc77&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（5）传统诱导多能干细胞</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iPSCs</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常利用病毒等载体将4种转录因子的基因导入体细胞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𝑐</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𝑀𝑦𝑐</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𝐾𝑙𝑓</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是原癌基因。据此分析，化学分子诱导</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CiPSCs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的优势是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B_4_BD.26_1#428cdd06d?pid=e9b80cc77&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rotWithShape="1">
                <a:blip r:embed="rId1"/>
                <a:stretch>
                  <a:fillRect l="-4" t="-35" r="-472" b="-3491"/>
                </a:stretch>
              </a:blipFill>
            </p:spPr>
            <p:txBody>
              <a:bodyPr/>
              <a:lstStyle/>
              <a:p>
                <a:r>
                  <a:rPr lang="zh-CN" altLang="en-US">
                    <a:noFill/>
                  </a:rPr>
                  <a:t> </a:t>
                </a:r>
              </a:p>
            </p:txBody>
          </p:sp>
        </mc:Fallback>
      </mc:AlternateContent>
      <p:sp>
        <p:nvSpPr>
          <p:cNvPr id="3" name="QB_4_AN.27_1#428cdd06d.blank?pid=e9b80cc77&amp;color=0,0,0&amp;vpa=11&amp;vtp=1&amp;bbb=1&amp;hb=1"/>
          <p:cNvSpPr/>
          <p:nvPr/>
        </p:nvSpPr>
        <p:spPr>
          <a:xfrm>
            <a:off x="722377" y="1391100"/>
            <a:ext cx="10749631" cy="856234"/>
          </a:xfrm>
          <a:prstGeom prst="rect">
            <a:avLst/>
          </a:prstGeom>
          <a:noFill/>
        </p:spPr>
        <p:txBody>
          <a:bodyPr wrap="non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不会导致细胞异常分裂</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避免致癌风险）</a:t>
            </a:r>
            <a:endParaRPr lang="en-US" altLang="zh-CN" sz="2000" dirty="0"/>
          </a:p>
        </p:txBody>
      </p:sp>
      <mc:AlternateContent xmlns:mc="http://schemas.openxmlformats.org/markup-compatibility/2006">
        <mc:Choice xmlns:a14="http://schemas.microsoft.com/office/drawing/2010/main" Requires="a14">
          <p:sp>
            <p:nvSpPr>
              <p:cNvPr id="4" name="QB_4_AS.28_1#428cdd06d?vop=1&amp;pid=e9b80cc77&amp;color=0,0,0&amp;vtp=1&amp;bbb=1&amp;hb=1"/>
              <p:cNvSpPr/>
              <p:nvPr/>
            </p:nvSpPr>
            <p:spPr>
              <a:xfrm>
                <a:off x="722376" y="2281877"/>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将原癌基因导入细胞，原癌基因可能过表达，导致细胞异常增殖，而化学分子诱导</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CiPSCs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的优势是不会导致细胞异常分裂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，避免致癌风险。</a:t>
                </a:r>
                <a:endParaRPr lang="en-US" altLang="zh-CN" sz="2200" dirty="0"/>
              </a:p>
            </p:txBody>
          </p:sp>
        </mc:Choice>
        <mc:Fallback>
          <p:sp>
            <p:nvSpPr>
              <p:cNvPr id="4" name="QB_4_AS.28_1#428cdd06d?vop=1&amp;pid=e9b80cc77&amp;color=0,0,0&amp;vtp=1&amp;bbb=1&amp;hb=1"/>
              <p:cNvSpPr>
                <a:spLocks noRot="1" noChangeAspect="1" noMove="1" noResize="1" noEditPoints="1" noAdjustHandles="1" noChangeArrowheads="1" noChangeShapeType="1" noTextEdit="1"/>
              </p:cNvSpPr>
              <p:nvPr/>
            </p:nvSpPr>
            <p:spPr>
              <a:xfrm>
                <a:off x="722376" y="2281877"/>
                <a:ext cx="10753344" cy="907034"/>
              </a:xfrm>
              <a:prstGeom prst="rect">
                <a:avLst/>
              </a:prstGeom>
              <a:blipFill rotWithShape="1">
                <a:blip r:embed="rId2"/>
                <a:stretch>
                  <a:fillRect l="-4" t="-36" b="-497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3_BD.29_1#e1f0b0e43?pid=46872a661&amp;color=0,0,0&amp;vtp=1&amp;bt=1&amp;bbb=1&amp;hb=1"/>
              <p:cNvSpPr/>
              <p:nvPr/>
            </p:nvSpPr>
            <p:spPr>
              <a:xfrm>
                <a:off x="722376" y="972000"/>
                <a:ext cx="10753344" cy="221830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[山东菏泽2025高二期中]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重组酶—桥接</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是一种突破了以往基因编辑中目标片段大小的限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，更加精准有效地用于基因组编辑的技术。桥接</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基因上游的非编码区转录而来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、三茎环可分别与待插入目标片段的靶标序列、含有目标片段的供体序列结合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，使二者在空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间上相互靠近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；重组酶是由</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基因编码而来，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其可以识别并切割靶标序列和供体序列的特定部位，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将供体序列中的目标片段插入靶标序列中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，实现基因重组，作用过程如图1所示。</a:t>
                </a:r>
                <a:endParaRPr lang="en-US" altLang="zh-CN" sz="2000" dirty="0"/>
              </a:p>
            </p:txBody>
          </p:sp>
        </mc:Choice>
        <mc:Fallback>
          <p:sp>
            <p:nvSpPr>
              <p:cNvPr id="2" name="QO_3_BD.29_1#e1f0b0e43?pid=46872a661&amp;color=0,0,0&amp;vtp=1&amp;bt=1&amp;bbb=1&amp;hb=1"/>
              <p:cNvSpPr>
                <a:spLocks noRot="1" noChangeAspect="1" noMove="1" noResize="1" noEditPoints="1" noAdjustHandles="1" noChangeArrowheads="1" noChangeShapeType="1" noTextEdit="1"/>
              </p:cNvSpPr>
              <p:nvPr/>
            </p:nvSpPr>
            <p:spPr>
              <a:xfrm>
                <a:off x="722376" y="972000"/>
                <a:ext cx="10753344" cy="2218309"/>
              </a:xfrm>
              <a:prstGeom prst="rect">
                <a:avLst/>
              </a:prstGeom>
              <a:blipFill rotWithShape="1">
                <a:blip r:embed="rId1"/>
                <a:stretch>
                  <a:fillRect l="-4" t="-20" r="-1653" b="-1886"/>
                </a:stretch>
              </a:blipFill>
            </p:spPr>
            <p:txBody>
              <a:bodyPr/>
              <a:lstStyle/>
              <a:p>
                <a:r>
                  <a:rPr lang="zh-CN" altLang="en-US">
                    <a:noFill/>
                  </a:rPr>
                  <a:t> </a:t>
                </a:r>
              </a:p>
            </p:txBody>
          </p:sp>
        </mc:Fallback>
      </mc:AlternateContent>
      <p:pic>
        <p:nvPicPr>
          <p:cNvPr id="3" name="QO_3_BD.29_3#e1f0b0e43?htil=1&amp;pid=46872a661&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1133856" y="3589724"/>
            <a:ext cx="4544568" cy="2514600"/>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O_3_BD.29_4#e1f0b0e43?iti=4&amp;htil=1&amp;pid=46872a661&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6729984" y="3278828"/>
            <a:ext cx="4114800" cy="250545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O_3_BD.29_5#e1f0b0e43?iti=4&amp;htil=1&amp;pid=46872a661&amp;color=0,0,0&amp;vtp=1&amp;bbb=1"/>
          <p:cNvSpPr/>
          <p:nvPr/>
        </p:nvSpPr>
        <p:spPr>
          <a:xfrm>
            <a:off x="8557196" y="5911284"/>
            <a:ext cx="460375" cy="399415"/>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p>
        </p:txBody>
      </p:sp>
    </p:spTree>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30_1#1b6f74ed2?pid=e1f0b0e43&amp;color=0,0,0&amp;vtp=1&amp;bt=1&amp;bbb=1&amp;hb=1"/>
          <p:cNvSpPr/>
          <p:nvPr/>
        </p:nvSpPr>
        <p:spPr>
          <a:xfrm>
            <a:off x="722376" y="969265"/>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）重组酶在基因编辑过程中发挥了基因工程工具中</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的功能，该过程涉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及</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填化学键）的变动。</a:t>
            </a:r>
            <a:endParaRPr lang="en-US" altLang="zh-CN" sz="2000" dirty="0">
              <a:solidFill>
                <a:srgbClr val="000000"/>
              </a:solidFill>
            </a:endParaRPr>
          </a:p>
        </p:txBody>
      </p:sp>
      <mc:AlternateContent xmlns:mc="http://schemas.openxmlformats.org/markup-compatibility/2006">
        <mc:Choice xmlns:a14="http://schemas.microsoft.com/office/drawing/2010/main" Requires="a14">
          <p:sp>
            <p:nvSpPr>
              <p:cNvPr id="3" name="QB_4_AN.31_1#1b6f74ed2.blank?pid=e1f0b0e43&amp;color=0,0,0&amp;vpa=12&amp;vtp=1&amp;bbb=1"/>
              <p:cNvSpPr/>
              <p:nvPr/>
            </p:nvSpPr>
            <p:spPr>
              <a:xfrm>
                <a:off x="6710426" y="1012952"/>
                <a:ext cx="2493963" cy="303784"/>
              </a:xfrm>
              <a:prstGeom prst="rect">
                <a:avLst/>
              </a:prstGeom>
              <a:noFill/>
            </p:spPr>
            <p:txBody>
              <a:bodyPr wrap="none" lIns="0" tIns="0" rIns="0" bIns="0" rtlCol="0" anchor="t"/>
              <a:lstStyle/>
              <a:p>
                <a:pPr algn="ctr" latinLnBrk="1">
                  <a:lnSpc>
                    <a:spcPts val="25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限制酶和</a:t>
                </a: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𝐃𝐍𝐀</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连接酶</a:t>
                </a:r>
                <a:endParaRPr lang="en-US" altLang="zh-CN" sz="2000" dirty="0">
                  <a:solidFill>
                    <a:srgbClr val="00B050"/>
                  </a:solidFill>
                </a:endParaRPr>
              </a:p>
            </p:txBody>
          </p:sp>
        </mc:Choice>
        <mc:Fallback>
          <p:sp>
            <p:nvSpPr>
              <p:cNvPr id="3" name="QB_4_AN.31_1#1b6f74ed2.blank?pid=e1f0b0e43&amp;color=0,0,0&amp;vpa=12&amp;vtp=1&amp;bbb=1"/>
              <p:cNvSpPr>
                <a:spLocks noRot="1" noChangeAspect="1" noMove="1" noResize="1" noEditPoints="1" noAdjustHandles="1" noChangeArrowheads="1" noChangeShapeType="1" noTextEdit="1"/>
              </p:cNvSpPr>
              <p:nvPr/>
            </p:nvSpPr>
            <p:spPr>
              <a:xfrm>
                <a:off x="6710426" y="1012952"/>
                <a:ext cx="2493963" cy="303784"/>
              </a:xfrm>
              <a:prstGeom prst="rect">
                <a:avLst/>
              </a:prstGeom>
              <a:blipFill rotWithShape="1">
                <a:blip r:embed="rId1"/>
                <a:stretch>
                  <a:fillRect l="-15" t="-3804" r="3" b="-4473"/>
                </a:stretch>
              </a:blipFill>
            </p:spPr>
            <p:txBody>
              <a:bodyPr/>
              <a:lstStyle/>
              <a:p>
                <a:r>
                  <a:rPr lang="zh-CN" altLang="en-US">
                    <a:noFill/>
                  </a:rPr>
                  <a:t> </a:t>
                </a:r>
              </a:p>
            </p:txBody>
          </p:sp>
        </mc:Fallback>
      </mc:AlternateContent>
      <p:sp>
        <p:nvSpPr>
          <p:cNvPr id="4" name="QB_4_AN.32_1#1b6f74ed2.blank?pid=e1f0b0e43&amp;color=0,0,0&amp;vpa=13&amp;vtp=1&amp;bbb=1"/>
          <p:cNvSpPr/>
          <p:nvPr/>
        </p:nvSpPr>
        <p:spPr>
          <a:xfrm>
            <a:off x="985901" y="1369315"/>
            <a:ext cx="1454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磷酸二酯键</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5" name="QB_4_AS.33_1#1b6f74ed2?vop=1&amp;pid=e1f0b0e43&amp;color=0,0,0&amp;vtp=1&amp;bbb=1&amp;hb=1"/>
              <p:cNvSpPr/>
              <p:nvPr/>
            </p:nvSpPr>
            <p:spPr>
              <a:xfrm>
                <a:off x="722376" y="1822450"/>
                <a:ext cx="10753344" cy="1415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重组酶能识别并切割特定</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序列，还能将供体序列中的目标片段插入靶标序列中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了基因工程工具中限制酶和</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连接酶的功能，即限制酶切割</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的特定序列</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连接酶连接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片段，该过程涉及磷酸二酯键的断裂和形成。</a:t>
                </a:r>
                <a:endParaRPr lang="en-US" altLang="zh-CN" sz="2200" dirty="0">
                  <a:solidFill>
                    <a:srgbClr val="000000"/>
                  </a:solidFill>
                </a:endParaRPr>
              </a:p>
            </p:txBody>
          </p:sp>
        </mc:Choice>
        <mc:Fallback>
          <p:sp>
            <p:nvSpPr>
              <p:cNvPr id="5" name="QB_4_AS.33_1#1b6f74ed2?vop=1&amp;pid=e1f0b0e43&amp;color=0,0,0&amp;vtp=1&amp;bbb=1&amp;hb=1"/>
              <p:cNvSpPr>
                <a:spLocks noRot="1" noChangeAspect="1" noMove="1" noResize="1" noEditPoints="1" noAdjustHandles="1" noChangeArrowheads="1" noChangeShapeType="1" noTextEdit="1"/>
              </p:cNvSpPr>
              <p:nvPr/>
            </p:nvSpPr>
            <p:spPr>
              <a:xfrm>
                <a:off x="722376" y="1822450"/>
                <a:ext cx="10753344" cy="1415034"/>
              </a:xfrm>
              <a:prstGeom prst="rect">
                <a:avLst/>
              </a:prstGeom>
              <a:blipFill rotWithShape="1">
                <a:blip r:embed="rId2"/>
                <a:stretch>
                  <a:fillRect l="-4" r="-248" b="-3213"/>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B_4_BD.34_1#b33661915?pid=e1f0b0e43&amp;color=0,0,0&amp;vtp=1&amp;bbb=1&amp;hb=1"/>
              <p:cNvSpPr/>
              <p:nvPr/>
            </p:nvSpPr>
            <p:spPr>
              <a:xfrm>
                <a:off x="722376" y="324485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（2）结合上述研究，对桥接</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的第二、三茎环进行人工设计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，即可用于结合和重组不同的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片段。设计桥接</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茎环中的结合序列时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，需要依据</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的碱基序列，然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后通过人工合成的方法获取与桥接</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对应的特定</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序列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，再利用</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技术扩增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Choice>
        <mc:Fallback>
          <p:sp>
            <p:nvSpPr>
              <p:cNvPr id="6" name="QB_4_BD.34_1#b33661915?pid=e1f0b0e43&amp;color=0,0,0&amp;vtp=1&amp;bbb=1&amp;hb=1"/>
              <p:cNvSpPr>
                <a:spLocks noRot="1" noChangeAspect="1" noMove="1" noResize="1" noEditPoints="1" noAdjustHandles="1" noChangeArrowheads="1" noChangeShapeType="1" noTextEdit="1"/>
              </p:cNvSpPr>
              <p:nvPr/>
            </p:nvSpPr>
            <p:spPr>
              <a:xfrm>
                <a:off x="722376" y="3244850"/>
                <a:ext cx="10753344" cy="1300353"/>
              </a:xfrm>
              <a:prstGeom prst="rect">
                <a:avLst/>
              </a:prstGeom>
              <a:blipFill rotWithShape="1">
                <a:blip r:embed="rId3"/>
                <a:stretch>
                  <a:fillRect l="-4" r="-41" b="-3526"/>
                </a:stretch>
              </a:blipFill>
            </p:spPr>
            <p:txBody>
              <a:bodyPr/>
              <a:lstStyle/>
              <a:p>
                <a:r>
                  <a:rPr lang="zh-CN" altLang="en-US">
                    <a:noFill/>
                  </a:rPr>
                  <a:t> </a:t>
                </a:r>
              </a:p>
            </p:txBody>
          </p:sp>
        </mc:Fallback>
      </mc:AlternateContent>
      <p:sp>
        <p:nvSpPr>
          <p:cNvPr id="7" name="QB_4_AN.35_1#b33661915.blank?pid=e1f0b0e43&amp;color=0,0,0&amp;vpa=14&amp;vtp=1&amp;bbb=1"/>
          <p:cNvSpPr/>
          <p:nvPr/>
        </p:nvSpPr>
        <p:spPr>
          <a:xfrm>
            <a:off x="7054914" y="3663950"/>
            <a:ext cx="2470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靶标序列和供体序列</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8" name="QB_4_AN.36_1#b33661915.blank?pid=e1f0b0e43&amp;color=0,0,0&amp;vpa=15&amp;vtp=1&amp;bbb=1"/>
              <p:cNvSpPr/>
              <p:nvPr/>
            </p:nvSpPr>
            <p:spPr>
              <a:xfrm>
                <a:off x="8326502" y="4198302"/>
                <a:ext cx="612775" cy="294577"/>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𝐏𝐂𝐑</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8" name="QB_4_AN.36_1#b33661915.blank?pid=e1f0b0e43&amp;color=0,0,0&amp;vpa=15&amp;vtp=1&amp;bbb=1"/>
              <p:cNvSpPr>
                <a:spLocks noRot="1" noChangeAspect="1" noMove="1" noResize="1" noEditPoints="1" noAdjustHandles="1" noChangeArrowheads="1" noChangeShapeType="1" noTextEdit="1"/>
              </p:cNvSpPr>
              <p:nvPr/>
            </p:nvSpPr>
            <p:spPr>
              <a:xfrm>
                <a:off x="8326502" y="4198302"/>
                <a:ext cx="612775" cy="294577"/>
              </a:xfrm>
              <a:prstGeom prst="rect">
                <a:avLst/>
              </a:prstGeom>
              <a:blipFill rotWithShape="1">
                <a:blip r:embed="rId4"/>
                <a:stretch>
                  <a:fillRect l="-62" t="-108" r="62" b="-7674"/>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9" name="QB_4_AS.37_1#b33661915?vop=1&amp;pid=e1f0b0e43&amp;color=0,0,0&amp;vtp=1&amp;bbb=1&amp;hb=1"/>
              <p:cNvSpPr/>
              <p:nvPr/>
            </p:nvSpPr>
            <p:spPr>
              <a:xfrm>
                <a:off x="722376" y="4546600"/>
                <a:ext cx="10753344" cy="135509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桥接</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的第二、三茎环要与待插入目标片段的靶标序列、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含有目标片段的供体序列结合，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所以设计结合序列时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，需要依据靶标序列和供体序列的碱基序列，保证碱基互补配对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。获取特定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800"/>
                  </a:lnSpc>
                </a:pP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序列后，利用</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技术扩增</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可在体外大量扩增</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片段</a:t>
                </a:r>
                <a14:m>
                  <m:oMath xmlns:m="http://schemas.openxmlformats.org/officeDocument/2006/math">
                    <m:r>
                      <a:rPr lang="en-US" altLang="zh-CN" sz="2200" b="0" i="0" smtClean="0">
                        <a:solidFill>
                          <a:srgbClr val="639319"/>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solidFill>
                    <a:srgbClr val="000000"/>
                  </a:solidFill>
                </a:endParaRPr>
              </a:p>
            </p:txBody>
          </p:sp>
        </mc:Choice>
        <mc:Fallback>
          <p:sp>
            <p:nvSpPr>
              <p:cNvPr id="9" name="QB_4_AS.37_1#b33661915?vop=1&amp;pid=e1f0b0e43&amp;color=0,0,0&amp;vtp=1&amp;bbb=1&amp;hb=1"/>
              <p:cNvSpPr>
                <a:spLocks noRot="1" noChangeAspect="1" noMove="1" noResize="1" noEditPoints="1" noAdjustHandles="1" noChangeArrowheads="1" noChangeShapeType="1" noTextEdit="1"/>
              </p:cNvSpPr>
              <p:nvPr/>
            </p:nvSpPr>
            <p:spPr>
              <a:xfrm>
                <a:off x="722376" y="4546600"/>
                <a:ext cx="10753344" cy="1355090"/>
              </a:xfrm>
              <a:prstGeom prst="rect">
                <a:avLst/>
              </a:prstGeom>
              <a:blipFill rotWithShape="1">
                <a:blip r:embed="rId5"/>
                <a:stretch>
                  <a:fillRect l="-4" r="-1955" b="-403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7">
                                            <p:bg/>
                                          </p:spTgt>
                                        </p:tgtEl>
                                        <p:attrNameLst>
                                          <p:attrName>style.visibility</p:attrName>
                                        </p:attrNameLst>
                                      </p:cBhvr>
                                      <p:to>
                                        <p:strVal val="visible"/>
                                      </p:to>
                                    </p:set>
                                    <p:animEffect transition="in" filter="fade">
                                      <p:cBhvr>
                                        <p:cTn id="37" dur="500"/>
                                        <p:tgtEl>
                                          <p:spTgt spid="7">
                                            <p:bg/>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0" end="0"/>
                                            </p:txEl>
                                          </p:spTgt>
                                        </p:tgtEl>
                                        <p:attrNameLst>
                                          <p:attrName>style.visibility</p:attrName>
                                        </p:attrNameLst>
                                      </p:cBhvr>
                                      <p:to>
                                        <p:strVal val="visible"/>
                                      </p:to>
                                    </p:set>
                                    <p:animEffect transition="in" filter="fade">
                                      <p:cBhvr>
                                        <p:cTn id="40" dur="500"/>
                                        <p:tgtEl>
                                          <p:spTgt spid="7">
                                            <p:txEl>
                                              <p:pRg st="0" end="0"/>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8">
                                            <p:bg/>
                                          </p:spTgt>
                                        </p:tgtEl>
                                        <p:attrNameLst>
                                          <p:attrName>style.visibility</p:attrName>
                                        </p:attrNameLst>
                                      </p:cBhvr>
                                      <p:to>
                                        <p:strVal val="visible"/>
                                      </p:to>
                                    </p:set>
                                    <p:animEffect transition="in" filter="fade">
                                      <p:cBhvr>
                                        <p:cTn id="45" dur="500"/>
                                        <p:tgtEl>
                                          <p:spTgt spid="8">
                                            <p:bg/>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8">
                                            <p:txEl>
                                              <p:pRg st="0" end="0"/>
                                            </p:txEl>
                                          </p:spTgt>
                                        </p:tgtEl>
                                        <p:attrNameLst>
                                          <p:attrName>style.visibility</p:attrName>
                                        </p:attrNameLst>
                                      </p:cBhvr>
                                      <p:to>
                                        <p:strVal val="visible"/>
                                      </p:to>
                                    </p:set>
                                    <p:animEffect transition="in" filter="fade">
                                      <p:cBhvr>
                                        <p:cTn id="48" dur="500"/>
                                        <p:tgtEl>
                                          <p:spTgt spid="8">
                                            <p:txEl>
                                              <p:pRg st="0" end="0"/>
                                            </p:txEl>
                                          </p:spTgt>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9">
                                            <p:bg/>
                                          </p:spTgt>
                                        </p:tgtEl>
                                        <p:attrNameLst>
                                          <p:attrName>style.visibility</p:attrName>
                                        </p:attrNameLst>
                                      </p:cBhvr>
                                      <p:to>
                                        <p:strVal val="visible"/>
                                      </p:to>
                                    </p:set>
                                    <p:animEffect transition="in" filter="fade">
                                      <p:cBhvr>
                                        <p:cTn id="53" dur="500"/>
                                        <p:tgtEl>
                                          <p:spTgt spid="9">
                                            <p:bg/>
                                          </p:spTgt>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9">
                                            <p:txEl>
                                              <p:pRg st="0" end="0"/>
                                            </p:txEl>
                                          </p:spTgt>
                                        </p:tgtEl>
                                        <p:attrNameLst>
                                          <p:attrName>style.visibility</p:attrName>
                                        </p:attrNameLst>
                                      </p:cBhvr>
                                      <p:to>
                                        <p:strVal val="visible"/>
                                      </p:to>
                                    </p:set>
                                    <p:animEffect transition="in" filter="fade">
                                      <p:cBhvr>
                                        <p:cTn id="56" dur="500"/>
                                        <p:tgtEl>
                                          <p:spTgt spid="9">
                                            <p:txEl>
                                              <p:pRg st="0" end="0"/>
                                            </p:txEl>
                                          </p:spTgt>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9">
                                            <p:txEl>
                                              <p:pRg st="1" end="1"/>
                                            </p:txEl>
                                          </p:spTgt>
                                        </p:tgtEl>
                                        <p:attrNameLst>
                                          <p:attrName>style.visibility</p:attrName>
                                        </p:attrNameLst>
                                      </p:cBhvr>
                                      <p:to>
                                        <p:strVal val="visible"/>
                                      </p:to>
                                    </p:set>
                                    <p:animEffect transition="in" filter="fade">
                                      <p:cBhvr>
                                        <p:cTn id="59" dur="500"/>
                                        <p:tgtEl>
                                          <p:spTgt spid="9">
                                            <p:txEl>
                                              <p:pRg st="1" end="1"/>
                                            </p:txEl>
                                          </p:spTgt>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9">
                                            <p:txEl>
                                              <p:pRg st="2" end="2"/>
                                            </p:txEl>
                                          </p:spTgt>
                                        </p:tgtEl>
                                        <p:attrNameLst>
                                          <p:attrName>style.visibility</p:attrName>
                                        </p:attrNameLst>
                                      </p:cBhvr>
                                      <p:to>
                                        <p:strVal val="visible"/>
                                      </p:to>
                                    </p:set>
                                    <p:animEffect transition="in" filter="fade">
                                      <p:cBhvr>
                                        <p:cTn id="62" dur="500"/>
                                        <p:tgtEl>
                                          <p:spTgt spid="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7" grpId="0" animBg="1" build="p"/>
      <p:bldP spid="8" grpId="0" animBg="1" build="p"/>
      <p:bldP spid="9"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4_BD.38_1#7defa5b8f?pid=e1f0b0e43&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（3）研究发现，某大肠杆菌中质粒A上的卡那霉素抗性基因因缺乏启动子而无法表达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，利用上述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方法在质粒</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A中插入甲醇诱导型启动子，实验流程：对大肠杆菌另一质粒B进行编辑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，包含</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将该质粒转入大肠杆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菌</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使用含有</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的培养基筛选</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获取基因编辑成功的菌株。</a:t>
                </a:r>
                <a:endParaRPr lang="en-US" altLang="zh-CN" sz="2000" dirty="0"/>
              </a:p>
            </p:txBody>
          </p:sp>
        </mc:Choice>
        <mc:Fallback>
          <p:sp>
            <p:nvSpPr>
              <p:cNvPr id="2" name="QB_4_BD.38_1#7defa5b8f?pid=e1f0b0e43&amp;color=0,0,0&amp;vtp=1&amp;bt=1&amp;bbb=1&amp;hb=1"/>
              <p:cNvSpPr>
                <a:spLocks noRot="1" noChangeAspect="1" noMove="1" noResize="1" noEditPoints="1" noAdjustHandles="1" noChangeArrowheads="1" noChangeShapeType="1" noTextEdit="1"/>
              </p:cNvSpPr>
              <p:nvPr/>
            </p:nvSpPr>
            <p:spPr>
              <a:xfrm>
                <a:off x="722376" y="972000"/>
                <a:ext cx="10753344" cy="1757553"/>
              </a:xfrm>
              <a:prstGeom prst="rect">
                <a:avLst/>
              </a:prstGeom>
              <a:blipFill rotWithShape="1">
                <a:blip r:embed="rId1"/>
                <a:stretch>
                  <a:fillRect l="-4" t="-26" r="-1163" b="-2583"/>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4_AN.39_1#7defa5b8f.blank?pid=e1f0b0e43&amp;color=0,0,0&amp;vpa=16&amp;vtp=1&amp;bbb=1&amp;hb=1"/>
              <p:cNvSpPr/>
              <p:nvPr/>
            </p:nvSpPr>
            <p:spPr>
              <a:xfrm>
                <a:off x="722377" y="1391100"/>
                <a:ext cx="10749631" cy="865759"/>
              </a:xfrm>
              <a:prstGeom prst="rect">
                <a:avLst/>
              </a:prstGeom>
              <a:noFill/>
            </p:spPr>
            <p:txBody>
              <a:bodyPr wrap="none" lIns="0" tIns="0" rIns="0" bIns="0" rtlCol="0" anchor="t"/>
              <a:lstStyle/>
              <a:p>
                <a:pPr latinLnBrk="1">
                  <a:lnSpc>
                    <a:spcPts val="359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待插</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9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入的甲醇诱导型启动子</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、编码重组酶的</a:t>
                </a:r>
                <a14:m>
                  <m:oMath xmlns:m="http://schemas.openxmlformats.org/officeDocument/2006/math">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𝑺</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基因序列和转录桥接</a:t>
                </a:r>
                <a14:m>
                  <m:oMath xmlns:m="http://schemas.openxmlformats.org/officeDocument/2006/math">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𝐑𝐍𝐀</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的序列</a:t>
                </a:r>
                <a:endParaRPr lang="en-US" altLang="zh-CN" sz="2000" dirty="0"/>
              </a:p>
            </p:txBody>
          </p:sp>
        </mc:Choice>
        <mc:Fallback>
          <p:sp>
            <p:nvSpPr>
              <p:cNvPr id="3" name="QB_4_AN.39_1#7defa5b8f.blank?pid=e1f0b0e43&amp;color=0,0,0&amp;vpa=16&amp;vtp=1&amp;bbb=1&amp;hb=1"/>
              <p:cNvSpPr>
                <a:spLocks noRot="1" noChangeAspect="1" noMove="1" noResize="1" noEditPoints="1" noAdjustHandles="1" noChangeArrowheads="1" noChangeShapeType="1" noTextEdit="1"/>
              </p:cNvSpPr>
              <p:nvPr/>
            </p:nvSpPr>
            <p:spPr>
              <a:xfrm>
                <a:off x="722377" y="1391100"/>
                <a:ext cx="10749631" cy="865759"/>
              </a:xfrm>
              <a:prstGeom prst="rect">
                <a:avLst/>
              </a:prstGeom>
              <a:blipFill rotWithShape="1">
                <a:blip r:embed="rId2"/>
                <a:stretch>
                  <a:fillRect l="-4" t="-52" r="-371" b="-5273"/>
                </a:stretch>
              </a:blipFill>
            </p:spPr>
            <p:txBody>
              <a:bodyPr/>
              <a:lstStyle/>
              <a:p>
                <a:r>
                  <a:rPr lang="zh-CN" altLang="en-US">
                    <a:noFill/>
                  </a:rPr>
                  <a:t> </a:t>
                </a:r>
              </a:p>
            </p:txBody>
          </p:sp>
        </mc:Fallback>
      </mc:AlternateContent>
      <p:sp>
        <p:nvSpPr>
          <p:cNvPr id="4" name="QB_4_AN.40_1#7defa5b8f.blank?pid=e1f0b0e43&amp;color=0,0,0&amp;vpa=17&amp;vtp=1&amp;bbb=1"/>
          <p:cNvSpPr/>
          <p:nvPr/>
        </p:nvSpPr>
        <p:spPr>
          <a:xfrm>
            <a:off x="2341626" y="2286450"/>
            <a:ext cx="1962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卡那霉素和甲醇</a:t>
            </a:r>
            <a:endParaRPr lang="en-US" altLang="zh-CN" sz="2000" dirty="0"/>
          </a:p>
        </p:txBody>
      </p:sp>
      <mc:AlternateContent xmlns:mc="http://schemas.openxmlformats.org/markup-compatibility/2006">
        <mc:Choice xmlns:a14="http://schemas.microsoft.com/office/drawing/2010/main" Requires="a14">
          <p:sp>
            <p:nvSpPr>
              <p:cNvPr id="5" name="QB_4_AS.41_1#7defa5b8f?vop=1&amp;pid=e1f0b0e43&amp;color=0,0,0&amp;vtp=1&amp;bbb=1&amp;hb=1"/>
              <p:cNvSpPr/>
              <p:nvPr/>
            </p:nvSpPr>
            <p:spPr>
              <a:xfrm>
                <a:off x="722376" y="2739078"/>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要在质粒A中插入甲醇诱导型启动子，可对质粒B进行编辑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，包含待插入的甲醇诱导型启动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、编码重组酶的</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基因序列和转录桥接</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的序列，通过该系统实现启动子插入。质粒</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A上卡那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霉素抗性基因因缺乏启动子无法表达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，插入诱导型启动子后其可在特定条件下表达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，所以用含卡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那霉素和甲醇的培养基筛选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，能存活的菌株是基因编辑成功的菌株。</a:t>
                </a:r>
                <a:endParaRPr lang="en-US" altLang="zh-CN" sz="2200" dirty="0"/>
              </a:p>
            </p:txBody>
          </p:sp>
        </mc:Choice>
        <mc:Fallback>
          <p:sp>
            <p:nvSpPr>
              <p:cNvPr id="5" name="QB_4_AS.41_1#7defa5b8f?vop=1&amp;pid=e1f0b0e43&amp;color=0,0,0&amp;vtp=1&amp;bbb=1&amp;hb=1"/>
              <p:cNvSpPr>
                <a:spLocks noRot="1" noChangeAspect="1" noMove="1" noResize="1" noEditPoints="1" noAdjustHandles="1" noChangeArrowheads="1" noChangeShapeType="1" noTextEdit="1"/>
              </p:cNvSpPr>
              <p:nvPr/>
            </p:nvSpPr>
            <p:spPr>
              <a:xfrm>
                <a:off x="722376" y="2739078"/>
                <a:ext cx="10753344" cy="1783334"/>
              </a:xfrm>
              <a:prstGeom prst="rect">
                <a:avLst/>
              </a:prstGeom>
              <a:blipFill rotWithShape="1">
                <a:blip r:embed="rId3"/>
                <a:stretch>
                  <a:fillRect l="-4" t="-18" r="-720" b="-253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5">
                                            <p:bg/>
                                          </p:spTgt>
                                        </p:tgtEl>
                                        <p:attrNameLst>
                                          <p:attrName>style.visibility</p:attrName>
                                        </p:attrNameLst>
                                      </p:cBhvr>
                                      <p:to>
                                        <p:strVal val="visible"/>
                                      </p:to>
                                    </p:set>
                                    <p:animEffect transition="in" filter="fade">
                                      <p:cBhvr>
                                        <p:cTn id="26" dur="500"/>
                                        <p:tgtEl>
                                          <p:spTgt spid="5">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0" end="0"/>
                                            </p:txEl>
                                          </p:spTgt>
                                        </p:tgtEl>
                                        <p:attrNameLst>
                                          <p:attrName>style.visibility</p:attrName>
                                        </p:attrNameLst>
                                      </p:cBhvr>
                                      <p:to>
                                        <p:strVal val="visible"/>
                                      </p:to>
                                    </p:set>
                                    <p:animEffect transition="in" filter="fade">
                                      <p:cBhvr>
                                        <p:cTn id="29" dur="500"/>
                                        <p:tgtEl>
                                          <p:spTgt spid="5">
                                            <p:txEl>
                                              <p:pRg st="0" end="0"/>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1" end="1"/>
                                            </p:txEl>
                                          </p:spTgt>
                                        </p:tgtEl>
                                        <p:attrNameLst>
                                          <p:attrName>style.visibility</p:attrName>
                                        </p:attrNameLst>
                                      </p:cBhvr>
                                      <p:to>
                                        <p:strVal val="visible"/>
                                      </p:to>
                                    </p:set>
                                    <p:animEffect transition="in" filter="fade">
                                      <p:cBhvr>
                                        <p:cTn id="32" dur="500"/>
                                        <p:tgtEl>
                                          <p:spTgt spid="5">
                                            <p:txEl>
                                              <p:pRg st="1" end="1"/>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2" end="2"/>
                                            </p:txEl>
                                          </p:spTgt>
                                        </p:tgtEl>
                                        <p:attrNameLst>
                                          <p:attrName>style.visibility</p:attrName>
                                        </p:attrNameLst>
                                      </p:cBhvr>
                                      <p:to>
                                        <p:strVal val="visible"/>
                                      </p:to>
                                    </p:set>
                                    <p:animEffect transition="in" filter="fade">
                                      <p:cBhvr>
                                        <p:cTn id="35" dur="500"/>
                                        <p:tgtEl>
                                          <p:spTgt spid="5">
                                            <p:txEl>
                                              <p:pRg st="2" end="2"/>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5">
                                            <p:txEl>
                                              <p:pRg st="3" end="3"/>
                                            </p:txEl>
                                          </p:spTgt>
                                        </p:tgtEl>
                                        <p:attrNameLst>
                                          <p:attrName>style.visibility</p:attrName>
                                        </p:attrNameLst>
                                      </p:cBhvr>
                                      <p:to>
                                        <p:strVal val="visible"/>
                                      </p:to>
                                    </p:set>
                                    <p:animEffect transition="in" filter="fade">
                                      <p:cBhvr>
                                        <p:cTn id="38"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4_BD.42_1#7ae3522df?pid=e1f0b0e43&amp;color=0,0,0&amp;vtp=1&amp;bt=1&amp;bbb=1&amp;hb=1"/>
              <p:cNvSpPr/>
              <p:nvPr/>
            </p:nvSpPr>
            <p:spPr>
              <a:xfrm>
                <a:off x="722376" y="972000"/>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（4）科研人员设计了绿色荧光蛋白</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GFP</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报告系统，结构如图2所示，经重组酶—桥接</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复合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物处理可使其从无荧光变为能发出绿色荧光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B_4_BD.42_1#7ae3522df?pid=e1f0b0e43&amp;color=0,0,0&amp;vtp=1&amp;bt=1&amp;bbb=1&amp;hb=1"/>
              <p:cNvSpPr>
                <a:spLocks noRot="1" noChangeAspect="1" noMove="1" noResize="1" noEditPoints="1" noAdjustHandles="1" noChangeArrowheads="1" noChangeShapeType="1" noTextEdit="1"/>
              </p:cNvSpPr>
              <p:nvPr/>
            </p:nvSpPr>
            <p:spPr>
              <a:xfrm>
                <a:off x="722376" y="972000"/>
                <a:ext cx="10753344" cy="856234"/>
              </a:xfrm>
              <a:prstGeom prst="rect">
                <a:avLst/>
              </a:prstGeom>
              <a:blipFill rotWithShape="1">
                <a:blip r:embed="rId1"/>
                <a:stretch>
                  <a:fillRect l="-4" t="-53" b="-5257"/>
                </a:stretch>
              </a:blipFill>
            </p:spPr>
            <p:txBody>
              <a:bodyPr/>
              <a:lstStyle/>
              <a:p>
                <a:r>
                  <a:rPr lang="zh-CN" altLang="en-US">
                    <a:noFill/>
                  </a:rPr>
                  <a:t> </a:t>
                </a:r>
              </a:p>
            </p:txBody>
          </p:sp>
        </mc:Fallback>
      </mc:AlternateContent>
      <p:pic>
        <p:nvPicPr>
          <p:cNvPr id="3" name="QB_4_BD.42_2#7ae3522df?iti=5&amp;pid=e1f0b0e43&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3511296" y="1961203"/>
            <a:ext cx="5166360" cy="112471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B_4_BD.42_3#7ae3522df?iti=5&amp;pid=e1f0b0e43&amp;color=0,0,0&amp;vtp=1&amp;bbb=1"/>
          <p:cNvSpPr/>
          <p:nvPr/>
        </p:nvSpPr>
        <p:spPr>
          <a:xfrm>
            <a:off x="5864289" y="3212915"/>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p>
        </p:txBody>
      </p:sp>
      <mc:AlternateContent xmlns:mc="http://schemas.openxmlformats.org/markup-compatibility/2006">
        <mc:Choice xmlns:a14="http://schemas.microsoft.com/office/drawing/2010/main" Requires="a14">
          <p:sp>
            <p:nvSpPr>
              <p:cNvPr id="5" name="QB_4_BD.42_4#7ae3522df?pid=e1f0b0e43&amp;color=0,0,0&amp;vtp=1&amp;bbb=1&amp;hb=1"/>
              <p:cNvSpPr/>
              <p:nvPr/>
            </p:nvSpPr>
            <p:spPr>
              <a:xfrm>
                <a:off x="722376" y="3624903"/>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该报告系统可证明，重组酶—桥接</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复合物除能实现</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片段插入外，还能实现</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片段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据此，重组酶—桥接</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基因编辑技术可用于降低器官移植时免疫排斥的发生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其原理是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5" name="QB_4_BD.42_4#7ae3522df?pid=e1f0b0e43&amp;color=0,0,0&amp;vtp=1&amp;bbb=1&amp;hb=1"/>
              <p:cNvSpPr>
                <a:spLocks noRot="1" noChangeAspect="1" noMove="1" noResize="1" noEditPoints="1" noAdjustHandles="1" noChangeArrowheads="1" noChangeShapeType="1" noTextEdit="1"/>
              </p:cNvSpPr>
              <p:nvPr/>
            </p:nvSpPr>
            <p:spPr>
              <a:xfrm>
                <a:off x="722376" y="3624903"/>
                <a:ext cx="10753344" cy="1757553"/>
              </a:xfrm>
              <a:prstGeom prst="rect">
                <a:avLst/>
              </a:prstGeom>
              <a:blipFill rotWithShape="1">
                <a:blip r:embed="rId3"/>
                <a:stretch>
                  <a:fillRect l="-4" t="-18" r="-384" b="-2590"/>
                </a:stretch>
              </a:blipFill>
            </p:spPr>
            <p:txBody>
              <a:bodyPr/>
              <a:lstStyle/>
              <a:p>
                <a:r>
                  <a:rPr lang="zh-CN" altLang="en-US">
                    <a:noFill/>
                  </a:rPr>
                  <a:t> </a:t>
                </a:r>
              </a:p>
            </p:txBody>
          </p:sp>
        </mc:Fallback>
      </mc:AlternateContent>
      <p:sp>
        <p:nvSpPr>
          <p:cNvPr id="6" name="QB_4_AN.43_1#7ae3522df.blank?pid=e1f0b0e43&amp;color=0,0,0&amp;vpa=18&amp;vtp=1&amp;bbb=1"/>
          <p:cNvSpPr/>
          <p:nvPr/>
        </p:nvSpPr>
        <p:spPr>
          <a:xfrm>
            <a:off x="795401" y="4044003"/>
            <a:ext cx="692150" cy="408559"/>
          </a:xfrm>
          <a:prstGeom prst="rect">
            <a:avLst/>
          </a:prstGeom>
          <a:noFill/>
        </p:spPr>
        <p:txBody>
          <a:bodyPr wrap="none" lIns="0" tIns="0" rIns="0" bIns="0" rtlCol="0" anchor="t"/>
          <a:lstStyle/>
          <a:p>
            <a:pPr algn="ct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切除</a:t>
            </a:r>
            <a:endParaRPr lang="en-US" altLang="zh-CN" sz="2000" dirty="0"/>
          </a:p>
        </p:txBody>
      </p:sp>
      <p:sp>
        <p:nvSpPr>
          <p:cNvPr id="7" name="QB_4_AN.44_1#7ae3522df.blank?pid=e1f0b0e43&amp;color=0,0,0&amp;vpa=19&amp;vtp=1&amp;bbb=1&amp;hb=1"/>
          <p:cNvSpPr/>
          <p:nvPr/>
        </p:nvSpPr>
        <p:spPr>
          <a:xfrm>
            <a:off x="722377" y="4501203"/>
            <a:ext cx="10749631" cy="856234"/>
          </a:xfrm>
          <a:prstGeom prst="rect">
            <a:avLst/>
          </a:prstGeom>
          <a:noFill/>
        </p:spPr>
        <p:txBody>
          <a:bodyPr wrap="non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利用该系统切除相关抗原决定基因</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，使移植器官无法产生相应抗原</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，从而不能引起免</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疫排斥反应</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fade">
                                      <p:cBhvr>
                                        <p:cTn id="15" dur="500"/>
                                        <p:tgtEl>
                                          <p:spTgt spid="7">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fade">
                                      <p:cBhvr>
                                        <p:cTn id="18" dur="500"/>
                                        <p:tgtEl>
                                          <p:spTgt spid="7">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7">
                                            <p:txEl>
                                              <p:pRg st="1" end="1"/>
                                            </p:txEl>
                                          </p:spTgt>
                                        </p:tgtEl>
                                        <p:attrNameLst>
                                          <p:attrName>style.visibility</p:attrName>
                                        </p:attrNameLst>
                                      </p:cBhvr>
                                      <p:to>
                                        <p:strVal val="visible"/>
                                      </p:to>
                                    </p:set>
                                    <p:animEffect transition="in" filter="fade">
                                      <p:cBhvr>
                                        <p:cTn id="21" dur="500"/>
                                        <p:tgtEl>
                                          <p:spTgt spid="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build="p"/>
      <p:bldP spid="7"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4_AS.45_1#7ae3522df?vop=1&amp;pid=e1f0b0e43&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从报告系统来看，重组酶—桥接</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复合物处理前无荧光，处理后有荧光，说明原本</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𝐺𝐹𝑃</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基因因结构无法表达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，处理后实现了</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片段切除，使</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𝐺𝐹𝑃</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基因能够表达。重组酶—桥接</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因编辑技术可用于降低器官移植时免疫排斥的发生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原理是利用该系统切除相关抗原决定基因，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使移植器官无法产生相应抗原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，从而不能引起免疫排斥反应。</a:t>
                </a:r>
                <a:endParaRPr lang="en-US" altLang="zh-CN" sz="2200" dirty="0"/>
              </a:p>
            </p:txBody>
          </p:sp>
        </mc:Choice>
        <mc:Fallback>
          <p:sp>
            <p:nvSpPr>
              <p:cNvPr id="2" name="QB_4_AS.45_1#7ae3522df?vop=1&amp;pid=e1f0b0e43&amp;color=0,0,0&amp;vtp=1&amp;bt=1&amp;bbb=1&amp;hb=1"/>
              <p:cNvSpPr>
                <a:spLocks noRot="1" noChangeAspect="1" noMove="1" noResize="1" noEditPoints="1" noAdjustHandles="1" noChangeArrowheads="1" noChangeShapeType="1" noTextEdit="1"/>
              </p:cNvSpPr>
              <p:nvPr/>
            </p:nvSpPr>
            <p:spPr>
              <a:xfrm>
                <a:off x="722376" y="972000"/>
                <a:ext cx="10753344" cy="1783334"/>
              </a:xfrm>
              <a:prstGeom prst="rect">
                <a:avLst/>
              </a:prstGeom>
              <a:blipFill rotWithShape="1">
                <a:blip r:embed="rId1"/>
                <a:stretch>
                  <a:fillRect l="-4" t="-25" r="-402" b="-25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46872a661.fixed?pid=df4608b40&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7200" dirty="0"/>
          </a:p>
        </p:txBody>
      </p:sp>
      <p:sp>
        <p:nvSpPr>
          <p:cNvPr id="3" name="C_2#46872a661.fixed?pid=df4608b40&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pitchFamily="34" charset="-122"/>
                <a:ea typeface="黑体" panose="02010609060101010101" pitchFamily="34" charset="-122"/>
                <a:cs typeface="黑体" panose="02010609060101010101" pitchFamily="34" charset="-120"/>
              </a:rPr>
              <a:t>素养提升集训2——关注现代生物科技的新进展</a:t>
            </a:r>
            <a:endParaRPr lang="en-US" altLang="zh-CN" sz="4400" dirty="0"/>
          </a:p>
        </p:txBody>
      </p:sp>
      <p:pic>
        <p:nvPicPr>
          <p:cNvPr id="4" name="C_2#46872a661.fixed?pid=df4608b40&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2_BD#46872a661.fixed?pid=df4608b40&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pitchFamily="34" charset="-122"/>
                <a:ea typeface="黑体" panose="02010609060101010101" pitchFamily="34" charset="-122"/>
                <a:cs typeface="黑体" panose="02010609060101010101" pitchFamily="34" charset="-120"/>
              </a:rPr>
              <a:t>刷难关</a:t>
            </a:r>
            <a:endParaRPr lang="en-US" altLang="zh-CN" sz="2800" dirty="0"/>
          </a:p>
        </p:txBody>
      </p:sp>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3_BD.1_1#967466a20?pid=46872a661&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[广东佛山2025高二期末]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2024年戴维·贝克等三位科学家因利用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AI</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精准预测蛋白质的结构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动蛋白质结构研究取得革命性进展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，共同获得了诺贝尔化学奖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。利用人工智能模型预测蛋白质的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结构是蛋白质工程在人工智能时代的技术延伸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3_BD.1_1#967466a20?pid=46872a661&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rotWithShape="1">
                <a:blip r:embed="rId1"/>
                <a:stretch>
                  <a:fillRect l="-4" t="-35" r="-402" b="-3491"/>
                </a:stretch>
              </a:blipFill>
            </p:spPr>
            <p:txBody>
              <a:bodyPr/>
              <a:lstStyle/>
              <a:p>
                <a:r>
                  <a:rPr lang="zh-CN" altLang="en-US">
                    <a:noFill/>
                  </a:rPr>
                  <a:t> </a:t>
                </a:r>
              </a:p>
            </p:txBody>
          </p:sp>
        </mc:Fallback>
      </mc:AlternateContent>
      <p:sp>
        <p:nvSpPr>
          <p:cNvPr id="3" name="QC_3_AN.2_1#967466a20.bracket?pid=46872a661&amp;color=0,0,0&amp;vpa=1&amp;vtp=1"/>
          <p:cNvSpPr/>
          <p:nvPr/>
        </p:nvSpPr>
        <p:spPr>
          <a:xfrm>
            <a:off x="8288401" y="18673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mc:AlternateContent xmlns:mc="http://schemas.openxmlformats.org/markup-compatibility/2006">
        <mc:Choice xmlns:a14="http://schemas.microsoft.com/office/drawing/2010/main" Requires="a14">
          <p:sp>
            <p:nvSpPr>
              <p:cNvPr id="4" name="QC_3_BD.1_2#967466a20.choices?pid=46872a661&amp;color=0,0,0&amp;vtp=1&amp;bbb=1"/>
              <p:cNvSpPr/>
              <p:nvPr/>
            </p:nvSpPr>
            <p:spPr>
              <a:xfrm>
                <a:off x="722376" y="228187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A.在利用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AI</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设计蛋白质前需要先明确其功能需求</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AI</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能设计出自然界不存在的蛋白质</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AI</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获得蛋白质最终不需要经过基因工程</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AI</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设计的蛋白质的功能需进行实验验证才能确定</a:t>
                </a:r>
                <a:endParaRPr lang="en-US" altLang="zh-CN" sz="2000" dirty="0"/>
              </a:p>
            </p:txBody>
          </p:sp>
        </mc:Choice>
        <mc:Fallback>
          <p:sp>
            <p:nvSpPr>
              <p:cNvPr id="4" name="QC_3_BD.1_2#967466a20.choices?pid=46872a661&amp;color=0,0,0&amp;vtp=1&amp;bbb=1"/>
              <p:cNvSpPr>
                <a:spLocks noRot="1" noChangeAspect="1" noMove="1" noResize="1" noEditPoints="1" noAdjustHandles="1" noChangeArrowheads="1" noChangeShapeType="1" noTextEdit="1"/>
              </p:cNvSpPr>
              <p:nvPr/>
            </p:nvSpPr>
            <p:spPr>
              <a:xfrm>
                <a:off x="722376" y="2281877"/>
                <a:ext cx="10753344" cy="1796034"/>
              </a:xfrm>
              <a:prstGeom prst="rect">
                <a:avLst/>
              </a:prstGeom>
              <a:blipFill rotWithShape="1">
                <a:blip r:embed="rId2"/>
                <a:stretch>
                  <a:fillRect l="-4" t="-18" b="-25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3_AS.3_1#967466a20?vop=1&amp;pid=46872a661&amp;color=0,0,0&amp;vtp=1&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蛋白质工程的基本流程：预期蛋白质功能</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设计预期的蛋白质结构</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推测应有的氨基酸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序列</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找到并改变相对应的脱氧核苷酸序列（基因）或合成新的基因</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获得所需要的蛋白质，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所以在利用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AI</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设计蛋白质前需要先明确其功能需求，A正确；利用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AI</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进行蛋白质设计属于蛋白质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工程范畴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，蛋白质工程可以设计出自然界不存在的蛋白质，B正确；利用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AI</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获得蛋白质也需要以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基因工程为基础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，因为最终要通过改造或合成相应的基因并使其表达（转录和翻译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）来合成蛋白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，C错误；利用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AI</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设计出的蛋白质的功能需要进行实验验证才能确定是否符合预期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，不能仅依</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赖理论模型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3_AS.3_1#967466a20?vop=1&amp;pid=46872a661&amp;color=0,0,0&amp;vtp=1&amp;bt=1&amp;bbb=1&amp;hb=1"/>
              <p:cNvSpPr>
                <a:spLocks noRot="1" noChangeAspect="1" noMove="1" noResize="1" noEditPoints="1" noAdjustHandles="1" noChangeArrowheads="1" noChangeShapeType="1" noTextEdit="1"/>
              </p:cNvSpPr>
              <p:nvPr/>
            </p:nvSpPr>
            <p:spPr>
              <a:xfrm>
                <a:off x="722376" y="972000"/>
                <a:ext cx="10753344" cy="3154934"/>
              </a:xfrm>
              <a:prstGeom prst="rect">
                <a:avLst/>
              </a:prstGeom>
              <a:blipFill rotWithShape="1">
                <a:blip r:embed="rId1"/>
                <a:stretch>
                  <a:fillRect l="-4" t="-14" r="-402" b="-142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3_BD.4_1#07de04a05?pid=46872a661&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）我国科研人员鉴定出了紫杉醇生物合成途径中的关键酶</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TOT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的基因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，解决了世界级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难题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；同时成功将</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𝑇𝑂𝑇</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基因连同其他8个核心基因导入烟草细胞，在烟草（双子叶植物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）中实现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了紫杉醇的生物合成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，操作流程如图。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3_BD.4_1#07de04a05?pid=46872a661&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rotWithShape="1">
                <a:blip r:embed="rId1"/>
                <a:stretch>
                  <a:fillRect l="-4" t="-35" b="-3491"/>
                </a:stretch>
              </a:blipFill>
            </p:spPr>
            <p:txBody>
              <a:bodyPr/>
              <a:lstStyle/>
              <a:p>
                <a:r>
                  <a:rPr lang="zh-CN" altLang="en-US">
                    <a:noFill/>
                  </a:rPr>
                  <a:t> </a:t>
                </a:r>
              </a:p>
            </p:txBody>
          </p:sp>
        </mc:Fallback>
      </mc:AlternateContent>
      <p:sp>
        <p:nvSpPr>
          <p:cNvPr id="3" name="QC_3_AN.5_1#07de04a05.bracket?pid=46872a661&amp;color=0,0,0&amp;vpa=2&amp;vtp=1&amp;bbb=1"/>
          <p:cNvSpPr/>
          <p:nvPr/>
        </p:nvSpPr>
        <p:spPr>
          <a:xfrm>
            <a:off x="7272401" y="1867350"/>
            <a:ext cx="7493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ABD</a:t>
            </a:r>
            <a:endParaRPr lang="en-US" altLang="zh-CN" sz="2000" dirty="0"/>
          </a:p>
        </p:txBody>
      </p:sp>
      <p:pic>
        <p:nvPicPr>
          <p:cNvPr id="4" name="QC_3_BD.4_2#07de04a05?pid=46872a661&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3749040" y="2408877"/>
            <a:ext cx="4690872" cy="115214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3_BD.4_3#07de04a05.choices?pid=46872a661&amp;color=0,0,0&amp;vtp=1&amp;bbb=1"/>
              <p:cNvSpPr/>
              <p:nvPr/>
            </p:nvSpPr>
            <p:spPr>
              <a:xfrm>
                <a:off x="722376" y="369157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A.①常用农杆菌转化法，②可用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技术扩增和琼脂糖凝胶电泳来检测</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.采用烟草根尖分生区培育脱毒苗的原因是分生区附近病毒很少或没有病毒</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.烟草根尖分生区需消毒处理，使用的液体培养基需高压蒸汽灭菌处理</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.③④过程所使用的培养基中，生长素与细胞分裂素的浓度、比例不同</a:t>
                </a:r>
                <a:endParaRPr lang="en-US" altLang="zh-CN" sz="2000" dirty="0"/>
              </a:p>
            </p:txBody>
          </p:sp>
        </mc:Choice>
        <mc:Fallback>
          <p:sp>
            <p:nvSpPr>
              <p:cNvPr id="5" name="QC_3_BD.4_3#07de04a05.choices?pid=46872a661&amp;color=0,0,0&amp;vtp=1&amp;bbb=1"/>
              <p:cNvSpPr>
                <a:spLocks noRot="1" noChangeAspect="1" noMove="1" noResize="1" noEditPoints="1" noAdjustHandles="1" noChangeArrowheads="1" noChangeShapeType="1" noTextEdit="1"/>
              </p:cNvSpPr>
              <p:nvPr/>
            </p:nvSpPr>
            <p:spPr>
              <a:xfrm>
                <a:off x="722376" y="3691577"/>
                <a:ext cx="10753344" cy="1796034"/>
              </a:xfrm>
              <a:prstGeom prst="rect">
                <a:avLst/>
              </a:prstGeom>
              <a:blipFill rotWithShape="1">
                <a:blip r:embed="rId3"/>
                <a:stretch>
                  <a:fillRect l="-4" t="-18" b="-25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3_AS.6_1#07de04a05?vop=1&amp;pid=46872a661&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农杆菌转化法是将目的基因导入双子叶植物常用的方法</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扩增和电泳检测可用于判断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目的基因是否成功整合到目标生物细胞的染色体</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上，A正确；根尖分生区的病毒极少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，甚至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无病毒</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，是培育脱毒苗的理想材料，B正确；外植体（如根尖分生区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）在培养前需进行表面消毒</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如用酒精、次氯酸钠处理），以去除微生物污染，植物组织培养一般使用的是固体培养基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；③（诱导愈伤组织形成）和④（诱导胚状体形成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）阶段需调整生长素与细胞分裂素的浓度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和比例以调控细胞的分裂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、脱分化和再分化，D正确。</a:t>
                </a:r>
                <a:endParaRPr lang="en-US" altLang="zh-CN" sz="2200" dirty="0"/>
              </a:p>
            </p:txBody>
          </p:sp>
        </mc:Choice>
        <mc:Fallback>
          <p:sp>
            <p:nvSpPr>
              <p:cNvPr id="2" name="QC_3_AS.6_1#07de04a05?vop=1&amp;pid=46872a661&amp;color=0,0,0&amp;vtp=1&amp;bt=1&amp;bbb=1&amp;hb=1"/>
              <p:cNvSpPr>
                <a:spLocks noRot="1" noChangeAspect="1" noMove="1" noResize="1" noEditPoints="1" noAdjustHandles="1" noChangeArrowheads="1" noChangeShapeType="1" noTextEdit="1"/>
              </p:cNvSpPr>
              <p:nvPr/>
            </p:nvSpPr>
            <p:spPr>
              <a:xfrm>
                <a:off x="722376" y="972000"/>
                <a:ext cx="10753344" cy="2697734"/>
              </a:xfrm>
              <a:prstGeom prst="rect">
                <a:avLst/>
              </a:prstGeom>
              <a:blipFill rotWithShape="1">
                <a:blip r:embed="rId1"/>
                <a:stretch>
                  <a:fillRect l="-4" t="-17" r="-402" b="-166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3_BD.7_1#3682a4016?pid=46872a661&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[陕西榆林2025高二期末]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我国在胚胎移植领域的成果已处于国际前沿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，尤其在异种器官移植和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高效繁育技术上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。2025年3月，基因编辑猪肾脏成功移植到终末期肾病患者体内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（技术流程见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），成为亚洲首例活体异种肾移植案例。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pic>
        <p:nvPicPr>
          <p:cNvPr id="3" name="QC_3_BD.7_2#3682a4016?pid=46872a661&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694176" y="2408877"/>
            <a:ext cx="4800600" cy="83210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3_AN.8_1#3682a4016.bracket?pid=46872a661&amp;color=0,0,0&amp;vpa=3&amp;vtp=1"/>
          <p:cNvSpPr/>
          <p:nvPr/>
        </p:nvSpPr>
        <p:spPr>
          <a:xfrm>
            <a:off x="8275701" y="18673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5" name="QC_3_BD.7_3#3682a4016.choices?pid=46872a661&amp;color=0,0,0&amp;vtp=1&amp;bbb=1"/>
          <p:cNvSpPr/>
          <p:nvPr/>
        </p:nvSpPr>
        <p:spPr>
          <a:xfrm>
            <a:off x="722376" y="337407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A.步骤①获得的体细胞培养时，为保证细胞正常增殖，往往要加入动物血清</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.步骤②基因编辑的目标之一是消除猪细胞表面引发人免疫排斥的关键抗原</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.步骤③构建胚胎，需要利用体细胞核移植技术以及早期胚胎培养</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.为提高步骤④成功率，应对代孕母猪进行同期发情处理，使用免疫抑制剂</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3_AS.9_1#3682a4016?vop=1&amp;pid=46872a661&amp;color=0,0,0&amp;vtp=1&amp;bt=1&amp;bbb=1&amp;hb=1"/>
          <p:cNvSpPr/>
          <p:nvPr/>
        </p:nvSpPr>
        <p:spPr>
          <a:xfrm>
            <a:off x="722376" y="972000"/>
            <a:ext cx="10753344" cy="5418709"/>
          </a:xfrm>
          <a:prstGeom prst="rect">
            <a:avLst/>
          </a:prstGeom>
          <a:noFill/>
        </p:spPr>
        <p:txBody>
          <a:bodyPr wrap="none" lIns="0" tIns="0" rIns="0" bIns="0" rtlCol="0" anchor="t"/>
          <a:lstStyle/>
          <a:p>
            <a:pPr algn="l" latinLnBrk="1">
              <a:lnSpc>
                <a:spcPts val="36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在动物细胞培养过程中，由于人们对细胞所需的营养物质还没有完全研究清楚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，因此在使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用合成培养基时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，通常需要在培养基中加入动物血清等天然成分，以保证细胞的正常增殖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步骤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①获得的体细胞培养时，为保证细胞正常增殖，往往要加入动物血清，A正确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。猪细胞表面</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存在一些引发人免疫排斥的关键抗原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基因编辑的目标之一就是对这些关键抗原进行改造或消除，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从而降低免疫排斥反应的发生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，提高器官移植的成功率，所以步骤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②基因编辑的目标之一是消除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猪细胞表面引发人免疫排斥的关键抗原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，B正确。构建用于异种器官移植的胚胎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，需要利用体细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胞核移植技术将供体细胞的细胞核移植到去核卵母细胞中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或将供体细胞注入去核的卵母细胞），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形成重构胚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，然后通过电刺激等方法激活重构胚使其完成细胞分裂和发育进程，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以得到早期胚胎，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所以步骤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③构建胚胎，需要利用体细胞核移植技术以及早期胚胎培养，C正确。为提高步骤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成功率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，应对代孕母猪进行同期发情处理，使代孕母猪的子宫生理状态适于孕育胚胎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，为胚胎植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入创造良好的条件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，代孕母猪一般不会对移植的胚胎产生免疫排斥反应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，不需要对其使用免疫抑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制剂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
                                            <p:txEl>
                                              <p:pRg st="10" end="10"/>
                                            </p:txEl>
                                          </p:spTgt>
                                        </p:tgtEl>
                                        <p:attrNameLst>
                                          <p:attrName>style.visibility</p:attrName>
                                        </p:attrNameLst>
                                      </p:cBhvr>
                                      <p:to>
                                        <p:strVal val="visible"/>
                                      </p:to>
                                    </p:set>
                                    <p:animEffect transition="in" filter="fade">
                                      <p:cBhvr>
                                        <p:cTn id="40" dur="500"/>
                                        <p:tgtEl>
                                          <p:spTgt spid="2">
                                            <p:txEl>
                                              <p:pRg st="10" end="10"/>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2">
                                            <p:txEl>
                                              <p:pRg st="11" end="11"/>
                                            </p:txEl>
                                          </p:spTgt>
                                        </p:tgtEl>
                                        <p:attrNameLst>
                                          <p:attrName>style.visibility</p:attrName>
                                        </p:attrNameLst>
                                      </p:cBhvr>
                                      <p:to>
                                        <p:strVal val="visible"/>
                                      </p:to>
                                    </p:set>
                                    <p:animEffect transition="in" filter="fade">
                                      <p:cBhvr>
                                        <p:cTn id="43" dur="500"/>
                                        <p:tgtEl>
                                          <p:spTgt spid="2">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3_BD.10_1#e9b80cc77?pid=46872a661&amp;color=0,0,0&amp;vtp=1&amp;bt=1&amp;bbb=1&amp;hb=1"/>
              <p:cNvSpPr/>
              <p:nvPr/>
            </p:nvSpPr>
            <p:spPr>
              <a:xfrm>
                <a:off x="722376" y="972000"/>
                <a:ext cx="10753344" cy="221830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[江苏盐城七校2025高二联考]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糖尿病是危害全球人类健康的常见疾病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，长期以来主要靠注射外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源胰岛素进行治疗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，严重影响患者的生活质量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。我国科学家首次利用化学重编程多能干细胞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CiPSCs</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分化而来的胰岛细胞自体移植到一名1型糖尿病</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DM</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患者体内，具体流程如图1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在一年的跟踪随访中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，该病例成功摆脱胰岛素依赖，各项诊断指标恢复至正常水平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。回答下列问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O_3_BD.10_1#e9b80cc77?pid=46872a661&amp;color=0,0,0&amp;vtp=1&amp;bt=1&amp;bbb=1&amp;hb=1"/>
              <p:cNvSpPr>
                <a:spLocks noRot="1" noChangeAspect="1" noMove="1" noResize="1" noEditPoints="1" noAdjustHandles="1" noChangeArrowheads="1" noChangeShapeType="1" noTextEdit="1"/>
              </p:cNvSpPr>
              <p:nvPr/>
            </p:nvSpPr>
            <p:spPr>
              <a:xfrm>
                <a:off x="722376" y="972000"/>
                <a:ext cx="10753344" cy="2218309"/>
              </a:xfrm>
              <a:prstGeom prst="rect">
                <a:avLst/>
              </a:prstGeom>
              <a:blipFill rotWithShape="1">
                <a:blip r:embed="rId1"/>
                <a:stretch>
                  <a:fillRect l="-4" t="-20" r="-1234" b="-1886"/>
                </a:stretch>
              </a:blipFill>
            </p:spPr>
            <p:txBody>
              <a:bodyPr/>
              <a:lstStyle/>
              <a:p>
                <a:r>
                  <a:rPr lang="zh-CN" altLang="en-US">
                    <a:noFill/>
                  </a:rPr>
                  <a:t> </a:t>
                </a:r>
              </a:p>
            </p:txBody>
          </p:sp>
        </mc:Fallback>
      </mc:AlternateContent>
      <p:pic>
        <p:nvPicPr>
          <p:cNvPr id="3" name="QO_3_BD.10_3#e9b80cc77?iti=1&amp;htil=1&amp;pid=46872a661&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832104" y="4778444"/>
            <a:ext cx="4398264" cy="99669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O_3_BD.10_4#e9b80cc77?iti=2&amp;htil=1&amp;pid=46872a661&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541264" y="3498284"/>
            <a:ext cx="2670048" cy="227685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O_3_BD.10_5#e9b80cc77?iti=3&amp;htil=1&amp;pid=46872a661&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8878824" y="3278828"/>
            <a:ext cx="2121408" cy="249631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O_3_BD.10_6#e9b80cc77?iti=1&amp;htil=1&amp;pid=46872a661&amp;color=0,0,0&amp;vtp=1&amp;bbb=1"/>
          <p:cNvSpPr/>
          <p:nvPr/>
        </p:nvSpPr>
        <p:spPr>
          <a:xfrm>
            <a:off x="2801048" y="5902140"/>
            <a:ext cx="460375" cy="399415"/>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p>
        </p:txBody>
      </p:sp>
      <p:sp>
        <p:nvSpPr>
          <p:cNvPr id="7" name="QO_3_BD.10_7#e9b80cc77?iti=2&amp;htil=1&amp;pid=46872a661&amp;color=0,0,0&amp;vtp=1&amp;bbb=1"/>
          <p:cNvSpPr/>
          <p:nvPr/>
        </p:nvSpPr>
        <p:spPr>
          <a:xfrm>
            <a:off x="6646101" y="5902140"/>
            <a:ext cx="460375" cy="399415"/>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p>
        </p:txBody>
      </p:sp>
      <p:sp>
        <p:nvSpPr>
          <p:cNvPr id="8" name="QO_3_BD.10_8#e9b80cc77?iti=3&amp;htil=1&amp;pid=46872a661&amp;color=0,0,0&amp;vtp=1&amp;bbb=1"/>
          <p:cNvSpPr/>
          <p:nvPr/>
        </p:nvSpPr>
        <p:spPr>
          <a:xfrm>
            <a:off x="9709341" y="5902140"/>
            <a:ext cx="460375" cy="399415"/>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图3</a:t>
            </a:r>
            <a:endParaRPr lang="en-US" altLang="zh-CN" sz="2000" dirty="0"/>
          </a:p>
        </p:txBody>
      </p:sp>
    </p:spTree>
  </p:cSld>
  <p:clrMapOvr>
    <a:masterClrMapping/>
  </p:clrMapOvr>
  <p:transition>
    <p:fade/>
  </p:transition>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5065</Words>
  <Application>WPS 演示</Application>
  <PresentationFormat>宽屏</PresentationFormat>
  <Paragraphs>201</Paragraphs>
  <Slides>18</Slides>
  <Notes>19</Notes>
  <HiddenSlides>0</HiddenSlides>
  <MMClips>0</MMClips>
  <ScaleCrop>false</ScaleCrop>
  <HeadingPairs>
    <vt:vector size="6" baseType="variant">
      <vt:variant>
        <vt:lpstr>已用的字体</vt:lpstr>
      </vt:variant>
      <vt:variant>
        <vt:i4>19</vt:i4>
      </vt:variant>
      <vt:variant>
        <vt:lpstr>主题</vt:lpstr>
      </vt:variant>
      <vt:variant>
        <vt:i4>1</vt:i4>
      </vt:variant>
      <vt:variant>
        <vt:lpstr>幻灯片标题</vt:lpstr>
      </vt:variant>
      <vt:variant>
        <vt:i4>18</vt:i4>
      </vt:variant>
    </vt:vector>
  </HeadingPairs>
  <TitlesOfParts>
    <vt:vector size="38" baseType="lpstr">
      <vt:lpstr>Arial</vt:lpstr>
      <vt:lpstr>宋体</vt:lpstr>
      <vt:lpstr>Wingdings</vt:lpstr>
      <vt:lpstr>微软雅黑</vt:lpstr>
      <vt:lpstr>微软雅黑</vt:lpstr>
      <vt:lpstr>等线 (正文)</vt:lpstr>
      <vt:lpstr>等线</vt:lpstr>
      <vt:lpstr>等线 (正文)</vt:lpstr>
      <vt:lpstr>等线 (正文)</vt:lpstr>
      <vt:lpstr>黑体</vt:lpstr>
      <vt:lpstr>黑体</vt:lpstr>
      <vt:lpstr>仿宋</vt:lpstr>
      <vt:lpstr>仿宋</vt:lpstr>
      <vt:lpstr>宋体</vt:lpstr>
      <vt:lpstr>Cambria Math</vt:lpstr>
      <vt:lpstr>Cambria Math</vt:lpstr>
      <vt:lpstr>Cambria Math</vt:lpstr>
      <vt:lpstr>Calibri</vt:lpstr>
      <vt:lpstr>Arial Unicode MS</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青青园中葵</cp:lastModifiedBy>
  <cp:revision>4</cp:revision>
  <dcterms:created xsi:type="dcterms:W3CDTF">2025-10-22T08:23:00Z</dcterms:created>
  <dcterms:modified xsi:type="dcterms:W3CDTF">2025-10-31T10:30:45Z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5EB8FB7ECEFD47C1B9F736EC62146FF6_12</vt:lpwstr>
  </property>
  <property fmtid="{D5CDD505-2E9C-101B-9397-08002B2CF9AE}" pid="3" name="KSOProductBuildVer">
    <vt:lpwstr>2052-12.1.0.23125</vt:lpwstr>
  </property>
</Properties>
</file>