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5" d="100"/>
          <a:sy n="115" d="100"/>
        </p:scale>
        <p:origin x="396" y="102"/>
      </p:cViewPr>
      <p:guideLst/>
    </p:cSldViewPr>
  </p:slideViewPr>
  <p:notesTextViewPr>
    <p:cViewPr>
      <p:scale>
        <a:sx n="1" d="1"/>
        <a:sy n="1" d="1"/>
      </p:scale>
      <p:origin x="0" y="0"/>
    </p:cViewPr>
  </p:notesTextViewPr>
  <p:sorterViewPr>
    <p:cViewPr>
      <p:scale>
        <a:sx n="150" d="100"/>
        <a:sy n="150" d="100"/>
      </p:scale>
      <p:origin x="0" y="-1819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专题#df=d6bb0b59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专题1</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微生物的分离与计数</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a44a6bbba7ab66dfaadd#tid=68f87e517025800008f08e6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10.xml"/><Relationship Id="rId4" Type="http://schemas.openxmlformats.org/officeDocument/2006/relationships/image" Target="../media/image23.png"/><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image" Target="../media/image24.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0.xml"/><Relationship Id="rId2" Type="http://schemas.openxmlformats.org/officeDocument/2006/relationships/image" Target="../media/image26.png"/><Relationship Id="rId1" Type="http://schemas.openxmlformats.org/officeDocument/2006/relationships/image" Target="../media/image25.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0.xml"/><Relationship Id="rId2" Type="http://schemas.openxmlformats.org/officeDocument/2006/relationships/image" Target="../media/image28.png"/><Relationship Id="rId1" Type="http://schemas.openxmlformats.org/officeDocument/2006/relationships/image" Target="../media/image27.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0.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image" Target="../media/image32.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0.xml"/><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image" Target="../media/image33.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0.xml"/><Relationship Id="rId2" Type="http://schemas.openxmlformats.org/officeDocument/2006/relationships/image" Target="../media/image37.png"/><Relationship Id="rId1" Type="http://schemas.openxmlformats.org/officeDocument/2006/relationships/image" Target="../media/image36.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0.xml"/><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0.xml"/><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0.xml"/><Relationship Id="rId2" Type="http://schemas.openxmlformats.org/officeDocument/2006/relationships/image" Target="../media/image45.jpeg"/><Relationship Id="rId1" Type="http://schemas.openxmlformats.org/officeDocument/2006/relationships/image" Target="../media/image44.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0.xml"/><Relationship Id="rId2" Type="http://schemas.openxmlformats.org/officeDocument/2006/relationships/image" Target="../media/image47.png"/><Relationship Id="rId1" Type="http://schemas.openxmlformats.org/officeDocument/2006/relationships/image" Target="../media/image46.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10.xml"/><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image" Target="../media/image48.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0.xml"/><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image" Target="../media/image51.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0.xml"/><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xml"/><Relationship Id="rId1" Type="http://schemas.openxmlformats.org/officeDocument/2006/relationships/image" Target="../media/image14.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0.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1_1#2c67578d0?pid=e2fb82da5&amp;color=0,0,0&amp;vtp=1&amp;bt=1&amp;bbb=1&amp;hb=1"/>
              <p:cNvSpPr/>
              <p:nvPr/>
            </p:nvSpPr>
            <p:spPr>
              <a:xfrm>
                <a:off x="722376" y="972000"/>
                <a:ext cx="10753344" cy="1265428"/>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[江苏连云港多校2025高二联考]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酵母菌的品质影响葡萄酒的产量和质量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为分离出产酒精能力强的酵母菌菌株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，进行了图1所示实验，甲、乙、丙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、丁锥形瓶内分别加入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完全培养基，对瓶中酒精浓度和活菌数量的检测结果如图2。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1_1#2c67578d0?pid=e2fb82da5&amp;color=0,0,0&amp;vtp=1&amp;bt=1&amp;bbb=1&amp;hb=1"/>
              <p:cNvSpPr>
                <a:spLocks noRot="1" noChangeAspect="1" noMove="1" noResize="1" noEditPoints="1" noAdjustHandles="1" noChangeArrowheads="1" noChangeShapeType="1" noTextEdit="1"/>
              </p:cNvSpPr>
              <p:nvPr/>
            </p:nvSpPr>
            <p:spPr>
              <a:xfrm>
                <a:off x="722376" y="972000"/>
                <a:ext cx="10753344" cy="1265428"/>
              </a:xfrm>
              <a:prstGeom prst="rect">
                <a:avLst/>
              </a:prstGeom>
              <a:blipFill rotWithShape="1">
                <a:blip r:embed="rId1"/>
                <a:stretch>
                  <a:fillRect l="-4" t="-36" r="-1175" b="-3337"/>
                </a:stretch>
              </a:blipFill>
            </p:spPr>
            <p:txBody>
              <a:bodyPr/>
              <a:lstStyle/>
              <a:p>
                <a:r>
                  <a:rPr lang="zh-CN" altLang="en-US">
                    <a:noFill/>
                  </a:rPr>
                  <a:t> </a:t>
                </a:r>
              </a:p>
            </p:txBody>
          </p:sp>
        </mc:Fallback>
      </mc:AlternateContent>
      <p:sp>
        <p:nvSpPr>
          <p:cNvPr id="3" name="QC_4_AN.12_1#2c67578d0.bracket?pid=e2fb82da5&amp;color=0,0,0&amp;vpa=4&amp;vtp=1&amp;bbb=1"/>
          <p:cNvSpPr/>
          <p:nvPr/>
        </p:nvSpPr>
        <p:spPr>
          <a:xfrm>
            <a:off x="10572814" y="1848427"/>
            <a:ext cx="558800"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p>
        </p:txBody>
      </p:sp>
      <p:pic>
        <p:nvPicPr>
          <p:cNvPr id="4" name="QC_4_BD.11_3#2c67578d0?iti=1&amp;htil=1&amp;pid=e2fb82da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636776" y="2364428"/>
            <a:ext cx="3547872"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11_4#2c67578d0?iti=2&amp;htil=1&amp;pid=e2fb82da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543800" y="2373572"/>
            <a:ext cx="2487168" cy="16184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11_5#2c67578d0?iti=1&amp;htil=1&amp;pid=e2fb82da5&amp;color=0,0,0&amp;vtp=1&amp;bbb=1"/>
          <p:cNvSpPr/>
          <p:nvPr/>
        </p:nvSpPr>
        <p:spPr>
          <a:xfrm>
            <a:off x="3180524" y="4119060"/>
            <a:ext cx="460375" cy="392557"/>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4_BD.11_6#2c67578d0?iti=2&amp;htil=1&amp;pid=e2fb82da5&amp;color=0,0,0&amp;vtp=1&amp;bbb=1"/>
          <p:cNvSpPr/>
          <p:nvPr/>
        </p:nvSpPr>
        <p:spPr>
          <a:xfrm>
            <a:off x="8557196" y="4119060"/>
            <a:ext cx="460375" cy="392557"/>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8" name="QC_4_BD.11_7#2c67578d0.choices?pid=e2fb82da5&amp;color=0,0,0&amp;vtp=1&amp;bbb=1"/>
              <p:cNvSpPr/>
              <p:nvPr/>
            </p:nvSpPr>
            <p:spPr>
              <a:xfrm>
                <a:off x="722376" y="4566735"/>
                <a:ext cx="10753344" cy="1713484"/>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A.葡萄酒发酵过程中，缺氧、酸性的环境及酵母菌产生的酒精等可抑制所有杂菌的繁殖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.用稀释涂布平板法计算出葡萄酒过滤液的活菌数约为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，比实际值可能偏小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酒精对实验者的双手进行消毒，菌种接种过程中的试管口、瓶口等要灼烧灭菌</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.由图2可知，丁瓶中的酵母菌产酒精能力比乙瓶的强</a:t>
                </a:r>
                <a:endParaRPr lang="en-US" altLang="zh-CN" sz="2000" dirty="0"/>
              </a:p>
            </p:txBody>
          </p:sp>
        </mc:Choice>
        <mc:Fallback>
          <p:sp>
            <p:nvSpPr>
              <p:cNvPr id="8" name="QC_4_BD.11_7#2c67578d0.choices?pid=e2fb82da5&amp;color=0,0,0&amp;vtp=1&amp;bbb=1"/>
              <p:cNvSpPr>
                <a:spLocks noRot="1" noChangeAspect="1" noMove="1" noResize="1" noEditPoints="1" noAdjustHandles="1" noChangeArrowheads="1" noChangeShapeType="1" noTextEdit="1"/>
              </p:cNvSpPr>
              <p:nvPr/>
            </p:nvSpPr>
            <p:spPr>
              <a:xfrm>
                <a:off x="722376" y="4566735"/>
                <a:ext cx="10753344" cy="1713484"/>
              </a:xfrm>
              <a:prstGeom prst="rect">
                <a:avLst/>
              </a:prstGeom>
              <a:blipFill rotWithShape="1">
                <a:blip r:embed="rId4"/>
                <a:stretch>
                  <a:fillRect l="-4" t="-26" b="-225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3_1#2c67578d0?vop=1&amp;pid=e2fb82da5&amp;color=0,0,0&amp;vtp=1&amp;bt=1&amp;bbb=1&amp;hb=1"/>
              <p:cNvSpPr/>
              <p:nvPr/>
            </p:nvSpPr>
            <p:spPr>
              <a:xfrm>
                <a:off x="722376" y="972000"/>
                <a:ext cx="10753344" cy="3624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大多数杂菌在缺氧、酸性、有酒精的环境下无法繁殖，但上述环境不能抑制所有杂菌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。根据计算公式可知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葡萄酒过滤液的活菌数约为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），计数过程中两个或两个以上细胞连在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一起时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，平板上观察到的只是一个菌落，所以计算所得数目可能比实际值偏小，B正确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的双手用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酒精消毒，不能用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酒精消毒；菌种接种过程中，试管口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、瓶口要通过火焰灼烧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，C错误。据图1、2可知，甲中没有酵母菌，为对照组，乙、丙、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丁挑取不同的菌落培养，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丁瓶的活菌数少于乙瓶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，但丁瓶中酒精浓度与乙瓶大致相同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，说明丁瓶酵母菌产酒精能力比乙瓶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13_1#2c67578d0?vop=1&amp;pid=e2fb82da5&amp;color=0,0,0&amp;vtp=1&amp;bt=1&amp;bbb=1&amp;hb=1"/>
              <p:cNvSpPr>
                <a:spLocks noRot="1" noChangeAspect="1" noMove="1" noResize="1" noEditPoints="1" noAdjustHandles="1" noChangeArrowheads="1" noChangeShapeType="1" noTextEdit="1"/>
              </p:cNvSpPr>
              <p:nvPr/>
            </p:nvSpPr>
            <p:spPr>
              <a:xfrm>
                <a:off x="722376" y="972000"/>
                <a:ext cx="10753344" cy="3624834"/>
              </a:xfrm>
              <a:prstGeom prst="rect">
                <a:avLst/>
              </a:prstGeom>
              <a:blipFill rotWithShape="1">
                <a:blip r:embed="rId1"/>
                <a:stretch>
                  <a:fillRect l="-4" t="-12" r="-402" b="-12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14_1#e5ce947b0?pid=e2fb82da5&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[江苏多校2025联考]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研究者拟从堆肥中取样并筛选能高效降解羽毛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、蹄角等废弃物中角蛋白的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嗜热菌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，研究发现堆肥温度随时间变化的曲线如图1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，从堆肥中筛选分离出能高效降解角蛋白的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嗜热菌的流程如图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2。回答下列问题：</a:t>
            </a:r>
            <a:endParaRPr lang="en-US" altLang="zh-CN" sz="2000" dirty="0"/>
          </a:p>
        </p:txBody>
      </p:sp>
      <p:pic>
        <p:nvPicPr>
          <p:cNvPr id="3" name="QO_4_BD.14_3#e5ce947b0?iti=3&amp;htil=1&amp;pid=e2fb82da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377440" y="3085915"/>
            <a:ext cx="2057400" cy="16459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14_4#e5ce947b0?iti=4&amp;htil=1&amp;pid=e2fb82da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748272" y="2418403"/>
            <a:ext cx="4059936" cy="23134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14_5#e5ce947b0?iti=3&amp;htil=1&amp;pid=e2fb82da5&amp;color=0,0,0&amp;vtp=1&amp;bbb=1"/>
          <p:cNvSpPr/>
          <p:nvPr/>
        </p:nvSpPr>
        <p:spPr>
          <a:xfrm>
            <a:off x="3175952" y="485883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4_BD.14_6#e5ce947b0?iti=4&amp;htil=1&amp;pid=e2fb82da5&amp;color=0,0,0&amp;vtp=1&amp;bbb=1"/>
          <p:cNvSpPr/>
          <p:nvPr/>
        </p:nvSpPr>
        <p:spPr>
          <a:xfrm>
            <a:off x="8548052" y="485883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15_1#4d75981fc?pid=e5ce947b0&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（1）培养基的成分中，物质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和物质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。培养基在接种前需要通过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15_1#4d75981fc?pid=e5ce947b0&amp;color=0,0,0&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B_5_AN.16_1#4d75981fc.blank?pid=e5ce947b0&amp;color=0,0,0&amp;vpa=5&amp;vtp=1&amp;bbb=1"/>
          <p:cNvSpPr/>
          <p:nvPr/>
        </p:nvSpPr>
        <p:spPr>
          <a:xfrm>
            <a:off x="5742051"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角蛋白</a:t>
            </a:r>
            <a:endParaRPr lang="en-US" altLang="zh-CN" sz="2000" dirty="0"/>
          </a:p>
        </p:txBody>
      </p:sp>
      <p:sp>
        <p:nvSpPr>
          <p:cNvPr id="4" name="QB_5_AN.17_1#4d75981fc.blank?pid=e5ce947b0&amp;color=0,0,0&amp;vpa=6&amp;vtp=1&amp;bbb=1"/>
          <p:cNvSpPr/>
          <p:nvPr/>
        </p:nvSpPr>
        <p:spPr>
          <a:xfrm>
            <a:off x="7012051"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琼脂</a:t>
            </a:r>
            <a:endParaRPr lang="en-US" altLang="zh-CN" sz="2000" dirty="0"/>
          </a:p>
        </p:txBody>
      </p:sp>
      <p:sp>
        <p:nvSpPr>
          <p:cNvPr id="5" name="QB_5_AN.18_1#4d75981fc.blank?pid=e5ce947b0&amp;color=0,0,0&amp;vpa=7&amp;vtp=1&amp;bbb=1"/>
          <p:cNvSpPr/>
          <p:nvPr/>
        </p:nvSpPr>
        <p:spPr>
          <a:xfrm>
            <a:off x="795401" y="1369315"/>
            <a:ext cx="3994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高压蒸汽灭菌法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（或湿热灭菌法）</a:t>
            </a:r>
            <a:endParaRPr lang="en-US" altLang="zh-CN" sz="2000" dirty="0"/>
          </a:p>
        </p:txBody>
      </p:sp>
      <mc:AlternateContent xmlns:mc="http://schemas.openxmlformats.org/markup-compatibility/2006">
        <mc:Choice xmlns:a14="http://schemas.microsoft.com/office/drawing/2010/main" Requires="a14">
          <p:sp>
            <p:nvSpPr>
              <p:cNvPr id="6" name="QB_5_AS.19_1#4d75981fc?vop=1&amp;pid=e5ce947b0&amp;color=0,0,0&amp;vtp=1&amp;bbb=1&amp;hb=1"/>
              <p:cNvSpPr/>
              <p:nvPr/>
            </p:nvSpPr>
            <p:spPr>
              <a:xfrm>
                <a:off x="722376" y="19203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该研究的目的是从堆肥中筛选分离出能高效降解角蛋白的嗜热菌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，所以使用以角蛋白为唯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一氮源的培养基培养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为角蛋白。由图2可知，培养基Ⅱ是固体培养基，故物质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为琼脂。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培养基在接种前要通过高压蒸汽灭菌法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（湿热灭菌法）进行灭菌。</a:t>
                </a:r>
                <a:endParaRPr lang="en-US" altLang="zh-CN" sz="2200" dirty="0"/>
              </a:p>
            </p:txBody>
          </p:sp>
        </mc:Choice>
        <mc:Fallback>
          <p:sp>
            <p:nvSpPr>
              <p:cNvPr id="6" name="QB_5_AS.19_1#4d75981fc?vop=1&amp;pid=e5ce947b0&amp;color=0,0,0&amp;vtp=1&amp;bbb=1&amp;hb=1"/>
              <p:cNvSpPr>
                <a:spLocks noRot="1" noChangeAspect="1" noMove="1" noResize="1" noEditPoints="1" noAdjustHandles="1" noChangeArrowheads="1" noChangeShapeType="1" noTextEdit="1"/>
              </p:cNvSpPr>
              <p:nvPr/>
            </p:nvSpPr>
            <p:spPr>
              <a:xfrm>
                <a:off x="722376" y="1920367"/>
                <a:ext cx="10753344" cy="1326134"/>
              </a:xfrm>
              <a:prstGeom prst="rect">
                <a:avLst/>
              </a:prstGeom>
              <a:blipFill rotWithShape="1">
                <a:blip r:embed="rId2"/>
                <a:stretch>
                  <a:fillRect l="-4" t="-10" b="-34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20_1#e6f70ce6e?pid=e5ce947b0&amp;color=0,0,0&amp;vtp=1&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（2）堆肥样品在图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”）点取样，最可能筛选到目标菌。图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2的接种方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富集培养时，要将锥形瓶放入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25</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恒温摇床，以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min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的转速振荡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20_1#e6f70ce6e?pid=e5ce947b0&amp;color=0,0,0&amp;vtp=1&amp;bt=1&amp;bbb=1&amp;hb=1"/>
              <p:cNvSpPr>
                <a:spLocks noRot="1" noChangeAspect="1" noMove="1" noResize="1" noEditPoints="1" noAdjustHandles="1" noChangeArrowheads="1" noChangeShapeType="1" noTextEdit="1"/>
              </p:cNvSpPr>
              <p:nvPr/>
            </p:nvSpPr>
            <p:spPr>
              <a:xfrm>
                <a:off x="722376" y="969265"/>
                <a:ext cx="10753344" cy="1300353"/>
              </a:xfrm>
              <a:prstGeom prst="rect">
                <a:avLst/>
              </a:prstGeom>
              <a:blipFill rotWithShape="1">
                <a:blip r:embed="rId1"/>
                <a:stretch>
                  <a:fillRect l="-4" t="-20" r="-963" b="-350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21_1#e6f70ce6e.blank?pid=e5ce947b0&amp;color=0,0,0&amp;vpa=8&amp;vtp=1&amp;bbb=1"/>
              <p:cNvSpPr/>
              <p:nvPr/>
            </p:nvSpPr>
            <p:spPr>
              <a:xfrm>
                <a:off x="3317938" y="1020000"/>
                <a:ext cx="252413"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𝐜</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5_AN.21_1#e6f70ce6e.blank?pid=e5ce947b0&amp;color=0,0,0&amp;vpa=8&amp;vtp=1&amp;bbb=1"/>
              <p:cNvSpPr>
                <a:spLocks noRot="1" noChangeAspect="1" noMove="1" noResize="1" noEditPoints="1" noAdjustHandles="1" noChangeArrowheads="1" noChangeShapeType="1" noTextEdit="1"/>
              </p:cNvSpPr>
              <p:nvPr/>
            </p:nvSpPr>
            <p:spPr>
              <a:xfrm>
                <a:off x="3317938" y="1020000"/>
                <a:ext cx="252413" cy="294577"/>
              </a:xfrm>
              <a:prstGeom prst="rect">
                <a:avLst/>
              </a:prstGeom>
              <a:blipFill rotWithShape="1">
                <a:blip r:embed="rId2"/>
                <a:stretch>
                  <a:fillRect l="-25" t="-64" r="151" b="-7717"/>
                </a:stretch>
              </a:blipFill>
            </p:spPr>
            <p:txBody>
              <a:bodyPr/>
              <a:lstStyle/>
              <a:p>
                <a:r>
                  <a:rPr lang="zh-CN" altLang="en-US">
                    <a:noFill/>
                  </a:rPr>
                  <a:t> </a:t>
                </a:r>
              </a:p>
            </p:txBody>
          </p:sp>
        </mc:Fallback>
      </mc:AlternateContent>
      <p:sp>
        <p:nvSpPr>
          <p:cNvPr id="4" name="QB_5_AN.22_1#e6f70ce6e.blank?pid=e5ce947b0&amp;color=0,0,0&amp;vpa=9&amp;vtp=1&amp;bbb=1"/>
          <p:cNvSpPr/>
          <p:nvPr/>
        </p:nvSpPr>
        <p:spPr>
          <a:xfrm>
            <a:off x="1239901" y="1388365"/>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稀释涂布平板法</a:t>
            </a:r>
            <a:endParaRPr lang="en-US" altLang="zh-CN" sz="2000" dirty="0">
              <a:solidFill>
                <a:srgbClr val="00B050"/>
              </a:solidFill>
            </a:endParaRPr>
          </a:p>
        </p:txBody>
      </p:sp>
      <p:sp>
        <p:nvSpPr>
          <p:cNvPr id="5" name="QB_5_AN.23_1#e6f70ce6e.blank?pid=e5ce947b0&amp;color=0,0,0&amp;vpa=10&amp;vtp=1&amp;bbb=1"/>
          <p:cNvSpPr/>
          <p:nvPr/>
        </p:nvSpPr>
        <p:spPr>
          <a:xfrm>
            <a:off x="2255901" y="1826515"/>
            <a:ext cx="323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使细菌与营养物质充分接触</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5_AS.24_1#e6f70ce6e?vop=1&amp;pid=e5ce947b0&amp;color=0,0,0&amp;vtp=1&amp;bbb=1&amp;hb=1"/>
              <p:cNvSpPr/>
              <p:nvPr/>
            </p:nvSpPr>
            <p:spPr>
              <a:xfrm>
                <a:off x="722376" y="2377567"/>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筛选能高效降解羽毛、蹄角等废弃物中角蛋白的嗜热菌，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即筛选的目标菌要满足两个条件，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既要耐高温又要能够高效降解角蛋白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，所以在图1中</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点取样，最可能达到目的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。在固体培养基表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面接种微生物常采用平板划线法和稀释涂布平板法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，图2中出现梯度稀释的步骤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，接种的方法为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稀释涂布平板法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。富集培养时，要将锥形瓶放入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25</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恒温摇床，以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min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的转速振荡培养，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目的是使细菌与营养物质充分接触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，从而有利于微生物生长和繁殖。</a:t>
                </a:r>
                <a:endParaRPr lang="en-US" altLang="zh-CN" sz="2200" dirty="0">
                  <a:solidFill>
                    <a:srgbClr val="000000"/>
                  </a:solidFill>
                </a:endParaRPr>
              </a:p>
            </p:txBody>
          </p:sp>
        </mc:Choice>
        <mc:Fallback>
          <p:sp>
            <p:nvSpPr>
              <p:cNvPr id="6" name="QB_5_AS.24_1#e6f70ce6e?vop=1&amp;pid=e5ce947b0&amp;color=0,0,0&amp;vtp=1&amp;bbb=1&amp;hb=1"/>
              <p:cNvSpPr>
                <a:spLocks noRot="1" noChangeAspect="1" noMove="1" noResize="1" noEditPoints="1" noAdjustHandles="1" noChangeArrowheads="1" noChangeShapeType="1" noTextEdit="1"/>
              </p:cNvSpPr>
              <p:nvPr/>
            </p:nvSpPr>
            <p:spPr>
              <a:xfrm>
                <a:off x="722376" y="2377567"/>
                <a:ext cx="10753344" cy="2240534"/>
              </a:xfrm>
              <a:prstGeom prst="rect">
                <a:avLst/>
              </a:prstGeom>
              <a:blipFill rotWithShape="1">
                <a:blip r:embed="rId3"/>
                <a:stretch>
                  <a:fillRect l="-4" t="-6" r="-2185" b="-20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5_1#e6bf4bbde?pid=e5ce947b0&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（3）经过图2操作后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，挑取</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进行扩大培养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。科研人员挑选出了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3株能降解角蛋白的菌种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、P2和P3，并测得透明圈直径与菌落直径（如图3所示，白色部分表示角蛋白被降解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填“P1”“P2”或“P3”）进行扩大培养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26_1#e6bf4bbde.blank?pid=e5ce947b0&amp;color=0,0,0&amp;vpa=11&amp;vtp=1&amp;bbb=1"/>
          <p:cNvSpPr/>
          <p:nvPr/>
        </p:nvSpPr>
        <p:spPr>
          <a:xfrm>
            <a:off x="3824351" y="9311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单菌落</a:t>
            </a:r>
            <a:endParaRPr lang="en-US" altLang="zh-CN" sz="2000" dirty="0"/>
          </a:p>
        </p:txBody>
      </p:sp>
      <p:sp>
        <p:nvSpPr>
          <p:cNvPr id="4" name="QB_5_AN.27_1#e6bf4bbde.blank?pid=e5ce947b0&amp;color=0,0,0&amp;vpa=12&amp;vtp=1&amp;bbb=1"/>
          <p:cNvSpPr/>
          <p:nvPr/>
        </p:nvSpPr>
        <p:spPr>
          <a:xfrm>
            <a:off x="960501" y="1845564"/>
            <a:ext cx="5080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P1</a:t>
            </a:r>
            <a:endParaRPr lang="en-US" altLang="zh-CN" sz="2000" dirty="0"/>
          </a:p>
        </p:txBody>
      </p:sp>
      <p:sp>
        <p:nvSpPr>
          <p:cNvPr id="5" name="QB_5_AN.29_1#e6bf4bbde.blank?pid=e5ce947b0&amp;color=0,0,0&amp;vpa=13&amp;vtp=1&amp;bbb=1&amp;hb=1"/>
          <p:cNvSpPr/>
          <p:nvPr/>
        </p:nvSpPr>
        <p:spPr>
          <a:xfrm>
            <a:off x="722377" y="18455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P1的透明圈直径与菌落直径的比</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值最大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，降解角蛋白的效果最佳</a:t>
            </a:r>
            <a:endParaRPr lang="en-US" altLang="zh-CN" sz="2000" dirty="0"/>
          </a:p>
        </p:txBody>
      </p:sp>
      <p:pic>
        <p:nvPicPr>
          <p:cNvPr id="6" name="QB_5_BD.28_1#e6bf4bbde?pid=e5ce947b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70248" y="2863850"/>
            <a:ext cx="3657600" cy="17556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B_5_AS.30_1#e6bf4bbde?vop=1&amp;pid=e5ce947b0&amp;color=0,0,0&amp;vtp=1&amp;bbb=1&amp;hb=1"/>
          <p:cNvSpPr/>
          <p:nvPr/>
        </p:nvSpPr>
        <p:spPr>
          <a:xfrm>
            <a:off x="722376" y="4756150"/>
            <a:ext cx="10753344" cy="907034"/>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经过图2操作后，挑取单菌落进行扩大培养，培养基上透明圈意味着角蛋白被降解</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，透明圈直</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径与菌落直径的比值越大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，说明该菌株对角蛋白的降解效果越好，由图3可知，应选用P1菌种。</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1_1#3cdcb9452?pid=e5ce947b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（4）经过扩大培养后，还应多次筛选。科研人员在筛选过程中发现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，当培养基中的角蛋白超过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某一浓度时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，某菌株对角蛋白的降解量反而下降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32_1#3cdcb9452.blank?pid=e5ce947b0&amp;color=0,0,0&amp;vpa=14&amp;vtp=1&amp;bbb=1&amp;hb=1"/>
          <p:cNvSpPr/>
          <p:nvPr/>
        </p:nvSpPr>
        <p:spPr>
          <a:xfrm>
            <a:off x="722377" y="13911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培养基中角蛋白浓度过高，导</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致细胞失水</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，进而抑制菌株的生长和繁殖</a:t>
            </a:r>
            <a:endParaRPr lang="en-US" altLang="zh-CN" sz="2000" dirty="0"/>
          </a:p>
        </p:txBody>
      </p:sp>
      <p:sp>
        <p:nvSpPr>
          <p:cNvPr id="4" name="QB_5_AS.33_1#3cdcb9452?vop=1&amp;pid=e5ce947b0&amp;color=0,0,0&amp;vtp=1&amp;bbb=1&amp;hb=1"/>
          <p:cNvSpPr/>
          <p:nvPr/>
        </p:nvSpPr>
        <p:spPr>
          <a:xfrm>
            <a:off x="722376" y="237979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在筛选过程中，若培养基中角蛋白浓度过高，可能会导致细胞失水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，进而抑制菌株的生长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34_1#b5db9c7c2?pid=e2fb82da5&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养殖场粪便中的某些微生物可使氨氮化合物转化为尿素进而产生</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影响畜禽健康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。为筛选粪便中能利用氨氮化合物且减少</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产生的微生物，研究人员按图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。其中A平板为牛肉膏蛋白胨培养基，图2为A、B两个平板的培养结果。</a:t>
                </a:r>
                <a:endParaRPr lang="en-US" altLang="zh-CN" sz="2000" dirty="0"/>
              </a:p>
            </p:txBody>
          </p:sp>
        </mc:Choice>
        <mc:Fallback>
          <p:sp>
            <p:nvSpPr>
              <p:cNvPr id="2" name="QO_4_BD.34_1#b5db9c7c2?pid=e2fb82da5&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3124" b="-3427"/>
                </a:stretch>
              </a:blipFill>
            </p:spPr>
            <p:txBody>
              <a:bodyPr/>
              <a:lstStyle/>
              <a:p>
                <a:r>
                  <a:rPr lang="zh-CN" altLang="en-US">
                    <a:noFill/>
                  </a:rPr>
                  <a:t> </a:t>
                </a:r>
              </a:p>
            </p:txBody>
          </p:sp>
        </mc:Fallback>
      </mc:AlternateContent>
      <p:pic>
        <p:nvPicPr>
          <p:cNvPr id="3" name="QO_4_BD.34_3#b5db9c7c2?iti=5&amp;htil=1&amp;pid=e2fb82da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87552" y="2418403"/>
            <a:ext cx="4846320"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34_4#b5db9c7c2?iti=6&amp;htil=1&amp;pid=e2fb82da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61504" y="2610427"/>
            <a:ext cx="2651760"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34_5#b5db9c7c2?iti=5&amp;htil=1&amp;pid=e2fb82da5&amp;color=0,0,0&amp;vtp=1&amp;bbb=1"/>
          <p:cNvSpPr/>
          <p:nvPr/>
        </p:nvSpPr>
        <p:spPr>
          <a:xfrm>
            <a:off x="3180524" y="420046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4_BD.34_6#b5db9c7c2?iti=6&amp;htil=1&amp;pid=e2fb82da5&amp;color=0,0,0&amp;vtp=1&amp;bbb=1"/>
          <p:cNvSpPr/>
          <p:nvPr/>
        </p:nvSpPr>
        <p:spPr>
          <a:xfrm>
            <a:off x="8557197" y="420046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5_1#6aced64b7?pid=b5db9c7c2&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（1）根据图2中A平板的培养结果可知，过程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①采用的接种方法为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填“能”或“不能”）用来计数培养液中菌株的数量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36_1#6aced64b7.blank?pid=b5db9c7c2&amp;color=0,0,0&amp;vpa=15&amp;vtp=1&amp;bbb=1"/>
          <p:cNvSpPr/>
          <p:nvPr/>
        </p:nvSpPr>
        <p:spPr>
          <a:xfrm>
            <a:off x="8067739" y="931164"/>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稀释涂布平板法</a:t>
            </a:r>
            <a:endParaRPr lang="en-US" altLang="zh-CN" sz="2000" dirty="0"/>
          </a:p>
        </p:txBody>
      </p:sp>
      <p:sp>
        <p:nvSpPr>
          <p:cNvPr id="4" name="QB_5_AN.37_1#6aced64b7.blank?pid=b5db9c7c2&amp;color=0,0,0&amp;vpa=16&amp;vtp=1&amp;bbb=1"/>
          <p:cNvSpPr/>
          <p:nvPr/>
        </p:nvSpPr>
        <p:spPr>
          <a:xfrm>
            <a:off x="731901" y="1388364"/>
            <a:ext cx="692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不能</a:t>
            </a:r>
            <a:endParaRPr lang="en-US" altLang="zh-CN" sz="2000" dirty="0"/>
          </a:p>
        </p:txBody>
      </p:sp>
      <mc:AlternateContent xmlns:mc="http://schemas.openxmlformats.org/markup-compatibility/2006">
        <mc:Choice xmlns:a14="http://schemas.microsoft.com/office/drawing/2010/main" Requires="a14">
          <p:sp>
            <p:nvSpPr>
              <p:cNvPr id="5" name="QB_5_AN.38_1#6aced64b7.blank?pid=b5db9c7c2&amp;color=0,0,0&amp;vpa=17&amp;vtp=1&amp;bbb=1&amp;hb=1"/>
              <p:cNvSpPr/>
              <p:nvPr/>
            </p:nvSpPr>
            <p:spPr>
              <a:xfrm>
                <a:off x="722377" y="13883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平板上的菌落数量过少，</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计数应选择某稀释度下菌落数量为</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𝟑𝟎</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𝟑𝟎𝟎</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的平板</a:t>
                </a:r>
                <a:endParaRPr lang="en-US" altLang="zh-CN" sz="2000" dirty="0"/>
              </a:p>
            </p:txBody>
          </p:sp>
        </mc:Choice>
        <mc:Fallback>
          <p:sp>
            <p:nvSpPr>
              <p:cNvPr id="5" name="QB_5_AN.38_1#6aced64b7.blank?pid=b5db9c7c2&amp;color=0,0,0&amp;vpa=17&amp;vtp=1&amp;bbb=1&amp;hb=1"/>
              <p:cNvSpPr>
                <a:spLocks noRot="1" noChangeAspect="1" noMove="1" noResize="1" noEditPoints="1" noAdjustHandles="1" noChangeArrowheads="1" noChangeShapeType="1" noTextEdit="1"/>
              </p:cNvSpPr>
              <p:nvPr/>
            </p:nvSpPr>
            <p:spPr>
              <a:xfrm>
                <a:off x="722377" y="1388364"/>
                <a:ext cx="10749631" cy="856234"/>
              </a:xfrm>
              <a:prstGeom prst="rect">
                <a:avLst/>
              </a:prstGeom>
              <a:blipFill rotWithShape="1">
                <a:blip r:embed="rId1"/>
                <a:stretch>
                  <a:fillRect l="-4" t="-30" r="-2545" b="-52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39_1#6aced64b7?vop=1&amp;pid=b5db9c7c2&amp;color=0,0,0&amp;vtp=1&amp;bbb=1&amp;hb=1"/>
              <p:cNvSpPr/>
              <p:nvPr/>
            </p:nvSpPr>
            <p:spPr>
              <a:xfrm>
                <a:off x="722376" y="23775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A平板上菌落均匀分布，因此可以判断过程①的接种方法为稀释涂布平板法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。计数应选择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某稀释度下菌落数量为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的平板，而A平板的菌落数量过少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，因此该结果不能用来计数培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养液中菌株的数量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6" name="QB_5_AS.39_1#6aced64b7?vop=1&amp;pid=b5db9c7c2&amp;color=0,0,0&amp;vtp=1&amp;bbb=1&amp;hb=1"/>
              <p:cNvSpPr>
                <a:spLocks noRot="1" noChangeAspect="1" noMove="1" noResize="1" noEditPoints="1" noAdjustHandles="1" noChangeArrowheads="1" noChangeShapeType="1" noTextEdit="1"/>
              </p:cNvSpPr>
              <p:nvPr/>
            </p:nvSpPr>
            <p:spPr>
              <a:xfrm>
                <a:off x="722376" y="2377567"/>
                <a:ext cx="10753344" cy="1326134"/>
              </a:xfrm>
              <a:prstGeom prst="rect">
                <a:avLst/>
              </a:prstGeom>
              <a:blipFill rotWithShape="1">
                <a:blip r:embed="rId2"/>
                <a:stretch>
                  <a:fillRect l="-4" t="-10" b="-34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40_1#075eae85c?pid=b5db9c7c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（2）过程②是采用灭菌绒布在A平板的菌落上按一下，然后将绒布印在B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平板上进行接种培养。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A平板相比，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B平板培养基在成分上的不同之处是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根据培养结果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，应筛选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菌落</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”）为目标菌株。</a:t>
                </a:r>
                <a:endParaRPr lang="en-US" altLang="zh-CN" sz="2000" dirty="0">
                  <a:solidFill>
                    <a:srgbClr val="000000"/>
                  </a:solidFill>
                </a:endParaRPr>
              </a:p>
            </p:txBody>
          </p:sp>
        </mc:Choice>
        <mc:Fallback>
          <p:sp>
            <p:nvSpPr>
              <p:cNvPr id="2" name="QB_5_BD.40_1#075eae85c?pid=b5db9c7c2&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81" b="-3491"/>
                </a:stretch>
              </a:blipFill>
            </p:spPr>
            <p:txBody>
              <a:bodyPr/>
              <a:lstStyle/>
              <a:p>
                <a:r>
                  <a:rPr lang="zh-CN" altLang="en-US">
                    <a:noFill/>
                  </a:rPr>
                  <a:t> </a:t>
                </a:r>
              </a:p>
            </p:txBody>
          </p:sp>
        </mc:Fallback>
      </mc:AlternateContent>
      <p:sp>
        <p:nvSpPr>
          <p:cNvPr id="3" name="QB_5_AN.41_1#075eae85c.blank?pid=b5db9c7c2&amp;color=0,0,0&amp;vpa=18&amp;vtp=1&amp;bbb=1"/>
          <p:cNvSpPr/>
          <p:nvPr/>
        </p:nvSpPr>
        <p:spPr>
          <a:xfrm>
            <a:off x="6404039" y="1391100"/>
            <a:ext cx="221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以尿素为唯一氮源</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5_AN.42_1#075eae85c.blank?pid=b5db9c7c2&amp;color=0,0,0&amp;vpa=19&amp;vtp=1&amp;bbb=1"/>
              <p:cNvSpPr/>
              <p:nvPr/>
            </p:nvSpPr>
            <p:spPr>
              <a:xfrm>
                <a:off x="1292288" y="1913323"/>
                <a:ext cx="644525" cy="298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𝐜</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𝐞</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5_AN.42_1#075eae85c.blank?pid=b5db9c7c2&amp;color=0,0,0&amp;vpa=19&amp;vtp=1&amp;bbb=1"/>
              <p:cNvSpPr>
                <a:spLocks noRot="1" noChangeAspect="1" noMove="1" noResize="1" noEditPoints="1" noAdjustHandles="1" noChangeArrowheads="1" noChangeShapeType="1" noTextEdit="1"/>
              </p:cNvSpPr>
              <p:nvPr/>
            </p:nvSpPr>
            <p:spPr>
              <a:xfrm>
                <a:off x="1292288" y="1913323"/>
                <a:ext cx="644525" cy="298577"/>
              </a:xfrm>
              <a:prstGeom prst="rect">
                <a:avLst/>
              </a:prstGeom>
              <a:blipFill rotWithShape="1">
                <a:blip r:embed="rId2"/>
                <a:stretch>
                  <a:fillRect l="-10" t="-3851" r="10" b="-631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S.43_1#075eae85c?vop=1&amp;pid=b5db9c7c2&amp;color=0,0,0&amp;vtp=1&amp;bbb=1&amp;hb=1"/>
              <p:cNvSpPr/>
              <p:nvPr/>
            </p:nvSpPr>
            <p:spPr>
              <a:xfrm>
                <a:off x="722376" y="2281877"/>
                <a:ext cx="10753344" cy="22703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过程②是采用灭菌绒布在A平板的菌落上按一下，然后将绒布印在B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平板上进行接种培养，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这种方法为影印法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。与A平板（完全培养基）相比，B平板（选择培养基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）培养基在成分上的不同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之处是以尿素为唯一氮源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，通常只有能利用尿素的微生物才能在该平板上生长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。本实验是筛选不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能利用尿素的菌株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，根据图2中的结果，不能在以尿素为唯一氮源的培养基上生长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，而能在牛肉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膏蛋白胨培养基上生长的菌株</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可用于后续的实验。</a:t>
                </a:r>
                <a:endParaRPr lang="en-US" altLang="zh-CN" sz="2200" dirty="0">
                  <a:solidFill>
                    <a:srgbClr val="000000"/>
                  </a:solidFill>
                </a:endParaRPr>
              </a:p>
            </p:txBody>
          </p:sp>
        </mc:Choice>
        <mc:Fallback>
          <p:sp>
            <p:nvSpPr>
              <p:cNvPr id="5" name="QB_5_AS.43_1#075eae85c?vop=1&amp;pid=b5db9c7c2&amp;color=0,0,0&amp;vtp=1&amp;bbb=1&amp;hb=1"/>
              <p:cNvSpPr>
                <a:spLocks noRot="1" noChangeAspect="1" noMove="1" noResize="1" noEditPoints="1" noAdjustHandles="1" noChangeArrowheads="1" noChangeShapeType="1" noTextEdit="1"/>
              </p:cNvSpPr>
              <p:nvPr/>
            </p:nvSpPr>
            <p:spPr>
              <a:xfrm>
                <a:off x="722376" y="2281877"/>
                <a:ext cx="10753344" cy="2270379"/>
              </a:xfrm>
              <a:prstGeom prst="rect">
                <a:avLst/>
              </a:prstGeom>
              <a:blipFill rotWithShape="1">
                <a:blip r:embed="rId3"/>
                <a:stretch>
                  <a:fillRect l="-4" t="-14" r="-1181" b="-235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2fb82da5.fixed?pid=d6bb0b597&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e2fb82da5.fixed?pid=d6bb0b597&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专题1微生物的分离与计数</a:t>
            </a:r>
            <a:endParaRPr lang="en-US" altLang="zh-CN" sz="4400" dirty="0"/>
          </a:p>
        </p:txBody>
      </p:sp>
      <p:pic>
        <p:nvPicPr>
          <p:cNvPr id="4" name="C_3#e2fb82da5.fixed?pid=d6bb0b597&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e2fb82da5.fixed?pid=d6bb0b597&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44_1#c2bc8056d?pid=b5db9c7c2&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（3）为了降低粪便中</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的浓度，改善畜禽的生长环境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，养殖场的粪便中应添加菌株</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填“甲”或“乙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44_1#c2bc8056d?pid=b5db9c7c2&amp;color=0,0,0&amp;vtp=1&amp;bt=1&amp;bbb=1&amp;hb=1"/>
              <p:cNvSpPr>
                <a:spLocks noRot="1" noChangeAspect="1" noMove="1" noResize="1" noEditPoints="1" noAdjustHandles="1" noChangeArrowheads="1" noChangeShapeType="1" noTextEdit="1"/>
              </p:cNvSpPr>
              <p:nvPr/>
            </p:nvSpPr>
            <p:spPr>
              <a:xfrm>
                <a:off x="722376" y="969264"/>
                <a:ext cx="10753344" cy="1300353"/>
              </a:xfrm>
              <a:prstGeom prst="rect">
                <a:avLst/>
              </a:prstGeom>
              <a:blipFill rotWithShape="1">
                <a:blip r:embed="rId1"/>
                <a:stretch>
                  <a:fillRect l="-4" t="-20" r="-384" b="-3506"/>
                </a:stretch>
              </a:blipFill>
            </p:spPr>
            <p:txBody>
              <a:bodyPr/>
              <a:lstStyle/>
              <a:p>
                <a:r>
                  <a:rPr lang="zh-CN" altLang="en-US">
                    <a:noFill/>
                  </a:rPr>
                  <a:t> </a:t>
                </a:r>
              </a:p>
            </p:txBody>
          </p:sp>
        </mc:Fallback>
      </mc:AlternateContent>
      <p:sp>
        <p:nvSpPr>
          <p:cNvPr id="3" name="QB_5_AN.45_1#c2bc8056d.blank?pid=b5db9c7c2&amp;color=0,0,0&amp;vpa=20&amp;vtp=1"/>
          <p:cNvSpPr/>
          <p:nvPr/>
        </p:nvSpPr>
        <p:spPr>
          <a:xfrm>
            <a:off x="10237280" y="931164"/>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mc:AlternateContent xmlns:mc="http://schemas.openxmlformats.org/markup-compatibility/2006">
        <mc:Choice xmlns:a14="http://schemas.microsoft.com/office/drawing/2010/main" Requires="a14">
          <p:sp>
            <p:nvSpPr>
              <p:cNvPr id="4" name="QB_5_AN.46_1#c2bc8056d.blank?pid=b5db9c7c2&amp;color=0,0,0&amp;vpa=21&amp;vtp=1&amp;bbb=1&amp;hb=1"/>
              <p:cNvSpPr/>
              <p:nvPr/>
            </p:nvSpPr>
            <p:spPr>
              <a:xfrm>
                <a:off x="722377" y="1388364"/>
                <a:ext cx="10749631" cy="860552"/>
              </a:xfrm>
              <a:prstGeom prst="rect">
                <a:avLst/>
              </a:prstGeom>
              <a:noFill/>
            </p:spPr>
            <p:txBody>
              <a:bodyPr wrap="non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乙自身代谢过程中不产生</a:t>
                </a:r>
                <a14:m>
                  <m:oMath xmlns:m="http://schemas.openxmlformats.org/officeDocument/2006/math">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𝐍𝐇</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sub>
                    </m:sSub>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，而且能够分泌脲酶抑制剂抑制</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粪便中其他微生物产生</a:t>
                </a:r>
                <a14:m>
                  <m:oMath xmlns:m="http://schemas.openxmlformats.org/officeDocument/2006/math">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𝐍𝐇</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B_5_AN.46_1#c2bc8056d.blank?pid=b5db9c7c2&amp;color=0,0,0&amp;vpa=21&amp;vtp=1&amp;bbb=1&amp;hb=1"/>
              <p:cNvSpPr>
                <a:spLocks noRot="1" noChangeAspect="1" noMove="1" noResize="1" noEditPoints="1" noAdjustHandles="1" noChangeArrowheads="1" noChangeShapeType="1" noTextEdit="1"/>
              </p:cNvSpPr>
              <p:nvPr/>
            </p:nvSpPr>
            <p:spPr>
              <a:xfrm>
                <a:off x="722377" y="1388364"/>
                <a:ext cx="10749631" cy="860552"/>
              </a:xfrm>
              <a:prstGeom prst="rect">
                <a:avLst/>
              </a:prstGeom>
              <a:blipFill rotWithShape="1">
                <a:blip r:embed="rId2"/>
                <a:stretch>
                  <a:fillRect l="-4" t="-30" r="1" b="-51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S.47_1#c2bc8056d?vop=1&amp;pid=b5db9c7c2&amp;color=0,0,0&amp;vtp=1&amp;bbb=1&amp;hb=1"/>
              <p:cNvSpPr/>
              <p:nvPr/>
            </p:nvSpPr>
            <p:spPr>
              <a:xfrm>
                <a:off x="722376" y="227965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养殖场的粪便中应添加菌株乙，理由是菌株乙自身代谢过程中不产生</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，而且能够分泌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脲酶抑制剂抑制粪便中其他微生物产生</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。因此，添加菌株乙可以降低粪便中</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而改善畜禽的生长环境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5_AS.47_1#c2bc8056d?vop=1&amp;pid=b5db9c7c2&amp;color=0,0,0&amp;vtp=1&amp;bbb=1&amp;hb=1"/>
              <p:cNvSpPr>
                <a:spLocks noRot="1" noChangeAspect="1" noMove="1" noResize="1" noEditPoints="1" noAdjustHandles="1" noChangeArrowheads="1" noChangeShapeType="1" noTextEdit="1"/>
              </p:cNvSpPr>
              <p:nvPr/>
            </p:nvSpPr>
            <p:spPr>
              <a:xfrm>
                <a:off x="722376" y="2279650"/>
                <a:ext cx="10753344" cy="1326134"/>
              </a:xfrm>
              <a:prstGeom prst="rect">
                <a:avLst/>
              </a:prstGeom>
              <a:blipFill rotWithShape="1">
                <a:blip r:embed="rId3"/>
                <a:stretch>
                  <a:fillRect l="-4"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48_1#3e930bfa3?pid=e2fb82da5&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[河北NT20名校联合体2025高二联考]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聚乙烯（不溶于水，通常为白色粉末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）广泛应用于塑料薄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、塑料袋、塑料容器等制品中。这些塑料制品在环境中经过长期的物理、化学和生物作用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逐渐破碎形成含有聚乙烯的微塑料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，对生态环境和生物健康造成严重的威胁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。为筛选出高效降解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塑料制品的细菌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，研究人员进行了如图1所示的操作。</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培养基是选择培养基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，聚乙烯分解菌在该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培养基上会形成透明圈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p:txBody>
          </p:sp>
        </mc:Choice>
        <mc:Fallback>
          <p:sp>
            <p:nvSpPr>
              <p:cNvPr id="2" name="QO_4_BD.48_1#3e930bfa3?pid=e2fb82da5&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rotWithShape="1">
                <a:blip r:embed="rId1"/>
                <a:stretch>
                  <a:fillRect l="-4" t="-20" r="-1175" b="-2021"/>
                </a:stretch>
              </a:blipFill>
            </p:spPr>
            <p:txBody>
              <a:bodyPr/>
              <a:lstStyle/>
              <a:p>
                <a:r>
                  <a:rPr lang="zh-CN" altLang="en-US">
                    <a:noFill/>
                  </a:rPr>
                  <a:t> </a:t>
                </a:r>
              </a:p>
            </p:txBody>
          </p:sp>
        </mc:Fallback>
      </mc:AlternateContent>
      <p:pic>
        <p:nvPicPr>
          <p:cNvPr id="3" name="QO_4_BD.48_2#3e930bfa3?iti=7&amp;pid=e2fb82da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803904" y="3332803"/>
            <a:ext cx="4581144" cy="16367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4_BD.48_3#3e930bfa3?iti=7&amp;pid=e2fb82da5&amp;color=0,0,0&amp;vtp=1&amp;bbb=1"/>
          <p:cNvSpPr/>
          <p:nvPr/>
        </p:nvSpPr>
        <p:spPr>
          <a:xfrm>
            <a:off x="5864289" y="509657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49_1#6e67e6072?pid=3e930bfa3&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的地方采集土壤才容易得到分解塑料的微生物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。富集培养基和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基都以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为唯一碳源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。富集培养基中不添加琼脂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平板培养时，一般需要将平板倒置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49_1#6e67e6072?pid=3e930bfa3&amp;color=0,0,0&amp;vtp=1&amp;bt=1&amp;bbb=1&amp;hb=1"/>
              <p:cNvSpPr>
                <a:spLocks noRot="1" noChangeAspect="1" noMove="1" noResize="1" noEditPoints="1" noAdjustHandles="1" noChangeArrowheads="1" noChangeShapeType="1" noTextEdit="1"/>
              </p:cNvSpPr>
              <p:nvPr/>
            </p:nvSpPr>
            <p:spPr>
              <a:xfrm>
                <a:off x="722376" y="969264"/>
                <a:ext cx="10753344" cy="1757553"/>
              </a:xfrm>
              <a:prstGeom prst="rect">
                <a:avLst/>
              </a:prstGeom>
              <a:blipFill rotWithShape="1">
                <a:blip r:embed="rId1"/>
                <a:stretch>
                  <a:fillRect l="-4" t="-14" r="-779" b="-2594"/>
                </a:stretch>
              </a:blipFill>
            </p:spPr>
            <p:txBody>
              <a:bodyPr/>
              <a:lstStyle/>
              <a:p>
                <a:r>
                  <a:rPr lang="zh-CN" altLang="en-US">
                    <a:noFill/>
                  </a:rPr>
                  <a:t> </a:t>
                </a:r>
              </a:p>
            </p:txBody>
          </p:sp>
        </mc:Fallback>
      </mc:AlternateContent>
      <p:sp>
        <p:nvSpPr>
          <p:cNvPr id="3" name="QB_5_AN.50_1#6e67e6072.blank?pid=3e930bfa3&amp;color=0,0,0&amp;vpa=22&amp;vtp=1&amp;bbb=1"/>
          <p:cNvSpPr/>
          <p:nvPr/>
        </p:nvSpPr>
        <p:spPr>
          <a:xfrm>
            <a:off x="1897126" y="931164"/>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长期有塑料污染</a:t>
            </a:r>
            <a:endParaRPr lang="en-US" altLang="zh-CN" sz="2000" dirty="0"/>
          </a:p>
        </p:txBody>
      </p:sp>
      <p:sp>
        <p:nvSpPr>
          <p:cNvPr id="4" name="QB_5_AN.51_1#6e67e6072.blank?pid=3e930bfa3&amp;color=0,0,0&amp;vpa=23&amp;vtp=1&amp;bbb=1"/>
          <p:cNvSpPr/>
          <p:nvPr/>
        </p:nvSpPr>
        <p:spPr>
          <a:xfrm>
            <a:off x="1493901" y="13883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聚乙烯</a:t>
            </a:r>
            <a:endParaRPr lang="en-US" altLang="zh-CN" sz="2000" dirty="0"/>
          </a:p>
        </p:txBody>
      </p:sp>
      <p:sp>
        <p:nvSpPr>
          <p:cNvPr id="5" name="QB_5_AN.52_1#6e67e6072.blank?pid=3e930bfa3&amp;color=0,0,0&amp;vpa=24&amp;vtp=1&amp;bbb=1&amp;hb=1"/>
          <p:cNvSpPr/>
          <p:nvPr/>
        </p:nvSpPr>
        <p:spPr>
          <a:xfrm>
            <a:off x="722377" y="13883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使微生物快速繁殖</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扩大培养）</a:t>
            </a:r>
            <a:endParaRPr lang="en-US" altLang="zh-CN" sz="2000" dirty="0"/>
          </a:p>
        </p:txBody>
      </p:sp>
      <p:sp>
        <p:nvSpPr>
          <p:cNvPr id="6" name="QB_5_AN.53_1#6e67e6072.blank?pid=3e930bfa3&amp;color=0,0,0&amp;vpa=25&amp;vtp=1&amp;bbb=1&amp;hb=1"/>
          <p:cNvSpPr/>
          <p:nvPr/>
        </p:nvSpPr>
        <p:spPr>
          <a:xfrm>
            <a:off x="722377" y="18455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既能防止皿盖上的水珠滴落到培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养基上影响菌落生长及形态</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，又能避免培养基表面的水分蒸发过快</a:t>
            </a:r>
            <a:endParaRPr lang="en-US" altLang="zh-CN" sz="2000" dirty="0"/>
          </a:p>
        </p:txBody>
      </p:sp>
      <mc:AlternateContent xmlns:mc="http://schemas.openxmlformats.org/markup-compatibility/2006">
        <mc:Choice xmlns:a14="http://schemas.microsoft.com/office/drawing/2010/main" Requires="a14">
          <p:sp>
            <p:nvSpPr>
              <p:cNvPr id="7" name="QB_5_AS.54_1#6e67e6072?vop=1&amp;pid=3e930bfa3&amp;color=0,0,0&amp;vtp=1&amp;bbb=1&amp;hb=1"/>
              <p:cNvSpPr/>
              <p:nvPr/>
            </p:nvSpPr>
            <p:spPr>
              <a:xfrm>
                <a:off x="722376" y="283476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若想找到能分解塑料的微生物，应从长期有塑料污染的地方采集土壤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。为筛选出高效降解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塑料制品的细菌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，富集培养基和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培养基都需要以聚乙烯作为唯一碳源。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富集培养基不添加琼脂，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是液体培养基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，其主要目的是使微生物快速繁殖。平板培养时，一般需要将平板倒置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，防止皿盖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上的水珠落入培养基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，影响菌落生长及形态，同时避免培养基表面的水分蒸发过快。</a:t>
                </a:r>
                <a:endParaRPr lang="en-US" altLang="zh-CN" sz="2200" dirty="0"/>
              </a:p>
            </p:txBody>
          </p:sp>
        </mc:Choice>
        <mc:Fallback>
          <p:sp>
            <p:nvSpPr>
              <p:cNvPr id="7" name="QB_5_AS.54_1#6e67e6072?vop=1&amp;pid=3e930bfa3&amp;color=0,0,0&amp;vtp=1&amp;bbb=1&amp;hb=1"/>
              <p:cNvSpPr>
                <a:spLocks noRot="1" noChangeAspect="1" noMove="1" noResize="1" noEditPoints="1" noAdjustHandles="1" noChangeArrowheads="1" noChangeShapeType="1" noTextEdit="1"/>
              </p:cNvSpPr>
              <p:nvPr/>
            </p:nvSpPr>
            <p:spPr>
              <a:xfrm>
                <a:off x="722376" y="2834767"/>
                <a:ext cx="10753344" cy="1783334"/>
              </a:xfrm>
              <a:prstGeom prst="rect">
                <a:avLst/>
              </a:prstGeom>
              <a:blipFill rotWithShape="1">
                <a:blip r:embed="rId2"/>
                <a:stretch>
                  <a:fillRect l="-4" t="-7" r="-1754" b="-25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Effect transition="in" filter="fade">
                                      <p:cBhvr>
                                        <p:cTn id="45" dur="500"/>
                                        <p:tgtEl>
                                          <p:spTgt spid="7">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0" end="0"/>
                                            </p:txEl>
                                          </p:spTgt>
                                        </p:tgtEl>
                                        <p:attrNameLst>
                                          <p:attrName>style.visibility</p:attrName>
                                        </p:attrNameLst>
                                      </p:cBhvr>
                                      <p:to>
                                        <p:strVal val="visible"/>
                                      </p:to>
                                    </p:set>
                                    <p:animEffect transition="in" filter="fade">
                                      <p:cBhvr>
                                        <p:cTn id="48" dur="500"/>
                                        <p:tgtEl>
                                          <p:spTgt spid="7">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1" end="1"/>
                                            </p:txEl>
                                          </p:spTgt>
                                        </p:tgtEl>
                                        <p:attrNameLst>
                                          <p:attrName>style.visibility</p:attrName>
                                        </p:attrNameLst>
                                      </p:cBhvr>
                                      <p:to>
                                        <p:strVal val="visible"/>
                                      </p:to>
                                    </p:set>
                                    <p:animEffect transition="in" filter="fade">
                                      <p:cBhvr>
                                        <p:cTn id="51" dur="500"/>
                                        <p:tgtEl>
                                          <p:spTgt spid="7">
                                            <p:txEl>
                                              <p:pRg st="1" end="1"/>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xEl>
                                              <p:pRg st="2" end="2"/>
                                            </p:txEl>
                                          </p:spTgt>
                                        </p:tgtEl>
                                        <p:attrNameLst>
                                          <p:attrName>style.visibility</p:attrName>
                                        </p:attrNameLst>
                                      </p:cBhvr>
                                      <p:to>
                                        <p:strVal val="visible"/>
                                      </p:to>
                                    </p:set>
                                    <p:animEffect transition="in" filter="fade">
                                      <p:cBhvr>
                                        <p:cTn id="54" dur="500"/>
                                        <p:tgtEl>
                                          <p:spTgt spid="7">
                                            <p:txEl>
                                              <p:pRg st="2" end="2"/>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
                                            <p:txEl>
                                              <p:pRg st="3" end="3"/>
                                            </p:txEl>
                                          </p:spTgt>
                                        </p:tgtEl>
                                        <p:attrNameLst>
                                          <p:attrName>style.visibility</p:attrName>
                                        </p:attrNameLst>
                                      </p:cBhvr>
                                      <p:to>
                                        <p:strVal val="visible"/>
                                      </p:to>
                                    </p:set>
                                    <p:animEffect transition="in" filter="fade">
                                      <p:cBhvr>
                                        <p:cTn id="57"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5_1#1c2658f9c?pid=3e930bfa3&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（2）研究人员可挑选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填序号）接种到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培养基中进行培养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。若其中某个平板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的菌落分布如图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，推测该同学接种时可能的不规范操作是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55_1#1c2658f9c?pid=3e930bfa3&amp;color=0,0,0&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B_5_AN.56_1#1c2658f9c.blank?pid=3e930bfa3&amp;color=0,0,0&amp;vpa=26&amp;vtp=1"/>
          <p:cNvSpPr/>
          <p:nvPr/>
        </p:nvSpPr>
        <p:spPr>
          <a:xfrm>
            <a:off x="4581589" y="931165"/>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⑤</a:t>
            </a:r>
            <a:endParaRPr lang="en-US" altLang="zh-CN" sz="2000" dirty="0"/>
          </a:p>
        </p:txBody>
      </p:sp>
      <p:sp>
        <p:nvSpPr>
          <p:cNvPr id="4" name="QB_5_AN.58_1#1c2658f9c.blank?pid=3e930bfa3&amp;color=0,0,0&amp;vpa=27&amp;vtp=1&amp;bbb=1"/>
          <p:cNvSpPr/>
          <p:nvPr/>
        </p:nvSpPr>
        <p:spPr>
          <a:xfrm>
            <a:off x="7739126" y="1369315"/>
            <a:ext cx="145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涂布不均匀</a:t>
            </a:r>
            <a:endParaRPr lang="en-US" altLang="zh-CN" sz="2000" dirty="0"/>
          </a:p>
        </p:txBody>
      </p:sp>
      <p:pic>
        <p:nvPicPr>
          <p:cNvPr id="5" name="QB_5_BD.57_1#1c2658f9c?iti=8&amp;pid=3e930bfa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330952" y="1949450"/>
            <a:ext cx="1527048" cy="10972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5_BD.57_2#1c2658f9c?iti=8&amp;pid=3e930bfa3&amp;color=0,0,0&amp;vtp=1&amp;bbb=1"/>
          <p:cNvSpPr/>
          <p:nvPr/>
        </p:nvSpPr>
        <p:spPr>
          <a:xfrm>
            <a:off x="5864289" y="317373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7" name="QB_5_AS.59_1#1c2658f9c?vop=1&amp;pid=3e930bfa3&amp;color=0,0,0&amp;vtp=1&amp;bbb=1&amp;hb=1"/>
              <p:cNvSpPr/>
              <p:nvPr/>
            </p:nvSpPr>
            <p:spPr>
              <a:xfrm>
                <a:off x="722376" y="358775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透明圈直径与菌落直径的比值越大，说明该菌的降解能力越强，所以应选择</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培养基中的⑤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接种到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培养基中进行培养。由图2可知，该平板是利用稀释涂布平板法进行接种的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，但是菌落分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布不均匀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，推测该同学接种时可能的不规范操作是涂布不均匀。</a:t>
                </a:r>
                <a:endParaRPr lang="en-US" altLang="zh-CN" sz="2200" dirty="0"/>
              </a:p>
            </p:txBody>
          </p:sp>
        </mc:Choice>
        <mc:Fallback>
          <p:sp>
            <p:nvSpPr>
              <p:cNvPr id="7" name="QB_5_AS.59_1#1c2658f9c?vop=1&amp;pid=3e930bfa3&amp;color=0,0,0&amp;vtp=1&amp;bbb=1&amp;hb=1"/>
              <p:cNvSpPr>
                <a:spLocks noRot="1" noChangeAspect="1" noMove="1" noResize="1" noEditPoints="1" noAdjustHandles="1" noChangeArrowheads="1" noChangeShapeType="1" noTextEdit="1"/>
              </p:cNvSpPr>
              <p:nvPr/>
            </p:nvSpPr>
            <p:spPr>
              <a:xfrm>
                <a:off x="722376" y="3587750"/>
                <a:ext cx="10753344" cy="1326134"/>
              </a:xfrm>
              <a:prstGeom prst="rect">
                <a:avLst/>
              </a:prstGeom>
              <a:blipFill rotWithShape="1">
                <a:blip r:embed="rId3"/>
                <a:stretch>
                  <a:fillRect l="-4" r="-1175"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7"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60_1#5c27ffb8f?pid=3e930bfa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（3）在培养过程中，定期采用稀释涂布平板法接种微生物并对菌落进行计数。实验发现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养液中菌体数量为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时对某种塑料制品的分解效率最高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，假设接种时所用的菌液体积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，则选取</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稀释倍数是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填“合适”或“不合适”）的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60_1#5c27ffb8f?pid=3e930bfa3&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295" b="-2583"/>
                </a:stretch>
              </a:blipFill>
            </p:spPr>
            <p:txBody>
              <a:bodyPr/>
              <a:lstStyle/>
              <a:p>
                <a:r>
                  <a:rPr lang="zh-CN" altLang="en-US">
                    <a:noFill/>
                  </a:rPr>
                  <a:t> </a:t>
                </a:r>
              </a:p>
            </p:txBody>
          </p:sp>
        </mc:Fallback>
      </mc:AlternateContent>
      <p:sp>
        <p:nvSpPr>
          <p:cNvPr id="3" name="QB_5_AN.61_1#5c27ffb8f.blank?pid=3e930bfa3&amp;color=0,0,0&amp;vpa=28&amp;vtp=1&amp;bbb=1"/>
          <p:cNvSpPr/>
          <p:nvPr/>
        </p:nvSpPr>
        <p:spPr>
          <a:xfrm>
            <a:off x="4411155" y="18483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合适</a:t>
            </a:r>
            <a:endParaRPr lang="en-US" altLang="zh-CN" sz="2000" dirty="0"/>
          </a:p>
        </p:txBody>
      </p:sp>
      <mc:AlternateContent xmlns:mc="http://schemas.openxmlformats.org/markup-compatibility/2006">
        <mc:Choice xmlns:a14="http://schemas.microsoft.com/office/drawing/2010/main" Requires="a14">
          <p:sp>
            <p:nvSpPr>
              <p:cNvPr id="4" name="QB_5_AN.62_1#5c27ffb8f.blank?pid=3e930bfa3&amp;color=0,0,0&amp;vpa=29&amp;vtp=1&amp;bbb=1&amp;hb=1"/>
              <p:cNvSpPr/>
              <p:nvPr/>
            </p:nvSpPr>
            <p:spPr>
              <a:xfrm>
                <a:off x="722377" y="1848300"/>
                <a:ext cx="10749631" cy="864934"/>
              </a:xfrm>
              <a:prstGeom prst="rect">
                <a:avLst/>
              </a:prstGeom>
              <a:noFill/>
            </p:spPr>
            <p:txBody>
              <a:bodyPr wrap="non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当培养液中</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菌体数量为</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𝟒</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𝟏𝟏</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𝐋</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、稀释倍数为</a:t>
                </a:r>
                <a14:m>
                  <m:oMath xmlns:m="http://schemas.openxmlformats.org/officeDocument/2006/math">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时，平板上菌落平均数为40，在</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𝟑𝟎</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𝟑𝟎𝟎</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之间</a:t>
                </a:r>
                <a:endParaRPr lang="en-US" altLang="zh-CN" sz="2000" dirty="0"/>
              </a:p>
            </p:txBody>
          </p:sp>
        </mc:Choice>
        <mc:Fallback>
          <p:sp>
            <p:nvSpPr>
              <p:cNvPr id="4" name="QB_5_AN.62_1#5c27ffb8f.blank?pid=3e930bfa3&amp;color=0,0,0&amp;vpa=29&amp;vtp=1&amp;bbb=1&amp;hb=1"/>
              <p:cNvSpPr>
                <a:spLocks noRot="1" noChangeAspect="1" noMove="1" noResize="1" noEditPoints="1" noAdjustHandles="1" noChangeArrowheads="1" noChangeShapeType="1" noTextEdit="1"/>
              </p:cNvSpPr>
              <p:nvPr/>
            </p:nvSpPr>
            <p:spPr>
              <a:xfrm>
                <a:off x="722377" y="1848300"/>
                <a:ext cx="10749631" cy="864934"/>
              </a:xfrm>
              <a:prstGeom prst="rect">
                <a:avLst/>
              </a:prstGeom>
              <a:blipFill rotWithShape="1">
                <a:blip r:embed="rId2"/>
                <a:stretch>
                  <a:fillRect l="-4" t="-52" r="1" b="-463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S.63_1#5c27ffb8f?vop=1&amp;pid=3e930bfa3&amp;color=0,0,0&amp;vtp=1&amp;bbb=1&amp;hb=1"/>
              <p:cNvSpPr/>
              <p:nvPr/>
            </p:nvSpPr>
            <p:spPr>
              <a:xfrm>
                <a:off x="722376" y="2739078"/>
                <a:ext cx="10753344" cy="1808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在实际操作中，通常选用一定稀释度的样品液进行涂布，以保证获得菌落数为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适于计数的平板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。已知培养液中活菌数为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时分解效率最高，假设在</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稀释倍数下平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板上菌落平均数为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个，可列等式</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为40，在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该稀释倍数符合要求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5_AS.63_1#5c27ffb8f?vop=1&amp;pid=3e930bfa3&amp;color=0,0,0&amp;vtp=1&amp;bbb=1&amp;hb=1"/>
              <p:cNvSpPr>
                <a:spLocks noRot="1" noChangeAspect="1" noMove="1" noResize="1" noEditPoints="1" noAdjustHandles="1" noChangeArrowheads="1" noChangeShapeType="1" noTextEdit="1"/>
              </p:cNvSpPr>
              <p:nvPr/>
            </p:nvSpPr>
            <p:spPr>
              <a:xfrm>
                <a:off x="722376" y="2739078"/>
                <a:ext cx="10753344" cy="1808734"/>
              </a:xfrm>
              <a:prstGeom prst="rect">
                <a:avLst/>
              </a:prstGeom>
              <a:blipFill rotWithShape="1">
                <a:blip r:embed="rId3"/>
                <a:stretch>
                  <a:fillRect l="-4" t="-18" r="-939" b="-24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Effect transition="in" filter="fade">
                                      <p:cBhvr>
                                        <p:cTn id="38"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4_1#83ee1cb82?pid=3e930bfa3&amp;color=0,0,0&amp;vtp=1&amp;bt=1&amp;bbb=1"/>
          <p:cNvSpPr/>
          <p:nvPr/>
        </p:nvSpPr>
        <p:spPr>
          <a:xfrm>
            <a:off x="722376" y="969265"/>
            <a:ext cx="10753344" cy="13130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（4）实验中需注意无菌操作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，下列需要干热空气灭菌处理的是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，需要灼烧灭菌处理的是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A.土样</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C.培养皿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.涂布器</a:t>
            </a:r>
            <a:endParaRPr lang="en-US" altLang="zh-CN" sz="2000" dirty="0"/>
          </a:p>
        </p:txBody>
      </p:sp>
      <p:sp>
        <p:nvSpPr>
          <p:cNvPr id="3" name="QB_5_AN.65_1#83ee1cb82.blank?pid=3e930bfa3&amp;color=0,0,0&amp;vpa=30&amp;vtp=1"/>
          <p:cNvSpPr/>
          <p:nvPr/>
        </p:nvSpPr>
        <p:spPr>
          <a:xfrm>
            <a:off x="7726426" y="9311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B_5_AN.66_1#83ee1cb82.blank?pid=3e930bfa3&amp;color=0,0,0&amp;vpa=31&amp;vtp=1"/>
          <p:cNvSpPr/>
          <p:nvPr/>
        </p:nvSpPr>
        <p:spPr>
          <a:xfrm>
            <a:off x="10876026" y="9311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67_1#83ee1cb82?vop=1&amp;pid=3e930bfa3&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灭菌方法有干热空气灭菌、湿热灭菌、灼烧灭菌等，其中，培养皿可用干热空气灭菌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布器需要灼烧灭菌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，培养基需要湿热灭菌（或高压蒸汽灭菌）。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_1#b62fcdc51?pid=e2fb82da5&amp;color=0,0,0&amp;vtp=1&amp;bt=1&amp;bbb=1&amp;hb=1"/>
              <p:cNvSpPr/>
              <p:nvPr/>
            </p:nvSpPr>
            <p:spPr>
              <a:xfrm>
                <a:off x="722376" y="972000"/>
                <a:ext cx="10753344" cy="1709928"/>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[贵州遵义2025高二期中]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炎炎夏日，某校三位高中生食用冰淇淋后出现腹泻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，怀疑冰淇淋中大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肠杆菌超标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。他们采用滤膜法（滤膜孔径小于大肠杆菌）进行检测，并将滤膜置于伊红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—亚甲蓝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琼脂培养基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中培养，大肠杆菌代谢物可与伊红—亚甲蓝反应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，从而观察到深紫色菌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_1#b62fcdc51?pid=e2fb82da5&amp;color=0,0,0&amp;vtp=1&amp;bt=1&amp;bbb=1&amp;hb=1"/>
              <p:cNvSpPr>
                <a:spLocks noRot="1" noChangeAspect="1" noMove="1" noResize="1" noEditPoints="1" noAdjustHandles="1" noChangeArrowheads="1" noChangeShapeType="1" noTextEdit="1"/>
              </p:cNvSpPr>
              <p:nvPr/>
            </p:nvSpPr>
            <p:spPr>
              <a:xfrm>
                <a:off x="722376" y="972000"/>
                <a:ext cx="10753344" cy="1709928"/>
              </a:xfrm>
              <a:prstGeom prst="rect">
                <a:avLst/>
              </a:prstGeom>
              <a:blipFill rotWithShape="1">
                <a:blip r:embed="rId1"/>
                <a:stretch>
                  <a:fillRect l="-4" t="-26" r="-1175" b="-2469"/>
                </a:stretch>
              </a:blipFill>
            </p:spPr>
            <p:txBody>
              <a:bodyPr/>
              <a:lstStyle/>
              <a:p>
                <a:r>
                  <a:rPr lang="zh-CN" altLang="en-US">
                    <a:noFill/>
                  </a:rPr>
                  <a:t> </a:t>
                </a:r>
              </a:p>
            </p:txBody>
          </p:sp>
        </mc:Fallback>
      </mc:AlternateContent>
      <p:sp>
        <p:nvSpPr>
          <p:cNvPr id="3" name="QC_4_AN.2_1#b62fcdc51.bracket?pid=e2fb82da5&amp;color=0,0,0&amp;vpa=1&amp;vtp=1"/>
          <p:cNvSpPr/>
          <p:nvPr/>
        </p:nvSpPr>
        <p:spPr>
          <a:xfrm>
            <a:off x="4478401" y="2290641"/>
            <a:ext cx="357188"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1_2#b62fcdc51?pid=e2fb82da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666744" y="2808927"/>
            <a:ext cx="4855464" cy="16184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_3#b62fcdc51.choices?pid=e2fb82da5&amp;color=0,0,0&amp;vtp=1&amp;bbb=1"/>
              <p:cNvSpPr/>
              <p:nvPr/>
            </p:nvSpPr>
            <p:spPr>
              <a:xfrm>
                <a:off x="722376" y="4561527"/>
                <a:ext cx="10753344" cy="1723009"/>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培养基可用来鉴别大肠杆菌，大肠杆菌菌落呈深紫色并有金属光泽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.滤膜法能将样品中的大肠杆菌全部过滤掉，使滤液保持无菌状态</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.实验可设置未接种的培养基作为阴性对照，以排除污染干扰</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.实验需要对同一样品进行多次检测，取平均值作为最终结果</a:t>
                </a:r>
                <a:endParaRPr lang="en-US" altLang="zh-CN" sz="2000" dirty="0"/>
              </a:p>
            </p:txBody>
          </p:sp>
        </mc:Choice>
        <mc:Fallback>
          <p:sp>
            <p:nvSpPr>
              <p:cNvPr id="5" name="QC_4_BD.1_3#b62fcdc51.choices?pid=e2fb82da5&amp;color=0,0,0&amp;vtp=1&amp;bbb=1"/>
              <p:cNvSpPr>
                <a:spLocks noRot="1" noChangeAspect="1" noMove="1" noResize="1" noEditPoints="1" noAdjustHandles="1" noChangeArrowheads="1" noChangeShapeType="1" noTextEdit="1"/>
              </p:cNvSpPr>
              <p:nvPr/>
            </p:nvSpPr>
            <p:spPr>
              <a:xfrm>
                <a:off x="722376" y="4561527"/>
                <a:ext cx="10753344" cy="1723009"/>
              </a:xfrm>
              <a:prstGeom prst="rect">
                <a:avLst/>
              </a:prstGeom>
              <a:blipFill rotWithShape="1">
                <a:blip r:embed="rId3"/>
                <a:stretch>
                  <a:fillRect l="-4" t="-19" b="-243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_1#b62fcdc51?vop=1&amp;pid=e2fb82da5&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伊红—亚甲蓝琼脂培养基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a:t>
                </a:r>
                <a14:m>
                  <m:oMath xmlns:m="http://schemas.openxmlformats.org/officeDocument/2006/math">
                    <m:r>
                      <a:rPr lang="en-US" altLang="zh-CN" sz="2200" b="0" i="0" smtClean="0">
                        <a:solidFill>
                          <a:srgbClr val="639319"/>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可用来鉴别大肠杆菌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，生长在此培养基上的大肠杆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菌菌落呈深紫色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，并有金属光泽，A正确；滤膜法（滤膜孔径小于大肠杆菌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）能将样品中的大肠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杆菌全部过滤掉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，但直径小于滤膜孔径的其他菌会进入滤液，滤液不一定保持无菌状态，B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在微生物培养实验中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，设置未接种的培养基作为阴性对照，能够检测培养基灭菌是否合格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排除对实验结果的干扰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，C正确；为了避免偶然因素的影响，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实验需要对同一样品进行多次检测，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取平均值作为最终结果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3_1#b62fcdc51?vop=1&amp;pid=e2fb82da5&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1984"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_1#7e994e6dc?pid=e2fb82da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[四川雅安2025高二期末]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动物肠道中的纤维素降解菌多样性高，但大多未被分离和培养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研究人员发明了一种全新的分离纤维素降解菌的方法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，具体流程如下图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_1#7e994e6dc.bracket?pid=e2fb82da5&amp;color=0,0,0&amp;vpa=2&amp;vtp=1"/>
          <p:cNvSpPr/>
          <p:nvPr/>
        </p:nvSpPr>
        <p:spPr>
          <a:xfrm>
            <a:off x="92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4_BD.4_2#7e994e6dc?pid=e2fb82da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58201" y="2408879"/>
            <a:ext cx="3881695" cy="1818009"/>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4_3#7e994e6dc.choices?pid=e2fb82da5&amp;color=0,0,0&amp;vtp=1&amp;bbb=1"/>
          <p:cNvSpPr/>
          <p:nvPr/>
        </p:nvSpPr>
        <p:spPr>
          <a:xfrm>
            <a:off x="722376" y="4355919"/>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A.实验前对肠道细菌扩大培养时，应摇床培养以增加溶解氧并增大菌体与培养液的接触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.该方法还需添加氮源、无机盐、水等物质供纤维素分解菌利用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.过程③中纤维素对细菌有高亲和力，有利于纤维素化磁性纳米颗粒黏附细菌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.该方法分离菌体的效率与细菌的浓度和纤维素化磁性纳米颗粒的粒径、浓度有关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6_1#7e994e6dc?vop=1&amp;pid=e2fb82da5&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肠道缺少氧气，动物肠道中的纤维素降解菌多数为厌氧型细菌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，增加溶解氧会抑制这些微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生物的增殖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，A错误；该方法以纤维素作为唯一碳源，但纤维素分解菌的生长还需要氮源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、水等物质，所以还需添加这些物质供纤维素分解菌利用，B正确；结合图示可知，过程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纤维素对细菌有高亲和力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，有利于纤维素化磁性纳米颗粒黏附细菌，C正确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；该方法分离菌体需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要利用纤维素化磁性纳米颗粒吸附细菌，因此该方法分离菌体的效率与细菌的浓度和纤维素化磁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性纳米颗粒的粒径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、浓度有关，D正确。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7_1#e022a7dde?htil=1&amp;pid=e2fb82da5&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81742" y="1054295"/>
            <a:ext cx="5239512" cy="29535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7_2#e022a7dde?htil=1&amp;pid=e2fb82da5&amp;color=0,0,0&amp;vtp=1&amp;bt=1&amp;bbb=1&amp;hb=1&amp;hs=1"/>
              <p:cNvSpPr/>
              <p:nvPr/>
            </p:nvSpPr>
            <p:spPr>
              <a:xfrm>
                <a:off x="722376" y="972000"/>
                <a:ext cx="5376672"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[山东泰安2024高二月考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厨余垃圾在垃圾集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中点采用生化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雾化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膜过滤技术处理后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达到无污染的标准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。为筛选对抗生素有抗性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高效降解淀粉的微生物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，提高“生化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”处理的效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率，研究人员将厨余垃圾机械化处理后加入装有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无菌水的锥形瓶中制备厨余垃圾浸出液，然后进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行如图所示操作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7_2#e022a7dde?htil=1&amp;pid=e2fb82da5&amp;color=0,0,0&amp;vtp=1&amp;bt=1&amp;bbb=1&amp;hb=1&amp;hs=1"/>
              <p:cNvSpPr>
                <a:spLocks noRot="1" noChangeAspect="1" noMove="1" noResize="1" noEditPoints="1" noAdjustHandles="1" noChangeArrowheads="1" noChangeShapeType="1" noTextEdit="1"/>
              </p:cNvSpPr>
              <p:nvPr/>
            </p:nvSpPr>
            <p:spPr>
              <a:xfrm>
                <a:off x="722376" y="972000"/>
                <a:ext cx="5376672" cy="3129153"/>
              </a:xfrm>
              <a:prstGeom prst="rect">
                <a:avLst/>
              </a:prstGeom>
              <a:blipFill rotWithShape="1">
                <a:blip r:embed="rId2"/>
                <a:stretch>
                  <a:fillRect l="-7" t="-14" r="-1597" b="-1451"/>
                </a:stretch>
              </a:blipFill>
            </p:spPr>
            <p:txBody>
              <a:bodyPr/>
              <a:lstStyle/>
              <a:p>
                <a:r>
                  <a:rPr lang="zh-CN" altLang="en-US">
                    <a:noFill/>
                  </a:rPr>
                  <a:t> </a:t>
                </a:r>
              </a:p>
            </p:txBody>
          </p:sp>
        </mc:Fallback>
      </mc:AlternateContent>
      <p:sp>
        <p:nvSpPr>
          <p:cNvPr id="4" name="QC_4_AN.8_1#e022a7dde.bracket?pid=e2fb82da5&amp;color=0,0,0&amp;vpa=3&amp;vtp=1"/>
          <p:cNvSpPr/>
          <p:nvPr/>
        </p:nvSpPr>
        <p:spPr>
          <a:xfrm>
            <a:off x="4986401" y="3696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4_BD.7_3#e022a7dde.choices?pid=e2fb82da5&amp;color=0,0,0&amp;vtp=1&amp;bbb=1&amp;hs=1"/>
              <p:cNvSpPr/>
              <p:nvPr/>
            </p:nvSpPr>
            <p:spPr>
              <a:xfrm>
                <a:off x="722376" y="4162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A.厨余垃圾浸出液在接种前通常需要进行高压蒸汽灭菌处理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.可用稀释涂布平板法将厨余垃圾浸出液接种在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培养基含有淀粉和抗生素，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培养基是不含琼脂的液体培养基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.图中降解淀粉最高效的微生物是⑤，可根据菌落特征初步判断微生物类型</a:t>
                </a:r>
                <a:endParaRPr lang="en-US" altLang="zh-CN" sz="2000" dirty="0"/>
              </a:p>
            </p:txBody>
          </p:sp>
        </mc:Choice>
        <mc:Fallback>
          <p:sp>
            <p:nvSpPr>
              <p:cNvPr id="5" name="QC_4_BD.7_3#e022a7dde.choices?pid=e2fb82da5&amp;color=0,0,0&amp;vtp=1&amp;bbb=1&amp;hs=1"/>
              <p:cNvSpPr>
                <a:spLocks noRot="1" noChangeAspect="1" noMove="1" noResize="1" noEditPoints="1" noAdjustHandles="1" noChangeArrowheads="1" noChangeShapeType="1" noTextEdit="1"/>
              </p:cNvSpPr>
              <p:nvPr/>
            </p:nvSpPr>
            <p:spPr>
              <a:xfrm>
                <a:off x="722376" y="4162874"/>
                <a:ext cx="10753344" cy="1796034"/>
              </a:xfrm>
              <a:prstGeom prst="rect">
                <a:avLst/>
              </a:prstGeom>
              <a:blipFill rotWithShape="1">
                <a:blip r:embed="rId3"/>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9_1#e022a7dde?vop=1&amp;pid=e2fb82da5&amp;color=0,0,0&amp;vtp=1&amp;bt=1&amp;bbb=1&amp;hb=1"/>
              <p:cNvSpPr/>
              <p:nvPr/>
            </p:nvSpPr>
            <p:spPr>
              <a:xfrm>
                <a:off x="722376" y="972000"/>
                <a:ext cx="10753344" cy="4107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该实验是为了从厨余垃圾中筛选对抗生素有抗性、能高效降解淀粉的微生物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，若在接种前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对厨余垃圾浸出液进行高压蒸汽灭菌处理会杀死其中的菌种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，导致实验失败，A错误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。常用的微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生物接种方法包括稀释涂布平板法和平板划线法</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培养基为选择培养基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，可用稀释涂布平板法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将厨余垃圾浸出液接种在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培养基上，B正确。本实验目的是筛选对抗生素有抗性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、能高效降解淀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粉的微生物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，故图中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培养基需要以淀粉为唯一碳源并添加抗生素</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培养基是液体培养基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对筛选的菌种进行扩大培养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，其中不含凝固剂琼脂，C正确。淀粉遇碘变蓝色</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培养基加入碘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，能够分解淀粉的菌落周围会出现透明圈，图中降解淀粉最高效的微生物是⑤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（菌落大小与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其他几个基本相同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，但其形成的透明圈最大）；不同微生物形成的菌落特征不同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，可根据菌落特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征初步判断微生物类型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9_1#e022a7dde?vop=1&amp;pid=e2fb82da5&amp;color=0,0,0&amp;vtp=1&amp;bt=1&amp;bbb=1&amp;hb=1"/>
              <p:cNvSpPr>
                <a:spLocks noRot="1" noChangeAspect="1" noMove="1" noResize="1" noEditPoints="1" noAdjustHandles="1" noChangeArrowheads="1" noChangeShapeType="1" noTextEdit="1"/>
              </p:cNvSpPr>
              <p:nvPr/>
            </p:nvSpPr>
            <p:spPr>
              <a:xfrm>
                <a:off x="722376" y="972000"/>
                <a:ext cx="10753344" cy="4107434"/>
              </a:xfrm>
              <a:prstGeom prst="rect">
                <a:avLst/>
              </a:prstGeom>
              <a:blipFill rotWithShape="1">
                <a:blip r:embed="rId1"/>
                <a:stretch>
                  <a:fillRect l="-4" t="-11" r="-974" b="-10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10_1#e022a7dde?vop=1&amp;pid=e2fb82da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淀粉遇碘变蓝色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培养基中含有淀粉，在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培养基上滴加碘液后培养基变为蓝色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。若培养后培养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基上的菌落周围形成了透明圈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，说明该菌落能分解淀粉；透明圈大小与菌落大小的比值越大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明微生物分解淀粉的能力越强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EX.10_1#e022a7dde?vop=1&amp;pid=e2fb82da5&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744"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6521</Words>
  <Application>WPS 演示</Application>
  <PresentationFormat>宽屏</PresentationFormat>
  <Paragraphs>276</Paragraphs>
  <Slides>26</Slides>
  <Notes>27</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26</vt:i4>
      </vt:variant>
    </vt:vector>
  </HeadingPairs>
  <TitlesOfParts>
    <vt:vector size="46"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青青园中葵</cp:lastModifiedBy>
  <cp:revision>4</cp:revision>
  <dcterms:created xsi:type="dcterms:W3CDTF">2025-10-22T08:35:00Z</dcterms:created>
  <dcterms:modified xsi:type="dcterms:W3CDTF">2025-10-31T10:19:44Z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4C42390795514660BC1249BC76BBBC07_12</vt:lpwstr>
  </property>
  <property fmtid="{D5CDD505-2E9C-101B-9397-08002B2CF9AE}" pid="3" name="KSOProductBuildVer">
    <vt:lpwstr>2052-12.1.0.23125</vt:lpwstr>
  </property>
</Properties>
</file>