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04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9453ccfc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专题3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单克隆抗体的制备和应用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a44a6bbba7ab66dfaadd#tid=68f87e517025800008f08e7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 选择性必修3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914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生物技术与工程  SJ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31.png"/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10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1.png"/><Relationship Id="rId1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3.png"/><Relationship Id="rId1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6_1#43150302d?pid=be2ec1e31&amp;color=0,0,0&amp;vtp=1&amp;bt=1&amp;bbb=1&amp;hb=1"/>
          <p:cNvSpPr/>
          <p:nvPr/>
        </p:nvSpPr>
        <p:spPr>
          <a:xfrm>
            <a:off x="722376" y="96926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②将第一次筛选获得的细胞进行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和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经过多次筛选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，就可以获得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，该细胞具有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17_1#43150302d.blank?pid=be2ec1e31&amp;color=0,0,0&amp;vpa=6&amp;vtp=1&amp;bbb=1"/>
          <p:cNvSpPr/>
          <p:nvPr/>
        </p:nvSpPr>
        <p:spPr>
          <a:xfrm>
            <a:off x="4287901" y="931164"/>
            <a:ext cx="1454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克隆化培养</a:t>
            </a:r>
            <a:endParaRPr lang="en-US" altLang="zh-CN" sz="2000" dirty="0"/>
          </a:p>
        </p:txBody>
      </p:sp>
      <p:sp>
        <p:nvSpPr>
          <p:cNvPr id="4" name="QB_6_AN.18_1#43150302d.blank?pid=be2ec1e31&amp;color=0,0,0&amp;vpa=7&amp;vtp=1&amp;bbb=1"/>
          <p:cNvSpPr/>
          <p:nvPr/>
        </p:nvSpPr>
        <p:spPr>
          <a:xfrm>
            <a:off x="6065901" y="931164"/>
            <a:ext cx="1200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抗体检测</a:t>
            </a:r>
            <a:endParaRPr lang="en-US" altLang="zh-CN" sz="2000" dirty="0"/>
          </a:p>
        </p:txBody>
      </p:sp>
      <p:sp>
        <p:nvSpPr>
          <p:cNvPr id="5" name="QB_6_AN.19_1#43150302d.blank?pid=be2ec1e31&amp;color=0,0,0&amp;vpa=8&amp;vtp=1&amp;bbb=1&amp;hb=1"/>
          <p:cNvSpPr/>
          <p:nvPr/>
        </p:nvSpPr>
        <p:spPr>
          <a:xfrm>
            <a:off x="722377" y="931164"/>
            <a:ext cx="10749631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能产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生所需抗体的杂交瘤细胞</a:t>
            </a:r>
            <a:endParaRPr lang="en-US" altLang="zh-CN" sz="2000" dirty="0"/>
          </a:p>
        </p:txBody>
      </p:sp>
      <p:sp>
        <p:nvSpPr>
          <p:cNvPr id="6" name="QB_6_AN.20_1#43150302d.blank?pid=be2ec1e31&amp;color=0,0,0&amp;vpa=9&amp;vtp=1&amp;bbb=1"/>
          <p:cNvSpPr/>
          <p:nvPr/>
        </p:nvSpPr>
        <p:spPr>
          <a:xfrm>
            <a:off x="5176901" y="1369314"/>
            <a:ext cx="450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既能迅速大量增殖，又能产生特定抗体</a:t>
            </a:r>
            <a:endParaRPr lang="en-US" altLang="zh-CN" sz="2000" dirty="0"/>
          </a:p>
        </p:txBody>
      </p:sp>
      <p:sp>
        <p:nvSpPr>
          <p:cNvPr id="7" name="QB_6_AS.21_1#43150302d?vop=1&amp;pid=be2ec1e31&amp;color=0,0,0&amp;vtp=1&amp;bbb=1&amp;hb=1"/>
          <p:cNvSpPr/>
          <p:nvPr/>
        </p:nvSpPr>
        <p:spPr>
          <a:xfrm>
            <a:off x="722376" y="1920367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将第一次筛选获得的细胞进行克隆化培养和抗体检测，经过多次筛选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，就可以获得能分泌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所需抗体的杂交瘤细胞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，杂交瘤细胞具有既能迅速大量增殖，又能产生特定抗体的特点。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2_1#3db308fd4?pid=ff70c24a9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的双特异性抗体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结合，为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细胞激活提供了刺激信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号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。结合题干及图分析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，该双特异性抗体协助杀伤癌细胞的机理是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22_1#3db308fd4?pid=ff70c24a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791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23_1#3db308fd4.blank?pid=ff70c24a9&amp;color=0,0,0&amp;vpa=10&amp;vtp=1&amp;bbb=1&amp;hb=1"/>
              <p:cNvSpPr/>
              <p:nvPr/>
            </p:nvSpPr>
            <p:spPr>
              <a:xfrm>
                <a:off x="722377" y="1391100"/>
                <a:ext cx="10749631" cy="8657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65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既能使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𝐂𝐃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𝟐𝟖</m:t>
                    </m:r>
                  </m:oMath>
                </a14:m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接收激活信号，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65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又实现了癌细胞与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细胞的聚集，最终激活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细胞杀伤癌细胞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AN.23_1#3db308fd4.blank?pid=ff70c24a9&amp;color=0,0,0&amp;vpa=1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391100"/>
                <a:ext cx="10749631" cy="865759"/>
              </a:xfrm>
              <a:prstGeom prst="rect">
                <a:avLst/>
              </a:prstGeom>
              <a:blipFill rotWithShape="1">
                <a:blip r:embed="rId2"/>
                <a:stretch>
                  <a:fillRect l="-4" t="-52" r="-1322" b="-45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24_1#3db308fd4?vop=1&amp;pid=ff70c24a9&amp;color=0,0,0&amp;vtp=1&amp;bbb=1&amp;hb=1"/>
              <p:cNvSpPr/>
              <p:nvPr/>
            </p:nvSpPr>
            <p:spPr>
              <a:xfrm>
                <a:off x="722376" y="2281878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双特异性抗体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协助杀伤癌细胞的机理是双特异性抗体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既能结合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接收激活信号，又能结合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，实现了癌细胞与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细胞的聚集，从而有效激活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细胞杀伤癌细胞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24_1#3db308fd4?vop=1&amp;pid=ff70c24a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8"/>
                <a:ext cx="10753344" cy="1326134"/>
              </a:xfrm>
              <a:prstGeom prst="rect">
                <a:avLst/>
              </a:prstGeom>
              <a:blipFill rotWithShape="1">
                <a:blip r:embed="rId3"/>
                <a:stretch>
                  <a:fillRect l="-4" t="-24" b="-34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5_1#e7a919ec2?pid=fb8edcfab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[江苏常州2025高二月考]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黄曲霉毒素（AFB）是黄曲霉（一种真菌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）产生的具有极强致癌力的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代谢产物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。为准确检测食品中残留的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，科研人员开展了下列研究。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25_1#e7a919ec2?pid=fb8edcfa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850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26_1#99ec23808?pid=e7a919ec2&amp;color=0,0,0&amp;vtp=1&amp;bbb=1&amp;hb=1"/>
              <p:cNvSpPr/>
              <p:nvPr/>
            </p:nvSpPr>
            <p:spPr>
              <a:xfrm>
                <a:off x="722376" y="1834203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（1）科研人员利用小鼠制备抗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的单克隆抗体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，过程如图1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。杂交瘤细胞需进行步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骤Ⅱ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和Ⅲ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检测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，经过多次筛选。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BD.26_1#99ec23808?pid=e7a919ec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843153"/>
              </a:xfrm>
              <a:prstGeom prst="rect">
                <a:avLst/>
              </a:prstGeom>
              <a:blipFill rotWithShape="1">
                <a:blip r:embed="rId2"/>
                <a:stretch>
                  <a:fillRect l="-4" t="-38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27_1#99ec23808.blank?pid=e7a919ec2&amp;color=0,0,0&amp;vpa=11&amp;vtp=1&amp;bbb=1"/>
          <p:cNvSpPr/>
          <p:nvPr/>
        </p:nvSpPr>
        <p:spPr>
          <a:xfrm>
            <a:off x="1239901" y="2234253"/>
            <a:ext cx="1454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克隆化培养</a:t>
            </a:r>
            <a:endParaRPr lang="en-US" altLang="zh-CN" sz="2000" dirty="0"/>
          </a:p>
        </p:txBody>
      </p:sp>
      <p:sp>
        <p:nvSpPr>
          <p:cNvPr id="5" name="QB_5_AN.29_1#99ec23808.blank?pid=e7a919ec2&amp;color=0,0,0&amp;vpa=12&amp;vtp=1&amp;bbb=1"/>
          <p:cNvSpPr/>
          <p:nvPr/>
        </p:nvSpPr>
        <p:spPr>
          <a:xfrm>
            <a:off x="3271901" y="2234253"/>
            <a:ext cx="69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抗体</a:t>
            </a:r>
            <a:endParaRPr lang="en-US" altLang="zh-CN" sz="2000" dirty="0"/>
          </a:p>
        </p:txBody>
      </p:sp>
      <p:pic>
        <p:nvPicPr>
          <p:cNvPr id="6" name="QB_5_BD.28_1#99ec23808?pid=e7a919ec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1336" y="2805753"/>
            <a:ext cx="4535424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30_1#99ec23808?vop=1&amp;pid=e7a919ec2&amp;color=0,0,0&amp;vtp=1&amp;bbb=1&amp;hb=1"/>
              <p:cNvSpPr/>
              <p:nvPr/>
            </p:nvSpPr>
            <p:spPr>
              <a:xfrm>
                <a:off x="722376" y="4177353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图1为利用小鼠制备抗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的单克隆抗体的过程，其中步骤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Ⅰ为诱导细胞融合并筛选得到杂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交瘤细胞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，需进一步通过步骤Ⅱ克隆化培养和步骤Ⅲ抗体检测，经过多次筛选得到能产生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抗的杂交瘤细胞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B_5_AS.30_1#99ec23808?vop=1&amp;pid=e7a919ec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77353"/>
                <a:ext cx="10753344" cy="1326134"/>
              </a:xfrm>
              <a:prstGeom prst="rect">
                <a:avLst/>
              </a:prstGeom>
              <a:blipFill rotWithShape="1">
                <a:blip r:embed="rId4"/>
                <a:stretch>
                  <a:fillRect l="-4" t="-24" r="-673" b="-34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1_1#9483967ca?pid=e7a919ec2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（2）食品中的有害残留毒素还可能有橘霉素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CIT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、伏马菌素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FB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。若想确认上述流程获得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单抗具有极强的特异性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，应补充的检测和结果是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31_1#9483967ca?pid=e7a919ec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027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32_1#9483967ca.blank?pid=e7a919ec2&amp;color=0,0,0&amp;vpa=13&amp;vtp=1&amp;bbb=1&amp;hb=1"/>
              <p:cNvSpPr/>
              <p:nvPr/>
            </p:nvSpPr>
            <p:spPr>
              <a:xfrm>
                <a:off x="722377" y="1391100"/>
                <a:ext cx="10749631" cy="8657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65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𝐀𝐅𝐁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单抗分别与橘霉素、伏马菌素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𝐁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1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65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进行抗原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—抗体杂交，结果为阴性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AN.32_1#9483967ca.blank?pid=e7a919ec2&amp;color=0,0,0&amp;vpa=13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391100"/>
                <a:ext cx="10749631" cy="865759"/>
              </a:xfrm>
              <a:prstGeom prst="rect">
                <a:avLst/>
              </a:prstGeom>
              <a:blipFill rotWithShape="1">
                <a:blip r:embed="rId2"/>
                <a:stretch>
                  <a:fillRect l="-4" t="-52" r="1" b="-45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33_1#9483967ca?vop=1&amp;pid=e7a919ec2&amp;color=0,0,0&amp;vtp=1&amp;bbb=1&amp;hb=1"/>
              <p:cNvSpPr/>
              <p:nvPr/>
            </p:nvSpPr>
            <p:spPr>
              <a:xfrm>
                <a:off x="722376" y="2281878"/>
                <a:ext cx="10753344" cy="1389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若想确认上述流程获得的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单抗具有极强的特异性，可以让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单抗与食品中可能残留的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其他有害残留毒素如橘霉素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CIT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、伏马菌素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FB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进行抗原—抗体杂交，结果为阴性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单抗具有极强的特异性。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33_1#9483967ca?vop=1&amp;pid=e7a919ec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8"/>
                <a:ext cx="10753344" cy="1389634"/>
              </a:xfrm>
              <a:prstGeom prst="rect">
                <a:avLst/>
              </a:prstGeom>
              <a:blipFill rotWithShape="1">
                <a:blip r:embed="rId3"/>
                <a:stretch>
                  <a:fillRect l="-4" t="-23" r="-1110" b="-32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34_1#c5f97e66a?htil=4&amp;pid=e7a919ec2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19677" y="1054296"/>
            <a:ext cx="2203704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34_2#c5f97e66a?htil=4&amp;pid=e7a919ec2&amp;color=0,0,0&amp;vtp=1&amp;bt=1&amp;bbb=1&amp;hb=1&amp;hs=1"/>
              <p:cNvSpPr/>
              <p:nvPr/>
            </p:nvSpPr>
            <p:spPr>
              <a:xfrm>
                <a:off x="722376" y="972000"/>
                <a:ext cx="8421624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（3）科研人员拟将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单抗固定在一种新材料上，制备“检测探针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”。已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知材料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在稳定性、发光性能等方面有明显优势，但它很难与抗体结合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可以提高材料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对抗体的亲和力。制备检测探针的流程如图2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，探针发光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性能与物质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的浓度关系如图3。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BD.34_2#c5f97e66a?htil=4&amp;pid=e7a919ec2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421624" cy="1770634"/>
              </a:xfrm>
              <a:prstGeom prst="rect">
                <a:avLst/>
              </a:prstGeom>
              <a:blipFill rotWithShape="1">
                <a:blip r:embed="rId2"/>
                <a:stretch>
                  <a:fillRect l="-5" t="-25" r="-965" b="-25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B_5_BD.34_3#c5f97e66a?htil=5&amp;pid=e7a919ec2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18320" y="2875603"/>
            <a:ext cx="2029968" cy="208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BD.34_4#c5f97e66a?htil=5&amp;pid=e7a919ec2&amp;color=0,0,0&amp;vtp=1&amp;bbb=1&amp;hb=1&amp;hs=1"/>
              <p:cNvSpPr/>
              <p:nvPr/>
            </p:nvSpPr>
            <p:spPr>
              <a:xfrm>
                <a:off x="722376" y="2748603"/>
                <a:ext cx="8586216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依据图3结果，科研人员选择物质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的浓度为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作为生产检测探针的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，原因是在该浓度下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，探针发光性能与更高浓度时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而该浓度可节省成本。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B_5_BD.34_4#c5f97e66a?htil=5&amp;pid=e7a919ec2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48603"/>
                <a:ext cx="8586216" cy="1300353"/>
              </a:xfrm>
              <a:prstGeom prst="rect">
                <a:avLst/>
              </a:prstGeom>
              <a:blipFill rotWithShape="1">
                <a:blip r:embed="rId4"/>
                <a:stretch>
                  <a:fillRect l="-4" t="-25" r="-575" b="-35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5_AN.35_1#c5f97e66a.blank?pid=e7a919ec2&amp;color=0,0,0&amp;vpa=14&amp;vtp=1&amp;bbb=1&amp;hb=1"/>
          <p:cNvSpPr/>
          <p:nvPr/>
        </p:nvSpPr>
        <p:spPr>
          <a:xfrm>
            <a:off x="722376" y="3167703"/>
            <a:ext cx="8586216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差异很小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或无显著差异）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36_1#c5f97e66a?vop=1&amp;pid=e7a919ec2&amp;color=0,0,0&amp;vtp=1&amp;bbb=1&amp;hb=1&amp;hs=1"/>
              <p:cNvSpPr/>
              <p:nvPr/>
            </p:nvSpPr>
            <p:spPr>
              <a:xfrm>
                <a:off x="722376" y="5079053"/>
                <a:ext cx="10753344" cy="93599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图3结果表明，在物质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时，探针发光性能与更高浓度时差异很小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，同时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可节省成本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，因此科研人员选择该浓度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mg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作为生产检测探针的条件。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B_5_AS.36_1#c5f97e66a?vop=1&amp;pid=e7a919ec2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079053"/>
                <a:ext cx="10753344" cy="935990"/>
              </a:xfrm>
              <a:prstGeom prst="rect">
                <a:avLst/>
              </a:prstGeom>
              <a:blipFill rotWithShape="1">
                <a:blip r:embed="rId5"/>
                <a:stretch>
                  <a:fillRect l="-4" t="-35" b="-58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37_1#c9fd7313d?htil=6&amp;pid=e7a919ec2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9400" y="1054296"/>
            <a:ext cx="4818888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37_2#c9fd7313d?htil=6&amp;pid=e7a919ec2&amp;color=0,0,0&amp;vtp=1&amp;bt=1&amp;bbb=1&amp;hb=1"/>
              <p:cNvSpPr/>
              <p:nvPr/>
            </p:nvSpPr>
            <p:spPr>
              <a:xfrm>
                <a:off x="722376" y="972000"/>
                <a:ext cx="5797296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（4）科研人员制备定量检测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的免疫试纸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。测定样品前，先配制一系列不同浓度的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，分别与等量“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MP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单抗探针”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混合均匀，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滴至加样处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BD.37_2#c9fd7313d?htil=6&amp;pid=e7a919ec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5797296" cy="1770634"/>
              </a:xfrm>
              <a:prstGeom prst="rect">
                <a:avLst/>
              </a:prstGeom>
              <a:blipFill rotWithShape="1">
                <a:blip r:embed="rId2"/>
                <a:stretch>
                  <a:fillRect l="-7" t="-25" r="-4533" b="-25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37_3#c9fd7313d?htil=7&amp;pid=e7a919ec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11928" y="1054295"/>
            <a:ext cx="4014216" cy="330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37_4#c9fd7313d?htil=7&amp;pid=e7a919ec2&amp;color=0,0,0&amp;vtp=1&amp;bt=1&amp;bbb=1&amp;hb=1"/>
              <p:cNvSpPr/>
              <p:nvPr/>
            </p:nvSpPr>
            <p:spPr>
              <a:xfrm>
                <a:off x="722376" y="972000"/>
                <a:ext cx="6611112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科研人员测定了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线、C线的发光值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，从而绘制出特定范围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浓度的线性标准曲线（如图5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），其中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（选填字母）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可作为后续检测食品中是否含有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的参照曲线。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BD.37_4#c9fd7313d?htil=7&amp;pid=e7a919ec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6611112" cy="1313434"/>
              </a:xfrm>
              <a:prstGeom prst="rect">
                <a:avLst/>
              </a:prstGeom>
              <a:blipFill rotWithShape="1">
                <a:blip r:embed="rId2"/>
                <a:stretch>
                  <a:fillRect l="-6" t="-34" r="-1299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38_1#c9fd7313d.blank?pid=e7a919ec2&amp;color=0,0,0&amp;vpa=15&amp;vtp=1"/>
          <p:cNvSpPr/>
          <p:nvPr/>
        </p:nvSpPr>
        <p:spPr>
          <a:xfrm>
            <a:off x="5357876" y="1391100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39_1#c9fd7313d?vop=1&amp;pid=e7a919ec2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根据科研人员制备免疫试纸和检测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的原理（用一系列不同浓度的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标准溶液分别与等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MP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单抗探针”混合）可推知随着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浓度增加，与之结合的探针增加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发光值减小，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发光值增大，即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发光值比下降，绘制出特定范围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浓度的线性标准曲线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D可作为后续检测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食品中是否含有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的参照曲线。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5_AS.39_1#c9fd7313d?vop=1&amp;pid=e7a919ec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2333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fb8edcfab.fixed?pid=9453ccfcd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fb8edcfab.fixed?pid=9453ccfcd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专题3单克隆抗体的制备和应用</a:t>
            </a:r>
            <a:endParaRPr lang="en-US" altLang="zh-CN" sz="4400" dirty="0"/>
          </a:p>
        </p:txBody>
      </p:sp>
      <p:pic>
        <p:nvPicPr>
          <p:cNvPr id="4" name="C_3#fb8edcfab.fixed?pid=9453ccfc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fb8edcfab.fixed?pid=9453ccfcd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_1#f7776f657?htil=1&amp;pid=fb8edcfab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61482" y="1054295"/>
            <a:ext cx="3264408" cy="193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_2#f7776f657?htil=1&amp;pid=fb8edcfab&amp;color=0,0,0&amp;vtp=1&amp;bt=1&amp;bbb=1&amp;hb=1&amp;hs=1"/>
              <p:cNvSpPr/>
              <p:nvPr/>
            </p:nvSpPr>
            <p:spPr>
              <a:xfrm>
                <a:off x="722376" y="972000"/>
                <a:ext cx="7351776" cy="2214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[福建百校2025高二联考]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流感病毒表面的神经氨酸酶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4个抗原决定簇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，一种抗原决定簇只能刺激机体产生一种抗体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Ab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。由多种抗原决定簇刺激机体产生的多种抗体的总和称为多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克隆抗体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。如图为制备多克隆抗体（简称“多抗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”）和单克隆抗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（简称“单抗”）的示意图。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4_BD.1_2#f7776f657?htil=1&amp;pid=fb8edcfab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351776" cy="2214753"/>
              </a:xfrm>
              <a:prstGeom prst="rect">
                <a:avLst/>
              </a:prstGeom>
              <a:blipFill rotWithShape="1">
                <a:blip r:embed="rId2"/>
                <a:stretch>
                  <a:fillRect l="-5" t="-20" r="-1251" b="-20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2_1#f7776f657.bracket?pid=fb8edcfab&amp;color=0,0,0&amp;vpa=1&amp;vtp=1"/>
          <p:cNvSpPr/>
          <p:nvPr/>
        </p:nvSpPr>
        <p:spPr>
          <a:xfrm>
            <a:off x="6510401" y="27817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f7776f657.choices?pid=fb8edcfab&amp;color=0,0,0&amp;vtp=1&amp;bbb=1&amp;hb=1&amp;hs=1"/>
              <p:cNvSpPr/>
              <p:nvPr/>
            </p:nvSpPr>
            <p:spPr>
              <a:xfrm>
                <a:off x="722376" y="323895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A.多抗由单一B细胞克隆产生，可以识别多种抗原表位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.利用灭活病毒诱导法融合骨髓瘤细胞与B细胞时，细胞膜上的蛋白质分子和脂质分子会重新排布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.筛选②需要将抗体检测呈阴性的杂交瘤细胞注射到小鼠腹腔进行培养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.甲型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流感病毒部分抗原结构改变后，会出现多抗失效而单抗有效的情况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1_3#f7776f657.choices?pid=fb8edcfab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38950"/>
                <a:ext cx="10753344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25" r="-91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f7776f657?vop=1&amp;pid=fb8edcfab&amp;color=0,0,0&amp;vtp=1&amp;bt=1&amp;bbb=1&amp;hb=1"/>
              <p:cNvSpPr/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由题意可知，一种抗原决定簇只能刺激机体产生一种抗体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，由多种抗原决定簇刺激机体产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生的多种抗体的总和称为多克隆抗体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，因此多抗由多种B细胞克隆产生，A错误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；利用灭活病毒诱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导法融合骨髓瘤细胞与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B细胞时，细胞膜上的蛋白质分子和脂质分子会重新排布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，有利于细胞融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，B正确；筛选②需要将抗体检测呈阳性的杂交瘤细胞注射到小鼠腹腔进行培养，C错误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；甲型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流感病毒部分抗原结构改变后，会出现与该抗原对应的单抗失效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，而多抗中含有针对其他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抗原的抗体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，可能仍有效，D错误。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_1#f7776f657?vop=1&amp;pid=fb8edcfa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1181" b="-16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4_1#1fb2c982a?htil=2&amp;pid=fb8edcfab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38070" y="1054295"/>
            <a:ext cx="3895344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4_2#1fb2c982a?htil=2&amp;pid=fb8edcfab&amp;color=0,0,0&amp;vtp=1&amp;bt=1&amp;bbb=1&amp;hb=1&amp;hs=1"/>
              <p:cNvSpPr/>
              <p:nvPr/>
            </p:nvSpPr>
            <p:spPr>
              <a:xfrm>
                <a:off x="722376" y="972000"/>
                <a:ext cx="6720840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2.（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多选题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[山东青岛2025高二期中]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猪细小病毒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PPV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导致猪患细小病毒传染病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蛋白参与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PPV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的复制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，猪感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PPV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后会产生抗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蛋白抗体。研究发现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，金黄色葡萄球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A蛋白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SPA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蛋白均能与抗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蛋白抗体特异性结合。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4_BD.4_2#1fb2c982a?htil=2&amp;pid=fb8edcfab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6720840" cy="1770634"/>
              </a:xfrm>
              <a:prstGeom prst="rect">
                <a:avLst/>
              </a:prstGeom>
              <a:blipFill rotWithShape="1">
                <a:blip r:embed="rId2"/>
                <a:stretch>
                  <a:fillRect l="-6" t="-25" r="-1402" b="-25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5_1#1fb2c982a.bracket?pid=fb8edcfab&amp;color=0,0,0&amp;vpa=2&amp;vtp=1&amp;bbb=1"/>
          <p:cNvSpPr/>
          <p:nvPr/>
        </p:nvSpPr>
        <p:spPr>
          <a:xfrm>
            <a:off x="2738501" y="3643952"/>
            <a:ext cx="55721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_3#1fb2c982a.choices?pid=fb8edcfab&amp;color=0,0,0&amp;vtp=1&amp;bbb=1"/>
              <p:cNvSpPr/>
              <p:nvPr/>
            </p:nvSpPr>
            <p:spPr>
              <a:xfrm>
                <a:off x="722376" y="4102549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A.在小鼠体内培养杂交瘤细胞时应从小鼠脾脏中提取特异性抗体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.步骤③获得的杂交瘤细胞中具有来自B淋巴细胞和骨髓瘤细胞的两个细胞核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.步骤④需经过克隆化培养和抗体检测获得产生抗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蛋白抗体的杂交瘤细胞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.分析图2可知，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分别与抗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蛋白抗体的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Fab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结合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4_3#1fb2c982a.choices?pid=fb8edcfa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02549"/>
                <a:ext cx="10753344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2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4_2#1fb2c982a?htil=2&amp;pid=fb8edcfab&amp;color=0,0,0&amp;vtp=1&amp;bt=1&amp;bbb=1&amp;hb=1&amp;hs=1"/>
              <p:cNvSpPr/>
              <p:nvPr/>
            </p:nvSpPr>
            <p:spPr>
              <a:xfrm>
                <a:off x="722376" y="2748602"/>
                <a:ext cx="1075201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为探究它们与抗体的结合位点是否相同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研究人员通过图1所示流程制备了抗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蛋白的单克隆抗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，并将其分为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Fab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两部分，电泳后分别用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蛋白作探针进行杂交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，结果如图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4_BD.4_2#1fb2c982a?htil=2&amp;pid=fb8edcfab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48602"/>
                <a:ext cx="10752014" cy="1300353"/>
              </a:xfrm>
              <a:prstGeom prst="rect">
                <a:avLst/>
              </a:prstGeom>
              <a:blipFill rotWithShape="1">
                <a:blip r:embed="rId4"/>
                <a:stretch>
                  <a:fillRect l="-4" t="-25" r="-1158" b="-35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1#1fb2c982a?vop=1&amp;pid=fb8edcfab&amp;color=0,0,0&amp;vtp=1&amp;bt=1&amp;bbb=1&amp;hb=1"/>
              <p:cNvSpPr/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在小鼠体内培养杂交瘤细胞是将杂交瘤细胞注射到小鼠腹腔内增殖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，需要从小鼠腹水中提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取特异性抗体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，而不是从脾脏中提取，A错误；步骤③获得的杂交瘤细胞是由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B淋巴细胞和骨髓瘤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细胞融合形成的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，具有一个细胞核，该细胞核融合了B淋巴细胞和骨髓瘤细胞的核物质，B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步骤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④需经过克隆化培养和抗体检测，从而获得能稳定产生抗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蛋白抗体的杂交瘤细胞，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；从图2可以看出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蛋白与抗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蛋白抗体的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Fab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部分结合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蛋白抗体的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6_1#1fb2c982a?vop=1&amp;pid=fb8edcfa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1181" b="-16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7_1#ff70c24a9?pid=fb8edcfab&amp;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[湖北武汉重点中学5G联合体2025高二联考]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双特异性抗体具有两个不同的抗原结合位点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，能够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同时结合两种不同的抗原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。前列腺癌细胞表面有高表达的前列腺特异性膜抗原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细胞表面受体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细胞的有效激活依赖两个条件：一是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接收激活信号，二是实现癌细胞与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细胞的聚集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。图甲为科研人员尝试构建产生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的特异性抗体的杂交瘤细胞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；图乙为双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特异性抗体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的结构及作用机理图。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7_1#ff70c24a9?pid=fb8edcfa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175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7_3#ff70c24a9?iti=1&amp;htil=1&amp;pid=fb8edcfa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3332803"/>
            <a:ext cx="3931920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7_4#ff70c24a9?iti=2&amp;htil=1&amp;pid=fb8edcfa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0368" y="3497395"/>
            <a:ext cx="1618488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4_BD.7_5#ff70c24a9?iti=3&amp;htil=1&amp;pid=fb8edcfab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15200" y="4009459"/>
            <a:ext cx="4041648" cy="93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4_BD.7_6#ff70c24a9?iti=1&amp;htil=1&amp;pid=fb8edcfab&amp;color=0,0,0&amp;vtp=1"/>
          <p:cNvSpPr/>
          <p:nvPr/>
        </p:nvSpPr>
        <p:spPr>
          <a:xfrm>
            <a:off x="2642489" y="5069147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O_4_BD.7_7#ff70c24a9?iti=2&amp;htil=1&amp;pid=fb8edcfab&amp;color=0,0,0&amp;vtp=1"/>
          <p:cNvSpPr/>
          <p:nvPr/>
        </p:nvSpPr>
        <p:spPr>
          <a:xfrm>
            <a:off x="5884037" y="5069147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8" name="QO_4_BD.7_8#ff70c24a9?iti=3&amp;htil=1&amp;pid=fb8edcfab&amp;color=0,0,0&amp;vtp=1"/>
          <p:cNvSpPr/>
          <p:nvPr/>
        </p:nvSpPr>
        <p:spPr>
          <a:xfrm>
            <a:off x="9180449" y="5069147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_1#a24a86c35?pid=ff70c24a9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（1）相较于植物体细胞杂交技术中所用的诱导原生质体融合的方法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，图甲中所示的诱导融合特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有的方法是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5_AN.9_1#a24a86c35.blank?pid=ff70c24a9&amp;color=0,0,0&amp;vpa=3&amp;vtp=1&amp;bbb=1"/>
          <p:cNvSpPr/>
          <p:nvPr/>
        </p:nvSpPr>
        <p:spPr>
          <a:xfrm>
            <a:off x="2001901" y="1372050"/>
            <a:ext cx="1708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灭活病毒诱导</a:t>
            </a:r>
            <a:endParaRPr lang="en-US" altLang="zh-CN" sz="2000" dirty="0"/>
          </a:p>
        </p:txBody>
      </p:sp>
      <p:sp>
        <p:nvSpPr>
          <p:cNvPr id="4" name="QB_5_AS.10_1#a24a86c35?vop=1&amp;pid=ff70c24a9&amp;color=0,0,0&amp;vtp=1&amp;bbb=1"/>
          <p:cNvSpPr/>
          <p:nvPr/>
        </p:nvSpPr>
        <p:spPr>
          <a:xfrm>
            <a:off x="722376" y="1860174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相较于诱导植物细胞融合，图甲动物细胞融合所特有的诱导方法是灭活病毒诱导法.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1_1#be2ec1e31?pid=ff70c24a9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（2）为得到杂交瘤细胞需进行两次筛选。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BD.12_1#a10abb816?pid=be2ec1e31&amp;color=0,0,0&amp;vtp=1&amp;bbb=1&amp;hb=1"/>
              <p:cNvSpPr/>
              <p:nvPr/>
            </p:nvSpPr>
            <p:spPr>
              <a:xfrm>
                <a:off x="722376" y="1435169"/>
                <a:ext cx="10753344" cy="2214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①第一次筛选目的是得到杂交瘤细胞。核苷酸合成有两个途径，如图丙所示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。骨髓瘤细胞只能利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用全合成途径进行无限增殖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；B淋巴细胞两种途径都能进行。现用加入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、A、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三种物质的“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HAT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培养基”来筛选未融合的或两两融合的细胞时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选填简称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“瘤细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”“B细胞”“瘤瘤细胞”“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细胞”或“B瘤细胞”）会因无法进行图中途径而在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HAT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基上不能增殖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。杂交瘤细胞在“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HAT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培养基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”上可以通过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途径合成核酸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6_BD.12_1#a10abb816?pid=be2ec1e3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5169"/>
                <a:ext cx="10753344" cy="2214753"/>
              </a:xfrm>
              <a:prstGeom prst="rect">
                <a:avLst/>
              </a:prstGeom>
              <a:blipFill rotWithShape="1">
                <a:blip r:embed="rId1"/>
                <a:stretch>
                  <a:fillRect l="-4" t="-3" r="-402" b="-20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N.13_1#a10abb816.blank?pid=be2ec1e31&amp;color=0,0,0&amp;vpa=4&amp;vtp=1&amp;bbb=1"/>
          <p:cNvSpPr/>
          <p:nvPr/>
        </p:nvSpPr>
        <p:spPr>
          <a:xfrm>
            <a:off x="7058089" y="2311469"/>
            <a:ext cx="2216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瘤细胞、瘤瘤细胞</a:t>
            </a:r>
            <a:endParaRPr lang="en-US" altLang="zh-CN" sz="2000" dirty="0"/>
          </a:p>
        </p:txBody>
      </p:sp>
      <p:sp>
        <p:nvSpPr>
          <p:cNvPr id="5" name="QB_6_AN.14_1#a10abb816.blank?pid=be2ec1e31&amp;color=0,0,0&amp;vpa=5&amp;vtp=1&amp;bbb=1"/>
          <p:cNvSpPr/>
          <p:nvPr/>
        </p:nvSpPr>
        <p:spPr>
          <a:xfrm>
            <a:off x="7058089" y="3206819"/>
            <a:ext cx="1200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补救合成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15_1#a10abb816?vop=1&amp;pid=be2ec1e31&amp;color=0,0,0&amp;vtp=1&amp;bbb=1&amp;hb=1"/>
              <p:cNvSpPr/>
              <p:nvPr/>
            </p:nvSpPr>
            <p:spPr>
              <a:xfrm>
                <a:off x="722376" y="3653478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已知物质A可以阻断其中的全合成途径，骨髓瘤细胞不能进行补救合成途径，所以用添加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三种物质的培养基来筛选时，瘤细胞和瘤瘤细胞两种途径都无法进行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，所以无法合成核苷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，从而无法在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HAT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培养基上增殖。杂交瘤细胞（由B淋巴细胞和骨髓瘤细胞融合产生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）的全合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成途径虽然被物质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A阻断，但由于其中的B淋巴细胞保留了能利用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物质合成核苷酸的补救合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成途径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，故可以继续增殖。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B_6_AS.15_1#a10abb816?vop=1&amp;pid=be2ec1e3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53478"/>
                <a:ext cx="10753344" cy="2265934"/>
              </a:xfrm>
              <a:prstGeom prst="rect">
                <a:avLst/>
              </a:prstGeom>
              <a:blipFill rotWithShape="1">
                <a:blip r:embed="rId2"/>
                <a:stretch>
                  <a:fillRect l="-4" t="-14" r="-3106" b="-19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3937</Words>
  <Application>WPS 演示</Application>
  <PresentationFormat>宽屏</PresentationFormat>
  <Paragraphs>168</Paragraphs>
  <Slides>17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仿宋</vt:lpstr>
      <vt:lpstr>仿宋</vt:lpstr>
      <vt:lpstr>宋体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青青园中葵</cp:lastModifiedBy>
  <cp:revision>4</cp:revision>
  <dcterms:created xsi:type="dcterms:W3CDTF">2025-10-22T08:41:00Z</dcterms:created>
  <dcterms:modified xsi:type="dcterms:W3CDTF">2025-10-31T10:23:34Z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8461ED4936734BFABCDFDBCE368EA91F_12</vt:lpwstr>
  </property>
  <property fmtid="{D5CDD505-2E9C-101B-9397-08002B2CF9AE}" pid="3" name="KSOProductBuildVer">
    <vt:lpwstr>2052-12.1.0.23125</vt:lpwstr>
  </property>
</Properties>
</file>