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15" d="100"/>
          <a:sy n="115" d="100"/>
        </p:scale>
        <p:origin x="396" y="102"/>
      </p:cViewPr>
      <p:guideLst/>
    </p:cSldViewPr>
  </p:slideViewPr>
  <p:notesTextViewPr>
    <p:cViewPr>
      <p:scale>
        <a:sx n="1" d="1"/>
        <a:sy n="1" d="1"/>
      </p:scale>
      <p:origin x="0" y="0"/>
    </p:cViewPr>
  </p:notesTextViewPr>
  <p:sorterViewPr>
    <p:cViewPr>
      <p:scale>
        <a:sx n="150" d="100"/>
        <a:sy n="150" d="100"/>
      </p:scale>
      <p:origin x="0" y="-20136"/>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5c8d1bab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一、单项选择题：本部分包括5题，每题只有一个选项最符合题意。</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17b353be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二、多项选择题：本部分包括2题，每题有不止一个选项符合题意。</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a383fec8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三、非选择题：本部分包括2题。</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a44a6bbba7ab66dfaadd#tid=68f87e517025800008f08e72#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a:t>
            </a:r>
            <a:endParaRPr lang="en-US" sz="2400" dirty="0"/>
          </a:p>
        </p:txBody>
      </p:sp>
      <p:sp>
        <p:nvSpPr>
          <p:cNvPr id="4" name="MasterShapeName"/>
          <p:cNvSpPr/>
          <p:nvPr/>
        </p:nvSpPr>
        <p:spPr>
          <a:xfrm>
            <a:off x="8010144" y="47914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生物技术与工程  SJ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0.xml"/><Relationship Id="rId1" Type="http://schemas.openxmlformats.org/officeDocument/2006/relationships/image" Target="../media/image17.png"/></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10.xml"/><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18.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0.xml"/><Relationship Id="rId1" Type="http://schemas.openxmlformats.org/officeDocument/2006/relationships/image" Target="../media/image21.png"/></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10.xml"/><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image" Target="../media/image22.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0.xml"/><Relationship Id="rId1" Type="http://schemas.openxmlformats.org/officeDocument/2006/relationships/image" Target="../media/image25.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0.xml"/><Relationship Id="rId1" Type="http://schemas.openxmlformats.org/officeDocument/2006/relationships/image" Target="../media/image26.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0.xml"/><Relationship Id="rId2" Type="http://schemas.openxmlformats.org/officeDocument/2006/relationships/image" Target="../media/image28.jpeg"/><Relationship Id="rId1" Type="http://schemas.openxmlformats.org/officeDocument/2006/relationships/image" Target="../media/image27.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0.xml"/><Relationship Id="rId1" Type="http://schemas.openxmlformats.org/officeDocument/2006/relationships/image" Target="../media/image29.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0.xml"/><Relationship Id="rId2" Type="http://schemas.openxmlformats.org/officeDocument/2006/relationships/image" Target="../media/image31.png"/><Relationship Id="rId1" Type="http://schemas.openxmlformats.org/officeDocument/2006/relationships/image" Target="../media/image30.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10.xml"/><Relationship Id="rId2" Type="http://schemas.openxmlformats.org/officeDocument/2006/relationships/image" Target="../media/image33.png"/><Relationship Id="rId1" Type="http://schemas.openxmlformats.org/officeDocument/2006/relationships/image" Target="../media/image32.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0.xml"/><Relationship Id="rId1" Type="http://schemas.openxmlformats.org/officeDocument/2006/relationships/image" Target="../media/image34.jpeg"/></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10.xml"/><Relationship Id="rId2" Type="http://schemas.openxmlformats.org/officeDocument/2006/relationships/image" Target="../media/image36.png"/><Relationship Id="rId1" Type="http://schemas.openxmlformats.org/officeDocument/2006/relationships/image" Target="../media/image35.jpeg"/></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10.xml"/><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image" Target="../media/image37.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6" Type="http://schemas.openxmlformats.org/officeDocument/2006/relationships/notesSlide" Target="../notesSlides/notesSlide26.xml"/><Relationship Id="rId5" Type="http://schemas.openxmlformats.org/officeDocument/2006/relationships/slideLayout" Target="../slideLayouts/slideLayout10.xml"/><Relationship Id="rId4" Type="http://schemas.openxmlformats.org/officeDocument/2006/relationships/image" Target="../media/image43.png"/><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image" Target="../media/image40.png"/></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27.xml"/><Relationship Id="rId3" Type="http://schemas.openxmlformats.org/officeDocument/2006/relationships/slideLayout" Target="../slideLayouts/slideLayout10.xml"/><Relationship Id="rId2" Type="http://schemas.openxmlformats.org/officeDocument/2006/relationships/image" Target="../media/image45.png"/><Relationship Id="rId1" Type="http://schemas.openxmlformats.org/officeDocument/2006/relationships/image" Target="../media/image44.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0.xml"/><Relationship Id="rId1" Type="http://schemas.openxmlformats.org/officeDocument/2006/relationships/image" Target="../media/image10.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0.xml"/><Relationship Id="rId2" Type="http://schemas.openxmlformats.org/officeDocument/2006/relationships/image" Target="../media/image12.png"/><Relationship Id="rId1"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0.xml"/><Relationship Id="rId1" Type="http://schemas.openxmlformats.org/officeDocument/2006/relationships/image" Target="../media/image13.pn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10.xml"/><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2_1#1f13c1f38?vop=1&amp;pid=5c8d1babd&amp;color=0,0,0&amp;vtp=1&amp;bt=1&amp;bbb=1&amp;hb=1"/>
              <p:cNvSpPr/>
              <p:nvPr/>
            </p:nvSpPr>
            <p:spPr>
              <a:xfrm>
                <a:off x="722376" y="972000"/>
                <a:ext cx="10753344" cy="2710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嗜盐单胞菌是一类嗜盐微生物，能够在高</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、高盐和高温等极端条件下生长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，所以使用嗜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盐单胞菌能够节约淡水资源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，还能建立抗杂菌污染的开放式发酵系统，A正确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；题图用嗜盐单胞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菌发酵产生</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时有提供空气，B错误；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发酵工程与传统发酵技术都需要利用微生物来进行发酵，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发酵工程应用无菌技术获得纯净的微生物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，大多利用单一菌种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，传统发酵技术利用天然的混合菌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是嗜盐单胞菌的代谢产物，在发酵后应采取适当的提取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、分离和纯化措施来获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得产品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，采用过滤、沉淀等方法得到的是菌体，D错误。</a:t>
                </a:r>
                <a:endParaRPr lang="en-US" altLang="zh-CN" sz="2200" dirty="0"/>
              </a:p>
            </p:txBody>
          </p:sp>
        </mc:Choice>
        <mc:Fallback>
          <p:sp>
            <p:nvSpPr>
              <p:cNvPr id="2" name="QC_5_AS.12_1#1f13c1f38?vop=1&amp;pid=5c8d1babd&amp;color=0,0,0&amp;vtp=1&amp;bt=1&amp;bbb=1&amp;hb=1"/>
              <p:cNvSpPr>
                <a:spLocks noRot="1" noChangeAspect="1" noMove="1" noResize="1" noEditPoints="1" noAdjustHandles="1" noChangeArrowheads="1" noChangeShapeType="1" noTextEdit="1"/>
              </p:cNvSpPr>
              <p:nvPr/>
            </p:nvSpPr>
            <p:spPr>
              <a:xfrm>
                <a:off x="722376" y="972000"/>
                <a:ext cx="10753344" cy="2710434"/>
              </a:xfrm>
              <a:prstGeom prst="rect">
                <a:avLst/>
              </a:prstGeom>
              <a:blipFill rotWithShape="1">
                <a:blip r:embed="rId1"/>
                <a:stretch>
                  <a:fillRect l="-4" t="-17" r="-1594" b="-166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3_1#fcda71bbf?htil=3&amp;pid=5c8d1babd&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923930" y="1054295"/>
            <a:ext cx="4517136" cy="14996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13_2#fcda71bbf?htil=3&amp;pid=5c8d1babd&amp;color=0,0,0&amp;vtp=1&amp;bt=1&amp;bbb=1&amp;hb=1&amp;hs=1"/>
          <p:cNvSpPr/>
          <p:nvPr/>
        </p:nvSpPr>
        <p:spPr>
          <a:xfrm>
            <a:off x="722376" y="972000"/>
            <a:ext cx="6099048"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[广东汕头一中、揭阳一中等四校2025高二联考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子褐纹病是一种由褐纹病菌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（一种真菌）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引起的病害，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给茄子的生长和产量造成很大的影响。科研人员通过筛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选出对褐纹病菌有较强抑制作用的微生物，制备生物农</a:t>
            </a:r>
            <a:endParaRPr lang="en-US" altLang="zh-CN" sz="2000" dirty="0"/>
          </a:p>
        </p:txBody>
      </p:sp>
      <p:sp>
        <p:nvSpPr>
          <p:cNvPr id="4" name="QC_5_AN.14_1#fcda71bbf.bracket?pid=5c8d1babd&amp;color=0,0,0&amp;vpa=5&amp;vtp=1"/>
          <p:cNvSpPr/>
          <p:nvPr/>
        </p:nvSpPr>
        <p:spPr>
          <a:xfrm>
            <a:off x="10828401" y="3186752"/>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5" name="QC_5_BD.13_3#fcda71bbf.choices?pid=5c8d1babd&amp;color=0,0,0&amp;vtp=1&amp;bbb=1"/>
              <p:cNvSpPr/>
              <p:nvPr/>
            </p:nvSpPr>
            <p:spPr>
              <a:xfrm>
                <a:off x="722376" y="3645349"/>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A.抑菌圈实验所用的两个琼脂平板上应分别接种等量的两种目标菌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.图示细菌分离时所采用的接种方法只能用来分离目标微生物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.培养一段时间后，观察并比较两个培养皿上菌落及抑菌圈的大小，图中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抑制效果优于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.为了进一步评估目标菌的抑菌效果，可以测定其培养滤液对真菌生长和繁殖的抑制效果</a:t>
                </a:r>
                <a:endParaRPr lang="en-US" altLang="zh-CN" sz="2000" dirty="0"/>
              </a:p>
            </p:txBody>
          </p:sp>
        </mc:Choice>
        <mc:Fallback>
          <p:sp>
            <p:nvSpPr>
              <p:cNvPr id="5" name="QC_5_BD.13_3#fcda71bbf.choices?pid=5c8d1babd&amp;color=0,0,0&amp;vtp=1&amp;bbb=1"/>
              <p:cNvSpPr>
                <a:spLocks noRot="1" noChangeAspect="1" noMove="1" noResize="1" noEditPoints="1" noAdjustHandles="1" noChangeArrowheads="1" noChangeShapeType="1" noTextEdit="1"/>
              </p:cNvSpPr>
              <p:nvPr/>
            </p:nvSpPr>
            <p:spPr>
              <a:xfrm>
                <a:off x="722376" y="3645349"/>
                <a:ext cx="10753344" cy="1796034"/>
              </a:xfrm>
              <a:prstGeom prst="rect">
                <a:avLst/>
              </a:prstGeom>
              <a:blipFill rotWithShape="1">
                <a:blip r:embed="rId2"/>
                <a:stretch>
                  <a:fillRect l="-4" t="-25" b="-250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5_BD.13_2#fcda71bbf?htil=3&amp;pid=5c8d1babd&amp;color=0,0,0&amp;vtp=1&amp;bt=1&amp;bbb=1&amp;hb=1&amp;hs=1"/>
              <p:cNvSpPr/>
              <p:nvPr/>
            </p:nvSpPr>
            <p:spPr>
              <a:xfrm>
                <a:off x="722376" y="2748602"/>
                <a:ext cx="10752014" cy="843153"/>
              </a:xfrm>
              <a:prstGeom prst="rect">
                <a:avLst/>
              </a:prstGeom>
              <a:noFill/>
            </p:spPr>
            <p:txBody>
              <a:bodyPr wrap="none" lIns="0" tIns="0" rIns="0" bIns="0" rtlCol="0" anchor="t"/>
              <a:lstStyle/>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，用于防治茄子褐纹病。其实验主要流程如图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，初步筛选步骤中需将褐纹病菌均匀涂布于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培养基表面，再将分离到的两种目标菌株分别接种在培养皿的正中心。下列叙述错误的是(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6" name="QC_5_BD.13_2#fcda71bbf?htil=3&amp;pid=5c8d1babd&amp;color=0,0,0&amp;vtp=1&amp;bt=1&amp;bbb=1&amp;hb=1&amp;hs=1"/>
              <p:cNvSpPr>
                <a:spLocks noRot="1" noChangeAspect="1" noMove="1" noResize="1" noEditPoints="1" noAdjustHandles="1" noChangeArrowheads="1" noChangeShapeType="1" noTextEdit="1"/>
              </p:cNvSpPr>
              <p:nvPr/>
            </p:nvSpPr>
            <p:spPr>
              <a:xfrm>
                <a:off x="722376" y="2748602"/>
                <a:ext cx="10752014" cy="843153"/>
              </a:xfrm>
              <a:prstGeom prst="rect">
                <a:avLst/>
              </a:prstGeom>
              <a:blipFill rotWithShape="1">
                <a:blip r:embed="rId3"/>
                <a:stretch>
                  <a:fillRect l="-4" t="-38" r="-207" b="-539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5_1#fcda71bbf?vop=1&amp;pid=5c8d1babd&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抑菌圈实验要保证单一变量，两种目标菌的接种量为无关变量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，两个琼脂平板应接种等量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两种目标菌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，A正确；图示细菌分离时的接种方法是稀释涂布平板法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，可用于微生物的分离和计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，B错误；抑菌圈直径与菌落直径的比值越大，抑菌效果越好，图中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的抑菌圈直径相同，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的菌落直径明显小于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抑制效果优于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；测定培养滤液对真菌生长和繁殖的抑制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效果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，可以直观了解目标菌的抑菌活性，能评估目标菌抑菌效果，D正确。</a:t>
                </a:r>
                <a:endParaRPr lang="en-US" altLang="zh-CN" sz="2200" dirty="0"/>
              </a:p>
            </p:txBody>
          </p:sp>
        </mc:Choice>
        <mc:Fallback>
          <p:sp>
            <p:nvSpPr>
              <p:cNvPr id="2" name="QC_5_AS.15_1#fcda71bbf?vop=1&amp;pid=5c8d1babd&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6_1#c191d1d6f?htil=4&amp;pid=17b353be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195458" y="1054295"/>
            <a:ext cx="5212080" cy="364845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16_2#c191d1d6f?htil=4&amp;pid=17b353bef&amp;color=0,0,0&amp;vtp=1&amp;bt=1&amp;bbb=1&amp;hb=1"/>
              <p:cNvSpPr/>
              <p:nvPr/>
            </p:nvSpPr>
            <p:spPr>
              <a:xfrm>
                <a:off x="722376" y="972000"/>
                <a:ext cx="540410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[山东省实验中学2025高二期中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利用某种微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生物发酵生产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，可获取</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DHA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（一种不饱和脂肪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）。如图为发酵过程中物质含量变化曲线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16_2#c191d1d6f?htil=4&amp;pid=17b353bef&amp;color=0,0,0&amp;vtp=1&amp;bt=1&amp;bbb=1&amp;hb=1"/>
              <p:cNvSpPr>
                <a:spLocks noRot="1" noChangeAspect="1" noMove="1" noResize="1" noEditPoints="1" noAdjustHandles="1" noChangeArrowheads="1" noChangeShapeType="1" noTextEdit="1"/>
              </p:cNvSpPr>
              <p:nvPr/>
            </p:nvSpPr>
            <p:spPr>
              <a:xfrm>
                <a:off x="722376" y="972000"/>
                <a:ext cx="5404104" cy="1757553"/>
              </a:xfrm>
              <a:prstGeom prst="rect">
                <a:avLst/>
              </a:prstGeom>
              <a:blipFill rotWithShape="1">
                <a:blip r:embed="rId2"/>
                <a:stretch>
                  <a:fillRect l="-7" t="-26" r="-1081" b="-2583"/>
                </a:stretch>
              </a:blipFill>
            </p:spPr>
            <p:txBody>
              <a:bodyPr/>
              <a:lstStyle/>
              <a:p>
                <a:r>
                  <a:rPr lang="zh-CN" altLang="en-US">
                    <a:noFill/>
                  </a:rPr>
                  <a:t> </a:t>
                </a:r>
              </a:p>
            </p:txBody>
          </p:sp>
        </mc:Fallback>
      </mc:AlternateContent>
      <p:sp>
        <p:nvSpPr>
          <p:cNvPr id="4" name="QC_5_AN.17_1#c191d1d6f.bracket?pid=17b353bef&amp;color=0,0,0&amp;vpa=6&amp;vtp=1&amp;bbb=1"/>
          <p:cNvSpPr/>
          <p:nvPr/>
        </p:nvSpPr>
        <p:spPr>
          <a:xfrm>
            <a:off x="2700401" y="2324550"/>
            <a:ext cx="743649"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ACD</a:t>
            </a:r>
            <a:endParaRPr lang="en-US" altLang="zh-CN" sz="2000" dirty="0"/>
          </a:p>
        </p:txBody>
      </p:sp>
      <mc:AlternateContent xmlns:mc="http://schemas.openxmlformats.org/markup-compatibility/2006">
        <mc:Choice xmlns:a14="http://schemas.microsoft.com/office/drawing/2010/main" Requires="a14">
          <p:sp>
            <p:nvSpPr>
              <p:cNvPr id="5" name="QC_5_BD.16_3#c191d1d6f.choices?htil=4&amp;pid=17b353bef&amp;color=0,0,0&amp;vtp=1&amp;bbb=1"/>
              <p:cNvSpPr/>
              <p:nvPr/>
            </p:nvSpPr>
            <p:spPr>
              <a:xfrm>
                <a:off x="722376" y="2739077"/>
                <a:ext cx="540410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DHA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的产量与生物量呈正相关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.随着发酵的进行，生物量增长速率逐渐增大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DHA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的合成对碳源的需求比氮源高</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.温度和溶解氧的变化能影响</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DHA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的产量</a:t>
                </a:r>
                <a:endParaRPr lang="en-US" altLang="zh-CN" sz="2000" dirty="0"/>
              </a:p>
            </p:txBody>
          </p:sp>
        </mc:Choice>
        <mc:Fallback>
          <p:sp>
            <p:nvSpPr>
              <p:cNvPr id="5" name="QC_5_BD.16_3#c191d1d6f.choices?htil=4&amp;pid=17b353bef&amp;color=0,0,0&amp;vtp=1&amp;bbb=1"/>
              <p:cNvSpPr>
                <a:spLocks noRot="1" noChangeAspect="1" noMove="1" noResize="1" noEditPoints="1" noAdjustHandles="1" noChangeArrowheads="1" noChangeShapeType="1" noTextEdit="1"/>
              </p:cNvSpPr>
              <p:nvPr/>
            </p:nvSpPr>
            <p:spPr>
              <a:xfrm>
                <a:off x="722376" y="2739077"/>
                <a:ext cx="5404104" cy="1796034"/>
              </a:xfrm>
              <a:prstGeom prst="rect">
                <a:avLst/>
              </a:prstGeom>
              <a:blipFill rotWithShape="1">
                <a:blip r:embed="rId3"/>
                <a:stretch>
                  <a:fillRect l="-7"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8_1#c191d1d6f?vop=1&amp;pid=17b353bef&amp;color=0,0,0&amp;mp=1&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18_2#c191d1d6f?vop=1&amp;pid=17b353be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12464" y="1513528"/>
            <a:ext cx="4764024" cy="458114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9_1#c191d1d6f?vop=1&amp;pid=17b353bef&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DHA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是一种不饱和脂肪酸，含C</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O</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不含</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DHA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的合成对碳源的需求高，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几乎不需要氮源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endParaRPr lang="en-US" altLang="zh-CN" sz="2200" dirty="0"/>
              </a:p>
            </p:txBody>
          </p:sp>
        </mc:Choice>
        <mc:Fallback>
          <p:sp>
            <p:nvSpPr>
              <p:cNvPr id="2" name="QC_5_AS.19_1#c191d1d6f?vop=1&amp;pid=17b353bef&amp;color=0,0,0&amp;vtp=1&amp;bt=1&amp;bbb=1&amp;hb=1"/>
              <p:cNvSpPr>
                <a:spLocks noRot="1" noChangeAspect="1" noMove="1" noResize="1" noEditPoints="1" noAdjustHandles="1" noChangeArrowheads="1" noChangeShapeType="1" noTextEdit="1"/>
              </p:cNvSpPr>
              <p:nvPr/>
            </p:nvSpPr>
            <p:spPr>
              <a:xfrm>
                <a:off x="722376" y="972000"/>
                <a:ext cx="10753344" cy="907034"/>
              </a:xfrm>
              <a:prstGeom prst="rect">
                <a:avLst/>
              </a:prstGeom>
              <a:blipFill rotWithShape="1">
                <a:blip r:embed="rId1"/>
                <a:stretch>
                  <a:fillRect l="-4" t="-50" r="-1990" b="-496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0_1#8a45af8ce?pid=17b353bef&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[广西河池十校协作体2025高二联考]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野生型菌株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能在基本培养基上生长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，亮氨酸缺陷型突变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株无法合成亮氨酸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，只能在完全培养基上生长。如图是运用影印培养法（一种类似“盖章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种方法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，使一系列培养皿的相同位置上能出现相同菌落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）纯化亮氨酸缺陷型突变株的部分流程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为菌落。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下列叙述不正确的是(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0_1#8a45af8ce?pid=17b353bef&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402" b="-2583"/>
                </a:stretch>
              </a:blipFill>
            </p:spPr>
            <p:txBody>
              <a:bodyPr/>
              <a:lstStyle/>
              <a:p>
                <a:r>
                  <a:rPr lang="zh-CN" altLang="en-US">
                    <a:noFill/>
                  </a:rPr>
                  <a:t> </a:t>
                </a:r>
              </a:p>
            </p:txBody>
          </p:sp>
        </mc:Fallback>
      </mc:AlternateContent>
      <p:sp>
        <p:nvSpPr>
          <p:cNvPr id="3" name="QC_5_AN.21_1#8a45af8ce.bracket?pid=17b353bef&amp;color=0,0,0&amp;vpa=7&amp;vtp=1&amp;bbb=1"/>
          <p:cNvSpPr/>
          <p:nvPr/>
        </p:nvSpPr>
        <p:spPr>
          <a:xfrm>
            <a:off x="5307076" y="2324550"/>
            <a:ext cx="542036"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a:t>
            </a:r>
            <a:endParaRPr lang="en-US" altLang="zh-CN" sz="2000" dirty="0"/>
          </a:p>
        </p:txBody>
      </p:sp>
      <p:pic>
        <p:nvPicPr>
          <p:cNvPr id="4" name="QC_5_BD.20_2#8a45af8ce?htil=5&amp;pid=17b353bef&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897132" y="2866077"/>
            <a:ext cx="4480560" cy="17647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20_3#8a45af8ce.choices?htil=5&amp;pid=17b353bef&amp;color=0,0,0&amp;vtp=1&amp;bbb=1"/>
          <p:cNvSpPr/>
          <p:nvPr/>
        </p:nvSpPr>
        <p:spPr>
          <a:xfrm>
            <a:off x="722376" y="2739077"/>
            <a:ext cx="6144768"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A.培养基A是基本培养基，培养基B是完全培养基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.在基本培养基中添加亮氨酸可制成完全培养基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.可从培养基A中挑取菌落1、2、4进行纯化培养</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.若要影印多个平板，要注意“盖章”的方向不能改变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2_1#8a45af8ce?vop=1&amp;pid=17b353bef&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由题干可知，亮氨酸缺陷型突变株无法在基本培养基上生长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，但是可以在完全培养基上生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，与A相比，B中缺少了3、5两个菌落，说明3、5菌落是亮氨酸缺陷型突变株繁殖而来的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为完全培养基，B为基本培养基，可以从培养基A中挑取菌落3、5进行纯化培养，A、C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在基本培养基中添加亮氨酸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，则亮氨酸缺陷型突变株可以生长繁殖形成菌落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，即制成了有利于其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生长的完全培养基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，B正确；若要影印多个平板，要注意“盖章”的方向不能改变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，防止菌落位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置不一致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，无法进行比较，D正确。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3_1#6b42673f0?pid=a383fec85&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[江苏无锡2025高二期中]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某品牌老陈醋有丰富的营养成分，在酿造过程中产生了川芎嗪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、黄酮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类化合物等对人体有益的物质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，极具养生价值。一企业对老配方进行了更新，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并设计了制作流程，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1。请回答下列问题：</a:t>
            </a:r>
            <a:endParaRPr lang="en-US" altLang="zh-CN" sz="2000" dirty="0"/>
          </a:p>
        </p:txBody>
      </p:sp>
      <p:pic>
        <p:nvPicPr>
          <p:cNvPr id="3" name="QO_5_BD.23_2#6b42673f0?iti=1&amp;pid=a383fec8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931920" y="2418403"/>
            <a:ext cx="4315968" cy="191109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5_BD.23_3#6b42673f0?iti=1&amp;pid=a383fec85&amp;color=0,0,0&amp;vtp=1&amp;bbb=1"/>
          <p:cNvSpPr/>
          <p:nvPr/>
        </p:nvSpPr>
        <p:spPr>
          <a:xfrm>
            <a:off x="5859717" y="4456499"/>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4_1#dda628933?pid=6b42673f0&amp;color=0,0,0&amp;vtp=1&amp;bt=1&amp;bbb=1&amp;hb=1"/>
          <p:cNvSpPr/>
          <p:nvPr/>
        </p:nvSpPr>
        <p:spPr>
          <a:xfrm>
            <a:off x="722376" y="969264"/>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）对主粮膨化处理的作用是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。酿制粮食酒时，</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填“需要”或“不需要”）对主粮进行严格的消毒处理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多次进行甜醋发酵实验发现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酵液的液面经常观察到一层明显的菌膜，该膜是由</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繁殖而成的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25_1#dda628933.blank?pid=6b42673f0&amp;color=0,0,0&amp;vpa=8&amp;vtp=1&amp;bbb=1"/>
          <p:cNvSpPr/>
          <p:nvPr/>
        </p:nvSpPr>
        <p:spPr>
          <a:xfrm>
            <a:off x="4183126" y="931164"/>
            <a:ext cx="297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增加与红曲霉的接触面积</a:t>
            </a:r>
            <a:endParaRPr lang="en-US" altLang="zh-CN" sz="2000" dirty="0"/>
          </a:p>
        </p:txBody>
      </p:sp>
      <p:sp>
        <p:nvSpPr>
          <p:cNvPr id="4" name="QB_6_AN.26_1#dda628933.blank?pid=6b42673f0&amp;color=0,0,0&amp;vpa=9&amp;vtp=1&amp;bbb=1"/>
          <p:cNvSpPr/>
          <p:nvPr/>
        </p:nvSpPr>
        <p:spPr>
          <a:xfrm>
            <a:off x="9263126" y="931164"/>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不需要</a:t>
            </a:r>
            <a:endParaRPr lang="en-US" altLang="zh-CN" sz="2000" dirty="0"/>
          </a:p>
        </p:txBody>
      </p:sp>
      <p:sp>
        <p:nvSpPr>
          <p:cNvPr id="5" name="QB_6_AN.27_1#dda628933.blank?pid=6b42673f0&amp;color=0,0,0&amp;vpa=10&amp;vtp=1&amp;bbb=1&amp;hb=1"/>
          <p:cNvSpPr/>
          <p:nvPr/>
        </p:nvSpPr>
        <p:spPr>
          <a:xfrm>
            <a:off x="722377" y="138836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随着发酵过程的进行，酒精</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逐渐积累</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，大多数杂菌对酒精不耐受，生命活动受到抑制</a:t>
            </a:r>
            <a:endParaRPr lang="en-US" altLang="zh-CN" sz="2000" dirty="0"/>
          </a:p>
        </p:txBody>
      </p:sp>
      <p:sp>
        <p:nvSpPr>
          <p:cNvPr id="6" name="QB_6_AN.28_1#dda628933.blank?pid=6b42673f0&amp;color=0,0,0&amp;vpa=11&amp;vtp=1&amp;bbb=1"/>
          <p:cNvSpPr/>
          <p:nvPr/>
        </p:nvSpPr>
        <p:spPr>
          <a:xfrm>
            <a:off x="6319901" y="2283714"/>
            <a:ext cx="94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醋酸菌</a:t>
            </a:r>
            <a:endParaRPr lang="en-US" altLang="zh-CN" sz="2000" dirty="0"/>
          </a:p>
        </p:txBody>
      </p:sp>
      <p:sp>
        <p:nvSpPr>
          <p:cNvPr id="7" name="QB_6_AS.29_1#dda628933?vop=1&amp;pid=6b42673f0&amp;color=0,0,0&amp;vtp=1&amp;bbb=1&amp;hb=1"/>
          <p:cNvSpPr/>
          <p:nvPr/>
        </p:nvSpPr>
        <p:spPr>
          <a:xfrm>
            <a:off x="722376" y="2834767"/>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由题意可知，膨化处理是指将粮食加入密闭容器中，加热加压后突然减压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，粮食中的水分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汽化膨胀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，使其出现许多小孔，变得松脆，这有利于加大粮食与红曲霉的接触面积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，使发酵更充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。酿制粮食酒时，不需要对主粮进行严格的消毒处理，原因是随着发酵过程的进行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，酒精逐渐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积累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，大多数杂菌对酒精不耐受，生命活动受到抑制。甜醋发酵时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，发酵液的液面经常观察到一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层明显的菌膜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，该膜是由醋酸菌繁殖而成的。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
                                            <p:bg/>
                                          </p:spTgt>
                                        </p:tgtEl>
                                        <p:attrNameLst>
                                          <p:attrName>style.visibility</p:attrName>
                                        </p:attrNameLst>
                                      </p:cBhvr>
                                      <p:to>
                                        <p:strVal val="visible"/>
                                      </p:to>
                                    </p:set>
                                    <p:animEffect transition="in" filter="fade">
                                      <p:cBhvr>
                                        <p:cTn id="42" dur="500"/>
                                        <p:tgtEl>
                                          <p:spTgt spid="7">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visible"/>
                                      </p:to>
                                    </p:set>
                                    <p:animEffect transition="in" filter="fade">
                                      <p:cBhvr>
                                        <p:cTn id="45" dur="500"/>
                                        <p:tgtEl>
                                          <p:spTgt spid="7">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7">
                                            <p:txEl>
                                              <p:pRg st="1" end="1"/>
                                            </p:txEl>
                                          </p:spTgt>
                                        </p:tgtEl>
                                        <p:attrNameLst>
                                          <p:attrName>style.visibility</p:attrName>
                                        </p:attrNameLst>
                                      </p:cBhvr>
                                      <p:to>
                                        <p:strVal val="visible"/>
                                      </p:to>
                                    </p:set>
                                    <p:animEffect transition="in" filter="fade">
                                      <p:cBhvr>
                                        <p:cTn id="48" dur="500"/>
                                        <p:tgtEl>
                                          <p:spTgt spid="7">
                                            <p:txEl>
                                              <p:pRg st="1" end="1"/>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7">
                                            <p:txEl>
                                              <p:pRg st="2" end="2"/>
                                            </p:txEl>
                                          </p:spTgt>
                                        </p:tgtEl>
                                        <p:attrNameLst>
                                          <p:attrName>style.visibility</p:attrName>
                                        </p:attrNameLst>
                                      </p:cBhvr>
                                      <p:to>
                                        <p:strVal val="visible"/>
                                      </p:to>
                                    </p:set>
                                    <p:animEffect transition="in" filter="fade">
                                      <p:cBhvr>
                                        <p:cTn id="51" dur="500"/>
                                        <p:tgtEl>
                                          <p:spTgt spid="7">
                                            <p:txEl>
                                              <p:pRg st="2" end="2"/>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7">
                                            <p:txEl>
                                              <p:pRg st="3" end="3"/>
                                            </p:txEl>
                                          </p:spTgt>
                                        </p:tgtEl>
                                        <p:attrNameLst>
                                          <p:attrName>style.visibility</p:attrName>
                                        </p:attrNameLst>
                                      </p:cBhvr>
                                      <p:to>
                                        <p:strVal val="visible"/>
                                      </p:to>
                                    </p:set>
                                    <p:animEffect transition="in" filter="fade">
                                      <p:cBhvr>
                                        <p:cTn id="54" dur="500"/>
                                        <p:tgtEl>
                                          <p:spTgt spid="7">
                                            <p:txEl>
                                              <p:pRg st="3" end="3"/>
                                            </p:txEl>
                                          </p:spTgt>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7">
                                            <p:txEl>
                                              <p:pRg st="4" end="4"/>
                                            </p:txEl>
                                          </p:spTgt>
                                        </p:tgtEl>
                                        <p:attrNameLst>
                                          <p:attrName>style.visibility</p:attrName>
                                        </p:attrNameLst>
                                      </p:cBhvr>
                                      <p:to>
                                        <p:strVal val="visible"/>
                                      </p:to>
                                    </p:set>
                                    <p:animEffect transition="in" filter="fade">
                                      <p:cBhvr>
                                        <p:cTn id="57"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9cf56c466.fixed?pid=05bccda84&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9cf56c466.fixed?pid=05bccda84&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第一章素养检测</a:t>
            </a:r>
            <a:endParaRPr lang="en-US" altLang="zh-CN" sz="4400" dirty="0"/>
          </a:p>
        </p:txBody>
      </p:sp>
      <p:pic>
        <p:nvPicPr>
          <p:cNvPr id="4" name="C_3#9cf56c466.fixed?pid=05bccda84&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9cf56c466.fixed?pid=05bccda84&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刷速度</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0_1#bdee40207?pid=6b42673f0&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（2）利用菌种发酵获得醋酸的条件有两种情况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，一是在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时，将糖分解成醋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；二是在缺少糖源时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生成醋酸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
        <p:nvSpPr>
          <p:cNvPr id="3" name="QB_6_AN.31_1#bdee40207.blank?pid=6b42673f0&amp;color=0,0,0&amp;vpa=12&amp;vtp=1&amp;bbb=1"/>
          <p:cNvSpPr/>
          <p:nvPr/>
        </p:nvSpPr>
        <p:spPr>
          <a:xfrm>
            <a:off x="6977126" y="931165"/>
            <a:ext cx="221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氧气和糖源都充足</a:t>
            </a:r>
            <a:endParaRPr lang="en-US" altLang="zh-CN" sz="2000" dirty="0">
              <a:solidFill>
                <a:srgbClr val="00B050"/>
              </a:solidFill>
            </a:endParaRPr>
          </a:p>
        </p:txBody>
      </p:sp>
      <p:sp>
        <p:nvSpPr>
          <p:cNvPr id="4" name="QB_6_AN.32_1#bdee40207.blank?pid=6b42673f0&amp;color=0,0,0&amp;vpa=13&amp;vtp=1&amp;bbb=1"/>
          <p:cNvSpPr/>
          <p:nvPr/>
        </p:nvSpPr>
        <p:spPr>
          <a:xfrm>
            <a:off x="4033901" y="1369315"/>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酒精</a:t>
            </a:r>
            <a:endParaRPr lang="en-US" altLang="zh-CN" sz="2000" dirty="0">
              <a:solidFill>
                <a:srgbClr val="00B050"/>
              </a:solidFill>
            </a:endParaRPr>
          </a:p>
        </p:txBody>
      </p:sp>
      <p:sp>
        <p:nvSpPr>
          <p:cNvPr id="5" name="QB_6_AS.33_1#bdee40207?vop=1&amp;pid=6b42673f0&amp;color=0,0,0&amp;vtp=1&amp;bbb=1&amp;hb=1"/>
          <p:cNvSpPr/>
          <p:nvPr/>
        </p:nvSpPr>
        <p:spPr>
          <a:xfrm>
            <a:off x="722376" y="192036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利用醋酸菌获得醋酸的条件有两种情况，一是在氧气和糖源都充足时，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将糖分解成醋酸；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二是在糖源不充足时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，也可以利用酒精生成醋酸。</a:t>
            </a:r>
            <a:endParaRPr lang="en-US" altLang="zh-CN" sz="2200" dirty="0">
              <a:solidFill>
                <a:srgbClr val="000000"/>
              </a:solidFill>
            </a:endParaRPr>
          </a:p>
        </p:txBody>
      </p:sp>
      <p:sp>
        <p:nvSpPr>
          <p:cNvPr id="6" name="QB_6_BD.34_1#fee5a63b3?pid=6b42673f0&amp;color=0,0,0&amp;vtp=1&amp;bbb=1&amp;hb=1"/>
          <p:cNvSpPr/>
          <p:nvPr/>
        </p:nvSpPr>
        <p:spPr>
          <a:xfrm>
            <a:off x="722376" y="2882646"/>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（3）研究表明，在陈醋的酿造过程中，起主导作用的是醋酸菌，而乳酸菌也存在于醋醅中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代谢产生的乳酸是影响陈醋风味的重要因素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。成熟醋醅中乳酸菌的种类明显减少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，主要原因是发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酵后期</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至少写出2种）等环境因素的变化，淘汰了部分种类乳酸菌。</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7" name="QB_6_AN.35_1#fee5a63b3.blank?pid=6b42673f0&amp;color=0,0,0&amp;vpa=14&amp;vtp=1&amp;bbb=1"/>
              <p:cNvSpPr/>
              <p:nvPr/>
            </p:nvSpPr>
            <p:spPr>
              <a:xfrm>
                <a:off x="1508188" y="3830193"/>
                <a:ext cx="2505075" cy="298577"/>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氧气、营养物质、</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𝐩𝐇</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7" name="QB_6_AN.35_1#fee5a63b3.blank?pid=6b42673f0&amp;color=0,0,0&amp;vpa=14&amp;vtp=1&amp;bbb=1"/>
              <p:cNvSpPr>
                <a:spLocks noRot="1" noChangeAspect="1" noMove="1" noResize="1" noEditPoints="1" noAdjustHandles="1" noChangeArrowheads="1" noChangeShapeType="1" noTextEdit="1"/>
              </p:cNvSpPr>
              <p:nvPr/>
            </p:nvSpPr>
            <p:spPr>
              <a:xfrm>
                <a:off x="1508188" y="3830193"/>
                <a:ext cx="2505075" cy="298577"/>
              </a:xfrm>
              <a:prstGeom prst="rect">
                <a:avLst/>
              </a:prstGeom>
              <a:blipFill rotWithShape="1">
                <a:blip r:embed="rId1"/>
                <a:stretch>
                  <a:fillRect l="-3" t="-3998" r="3" b="-616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B_6_AS.36_1#fee5a63b3?vop=1&amp;pid=6b42673f0&amp;color=0,0,0&amp;vtp=1&amp;bbb=1&amp;hb=1"/>
              <p:cNvSpPr/>
              <p:nvPr/>
            </p:nvSpPr>
            <p:spPr>
              <a:xfrm>
                <a:off x="722376" y="4284472"/>
                <a:ext cx="10753344" cy="1415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在陈醋的酿造过程中，起主导作用的是醋酸菌，成熟醋醅中乳酸菌的种类明显减少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原因是发酵后期氧气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、营养物质</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等环境因素的变化（如</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降低，营养物质缺乏等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分乳酸菌的生长繁殖受到抑制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，从而淘汰了部分种类乳酸菌。</a:t>
                </a:r>
                <a:endParaRPr lang="en-US" altLang="zh-CN" sz="2200" dirty="0">
                  <a:solidFill>
                    <a:srgbClr val="000000"/>
                  </a:solidFill>
                </a:endParaRPr>
              </a:p>
            </p:txBody>
          </p:sp>
        </mc:Choice>
        <mc:Fallback>
          <p:sp>
            <p:nvSpPr>
              <p:cNvPr id="8" name="QB_6_AS.36_1#fee5a63b3?vop=1&amp;pid=6b42673f0&amp;color=0,0,0&amp;vtp=1&amp;bbb=1&amp;hb=1"/>
              <p:cNvSpPr>
                <a:spLocks noRot="1" noChangeAspect="1" noMove="1" noResize="1" noEditPoints="1" noAdjustHandles="1" noChangeArrowheads="1" noChangeShapeType="1" noTextEdit="1"/>
              </p:cNvSpPr>
              <p:nvPr/>
            </p:nvSpPr>
            <p:spPr>
              <a:xfrm>
                <a:off x="722376" y="4284472"/>
                <a:ext cx="10753344" cy="1415034"/>
              </a:xfrm>
              <a:prstGeom prst="rect">
                <a:avLst/>
              </a:prstGeom>
              <a:blipFill rotWithShape="1">
                <a:blip r:embed="rId2"/>
                <a:stretch>
                  <a:fillRect l="-4" t="-9" b="-320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bg/>
                                          </p:spTgt>
                                        </p:tgtEl>
                                        <p:attrNameLst>
                                          <p:attrName>style.visibility</p:attrName>
                                        </p:attrNameLst>
                                      </p:cBhvr>
                                      <p:to>
                                        <p:strVal val="visible"/>
                                      </p:to>
                                    </p:set>
                                    <p:animEffect transition="in" filter="fade">
                                      <p:cBhvr>
                                        <p:cTn id="42" dur="500"/>
                                        <p:tgtEl>
                                          <p:spTgt spid="8">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0" end="0"/>
                                            </p:txEl>
                                          </p:spTgt>
                                        </p:tgtEl>
                                        <p:attrNameLst>
                                          <p:attrName>style.visibility</p:attrName>
                                        </p:attrNameLst>
                                      </p:cBhvr>
                                      <p:to>
                                        <p:strVal val="visible"/>
                                      </p:to>
                                    </p:set>
                                    <p:animEffect transition="in" filter="fade">
                                      <p:cBhvr>
                                        <p:cTn id="45" dur="500"/>
                                        <p:tgtEl>
                                          <p:spTgt spid="8">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1" end="1"/>
                                            </p:txEl>
                                          </p:spTgt>
                                        </p:tgtEl>
                                        <p:attrNameLst>
                                          <p:attrName>style.visibility</p:attrName>
                                        </p:attrNameLst>
                                      </p:cBhvr>
                                      <p:to>
                                        <p:strVal val="visible"/>
                                      </p:to>
                                    </p:set>
                                    <p:animEffect transition="in" filter="fade">
                                      <p:cBhvr>
                                        <p:cTn id="48" dur="500"/>
                                        <p:tgtEl>
                                          <p:spTgt spid="8">
                                            <p:txEl>
                                              <p:pRg st="1" end="1"/>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2" end="2"/>
                                            </p:txEl>
                                          </p:spTgt>
                                        </p:tgtEl>
                                        <p:attrNameLst>
                                          <p:attrName>style.visibility</p:attrName>
                                        </p:attrNameLst>
                                      </p:cBhvr>
                                      <p:to>
                                        <p:strVal val="visible"/>
                                      </p:to>
                                    </p:set>
                                    <p:animEffect transition="in" filter="fade">
                                      <p:cBhvr>
                                        <p:cTn id="51"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B_6_BD.37_1#a827bf87e?iti=2&amp;htil=6&amp;pid=6b42673f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561470" y="1054296"/>
            <a:ext cx="3877056" cy="445312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B_6_BD.37_2#a827bf87e?iti=2&amp;htil=6&amp;pid=6b42673f0&amp;color=0,0,0&amp;vtp=1&amp;bbb=1"/>
          <p:cNvSpPr/>
          <p:nvPr/>
        </p:nvSpPr>
        <p:spPr>
          <a:xfrm>
            <a:off x="9269811" y="5609659"/>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mc:AlternateContent xmlns:mc="http://schemas.openxmlformats.org/markup-compatibility/2006">
        <mc:Choice xmlns:a14="http://schemas.microsoft.com/office/drawing/2010/main" Requires="a14">
          <p:sp>
            <p:nvSpPr>
              <p:cNvPr id="4" name="QB_6_BD.37_3#a827bf87e?htil=6&amp;pid=6b42673f0&amp;color=0,0,0&amp;vtp=1&amp;bt=1&amp;bbb=1&amp;hb=1"/>
              <p:cNvSpPr/>
              <p:nvPr/>
            </p:nvSpPr>
            <p:spPr>
              <a:xfrm>
                <a:off x="722376" y="972000"/>
                <a:ext cx="6739128" cy="3129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乙偶姻和川芎嗪均是山西老陈醋中重要的风味物质，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对熏醅阶段中二者的含量进行测定得到了如图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2的结果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芎嗪最早产生于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填时间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），乙偶姻可能在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更早的醋酸发酵阶段就开始产生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。熏醅阶段的第</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着熏醅的进行，乙偶姻与川芎嗪的含量变化趋势</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填“相同”“相反”或“无关联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”），推测二者关系为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B_6_BD.37_3#a827bf87e?htil=6&amp;pid=6b42673f0&amp;color=0,0,0&amp;vtp=1&amp;bt=1&amp;bbb=1&amp;hb=1"/>
              <p:cNvSpPr>
                <a:spLocks noRot="1" noChangeAspect="1" noMove="1" noResize="1" noEditPoints="1" noAdjustHandles="1" noChangeArrowheads="1" noChangeShapeType="1" noTextEdit="1"/>
              </p:cNvSpPr>
              <p:nvPr/>
            </p:nvSpPr>
            <p:spPr>
              <a:xfrm>
                <a:off x="722376" y="972000"/>
                <a:ext cx="6739128" cy="3129153"/>
              </a:xfrm>
              <a:prstGeom prst="rect">
                <a:avLst/>
              </a:prstGeom>
              <a:blipFill rotWithShape="1">
                <a:blip r:embed="rId2"/>
                <a:stretch>
                  <a:fillRect l="-6" t="-14" r="-1787" b="-1451"/>
                </a:stretch>
              </a:blipFill>
            </p:spPr>
            <p:txBody>
              <a:bodyPr/>
              <a:lstStyle/>
              <a:p>
                <a:r>
                  <a:rPr lang="zh-CN" altLang="en-US">
                    <a:noFill/>
                  </a:rPr>
                  <a:t> </a:t>
                </a:r>
              </a:p>
            </p:txBody>
          </p:sp>
        </mc:Fallback>
      </mc:AlternateContent>
      <p:sp>
        <p:nvSpPr>
          <p:cNvPr id="5" name="QB_6_AN.38_1#a827bf87e.blank?pid=6b42673f0&amp;color=0,0,0&amp;vpa=15&amp;vtp=1&amp;bbb=1"/>
          <p:cNvSpPr/>
          <p:nvPr/>
        </p:nvSpPr>
        <p:spPr>
          <a:xfrm>
            <a:off x="2497201" y="1848300"/>
            <a:ext cx="186531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熏醅阶段第2天</a:t>
            </a:r>
            <a:endParaRPr lang="en-US" altLang="zh-CN" sz="2000" dirty="0"/>
          </a:p>
        </p:txBody>
      </p:sp>
      <p:sp>
        <p:nvSpPr>
          <p:cNvPr id="6" name="QB_6_AN.39_1#a827bf87e.blank?pid=6b42673f0&amp;color=0,0,0&amp;vpa=16&amp;vtp=1&amp;bbb=1"/>
          <p:cNvSpPr/>
          <p:nvPr/>
        </p:nvSpPr>
        <p:spPr>
          <a:xfrm>
            <a:off x="6065901" y="2762700"/>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相反</a:t>
            </a:r>
            <a:endParaRPr lang="en-US" altLang="zh-CN" sz="2000" dirty="0"/>
          </a:p>
        </p:txBody>
      </p:sp>
      <p:sp>
        <p:nvSpPr>
          <p:cNvPr id="7" name="QB_6_AN.40_1#a827bf87e.blank?pid=6b42673f0&amp;color=0,0,0&amp;vpa=17&amp;vtp=1&amp;bbb=1"/>
          <p:cNvSpPr/>
          <p:nvPr/>
        </p:nvSpPr>
        <p:spPr>
          <a:xfrm>
            <a:off x="795401" y="3658050"/>
            <a:ext cx="3994150" cy="389509"/>
          </a:xfrm>
          <a:prstGeom prst="rect">
            <a:avLst/>
          </a:prstGeom>
          <a:noFill/>
        </p:spPr>
        <p:txBody>
          <a:bodyPr wrap="none" lIns="0" tIns="0" rIns="0" bIns="0" rtlCol="0" anchor="t"/>
          <a:lstStyle/>
          <a:p>
            <a:pPr algn="ctr" latinLnBrk="1">
              <a:lnSpc>
                <a:spcPts val="3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川芎嗪可能是由乙偶姻转化而来的</a:t>
            </a:r>
            <a:endParaRPr lang="en-US" altLang="zh-CN" sz="2000" dirty="0"/>
          </a:p>
        </p:txBody>
      </p:sp>
      <p:sp>
        <p:nvSpPr>
          <p:cNvPr id="8" name="QB_6_AS.41_1#a827bf87e?htil=6&amp;vop=1&amp;pid=6b42673f0&amp;color=0,0,0&amp;vtp=1&amp;bbb=1"/>
          <p:cNvSpPr/>
          <p:nvPr/>
        </p:nvSpPr>
        <p:spPr>
          <a:xfrm>
            <a:off x="722376" y="4146175"/>
            <a:ext cx="6739128"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见题图解读。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P spid="8"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EX.42_1#6b42673f0?vop=1&amp;pid=a383fec85&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O_5_EX.42_2#6b42673f0?vop=1&amp;pid=a383fec8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621595" y="1513528"/>
            <a:ext cx="2936619" cy="46797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5_BD.43_1#ab3a8a1fe?htil=7&amp;pid=a383fec85&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774847" y="1054296"/>
            <a:ext cx="3577303" cy="3463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5_BD.43_2#ab3a8a1fe?htil=7&amp;pid=a383fec85&amp;color=0,0,0&amp;vtp=1&amp;bt=1&amp;bbb=1&amp;hb=1&amp;hs=1"/>
          <p:cNvSpPr/>
          <p:nvPr/>
        </p:nvSpPr>
        <p:spPr>
          <a:xfrm>
            <a:off x="722376" y="972000"/>
            <a:ext cx="6894576" cy="221830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[天津南开区2025高二期中]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杨梅具有很高的营养价值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鲜果也是酿酒的良好材料。发酵型果酒品质取决于所选择的酵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母性能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。科研人员为挖掘某杨梅主产区的酵母资源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，筛选出酒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精转化率高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、酒精耐受性强的优质杨梅酿酒酵母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，进行的研究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。请回答下列问题：</a:t>
            </a:r>
            <a:endParaRPr lang="en-US" altLang="zh-CN" sz="2000" dirty="0"/>
          </a:p>
        </p:txBody>
      </p:sp>
      <mc:AlternateContent xmlns:mc="http://schemas.openxmlformats.org/markup-compatibility/2006">
        <mc:Choice xmlns:a14="http://schemas.microsoft.com/office/drawing/2010/main" Requires="a14">
          <p:sp>
            <p:nvSpPr>
              <p:cNvPr id="4" name="QB_6_BD.44_1#d0d4aed39?htil=7&amp;pid=ab3a8a1fe&amp;color=0,0,0&amp;vtp=1&amp;bbb=1&amp;hb=1&amp;hs=1"/>
              <p:cNvSpPr/>
              <p:nvPr/>
            </p:nvSpPr>
            <p:spPr>
              <a:xfrm>
                <a:off x="722376" y="3151828"/>
                <a:ext cx="6894576"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（1）图1中过程②③④⑤所用培养基为适于酵母菌生长的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YPD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，其成分包括</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其中能提供氮源的有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②所用培养基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③所用培养基中还添加了</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B_6_BD.44_1#d0d4aed39?htil=7&amp;pid=ab3a8a1fe&amp;color=0,0,0&amp;vtp=1&amp;bbb=1&amp;hb=1&amp;hs=1"/>
              <p:cNvSpPr>
                <a:spLocks noRot="1" noChangeAspect="1" noMove="1" noResize="1" noEditPoints="1" noAdjustHandles="1" noChangeArrowheads="1" noChangeShapeType="1" noTextEdit="1"/>
              </p:cNvSpPr>
              <p:nvPr/>
            </p:nvSpPr>
            <p:spPr>
              <a:xfrm>
                <a:off x="722376" y="3151828"/>
                <a:ext cx="6894576" cy="1757553"/>
              </a:xfrm>
              <a:prstGeom prst="rect">
                <a:avLst/>
              </a:prstGeom>
              <a:blipFill rotWithShape="1">
                <a:blip r:embed="rId2"/>
                <a:stretch>
                  <a:fillRect l="-6" t="-18" r="-1334" b="-2590"/>
                </a:stretch>
              </a:blipFill>
            </p:spPr>
            <p:txBody>
              <a:bodyPr/>
              <a:lstStyle/>
              <a:p>
                <a:r>
                  <a:rPr lang="zh-CN" altLang="en-US">
                    <a:noFill/>
                  </a:rPr>
                  <a:t> </a:t>
                </a:r>
              </a:p>
            </p:txBody>
          </p:sp>
        </mc:Fallback>
      </mc:AlternateContent>
      <p:sp>
        <p:nvSpPr>
          <p:cNvPr id="5" name="QB_6_AN.45_1#d0d4aed39.blank?pid=ab3a8a1fe&amp;color=0,0,0&amp;vpa=18&amp;vtp=1&amp;bbb=1"/>
          <p:cNvSpPr/>
          <p:nvPr/>
        </p:nvSpPr>
        <p:spPr>
          <a:xfrm>
            <a:off x="3017901" y="4040320"/>
            <a:ext cx="196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酵母膏、蛋白胨</a:t>
            </a:r>
            <a:endParaRPr lang="en-US" altLang="zh-CN" sz="2000" dirty="0"/>
          </a:p>
        </p:txBody>
      </p:sp>
      <p:sp>
        <p:nvSpPr>
          <p:cNvPr id="6" name="QB_6_AN.46_1#d0d4aed39.blank?pid=ab3a8a1fe&amp;color=0,0,0&amp;vpa=19&amp;vtp=1&amp;bbb=1"/>
          <p:cNvSpPr/>
          <p:nvPr/>
        </p:nvSpPr>
        <p:spPr>
          <a:xfrm>
            <a:off x="4795901" y="4475422"/>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琼脂</a:t>
            </a:r>
            <a:endParaRPr lang="en-US" altLang="zh-CN" sz="2000" dirty="0"/>
          </a:p>
        </p:txBody>
      </p:sp>
      <p:sp>
        <p:nvSpPr>
          <p:cNvPr id="7" name="QB_6_AS.47_1#d0d4aed39?vop=1&amp;pid=ab3a8a1fe&amp;color=0,0,0&amp;vtp=1&amp;bbb=1&amp;hb=1&amp;hs=1"/>
          <p:cNvSpPr/>
          <p:nvPr/>
        </p:nvSpPr>
        <p:spPr>
          <a:xfrm>
            <a:off x="722376" y="4985391"/>
            <a:ext cx="10753344" cy="1303909"/>
          </a:xfrm>
          <a:prstGeom prst="rect">
            <a:avLst/>
          </a:prstGeom>
          <a:noFill/>
        </p:spPr>
        <p:txBody>
          <a:bodyPr wrap="none" lIns="0" tIns="0" rIns="0" bIns="0" rtlCol="0" anchor="t"/>
          <a:lstStyle/>
          <a:p>
            <a:pPr algn="l" latinLnBrk="1">
              <a:lnSpc>
                <a:spcPts val="36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酵母膏和蛋白胨营养丰富，含有糖、有机氮、维生素等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，所以酵母膏和蛋白胨可以为酵母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菌提供碳源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、氮源、维生素等，而葡萄糖能够提供碳源，不能提供氮源。过程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②用的是液体培养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，过程③使用的是固体培养基，所以过程③的培养基比过程②的培养基多了琼脂。</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Effect transition="in" filter="fade">
                                      <p:cBhvr>
                                        <p:cTn id="29" dur="500"/>
                                        <p:tgtEl>
                                          <p:spTgt spid="7">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2" end="2"/>
                                            </p:txEl>
                                          </p:spTgt>
                                        </p:tgtEl>
                                        <p:attrNameLst>
                                          <p:attrName>style.visibility</p:attrName>
                                        </p:attrNameLst>
                                      </p:cBhvr>
                                      <p:to>
                                        <p:strVal val="visible"/>
                                      </p:to>
                                    </p:set>
                                    <p:animEffect transition="in" filter="fade">
                                      <p:cBhvr>
                                        <p:cTn id="32"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48_1#b376fca97?pid=ab3a8a1fe&amp;color=0,0,0&amp;vtp=1&amp;bt=1&amp;bbb=1&amp;hb=1"/>
              <p:cNvSpPr/>
              <p:nvPr/>
            </p:nvSpPr>
            <p:spPr>
              <a:xfrm>
                <a:off x="722376" y="969264"/>
                <a:ext cx="10753344" cy="22274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（2）过程③梯度稀释时，先分别向A、B、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C三支试管中加入</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无菌水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，再依次加入酵母菌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培养液或稀释液</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，摇匀。取多种稀释倍数的酵母菌培养液</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分别接种到多个平板上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样做的目的是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科研人员在</a:t>
                </a:r>
                <a14:m>
                  <m:oMath xmlns:m="http://schemas.openxmlformats.org/officeDocument/2006/math">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稀释倍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数下操作得到的结果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：涂布4个平板，统计的菌落数分别是152、161、179、188，则</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菌培养液中含有的酵母菌数量约为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6_BD.48_1#b376fca97?pid=ab3a8a1fe&amp;color=0,0,0&amp;vtp=1&amp;bt=1&amp;bbb=1&amp;hb=1"/>
              <p:cNvSpPr>
                <a:spLocks noRot="1" noChangeAspect="1" noMove="1" noResize="1" noEditPoints="1" noAdjustHandles="1" noChangeArrowheads="1" noChangeShapeType="1" noTextEdit="1"/>
              </p:cNvSpPr>
              <p:nvPr/>
            </p:nvSpPr>
            <p:spPr>
              <a:xfrm>
                <a:off x="722376" y="969264"/>
                <a:ext cx="10753344" cy="2227453"/>
              </a:xfrm>
              <a:prstGeom prst="rect">
                <a:avLst/>
              </a:prstGeom>
              <a:blipFill rotWithShape="1">
                <a:blip r:embed="rId1"/>
                <a:stretch>
                  <a:fillRect l="-4" t="-11" r="-502" b="-2047"/>
                </a:stretch>
              </a:blipFill>
            </p:spPr>
            <p:txBody>
              <a:bodyPr/>
              <a:lstStyle/>
              <a:p>
                <a:r>
                  <a:rPr lang="zh-CN" altLang="en-US">
                    <a:noFill/>
                  </a:rPr>
                  <a:t> </a:t>
                </a:r>
              </a:p>
            </p:txBody>
          </p:sp>
        </mc:Fallback>
      </mc:AlternateContent>
      <p:sp>
        <p:nvSpPr>
          <p:cNvPr id="3" name="QB_6_AN.49_1#b376fca97.blank?pid=ab3a8a1fe&amp;color=0,0,0&amp;vpa=20&amp;vtp=1"/>
          <p:cNvSpPr/>
          <p:nvPr/>
        </p:nvSpPr>
        <p:spPr>
          <a:xfrm>
            <a:off x="7472426" y="931164"/>
            <a:ext cx="34131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9</a:t>
            </a:r>
            <a:endParaRPr lang="en-US" altLang="zh-CN" sz="2000" dirty="0">
              <a:solidFill>
                <a:srgbClr val="00B050"/>
              </a:solidFill>
            </a:endParaRPr>
          </a:p>
        </p:txBody>
      </p:sp>
      <p:sp>
        <p:nvSpPr>
          <p:cNvPr id="4" name="QB_6_AN.50_1#b376fca97.blank?pid=ab3a8a1fe&amp;color=0,0,0&amp;vpa=21&amp;vtp=1&amp;bbb=1"/>
          <p:cNvSpPr/>
          <p:nvPr/>
        </p:nvSpPr>
        <p:spPr>
          <a:xfrm>
            <a:off x="2255901" y="1852993"/>
            <a:ext cx="6280150" cy="418084"/>
          </a:xfrm>
          <a:prstGeom prst="rect">
            <a:avLst/>
          </a:prstGeom>
          <a:noFill/>
        </p:spPr>
        <p:txBody>
          <a:bodyPr wrap="none" lIns="0" tIns="0" rIns="0" bIns="0" rtlCol="0" anchor="t"/>
          <a:lstStyle/>
          <a:p>
            <a:pPr algn="ctr"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获得菌落数量合适的平板，并排除偶然因素造成的误差</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5" name="QB_6_AN.51_1#b376fca97.blank?pid=ab3a8a1fe&amp;color=0,0,0&amp;vpa=22&amp;vtp=1&amp;bbb=1"/>
              <p:cNvSpPr/>
              <p:nvPr/>
            </p:nvSpPr>
            <p:spPr>
              <a:xfrm>
                <a:off x="4543489" y="2825495"/>
                <a:ext cx="1250061" cy="304102"/>
              </a:xfrm>
              <a:prstGeom prst="rect">
                <a:avLst/>
              </a:prstGeom>
              <a:noFill/>
            </p:spPr>
            <p:txBody>
              <a:bodyPr wrap="none" lIns="0" tIns="0" rIns="0" bIns="0" rtlCol="0" anchor="t"/>
              <a:lstStyle/>
              <a:p>
                <a:pPr algn="ctr" latinLnBrk="1">
                  <a:lnSpc>
                    <a:spcPts val="26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𝟕</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𝟏𝟎</m:t>
                        </m:r>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𝟖</m:t>
                        </m:r>
                      </m:sup>
                    </m:sSup>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5" name="QB_6_AN.51_1#b376fca97.blank?pid=ab3a8a1fe&amp;color=0,0,0&amp;vpa=22&amp;vtp=1&amp;bbb=1"/>
              <p:cNvSpPr>
                <a:spLocks noRot="1" noChangeAspect="1" noMove="1" noResize="1" noEditPoints="1" noAdjustHandles="1" noChangeArrowheads="1" noChangeShapeType="1" noTextEdit="1"/>
              </p:cNvSpPr>
              <p:nvPr/>
            </p:nvSpPr>
            <p:spPr>
              <a:xfrm>
                <a:off x="4543489" y="2825495"/>
                <a:ext cx="1250061" cy="304102"/>
              </a:xfrm>
              <a:prstGeom prst="rect">
                <a:avLst/>
              </a:prstGeom>
              <a:blipFill rotWithShape="1">
                <a:blip r:embed="rId2"/>
                <a:stretch>
                  <a:fillRect l="-5" t="-125" r="36" b="-845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6_AS.52_1#b376fca97?vop=1&amp;pid=ab3a8a1fe&amp;color=0,0,0&amp;vtp=1&amp;bbb=1&amp;hb=1"/>
              <p:cNvSpPr/>
              <p:nvPr/>
            </p:nvSpPr>
            <p:spPr>
              <a:xfrm>
                <a:off x="722376" y="3299396"/>
                <a:ext cx="10753344" cy="2252409"/>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获得纯净的微生物培养物的关键是无菌技术，因此梯度稀释时应使用无菌水，先分别向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、C三支试管中加入</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无菌水，再依次加入酵母菌培养液或稀释液</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，摇匀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。取多种稀释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倍数的酵母菌培养液</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分别接种到多个平板上，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这样做的目的是获得菌落数量合适的平板，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并排除偶然因素造成的误差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。根据科研人员统计的数据进行计算</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酵母菌培养液中含有的酵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母菌数量约为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152</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161</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179</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188</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up>
                    </m:sSup>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endParaRPr lang="en-US" altLang="zh-CN" sz="2200" dirty="0">
                  <a:solidFill>
                    <a:srgbClr val="000000"/>
                  </a:solidFill>
                </a:endParaRPr>
              </a:p>
            </p:txBody>
          </p:sp>
        </mc:Choice>
        <mc:Fallback>
          <p:sp>
            <p:nvSpPr>
              <p:cNvPr id="6" name="QB_6_AS.52_1#b376fca97?vop=1&amp;pid=ab3a8a1fe&amp;color=0,0,0&amp;vtp=1&amp;bbb=1&amp;hb=1"/>
              <p:cNvSpPr>
                <a:spLocks noRot="1" noChangeAspect="1" noMove="1" noResize="1" noEditPoints="1" noAdjustHandles="1" noChangeArrowheads="1" noChangeShapeType="1" noTextEdit="1"/>
              </p:cNvSpPr>
              <p:nvPr/>
            </p:nvSpPr>
            <p:spPr>
              <a:xfrm>
                <a:off x="722376" y="3299396"/>
                <a:ext cx="10753344" cy="2252409"/>
              </a:xfrm>
              <a:prstGeom prst="rect">
                <a:avLst/>
              </a:prstGeom>
              <a:blipFill rotWithShape="1">
                <a:blip r:embed="rId3"/>
                <a:stretch>
                  <a:fillRect l="-4" t="-25" r="-1482" b="-203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Effect transition="in" filter="fade">
                                      <p:cBhvr>
                                        <p:cTn id="43" dur="500"/>
                                        <p:tgtEl>
                                          <p:spTgt spid="6">
                                            <p:txEl>
                                              <p:pRg st="3" end="3"/>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4" end="4"/>
                                            </p:txEl>
                                          </p:spTgt>
                                        </p:tgtEl>
                                        <p:attrNameLst>
                                          <p:attrName>style.visibility</p:attrName>
                                        </p:attrNameLst>
                                      </p:cBhvr>
                                      <p:to>
                                        <p:strVal val="visible"/>
                                      </p:to>
                                    </p:set>
                                    <p:animEffect transition="in" filter="fade">
                                      <p:cBhvr>
                                        <p:cTn id="46"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3_1#043baa848?pid=ab3a8a1fe&amp;color=0,0,0&amp;vtp=1&amp;bt=1&amp;bbb=1&amp;hb=1"/>
          <p:cNvSpPr/>
          <p:nvPr/>
        </p:nvSpPr>
        <p:spPr>
          <a:xfrm>
            <a:off x="722376" y="969264"/>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（3）过程④中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，用接种环在固体培养基的表面连续划线的目的是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，每次划线前都要对接种环进行灼烧的目的是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1中接种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环灼烧的总次数应为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次。划线后将培养皿</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放入恒温培养箱中培养。</a:t>
            </a:r>
            <a:endParaRPr lang="en-US" altLang="zh-CN" sz="2000" dirty="0"/>
          </a:p>
        </p:txBody>
      </p:sp>
      <p:sp>
        <p:nvSpPr>
          <p:cNvPr id="3" name="QB_6_AN.54_1#043baa848.blank?pid=ab3a8a1fe&amp;color=0,0,0&amp;vpa=23&amp;vtp=1&amp;bbb=1&amp;hb=1"/>
          <p:cNvSpPr/>
          <p:nvPr/>
        </p:nvSpPr>
        <p:spPr>
          <a:xfrm>
            <a:off x="722377" y="93116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将聚集的菌种逐步稀释分散</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获得单菌落</a:t>
            </a:r>
            <a:endParaRPr lang="en-US" altLang="zh-CN" sz="2000" dirty="0"/>
          </a:p>
        </p:txBody>
      </p:sp>
      <p:sp>
        <p:nvSpPr>
          <p:cNvPr id="4" name="QB_6_AN.55_1#043baa848.blank?pid=ab3a8a1fe&amp;color=0,0,0&amp;vpa=24&amp;vtp=1&amp;bbb=1"/>
          <p:cNvSpPr/>
          <p:nvPr/>
        </p:nvSpPr>
        <p:spPr>
          <a:xfrm>
            <a:off x="7208901" y="1388364"/>
            <a:ext cx="2724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杀死接种环上的微生物</a:t>
            </a:r>
            <a:endParaRPr lang="en-US" altLang="zh-CN" sz="2000" dirty="0"/>
          </a:p>
        </p:txBody>
      </p:sp>
      <p:sp>
        <p:nvSpPr>
          <p:cNvPr id="5" name="QB_6_AN.56_1#043baa848.blank?pid=ab3a8a1fe&amp;color=0,0,0&amp;vpa=25&amp;vtp=1"/>
          <p:cNvSpPr/>
          <p:nvPr/>
        </p:nvSpPr>
        <p:spPr>
          <a:xfrm>
            <a:off x="3005201" y="1826514"/>
            <a:ext cx="34131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2000" dirty="0"/>
          </a:p>
        </p:txBody>
      </p:sp>
      <p:sp>
        <p:nvSpPr>
          <p:cNvPr id="6" name="QB_6_AN.57_1#043baa848.blank?pid=ab3a8a1fe&amp;color=0,0,0&amp;vpa=26&amp;vtp=1&amp;bbb=1"/>
          <p:cNvSpPr/>
          <p:nvPr/>
        </p:nvSpPr>
        <p:spPr>
          <a:xfrm>
            <a:off x="5684901" y="1826514"/>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倒置</a:t>
            </a:r>
            <a:endParaRPr lang="en-US" altLang="zh-CN" sz="2000" dirty="0"/>
          </a:p>
        </p:txBody>
      </p:sp>
      <p:sp>
        <p:nvSpPr>
          <p:cNvPr id="7" name="QB_6_AS.58_1#043baa848?vop=1&amp;pid=ab3a8a1fe&amp;color=0,0,0&amp;vtp=1&amp;bbb=1&amp;hb=1"/>
          <p:cNvSpPr/>
          <p:nvPr/>
        </p:nvSpPr>
        <p:spPr>
          <a:xfrm>
            <a:off x="722376" y="2377567"/>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接种时，利用平板划线法可将聚集的菌种逐步稀释分散获得单菌落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，需要用接种环在固体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培养基的表面多次连续划线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；每次划线前和全部划线结束后都要对接种环进行灼烧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，以杀死接种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环上的微生物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。图中过程④共进行5次划线，所以需要对接种环进行灼烧的次数为6次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。为避免冷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凝水滴落到培养基上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，也避免培养基表面水分蒸发过快，划线后应将培养皿倒置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，放入恒温培养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箱中培养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
                                            <p:bg/>
                                          </p:spTgt>
                                        </p:tgtEl>
                                        <p:attrNameLst>
                                          <p:attrName>style.visibility</p:attrName>
                                        </p:attrNameLst>
                                      </p:cBhvr>
                                      <p:to>
                                        <p:strVal val="visible"/>
                                      </p:to>
                                    </p:set>
                                    <p:animEffect transition="in" filter="fade">
                                      <p:cBhvr>
                                        <p:cTn id="42" dur="500"/>
                                        <p:tgtEl>
                                          <p:spTgt spid="7">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visible"/>
                                      </p:to>
                                    </p:set>
                                    <p:animEffect transition="in" filter="fade">
                                      <p:cBhvr>
                                        <p:cTn id="45" dur="500"/>
                                        <p:tgtEl>
                                          <p:spTgt spid="7">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7">
                                            <p:txEl>
                                              <p:pRg st="1" end="1"/>
                                            </p:txEl>
                                          </p:spTgt>
                                        </p:tgtEl>
                                        <p:attrNameLst>
                                          <p:attrName>style.visibility</p:attrName>
                                        </p:attrNameLst>
                                      </p:cBhvr>
                                      <p:to>
                                        <p:strVal val="visible"/>
                                      </p:to>
                                    </p:set>
                                    <p:animEffect transition="in" filter="fade">
                                      <p:cBhvr>
                                        <p:cTn id="48" dur="500"/>
                                        <p:tgtEl>
                                          <p:spTgt spid="7">
                                            <p:txEl>
                                              <p:pRg st="1" end="1"/>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7">
                                            <p:txEl>
                                              <p:pRg st="2" end="2"/>
                                            </p:txEl>
                                          </p:spTgt>
                                        </p:tgtEl>
                                        <p:attrNameLst>
                                          <p:attrName>style.visibility</p:attrName>
                                        </p:attrNameLst>
                                      </p:cBhvr>
                                      <p:to>
                                        <p:strVal val="visible"/>
                                      </p:to>
                                    </p:set>
                                    <p:animEffect transition="in" filter="fade">
                                      <p:cBhvr>
                                        <p:cTn id="51" dur="500"/>
                                        <p:tgtEl>
                                          <p:spTgt spid="7">
                                            <p:txEl>
                                              <p:pRg st="2" end="2"/>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7">
                                            <p:txEl>
                                              <p:pRg st="3" end="3"/>
                                            </p:txEl>
                                          </p:spTgt>
                                        </p:tgtEl>
                                        <p:attrNameLst>
                                          <p:attrName>style.visibility</p:attrName>
                                        </p:attrNameLst>
                                      </p:cBhvr>
                                      <p:to>
                                        <p:strVal val="visible"/>
                                      </p:to>
                                    </p:set>
                                    <p:animEffect transition="in" filter="fade">
                                      <p:cBhvr>
                                        <p:cTn id="54" dur="500"/>
                                        <p:tgtEl>
                                          <p:spTgt spid="7">
                                            <p:txEl>
                                              <p:pRg st="3" end="3"/>
                                            </p:txEl>
                                          </p:spTgt>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7">
                                            <p:txEl>
                                              <p:pRg st="4" end="4"/>
                                            </p:txEl>
                                          </p:spTgt>
                                        </p:tgtEl>
                                        <p:attrNameLst>
                                          <p:attrName>style.visibility</p:attrName>
                                        </p:attrNameLst>
                                      </p:cBhvr>
                                      <p:to>
                                        <p:strVal val="visible"/>
                                      </p:to>
                                    </p:set>
                                    <p:animEffect transition="in" filter="fade">
                                      <p:cBhvr>
                                        <p:cTn id="57"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59_1#198e6e7b6?pid=ab3a8a1fe&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（4）分离获得的酵母菌还需要经过多级筛选才能获得理想菌株。科研人员利用</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DY</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RY</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JW</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三种菌株，发酵制作杨梅酒，并进行酒精耐受性检测，结果如表及图2所示，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三种菌株中，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最适于杨梅果酒发酵的是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，理由有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6_BD.59_1#198e6e7b6?pid=ab3a8a1fe&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218" b="-3491"/>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27" name="QB_6_BD.59_2#198e6e7b6?colgroup=6,9,11,11&amp;pid=ab3a8a1fe&amp;color=0,0,0&amp;vtp=1&amp;bbb=1"/>
              <p:cNvGraphicFramePr>
                <a:graphicFrameLocks noGrp="1"/>
              </p:cNvGraphicFramePr>
              <p:nvPr/>
            </p:nvGraphicFramePr>
            <p:xfrm>
              <a:off x="722376" y="2408878"/>
              <a:ext cx="10716768" cy="1700149"/>
            </p:xfrm>
            <a:graphic>
              <a:graphicData uri="http://schemas.openxmlformats.org/drawingml/2006/table">
                <a:tbl>
                  <a:tblPr/>
                  <a:tblGrid>
                    <a:gridCol w="1911096"/>
                    <a:gridCol w="2569464"/>
                    <a:gridCol w="3118104"/>
                    <a:gridCol w="3118104"/>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菌株名称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总糖/</a:t>
                          </a:r>
                          <a14:m>
                            <m:oMath xmlns:m="http://schemas.openxmlformats.org/officeDocument/2006/math">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spc="-100"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e>
                                <m:sup>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p>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总酸/</a:t>
                          </a:r>
                          <a14:m>
                            <m:oMath xmlns:m="http://schemas.openxmlformats.org/officeDocument/2006/math">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spc="-100"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e>
                                <m:sup>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p>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14:m>
                            <m:oMath xmlns:m="http://schemas.openxmlformats.org/officeDocument/2006/math">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DY</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7.0</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34.23</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12.045</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14:m>
                            <m:oMath xmlns:m="http://schemas.openxmlformats.org/officeDocument/2006/math">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RY</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9.0</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15.01</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12.675</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14:m>
                            <m:oMath xmlns:m="http://schemas.openxmlformats.org/officeDocument/2006/math">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JW</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6.5</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33.64</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12.099</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7" name="QB_6_BD.59_2#198e6e7b6?colgroup=6,9,11,11&amp;pid=ab3a8a1fe&amp;color=0,0,0&amp;vtp=1&amp;bbb=1"/>
              <p:cNvGraphicFramePr>
                <a:graphicFrameLocks noGrp="1"/>
              </p:cNvGraphicFramePr>
              <p:nvPr/>
            </p:nvGraphicFramePr>
            <p:xfrm>
              <a:off x="722376" y="2408878"/>
              <a:ext cx="10716768" cy="1700149"/>
            </p:xfrm>
            <a:graphic>
              <a:graphicData uri="http://schemas.openxmlformats.org/drawingml/2006/table">
                <a:tbl>
                  <a:tblPr/>
                  <a:tblGrid>
                    <a:gridCol w="1911096"/>
                    <a:gridCol w="2569464"/>
                    <a:gridCol w="3118104"/>
                    <a:gridCol w="3118104"/>
                  </a:tblGrid>
                  <a:tr h="421005">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菌株名称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r h="42672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7.0</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34.23</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12.045</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0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9.0</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15.01</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12.675</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0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6.5</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33.64</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12.099</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mc:AlternateContent xmlns:mc="http://schemas.openxmlformats.org/markup-compatibility/2006">
        <mc:Choice xmlns:a14="http://schemas.microsoft.com/office/drawing/2010/main" Requires="a14">
          <p:sp>
            <p:nvSpPr>
              <p:cNvPr id="4" name="QB_6_BD.59_3#198e6e7b6?pid=ab3a8a1fe&amp;color=0,0,0&amp;vtp=1&amp;bbb=1"/>
              <p:cNvSpPr/>
              <p:nvPr/>
            </p:nvSpPr>
            <p:spPr>
              <a:xfrm>
                <a:off x="722376" y="4237678"/>
                <a:ext cx="10753344" cy="40284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杨梅汁总糖为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78</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80</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，总酸为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737</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B_6_BD.59_3#198e6e7b6?pid=ab3a8a1fe&amp;color=0,0,0&amp;vtp=1&amp;bbb=1"/>
              <p:cNvSpPr>
                <a:spLocks noRot="1" noChangeAspect="1" noMove="1" noResize="1" noEditPoints="1" noAdjustHandles="1" noChangeArrowheads="1" noChangeShapeType="1" noTextEdit="1"/>
              </p:cNvSpPr>
              <p:nvPr/>
            </p:nvSpPr>
            <p:spPr>
              <a:xfrm>
                <a:off x="722376" y="4237678"/>
                <a:ext cx="10753344" cy="402844"/>
              </a:xfrm>
              <a:prstGeom prst="rect">
                <a:avLst/>
              </a:prstGeom>
              <a:blipFill rotWithShape="1">
                <a:blip r:embed="rId3"/>
                <a:stretch>
                  <a:fillRect l="-4" t="-80" b="-1341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N.60_1#198e6e7b6.blank?pid=ab3a8a1fe&amp;color=0,0,0&amp;vpa=27&amp;vtp=1&amp;bbb=1"/>
              <p:cNvSpPr/>
              <p:nvPr/>
            </p:nvSpPr>
            <p:spPr>
              <a:xfrm>
                <a:off x="3527489" y="1920372"/>
                <a:ext cx="612775"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𝐑𝐘</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5" name="QB_6_AN.60_1#198e6e7b6.blank?pid=ab3a8a1fe&amp;color=0,0,0&amp;vpa=27&amp;vtp=1&amp;bbb=1"/>
              <p:cNvSpPr>
                <a:spLocks noRot="1" noChangeAspect="1" noMove="1" noResize="1" noEditPoints="1" noAdjustHandles="1" noChangeArrowheads="1" noChangeShapeType="1" noTextEdit="1"/>
              </p:cNvSpPr>
              <p:nvPr/>
            </p:nvSpPr>
            <p:spPr>
              <a:xfrm>
                <a:off x="3527489" y="1920372"/>
                <a:ext cx="612775" cy="294577"/>
              </a:xfrm>
              <a:prstGeom prst="rect">
                <a:avLst/>
              </a:prstGeom>
              <a:blipFill rotWithShape="1">
                <a:blip r:embed="rId4"/>
                <a:stretch>
                  <a:fillRect l="-10" t="-45" r="10" b="-7737"/>
                </a:stretch>
              </a:blipFill>
            </p:spPr>
            <p:txBody>
              <a:bodyPr/>
              <a:lstStyle/>
              <a:p>
                <a:r>
                  <a:rPr lang="zh-CN" altLang="en-US">
                    <a:noFill/>
                  </a:rPr>
                  <a:t> </a:t>
                </a:r>
              </a:p>
            </p:txBody>
          </p:sp>
        </mc:Fallback>
      </mc:AlternateContent>
      <p:sp>
        <p:nvSpPr>
          <p:cNvPr id="6" name="QB_6_AN.61_1#198e6e7b6.blank?pid=ab3a8a1fe&amp;color=0,0,0&amp;vpa=28&amp;vtp=1&amp;bbb=1"/>
          <p:cNvSpPr/>
          <p:nvPr/>
        </p:nvSpPr>
        <p:spPr>
          <a:xfrm>
            <a:off x="5176901" y="1829250"/>
            <a:ext cx="348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酒精转化率高、酒精耐受力强</a:t>
            </a:r>
            <a:endParaRPr lang="en-US" altLang="zh-CN" sz="2000" dirty="0">
              <a:solidFill>
                <a:srgbClr val="00B05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B_6_BD.62_1#198e6e7b6?htil=8&amp;pid=ab3a8a1f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686691" y="1054296"/>
            <a:ext cx="2642616" cy="241401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B_6_AS.63_1#198e6e7b6?htil=8&amp;vop=1&amp;pid=ab3a8a1fe&amp;color=0,0,0&amp;vtp=1&amp;bt=1&amp;bbb=1&amp;hb=1"/>
              <p:cNvSpPr/>
              <p:nvPr/>
            </p:nvSpPr>
            <p:spPr>
              <a:xfrm>
                <a:off x="722376" y="972000"/>
                <a:ext cx="7973568" cy="1415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由题表可知，经</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RY</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发酵的杨梅酒酒精度最高，总糖最少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转化率高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，由图2可知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RY</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对酒精的耐受力最强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，所以最适于杨梅果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酒发酵的是</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RY</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3" name="QB_6_AS.63_1#198e6e7b6?htil=8&amp;vop=1&amp;pid=ab3a8a1fe&amp;color=0,0,0&amp;vtp=1&amp;bt=1&amp;bbb=1&amp;hb=1"/>
              <p:cNvSpPr>
                <a:spLocks noRot="1" noChangeAspect="1" noMove="1" noResize="1" noEditPoints="1" noAdjustHandles="1" noChangeArrowheads="1" noChangeShapeType="1" noTextEdit="1"/>
              </p:cNvSpPr>
              <p:nvPr/>
            </p:nvSpPr>
            <p:spPr>
              <a:xfrm>
                <a:off x="722376" y="972000"/>
                <a:ext cx="7973568" cy="1415034"/>
              </a:xfrm>
              <a:prstGeom prst="rect">
                <a:avLst/>
              </a:prstGeom>
              <a:blipFill rotWithShape="1">
                <a:blip r:embed="rId2"/>
                <a:stretch>
                  <a:fillRect l="-5" t="-32" r="3" b="-318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cdba09c3c?pid=5c8d1babd&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[贵州贵阳一中2025高二月考]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家常酱菜采用了乳酸自然发酵的传统工艺，无添加剂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，但生产周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cdba09c3c.bracket?pid=5c8d1babd&amp;color=0,0,0&amp;vpa=1&amp;vtp=1"/>
          <p:cNvSpPr/>
          <p:nvPr/>
        </p:nvSpPr>
        <p:spPr>
          <a:xfrm>
            <a:off x="3716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_2#cdba09c3c.choices?pid=5c8d1babd&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A.为确保酱菜发酵的无氧环境，将蔬菜装入坛中时应尽可能装满</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.发酵过程中乳酸菌无氧呼吸产生二氧化碳导致坛中有气泡产生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.乳酸自然发酵属于利用混合菌种进行的传统发酵技术</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.为防止酱菜变质，发酵过程中可加入抗生素抑制杂菌生长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cdba09c3c?vop=1&amp;pid=5c8d1babd&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在酱菜发酵初期，由蔬菜带入的酵母菌等微生物较为活跃，它们可进行发酵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，发酵产物中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有二氧化碳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，如果酱菜坛装得太满，发酵液可能会溢出，A错误。乳酸菌无氧呼吸产生乳酸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会产生二氧化碳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，B错误。乳酸自然发酵属于利用混合菌种进行的传统发酵技术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，其生产周期较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，C正确。抗生素能够抑制乳酸菌的生长和繁殖，不利于发酵，所以不能加入抗生素，D错误。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4_1#8430313f7?pid=5c8d1babd&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[北京顺义区2025高二期中]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《齐民要术》记载了一种称为“动酒酢（同‘醋’）法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”的酿醋工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:“大率酒一斗,用水三斗，合瓮盛,置日中曝之。”“七日后当臭,衣（指菌膜）生,勿得怪也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停置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，勿移动、挠搅之。数十日,酢成，衣沈（同‘沉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），反更香美。日久弥佳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4_1#8430313f7?pid=5c8d1babd&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1175" b="-2583"/>
                </a:stretch>
              </a:blipFill>
            </p:spPr>
            <p:txBody>
              <a:bodyPr/>
              <a:lstStyle/>
              <a:p>
                <a:r>
                  <a:rPr lang="zh-CN" altLang="en-US">
                    <a:noFill/>
                  </a:rPr>
                  <a:t> </a:t>
                </a:r>
              </a:p>
            </p:txBody>
          </p:sp>
        </mc:Fallback>
      </mc:AlternateContent>
      <p:sp>
        <p:nvSpPr>
          <p:cNvPr id="3" name="QC_5_AN.5_1#8430313f7.bracket?pid=5c8d1babd&amp;color=0,0,0&amp;vpa=2&amp;vtp=1"/>
          <p:cNvSpPr/>
          <p:nvPr/>
        </p:nvSpPr>
        <p:spPr>
          <a:xfrm>
            <a:off x="1684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4_2#8430313f7.choices?pid=5c8d1babd&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A.该方法依据的原理是醋酸菌在缺少糖源时可将乙醇转化为醋酸</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.加水的目的是对酒进行稀释，避免酒精浓度过高杀死醋酸菌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.“衣”位于变酸的酒表面，是由原酒中的酵母菌大量繁殖形成的</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.现代发酵制醋时常进行通气搅拌，目的是增加培养液中的溶解氧,以利于醋酸菌生长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8430313f7?vop=1&amp;pid=5c8d1babd&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该方法依据的原理是醋酸菌在氧气充足、糖源不足时可将酒精（乙醇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）转化为醋酸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乙酸），A正确；加水的目的是对酒进行稀释，避免酒精浓度过高杀死醋酸菌，B正确；“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位于变酸的酒表面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，主要是由空气中的醋酸菌大量繁殖形成的，C错误；醋酸菌是好氧菌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发酵制醋时常进行通气搅拌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，目的是增加培养液中的溶解氧,以利于醋酸菌生长，D正确。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7_1#b1da7a80d?htil=1&amp;pid=5c8d1bab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097566" y="1054295"/>
            <a:ext cx="2286000" cy="22860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7_2#b1da7a80d?htil=1&amp;pid=5c8d1babd&amp;color=0,0,0&amp;vtp=1&amp;bt=1&amp;bbb=1&amp;hb=1"/>
          <p:cNvSpPr/>
          <p:nvPr/>
        </p:nvSpPr>
        <p:spPr>
          <a:xfrm>
            <a:off x="722376" y="972000"/>
            <a:ext cx="833018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[安徽阜阳2025高二期中]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在反刍动物瘤胃中生活着多种微生物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多微生物能够分解尿素。某小组计划从牛瘤胃中分离出该类微生物进行研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，如图为实验所用的培养基配方。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8_1#b1da7a80d.bracket?pid=5c8d1babd&amp;color=0,0,0&amp;vpa=3&amp;vtp=1"/>
          <p:cNvSpPr/>
          <p:nvPr/>
        </p:nvSpPr>
        <p:spPr>
          <a:xfrm>
            <a:off x="7005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5" name="QC_5_BD.7_3#b1da7a80d.choices?htil=1&amp;pid=5c8d1babd&amp;color=0,0,0&amp;vtp=1&amp;bbb=1"/>
              <p:cNvSpPr/>
              <p:nvPr/>
            </p:nvSpPr>
            <p:spPr>
              <a:xfrm>
                <a:off x="722376" y="2334074"/>
                <a:ext cx="833018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A.该培养基为固体培养基，倒平板操作后，进行高压蒸汽灭菌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.该培养基应在有氧条件下培养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.接种环可以通过灼烧灭菌，灼烧时使用酒精灯的内焰效果更好</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.尿素分解菌能够使培养基的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升高，可据此初步确定所需菌种</a:t>
                </a:r>
                <a:endParaRPr lang="en-US" altLang="zh-CN" sz="2000" dirty="0"/>
              </a:p>
            </p:txBody>
          </p:sp>
        </mc:Choice>
        <mc:Fallback>
          <p:sp>
            <p:nvSpPr>
              <p:cNvPr id="5" name="QC_5_BD.7_3#b1da7a80d.choices?htil=1&amp;pid=5c8d1babd&amp;color=0,0,0&amp;vtp=1&amp;bbb=1"/>
              <p:cNvSpPr>
                <a:spLocks noRot="1" noChangeAspect="1" noMove="1" noResize="1" noEditPoints="1" noAdjustHandles="1" noChangeArrowheads="1" noChangeShapeType="1" noTextEdit="1"/>
              </p:cNvSpPr>
              <p:nvPr/>
            </p:nvSpPr>
            <p:spPr>
              <a:xfrm>
                <a:off x="722376" y="2334074"/>
                <a:ext cx="8330184" cy="1796034"/>
              </a:xfrm>
              <a:prstGeom prst="rect">
                <a:avLst/>
              </a:prstGeom>
              <a:blipFill rotWithShape="1">
                <a:blip r:embed="rId2"/>
                <a:stretch>
                  <a:fillRect l="-5" t="-2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9_1#b1da7a80d?vop=1&amp;pid=5c8d1babd&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培养基配方中含有凝固剂琼脂，因此该培养基为固体培养基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，应该先对培养基进行高压蒸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汽灭菌再倒平板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，A错误；牛瘤胃中高度缺氧，所以该培养基应在无氧条件下培养，B错误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灯外焰温度更高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，灼烧灭菌时使用酒精灯的外焰效果更好，C错误；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尿素分解菌能够合成脲酶，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催化尿素分解产生</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，导致培养基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升高，使酚红指示剂呈现红色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，所以可以使用酚红指示剂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进行菌种的初步鉴定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9_1#b1da7a80d?vop=1&amp;pid=5c8d1babd&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1181"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0_1#1f13c1f38?htil=2&amp;pid=5c8d1babd&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688979" y="1054295"/>
            <a:ext cx="3749040" cy="255117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10_2#1f13c1f38?htil=2&amp;pid=5c8d1babd&amp;color=0,0,0&amp;vtp=1&amp;bt=1&amp;bbb=1&amp;hb=1&amp;hs=1"/>
              <p:cNvSpPr/>
              <p:nvPr/>
            </p:nvSpPr>
            <p:spPr>
              <a:xfrm>
                <a:off x="722376" y="972000"/>
                <a:ext cx="6867144" cy="26719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[湖北武汉2024高二期中]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嗜盐单胞菌是一类嗜盐微生物，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能够在高</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、高盐和高温等极端条件下生长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。聚羟基脂肪酸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酯</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PHA</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是由微生物利用多种碳源发酵产生的高分子聚酯的总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称，它具有类似于合成塑料的物化特性及合成塑料所不具备的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生物可降解性等许多优秀性能。如图为实验室利用嗜盐单胞菌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的工艺流程，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10_2#1f13c1f38?htil=2&amp;pid=5c8d1babd&amp;color=0,0,0&amp;vtp=1&amp;bt=1&amp;bbb=1&amp;hb=1&amp;hs=1"/>
              <p:cNvSpPr>
                <a:spLocks noRot="1" noChangeAspect="1" noMove="1" noResize="1" noEditPoints="1" noAdjustHandles="1" noChangeArrowheads="1" noChangeShapeType="1" noTextEdit="1"/>
              </p:cNvSpPr>
              <p:nvPr/>
            </p:nvSpPr>
            <p:spPr>
              <a:xfrm>
                <a:off x="722376" y="972000"/>
                <a:ext cx="6867144" cy="2671953"/>
              </a:xfrm>
              <a:prstGeom prst="rect">
                <a:avLst/>
              </a:prstGeom>
              <a:blipFill rotWithShape="1">
                <a:blip r:embed="rId2"/>
                <a:stretch>
                  <a:fillRect l="-6" t="-17" r="-1738" b="-1699"/>
                </a:stretch>
              </a:blipFill>
            </p:spPr>
            <p:txBody>
              <a:bodyPr/>
              <a:lstStyle/>
              <a:p>
                <a:r>
                  <a:rPr lang="zh-CN" altLang="en-US">
                    <a:noFill/>
                  </a:rPr>
                  <a:t> </a:t>
                </a:r>
              </a:p>
            </p:txBody>
          </p:sp>
        </mc:Fallback>
      </mc:AlternateContent>
      <p:sp>
        <p:nvSpPr>
          <p:cNvPr id="4" name="QC_5_AN.11_1#1f13c1f38.bracket?pid=5c8d1babd&amp;color=0,0,0&amp;vpa=4&amp;vtp=1"/>
          <p:cNvSpPr/>
          <p:nvPr/>
        </p:nvSpPr>
        <p:spPr>
          <a:xfrm>
            <a:off x="5464239" y="32389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5" name="QC_5_BD.10_3#1f13c1f38.choices?pid=5c8d1babd&amp;color=0,0,0&amp;vtp=1&amp;bbb=1&amp;hs=1"/>
              <p:cNvSpPr/>
              <p:nvPr/>
            </p:nvSpPr>
            <p:spPr>
              <a:xfrm>
                <a:off x="722376" y="37169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A.使用嗜盐单胞菌能够节约淡水资源，还能建立抗杂菌污染的开放式发酵系统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.实验室用嗜盐单胞菌发酵产生</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时，需要全程提供无氧等发酵条件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.发酵工程与传统发酵技术最大的区别是前者可利用微生物来进行发酵</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.可在发酵结束之后，采用过滤和沉淀等方法将</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从发酵液中分离出来</a:t>
                </a:r>
                <a:endParaRPr lang="en-US" altLang="zh-CN" sz="2000" dirty="0"/>
              </a:p>
            </p:txBody>
          </p:sp>
        </mc:Choice>
        <mc:Fallback>
          <p:sp>
            <p:nvSpPr>
              <p:cNvPr id="5" name="QC_5_BD.10_3#1f13c1f38.choices?pid=5c8d1babd&amp;color=0,0,0&amp;vtp=1&amp;bbb=1&amp;hs=1"/>
              <p:cNvSpPr>
                <a:spLocks noRot="1" noChangeAspect="1" noMove="1" noResize="1" noEditPoints="1" noAdjustHandles="1" noChangeArrowheads="1" noChangeShapeType="1" noTextEdit="1"/>
              </p:cNvSpPr>
              <p:nvPr/>
            </p:nvSpPr>
            <p:spPr>
              <a:xfrm>
                <a:off x="722376" y="3716977"/>
                <a:ext cx="10753344" cy="1796034"/>
              </a:xfrm>
              <a:prstGeom prst="rect">
                <a:avLst/>
              </a:prstGeom>
              <a:blipFill rotWithShape="1">
                <a:blip r:embed="rId3"/>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5943</Words>
  <Application>WPS 演示</Application>
  <PresentationFormat>宽屏</PresentationFormat>
  <Paragraphs>301</Paragraphs>
  <Slides>27</Slides>
  <Notes>28</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27</vt:i4>
      </vt:variant>
    </vt:vector>
  </HeadingPairs>
  <TitlesOfParts>
    <vt:vector size="50"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宋体</vt:lpstr>
      <vt:lpstr>Cambria Math</vt:lpstr>
      <vt:lpstr>Cambria Math</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青青园中葵</cp:lastModifiedBy>
  <cp:revision>4</cp:revision>
  <dcterms:created xsi:type="dcterms:W3CDTF">2025-10-22T08:38:00Z</dcterms:created>
  <dcterms:modified xsi:type="dcterms:W3CDTF">2025-10-31T10:20:42Z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240DC9FD30744BB8A6DD99E52B88CE92_12</vt:lpwstr>
  </property>
  <property fmtid="{D5CDD505-2E9C-101B-9397-08002B2CF9AE}" pid="3" name="KSOProductBuildVer">
    <vt:lpwstr>2052-12.1.0.23125</vt:lpwstr>
  </property>
</Properties>
</file>