
<file path=[Content_Types].xml><?xml version="1.0" encoding="utf-8"?>
<Types xmlns="http://schemas.openxmlformats.org/package/2006/content-types">
  <Default Extension="png" ContentType="image/png"/>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4"/>
  </p:notesMasterIdLst>
  <p:sldIdLst>
    <p:sldId id="256" r:id="rId3"/>
    <p:sldId id="257" r:id="rId5"/>
    <p:sldId id="258" r:id="rId6"/>
    <p:sldId id="259" r:id="rId7"/>
    <p:sldId id="260" r:id="rId8"/>
    <p:sldId id="261" r:id="rId9"/>
    <p:sldId id="262" r:id="rId10"/>
    <p:sldId id="263" r:id="rId11"/>
    <p:sldId id="264" r:id="rId12"/>
    <p:sldId id="265" r:id="rId13"/>
    <p:sldId id="266" r:id="rId14"/>
    <p:sldId id="267" r:id="rId15"/>
    <p:sldId id="268" r:id="rId16"/>
    <p:sldId id="269" r:id="rId17"/>
    <p:sldId id="270" r:id="rId18"/>
    <p:sldId id="271" r:id="rId19"/>
    <p:sldId id="272" r:id="rId20"/>
    <p:sldId id="273" r:id="rId21"/>
    <p:sldId id="274" r:id="rId22"/>
    <p:sldId id="275" r:id="rId23"/>
    <p:sldId id="276" r:id="rId24"/>
    <p:sldId id="282" r:id="rId25"/>
    <p:sldId id="277" r:id="rId26"/>
    <p:sldId id="278" r:id="rId27"/>
    <p:sldId id="279" r:id="rId28"/>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11"/>
    <p:restoredTop sz="94610"/>
  </p:normalViewPr>
  <p:slideViewPr>
    <p:cSldViewPr snapToGrid="0" snapToObjects="1">
      <p:cViewPr varScale="1">
        <p:scale>
          <a:sx n="115" d="100"/>
          <a:sy n="115" d="100"/>
        </p:scale>
        <p:origin x="396" y="102"/>
      </p:cViewPr>
      <p:guideLst/>
    </p:cSldViewPr>
  </p:slideViewPr>
  <p:notesTextViewPr>
    <p:cViewPr>
      <p:scale>
        <a:sx n="1" d="1"/>
        <a:sy n="1" d="1"/>
      </p:scale>
      <p:origin x="0" y="0"/>
    </p:cViewPr>
  </p:notesTextViewPr>
  <p:sorterViewPr>
    <p:cViewPr>
      <p:scale>
        <a:sx n="150" d="100"/>
        <a:sy n="150" d="100"/>
      </p:scale>
      <p:origin x="0" y="-16260"/>
    </p:cViewPr>
  </p:sorter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1" Type="http://schemas.openxmlformats.org/officeDocument/2006/relationships/tableStyles" Target="tableStyles.xml"/><Relationship Id="rId30" Type="http://schemas.openxmlformats.org/officeDocument/2006/relationships/viewProps" Target="viewProps.xml"/><Relationship Id="rId3" Type="http://schemas.openxmlformats.org/officeDocument/2006/relationships/slide" Target="slides/slide1.xml"/><Relationship Id="rId29" Type="http://schemas.openxmlformats.org/officeDocument/2006/relationships/presProps" Target="presProps.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a:lstStyle/>
          <a:p>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内容1#df=2d59f38a7">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一、单项选择题：本部分包括3题，每题只有一个选项最符合题意。</a:t>
            </a:r>
            <a:endParaRPr lang="en-US" sz="2800"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内容1#df=a074037b4">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二、多项选择题：本部分包括1题，每题有不止一个选项符合题意。</a:t>
            </a:r>
            <a:endParaRPr lang="en-US" sz="2800"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内容1#df=295807363">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三、非选择题：本部分包括3题。</a:t>
            </a:r>
            <a:endParaRPr lang="en-US" sz="280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biology#pid=68f0a44a6bbba7ab66dfaadd#tid=68f87e517025800008f08e7f#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8010144" y="4334256"/>
            <a:ext cx="3666744" cy="429768"/>
          </a:xfrm>
          <a:prstGeom prst="rect">
            <a:avLst/>
          </a:prstGeom>
          <a:noFill/>
        </p:spPr>
        <p:txBody>
          <a:bodyPr wrap="square" lIns="0" tIns="0" rIns="0" bIns="0" rtlCol="0" anchor="ctr"/>
          <a:lstStyle/>
          <a:p>
            <a:pPr algn="ctr"/>
            <a:r>
              <a:rPr lang="en-US" sz="24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生物学  选择性必修3</a:t>
            </a:r>
            <a:endParaRPr lang="en-US" sz="2400" dirty="0"/>
          </a:p>
        </p:txBody>
      </p:sp>
      <p:sp>
        <p:nvSpPr>
          <p:cNvPr id="4" name="MasterShapeName"/>
          <p:cNvSpPr/>
          <p:nvPr/>
        </p:nvSpPr>
        <p:spPr>
          <a:xfrm>
            <a:off x="8010144" y="4791456"/>
            <a:ext cx="3666744" cy="429768"/>
          </a:xfrm>
          <a:prstGeom prst="rect">
            <a:avLst/>
          </a:prstGeom>
          <a:noFill/>
        </p:spPr>
        <p:txBody>
          <a:bodyPr wrap="square" lIns="0" tIns="0" rIns="0" bIns="0" rtlCol="0" anchor="ctr"/>
          <a:lstStyle/>
          <a:p>
            <a:pPr algn="ctr"/>
            <a:r>
              <a:rPr lang="en-US" sz="24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生物技术与工程  SJ</a:t>
            </a:r>
            <a:endParaRPr lang="en-US" sz="24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标题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高中必刷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高中必刷题</a:t>
            </a:r>
            <a:endParaRPr lang="en-US" sz="5400" dirty="0"/>
          </a:p>
        </p:txBody>
      </p:sp>
      <p:sp>
        <p:nvSpPr>
          <p:cNvPr id="4"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高考强化">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高考强化</a:t>
            </a:r>
            <a:endParaRPr lang="en-US" sz="5400" dirty="0"/>
          </a:p>
        </p:txBody>
      </p:sp>
      <p:sp>
        <p:nvSpPr>
          <p:cNvPr id="4"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专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a:lstStyle/>
          <a:p>
            <a:endParaRPr lang="zh-CN" altLang="en-US"/>
          </a:p>
        </p:txBody>
      </p:sp>
      <p:sp>
        <p:nvSpPr>
          <p:cNvPr id="4" name="MasterShapeName"/>
          <p:cNvSpPr/>
          <p:nvPr/>
        </p:nvSpPr>
        <p:spPr>
          <a:xfrm>
            <a:off x="557784" y="2011680"/>
            <a:ext cx="6784848" cy="813816"/>
          </a:xfrm>
          <a:prstGeom prst="rect">
            <a:avLst/>
          </a:prstGeom>
          <a:noFill/>
        </p:spPr>
        <p:txBody>
          <a:bodyPr/>
          <a:lstStyle/>
          <a:p>
            <a:endParaRPr lang="zh-CN" altLang="en-US"/>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易错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a:lstStyle/>
          <a:p>
            <a:endParaRPr lang="zh-CN" altLang="en-US"/>
          </a:p>
        </p:txBody>
      </p:sp>
      <p:sp>
        <p:nvSpPr>
          <p:cNvPr id="4" name="MasterShapeName"/>
          <p:cNvSpPr/>
          <p:nvPr/>
        </p:nvSpPr>
        <p:spPr>
          <a:xfrm>
            <a:off x="557784" y="2011680"/>
            <a:ext cx="6784848" cy="813816"/>
          </a:xfrm>
          <a:prstGeom prst="rect">
            <a:avLst/>
          </a:prstGeom>
          <a:noFill/>
        </p:spPr>
        <p:txBody>
          <a:bodyPr/>
          <a:lstStyle/>
          <a:p>
            <a:endParaRPr lang="zh-CN" altLang="en-US"/>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6" Type="http://schemas.openxmlformats.org/officeDocument/2006/relationships/theme" Target="../theme/theme1.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10.xml"/><Relationship Id="rId1" Type="http://schemas.openxmlformats.org/officeDocument/2006/relationships/image" Target="../media/image24.png"/></Relationships>
</file>

<file path=ppt/slides/_rels/slide11.xml.rels><?xml version="1.0" encoding="UTF-8" standalone="yes"?>
<Relationships xmlns="http://schemas.openxmlformats.org/package/2006/relationships"><Relationship Id="rId5" Type="http://schemas.openxmlformats.org/officeDocument/2006/relationships/notesSlide" Target="../notesSlides/notesSlide11.xml"/><Relationship Id="rId4" Type="http://schemas.openxmlformats.org/officeDocument/2006/relationships/slideLayout" Target="../slideLayouts/slideLayout10.xml"/><Relationship Id="rId3" Type="http://schemas.openxmlformats.org/officeDocument/2006/relationships/image" Target="../media/image27.jpeg"/><Relationship Id="rId2" Type="http://schemas.openxmlformats.org/officeDocument/2006/relationships/image" Target="../media/image26.jpeg"/><Relationship Id="rId1" Type="http://schemas.openxmlformats.org/officeDocument/2006/relationships/image" Target="../media/image25.png"/></Relationships>
</file>

<file path=ppt/slides/_rels/slide12.xml.rels><?xml version="1.0" encoding="UTF-8" standalone="yes"?>
<Relationships xmlns="http://schemas.openxmlformats.org/package/2006/relationships"><Relationship Id="rId5" Type="http://schemas.openxmlformats.org/officeDocument/2006/relationships/notesSlide" Target="../notesSlides/notesSlide12.xml"/><Relationship Id="rId4" Type="http://schemas.openxmlformats.org/officeDocument/2006/relationships/slideLayout" Target="../slideLayouts/slideLayout10.xml"/><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image" Target="../media/image28.png"/></Relationships>
</file>

<file path=ppt/slides/_rels/slide13.xml.rels><?xml version="1.0" encoding="UTF-8" standalone="yes"?>
<Relationships xmlns="http://schemas.openxmlformats.org/package/2006/relationships"><Relationship Id="rId5" Type="http://schemas.openxmlformats.org/officeDocument/2006/relationships/notesSlide" Target="../notesSlides/notesSlide13.xml"/><Relationship Id="rId4" Type="http://schemas.openxmlformats.org/officeDocument/2006/relationships/slideLayout" Target="../slideLayouts/slideLayout10.xml"/><Relationship Id="rId3" Type="http://schemas.openxmlformats.org/officeDocument/2006/relationships/image" Target="../media/image33.png"/><Relationship Id="rId2" Type="http://schemas.openxmlformats.org/officeDocument/2006/relationships/image" Target="../media/image32.png"/><Relationship Id="rId1" Type="http://schemas.openxmlformats.org/officeDocument/2006/relationships/image" Target="../media/image31.png"/></Relationships>
</file>

<file path=ppt/slides/_rels/slide14.xml.rels><?xml version="1.0" encoding="UTF-8" standalone="yes"?>
<Relationships xmlns="http://schemas.openxmlformats.org/package/2006/relationships"><Relationship Id="rId7" Type="http://schemas.openxmlformats.org/officeDocument/2006/relationships/notesSlide" Target="../notesSlides/notesSlide14.xml"/><Relationship Id="rId6" Type="http://schemas.openxmlformats.org/officeDocument/2006/relationships/slideLayout" Target="../slideLayouts/slideLayout10.xml"/><Relationship Id="rId5" Type="http://schemas.openxmlformats.org/officeDocument/2006/relationships/image" Target="../media/image38.png"/><Relationship Id="rId4" Type="http://schemas.openxmlformats.org/officeDocument/2006/relationships/image" Target="../media/image37.png"/><Relationship Id="rId3" Type="http://schemas.openxmlformats.org/officeDocument/2006/relationships/image" Target="../media/image36.png"/><Relationship Id="rId2" Type="http://schemas.openxmlformats.org/officeDocument/2006/relationships/image" Target="../media/image35.png"/><Relationship Id="rId1" Type="http://schemas.openxmlformats.org/officeDocument/2006/relationships/image" Target="../media/image34.png"/></Relationships>
</file>

<file path=ppt/slides/_rels/slide15.xml.rels><?xml version="1.0" encoding="UTF-8" standalone="yes"?>
<Relationships xmlns="http://schemas.openxmlformats.org/package/2006/relationships"><Relationship Id="rId5" Type="http://schemas.openxmlformats.org/officeDocument/2006/relationships/notesSlide" Target="../notesSlides/notesSlide15.xml"/><Relationship Id="rId4" Type="http://schemas.openxmlformats.org/officeDocument/2006/relationships/slideLayout" Target="../slideLayouts/slideLayout10.xml"/><Relationship Id="rId3" Type="http://schemas.openxmlformats.org/officeDocument/2006/relationships/image" Target="../media/image41.png"/><Relationship Id="rId2" Type="http://schemas.openxmlformats.org/officeDocument/2006/relationships/image" Target="../media/image40.png"/><Relationship Id="rId1" Type="http://schemas.openxmlformats.org/officeDocument/2006/relationships/image" Target="../media/image39.png"/></Relationships>
</file>

<file path=ppt/slides/_rels/slide16.xml.rels><?xml version="1.0" encoding="UTF-8" standalone="yes"?>
<Relationships xmlns="http://schemas.openxmlformats.org/package/2006/relationships"><Relationship Id="rId4" Type="http://schemas.openxmlformats.org/officeDocument/2006/relationships/notesSlide" Target="../notesSlides/notesSlide16.xml"/><Relationship Id="rId3" Type="http://schemas.openxmlformats.org/officeDocument/2006/relationships/slideLayout" Target="../slideLayouts/slideLayout10.xml"/><Relationship Id="rId2" Type="http://schemas.openxmlformats.org/officeDocument/2006/relationships/image" Target="../media/image43.jpeg"/><Relationship Id="rId1" Type="http://schemas.openxmlformats.org/officeDocument/2006/relationships/image" Target="../media/image42.png"/></Relationships>
</file>

<file path=ppt/slides/_rels/slide17.xml.rels><?xml version="1.0" encoding="UTF-8" standalone="yes"?>
<Relationships xmlns="http://schemas.openxmlformats.org/package/2006/relationships"><Relationship Id="rId4" Type="http://schemas.openxmlformats.org/officeDocument/2006/relationships/notesSlide" Target="../notesSlides/notesSlide17.xml"/><Relationship Id="rId3" Type="http://schemas.openxmlformats.org/officeDocument/2006/relationships/slideLayout" Target="../slideLayouts/slideLayout10.xml"/><Relationship Id="rId2" Type="http://schemas.openxmlformats.org/officeDocument/2006/relationships/image" Target="../media/image45.png"/><Relationship Id="rId1" Type="http://schemas.openxmlformats.org/officeDocument/2006/relationships/image" Target="../media/image44.png"/></Relationships>
</file>

<file path=ppt/slides/_rels/slide18.xml.rels><?xml version="1.0" encoding="UTF-8" standalone="yes"?>
<Relationships xmlns="http://schemas.openxmlformats.org/package/2006/relationships"><Relationship Id="rId5" Type="http://schemas.openxmlformats.org/officeDocument/2006/relationships/notesSlide" Target="../notesSlides/notesSlide18.xml"/><Relationship Id="rId4" Type="http://schemas.openxmlformats.org/officeDocument/2006/relationships/slideLayout" Target="../slideLayouts/slideLayout10.xml"/><Relationship Id="rId3" Type="http://schemas.openxmlformats.org/officeDocument/2006/relationships/image" Target="../media/image48.png"/><Relationship Id="rId2" Type="http://schemas.openxmlformats.org/officeDocument/2006/relationships/image" Target="../media/image47.png"/><Relationship Id="rId1" Type="http://schemas.openxmlformats.org/officeDocument/2006/relationships/image" Target="../media/image46.png"/></Relationships>
</file>

<file path=ppt/slides/_rels/slide19.xml.rels><?xml version="1.0" encoding="UTF-8" standalone="yes"?>
<Relationships xmlns="http://schemas.openxmlformats.org/package/2006/relationships"><Relationship Id="rId4" Type="http://schemas.openxmlformats.org/officeDocument/2006/relationships/notesSlide" Target="../notesSlides/notesSlide19.xml"/><Relationship Id="rId3" Type="http://schemas.openxmlformats.org/officeDocument/2006/relationships/slideLayout" Target="../slideLayouts/slideLayout10.xml"/><Relationship Id="rId2" Type="http://schemas.openxmlformats.org/officeDocument/2006/relationships/image" Target="../media/image50.png"/><Relationship Id="rId1" Type="http://schemas.openxmlformats.org/officeDocument/2006/relationships/image" Target="../media/image49.png"/></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4.xml"/><Relationship Id="rId1" Type="http://schemas.openxmlformats.org/officeDocument/2006/relationships/image" Target="../media/image9.png"/></Relationships>
</file>

<file path=ppt/slides/_rels/slide20.xml.rels><?xml version="1.0" encoding="UTF-8" standalone="yes"?>
<Relationships xmlns="http://schemas.openxmlformats.org/package/2006/relationships"><Relationship Id="rId5" Type="http://schemas.openxmlformats.org/officeDocument/2006/relationships/notesSlide" Target="../notesSlides/notesSlide20.xml"/><Relationship Id="rId4" Type="http://schemas.openxmlformats.org/officeDocument/2006/relationships/slideLayout" Target="../slideLayouts/slideLayout10.xml"/><Relationship Id="rId3" Type="http://schemas.openxmlformats.org/officeDocument/2006/relationships/image" Target="../media/image53.png"/><Relationship Id="rId2" Type="http://schemas.openxmlformats.org/officeDocument/2006/relationships/image" Target="../media/image52.jpeg"/><Relationship Id="rId1" Type="http://schemas.openxmlformats.org/officeDocument/2006/relationships/image" Target="../media/image51.png"/></Relationships>
</file>

<file path=ppt/slides/_rels/slide21.xml.rels><?xml version="1.0" encoding="UTF-8" standalone="yes"?>
<Relationships xmlns="http://schemas.openxmlformats.org/package/2006/relationships"><Relationship Id="rId5" Type="http://schemas.openxmlformats.org/officeDocument/2006/relationships/notesSlide" Target="../notesSlides/notesSlide21.xml"/><Relationship Id="rId4" Type="http://schemas.openxmlformats.org/officeDocument/2006/relationships/slideLayout" Target="../slideLayouts/slideLayout10.xml"/><Relationship Id="rId3" Type="http://schemas.openxmlformats.org/officeDocument/2006/relationships/image" Target="../media/image56.png"/><Relationship Id="rId2" Type="http://schemas.openxmlformats.org/officeDocument/2006/relationships/image" Target="../media/image55.jpeg"/><Relationship Id="rId1" Type="http://schemas.openxmlformats.org/officeDocument/2006/relationships/image" Target="../media/image54.jpeg"/></Relationships>
</file>

<file path=ppt/slides/_rels/slide22.xml.rels><?xml version="1.0" encoding="UTF-8" standalone="yes"?>
<Relationships xmlns="http://schemas.openxmlformats.org/package/2006/relationships"><Relationship Id="rId3" Type="http://schemas.openxmlformats.org/officeDocument/2006/relationships/slideLayout" Target="../slideLayouts/slideLayout10.xml"/><Relationship Id="rId2" Type="http://schemas.openxmlformats.org/officeDocument/2006/relationships/image" Target="../media/image58.png"/><Relationship Id="rId1" Type="http://schemas.openxmlformats.org/officeDocument/2006/relationships/image" Target="../media/image57.png"/></Relationships>
</file>

<file path=ppt/slides/_rels/slide23.xml.rels><?xml version="1.0" encoding="UTF-8" standalone="yes"?>
<Relationships xmlns="http://schemas.openxmlformats.org/package/2006/relationships"><Relationship Id="rId5" Type="http://schemas.openxmlformats.org/officeDocument/2006/relationships/notesSlide" Target="../notesSlides/notesSlide22.xml"/><Relationship Id="rId4" Type="http://schemas.openxmlformats.org/officeDocument/2006/relationships/slideLayout" Target="../slideLayouts/slideLayout10.xml"/><Relationship Id="rId3" Type="http://schemas.openxmlformats.org/officeDocument/2006/relationships/image" Target="../media/image61.png"/><Relationship Id="rId2" Type="http://schemas.openxmlformats.org/officeDocument/2006/relationships/image" Target="../media/image60.png"/><Relationship Id="rId1" Type="http://schemas.openxmlformats.org/officeDocument/2006/relationships/image" Target="../media/image59.png"/></Relationships>
</file>

<file path=ppt/slides/_rels/slide24.xml.rels><?xml version="1.0" encoding="UTF-8" standalone="yes"?>
<Relationships xmlns="http://schemas.openxmlformats.org/package/2006/relationships"><Relationship Id="rId6" Type="http://schemas.openxmlformats.org/officeDocument/2006/relationships/notesSlide" Target="../notesSlides/notesSlide23.xml"/><Relationship Id="rId5" Type="http://schemas.openxmlformats.org/officeDocument/2006/relationships/slideLayout" Target="../slideLayouts/slideLayout10.xml"/><Relationship Id="rId4" Type="http://schemas.openxmlformats.org/officeDocument/2006/relationships/image" Target="../media/image65.png"/><Relationship Id="rId3" Type="http://schemas.openxmlformats.org/officeDocument/2006/relationships/image" Target="../media/image64.png"/><Relationship Id="rId2" Type="http://schemas.openxmlformats.org/officeDocument/2006/relationships/image" Target="../media/image63.png"/><Relationship Id="rId1" Type="http://schemas.openxmlformats.org/officeDocument/2006/relationships/image" Target="../media/image62.png"/></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24.xml"/><Relationship Id="rId2" Type="http://schemas.openxmlformats.org/officeDocument/2006/relationships/slideLayout" Target="../slideLayouts/slideLayout10.xml"/><Relationship Id="rId1" Type="http://schemas.openxmlformats.org/officeDocument/2006/relationships/image" Target="../media/image66.png"/></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10.xml"/><Relationship Id="rId1" Type="http://schemas.openxmlformats.org/officeDocument/2006/relationships/image" Target="../media/image10.png"/></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10.xml"/><Relationship Id="rId1" Type="http://schemas.openxmlformats.org/officeDocument/2006/relationships/image" Target="../media/image11.png"/></Relationships>
</file>

<file path=ppt/slides/_rels/slide5.xml.rels><?xml version="1.0" encoding="UTF-8" standalone="yes"?>
<Relationships xmlns="http://schemas.openxmlformats.org/package/2006/relationships"><Relationship Id="rId5" Type="http://schemas.openxmlformats.org/officeDocument/2006/relationships/notesSlide" Target="../notesSlides/notesSlide5.xml"/><Relationship Id="rId4" Type="http://schemas.openxmlformats.org/officeDocument/2006/relationships/slideLayout" Target="../slideLayouts/slideLayout10.xml"/><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image" Target="../media/image12.jpeg"/></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10.xml"/><Relationship Id="rId1" Type="http://schemas.openxmlformats.org/officeDocument/2006/relationships/image" Target="../media/image15.png"/></Relationships>
</file>

<file path=ppt/slides/_rels/slide7.xml.rels><?xml version="1.0" encoding="UTF-8" standalone="yes"?>
<Relationships xmlns="http://schemas.openxmlformats.org/package/2006/relationships"><Relationship Id="rId5" Type="http://schemas.openxmlformats.org/officeDocument/2006/relationships/notesSlide" Target="../notesSlides/notesSlide7.xml"/><Relationship Id="rId4" Type="http://schemas.openxmlformats.org/officeDocument/2006/relationships/slideLayout" Target="../slideLayouts/slideLayout10.xml"/><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image" Target="../media/image16.jpeg"/></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10.xml"/><Relationship Id="rId1" Type="http://schemas.openxmlformats.org/officeDocument/2006/relationships/image" Target="../media/image19.png"/></Relationships>
</file>

<file path=ppt/slides/_rels/slide9.xml.rels><?xml version="1.0" encoding="UTF-8" standalone="yes"?>
<Relationships xmlns="http://schemas.openxmlformats.org/package/2006/relationships"><Relationship Id="rId6" Type="http://schemas.openxmlformats.org/officeDocument/2006/relationships/notesSlide" Target="../notesSlides/notesSlide9.xml"/><Relationship Id="rId5" Type="http://schemas.openxmlformats.org/officeDocument/2006/relationships/slideLayout" Target="../slideLayouts/slideLayout10.xml"/><Relationship Id="rId4" Type="http://schemas.openxmlformats.org/officeDocument/2006/relationships/image" Target="../media/image23.png"/><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image" Target="../media/image20.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12_1#60302c98a?vop=1&amp;pid=a074037b4&amp;color=0,0,0&amp;vtp=1&amp;bt=1&amp;bbb=1&amp;hb=1"/>
              <p:cNvSpPr/>
              <p:nvPr/>
            </p:nvSpPr>
            <p:spPr>
              <a:xfrm>
                <a:off x="722376" y="972000"/>
                <a:ext cx="10753344" cy="23241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表达载体需包含复制起点（自主复制）、转录和翻译信号（表达目的基因），A正确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两个</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插入同一条染色体中，则目的基因和标记基因连锁在一起</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，自交后代不可能出现含</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𝐷</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6</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𝐷</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不含</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𝑏𝑎𝑟</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的植株，B正确；两个</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插入同源染色体中，减数分裂时同源染色体分离</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，自</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交后代中含</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𝐷</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6</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𝐷</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不含</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𝑏𝑎𝑟</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的植株占</a:t>
                </a:r>
                <a14:m>
                  <m:oMath xmlns:m="http://schemas.openxmlformats.org/officeDocument/2006/math">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num>
                      <m:den>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4</m:t>
                        </m:r>
                      </m:den>
                    </m:f>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，C错误；两个</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插入非同源染色体中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，可类比两对等</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位基因的自由组合</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，自交后代中含</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𝐷</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6</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𝐷</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不含</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𝑏𝑎𝑟</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的植株占</a:t>
                </a:r>
                <a14:m>
                  <m:oMath xmlns:m="http://schemas.openxmlformats.org/officeDocument/2006/math">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num>
                      <m:den>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16</m:t>
                        </m:r>
                      </m:den>
                    </m:f>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，D错误。</a:t>
                </a:r>
                <a:endParaRPr lang="en-US" altLang="zh-CN" sz="2200" dirty="0"/>
              </a:p>
            </p:txBody>
          </p:sp>
        </mc:Choice>
        <mc:Fallback>
          <p:sp>
            <p:nvSpPr>
              <p:cNvPr id="2" name="QC_5_AS.12_1#60302c98a?vop=1&amp;pid=a074037b4&amp;color=0,0,0&amp;vtp=1&amp;bt=1&amp;bbb=1&amp;hb=1"/>
              <p:cNvSpPr>
                <a:spLocks noRot="1" noChangeAspect="1" noMove="1" noResize="1" noEditPoints="1" noAdjustHandles="1" noChangeArrowheads="1" noChangeShapeType="1" noTextEdit="1"/>
              </p:cNvSpPr>
              <p:nvPr/>
            </p:nvSpPr>
            <p:spPr>
              <a:xfrm>
                <a:off x="722376" y="972000"/>
                <a:ext cx="10753344" cy="2324100"/>
              </a:xfrm>
              <a:prstGeom prst="rect">
                <a:avLst/>
              </a:prstGeom>
              <a:blipFill rotWithShape="1">
                <a:blip r:embed="rId1"/>
                <a:stretch>
                  <a:fillRect l="-4" t="-19" r="-100" b="1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5_BD.13_1#2fc778e23?pid=295807363&amp;color=0,0,0&amp;vtp=1&amp;bt=1&amp;bbb=1&amp;hb=1"/>
              <p:cNvSpPr/>
              <p:nvPr/>
            </p:nvSpPr>
            <p:spPr>
              <a:xfrm>
                <a:off x="722376" y="972000"/>
                <a:ext cx="10753344" cy="17706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[四川成都石室中学2025高二期中]</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草莓果实采后难以保鲜是生产中的难题</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。乙烯在调控果实成</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熟基因的协同表达中起着非常重要的作用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。研究人员通过反义</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RNA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技术抑制乙烯受体基因</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𝐸𝑟𝑠𝑙</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，达到延长储藏期的效果。</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CTAB</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法提取草莓叶片</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的部分实验步骤如图1</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。请回答下列问</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O_5_BD.13_1#2fc778e23?pid=295807363&amp;color=0,0,0&amp;vtp=1&amp;bt=1&amp;bbb=1&amp;hb=1"/>
              <p:cNvSpPr>
                <a:spLocks noRot="1" noChangeAspect="1" noMove="1" noResize="1" noEditPoints="1" noAdjustHandles="1" noChangeArrowheads="1" noChangeShapeType="1" noTextEdit="1"/>
              </p:cNvSpPr>
              <p:nvPr/>
            </p:nvSpPr>
            <p:spPr>
              <a:xfrm>
                <a:off x="722376" y="972000"/>
                <a:ext cx="10753344" cy="1770634"/>
              </a:xfrm>
              <a:prstGeom prst="rect">
                <a:avLst/>
              </a:prstGeom>
              <a:blipFill rotWithShape="1">
                <a:blip r:embed="rId1"/>
                <a:stretch>
                  <a:fillRect l="-4" t="-25" r="-1175" b="-2542"/>
                </a:stretch>
              </a:blipFill>
            </p:spPr>
            <p:txBody>
              <a:bodyPr/>
              <a:lstStyle/>
              <a:p>
                <a:r>
                  <a:rPr lang="zh-CN" altLang="en-US">
                    <a:noFill/>
                  </a:rPr>
                  <a:t> </a:t>
                </a:r>
              </a:p>
            </p:txBody>
          </p:sp>
        </mc:Fallback>
      </mc:AlternateContent>
      <p:pic>
        <p:nvPicPr>
          <p:cNvPr id="3" name="QO_5_BD.13_3#2fc778e23?iti=1&amp;htil=1&amp;pid=295807363&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832104" y="3918019"/>
            <a:ext cx="6108192" cy="1335024"/>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4" name="QO_5_BD.13_4#2fc778e23?iti=2&amp;htil=1&amp;pid=295807363&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7516368" y="2875603"/>
            <a:ext cx="3483864" cy="2377440"/>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5" name="QO_5_BD.13_5#2fc778e23?iti=1&amp;htil=1&amp;pid=295807363&amp;color=0,0,0&amp;vtp=1&amp;bbb=1"/>
          <p:cNvSpPr/>
          <p:nvPr/>
        </p:nvSpPr>
        <p:spPr>
          <a:xfrm>
            <a:off x="3656013" y="5380043"/>
            <a:ext cx="460375" cy="812800"/>
          </a:xfrm>
          <a:prstGeom prst="rect">
            <a:avLst/>
          </a:prstGeom>
          <a:noFill/>
        </p:spPr>
        <p:txBody>
          <a:bodyPr wrap="none" lIns="0" tIns="0" rIns="0" bIns="0" rtlCol="0" anchor="t"/>
          <a:lstStyle/>
          <a:p>
            <a:pPr algn="ctr" latinLnBrk="1">
              <a:lnSpc>
                <a:spcPts val="35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图1</a:t>
            </a:r>
            <a:endParaRPr lang="en-US" altLang="zh-CN" sz="2000" dirty="0"/>
          </a:p>
        </p:txBody>
      </p:sp>
      <p:sp>
        <p:nvSpPr>
          <p:cNvPr id="6" name="QO_5_BD.13_6#2fc778e23?iti=2&amp;htil=1&amp;pid=295807363&amp;color=0,0,0&amp;vtp=1&amp;bbb=1"/>
          <p:cNvSpPr/>
          <p:nvPr/>
        </p:nvSpPr>
        <p:spPr>
          <a:xfrm>
            <a:off x="9028113" y="5380043"/>
            <a:ext cx="460375" cy="812800"/>
          </a:xfrm>
          <a:prstGeom prst="rect">
            <a:avLst/>
          </a:prstGeom>
          <a:noFill/>
        </p:spPr>
        <p:txBody>
          <a:bodyPr wrap="none" lIns="0" tIns="0" rIns="0" bIns="0" rtlCol="0" anchor="t"/>
          <a:lstStyle/>
          <a:p>
            <a:pPr algn="ctr" latinLnBrk="1">
              <a:lnSpc>
                <a:spcPts val="35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图2</a:t>
            </a:r>
            <a:endParaRPr lang="en-US" altLang="zh-CN" sz="2000" dirty="0"/>
          </a:p>
        </p:txBody>
      </p:sp>
    </p:spTree>
  </p:cSld>
  <p:clrMapOvr>
    <a:masterClrMapping/>
  </p:clrMapOvr>
  <p:transition>
    <p:fad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6_BD.14_1#877740544?pid=2fc778e23&amp;color=0,0,0&amp;vtp=1&amp;bt=1&amp;bbb=1&amp;hb=1"/>
              <p:cNvSpPr/>
              <p:nvPr/>
            </p:nvSpPr>
            <p:spPr>
              <a:xfrm>
                <a:off x="722376" y="972000"/>
                <a:ext cx="10753344" cy="22278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CTAB</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提取液中含有</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CTAB</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EDTA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NaCl</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等物质，</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CTAB</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能破坏膜结构，使蛋白质变性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，使核</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酸分离出来</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EDTA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是一种</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酶抑制剂，加入</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EDTA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的目的是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氯仿</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、异戊醇</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密度均大于水且不溶于水</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不溶于氯仿、异戊醇，而蛋白质等杂质可溶，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实验中加入氯仿、</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异戊醇离心后，应取</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填“上清液”“中层溶液”或“沉淀”），该步骤重复</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次，</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继续进行图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1中后面两个步骤就可得到</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粗提取物。</a:t>
                </a:r>
                <a:endParaRPr lang="en-US" altLang="zh-CN" sz="2000" dirty="0">
                  <a:solidFill>
                    <a:srgbClr val="000000"/>
                  </a:solidFill>
                </a:endParaRPr>
              </a:p>
            </p:txBody>
          </p:sp>
        </mc:Choice>
        <mc:Fallback>
          <p:sp>
            <p:nvSpPr>
              <p:cNvPr id="2" name="QB_6_BD.14_1#877740544?pid=2fc778e23&amp;color=0,0,0&amp;vtp=1&amp;bt=1&amp;bbb=1&amp;hb=1"/>
              <p:cNvSpPr>
                <a:spLocks noRot="1" noChangeAspect="1" noMove="1" noResize="1" noEditPoints="1" noAdjustHandles="1" noChangeArrowheads="1" noChangeShapeType="1" noTextEdit="1"/>
              </p:cNvSpPr>
              <p:nvPr/>
            </p:nvSpPr>
            <p:spPr>
              <a:xfrm>
                <a:off x="722376" y="972000"/>
                <a:ext cx="10753344" cy="2227834"/>
              </a:xfrm>
              <a:prstGeom prst="rect">
                <a:avLst/>
              </a:prstGeom>
              <a:blipFill rotWithShape="1">
                <a:blip r:embed="rId1"/>
                <a:stretch>
                  <a:fillRect l="-4" t="-20" r="-1293" b="-2021"/>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3" name="QB_6_AN.15_1#877740544.blank?pid=2fc778e23&amp;color=0,0,0&amp;vpa=5&amp;vtp=1&amp;bbb=1"/>
              <p:cNvSpPr/>
              <p:nvPr/>
            </p:nvSpPr>
            <p:spPr>
              <a:xfrm>
                <a:off x="7547039" y="1472887"/>
                <a:ext cx="1985963" cy="303784"/>
              </a:xfrm>
              <a:prstGeom prst="rect">
                <a:avLst/>
              </a:prstGeom>
              <a:noFill/>
            </p:spPr>
            <p:txBody>
              <a:bodyPr wrap="none" lIns="0" tIns="0" rIns="0" bIns="0" rtlCol="0" anchor="t"/>
              <a:lstStyle/>
              <a:p>
                <a:pPr algn="ctr" latinLnBrk="1">
                  <a:lnSpc>
                    <a:spcPts val="25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防止</a:t>
                </a:r>
                <a14:m>
                  <m:oMath xmlns:m="http://schemas.openxmlformats.org/officeDocument/2006/math">
                    <m:r>
                      <a:rPr lang="en-US" altLang="zh-CN" sz="2000" b="1" i="0"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𝐃𝐍𝐀</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被水解</a:t>
                </a:r>
                <a:endParaRPr lang="en-US" altLang="zh-CN" sz="2000" dirty="0">
                  <a:solidFill>
                    <a:srgbClr val="00B050"/>
                  </a:solidFill>
                </a:endParaRPr>
              </a:p>
            </p:txBody>
          </p:sp>
        </mc:Choice>
        <mc:Fallback>
          <p:sp>
            <p:nvSpPr>
              <p:cNvPr id="3" name="QB_6_AN.15_1#877740544.blank?pid=2fc778e23&amp;color=0,0,0&amp;vpa=5&amp;vtp=1&amp;bbb=1"/>
              <p:cNvSpPr>
                <a:spLocks noRot="1" noChangeAspect="1" noMove="1" noResize="1" noEditPoints="1" noAdjustHandles="1" noChangeArrowheads="1" noChangeShapeType="1" noTextEdit="1"/>
              </p:cNvSpPr>
              <p:nvPr/>
            </p:nvSpPr>
            <p:spPr>
              <a:xfrm>
                <a:off x="7547039" y="1472887"/>
                <a:ext cx="1985963" cy="303784"/>
              </a:xfrm>
              <a:prstGeom prst="rect">
                <a:avLst/>
              </a:prstGeom>
              <a:blipFill rotWithShape="1">
                <a:blip r:embed="rId2"/>
                <a:stretch>
                  <a:fillRect l="-3" t="-3869" r="19" b="-4409"/>
                </a:stretch>
              </a:blipFill>
            </p:spPr>
            <p:txBody>
              <a:bodyPr/>
              <a:lstStyle/>
              <a:p>
                <a:r>
                  <a:rPr lang="zh-CN" altLang="en-US">
                    <a:noFill/>
                  </a:rPr>
                  <a:t> </a:t>
                </a:r>
              </a:p>
            </p:txBody>
          </p:sp>
        </mc:Fallback>
      </mc:AlternateContent>
      <p:sp>
        <p:nvSpPr>
          <p:cNvPr id="4" name="QB_6_AN.16_1#877740544.blank?pid=2fc778e23&amp;color=0,0,0&amp;vpa=6&amp;vtp=1&amp;bbb=1"/>
          <p:cNvSpPr/>
          <p:nvPr/>
        </p:nvSpPr>
        <p:spPr>
          <a:xfrm>
            <a:off x="3017901" y="2305500"/>
            <a:ext cx="946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上清液</a:t>
            </a:r>
            <a:endParaRPr lang="en-US" altLang="zh-CN" sz="2000" dirty="0">
              <a:solidFill>
                <a:srgbClr val="00B050"/>
              </a:solidFill>
            </a:endParaRPr>
          </a:p>
        </p:txBody>
      </p:sp>
      <mc:AlternateContent xmlns:mc="http://schemas.openxmlformats.org/markup-compatibility/2006">
        <mc:Choice xmlns:a14="http://schemas.microsoft.com/office/drawing/2010/main" Requires="a14">
          <p:sp>
            <p:nvSpPr>
              <p:cNvPr id="5" name="QB_6_AS.17_1#877740544?vop=1&amp;pid=2fc778e23&amp;color=0,0,0&amp;vtp=1&amp;bbb=1&amp;hb=1"/>
              <p:cNvSpPr/>
              <p:nvPr/>
            </p:nvSpPr>
            <p:spPr>
              <a:xfrm>
                <a:off x="722376" y="3205802"/>
                <a:ext cx="10753344" cy="1444879"/>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EDTA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是一种</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酶抑制剂，加入它的目的是抑制</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酶的活性，防止</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被水解。</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氯仿、</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4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异戊醇密度均大于水且不溶于水</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不溶于氯仿、异戊醇，而蛋白质等杂质可溶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，实验中加入</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8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氯仿</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、异戊醇离心后</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存在于上清液。</a:t>
                </a:r>
                <a:endParaRPr lang="en-US" altLang="zh-CN" sz="2200" dirty="0">
                  <a:solidFill>
                    <a:srgbClr val="000000"/>
                  </a:solidFill>
                </a:endParaRPr>
              </a:p>
            </p:txBody>
          </p:sp>
        </mc:Choice>
        <mc:Fallback>
          <p:sp>
            <p:nvSpPr>
              <p:cNvPr id="5" name="QB_6_AS.17_1#877740544?vop=1&amp;pid=2fc778e23&amp;color=0,0,0&amp;vtp=1&amp;bbb=1&amp;hb=1"/>
              <p:cNvSpPr>
                <a:spLocks noRot="1" noChangeAspect="1" noMove="1" noResize="1" noEditPoints="1" noAdjustHandles="1" noChangeArrowheads="1" noChangeShapeType="1" noTextEdit="1"/>
              </p:cNvSpPr>
              <p:nvPr/>
            </p:nvSpPr>
            <p:spPr>
              <a:xfrm>
                <a:off x="722376" y="3205802"/>
                <a:ext cx="10753344" cy="1444879"/>
              </a:xfrm>
              <a:prstGeom prst="rect">
                <a:avLst/>
              </a:prstGeom>
              <a:blipFill rotWithShape="1">
                <a:blip r:embed="rId3"/>
                <a:stretch>
                  <a:fillRect l="-4" t="-22" r="-508" b="-3696"/>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5">
                                            <p:txEl>
                                              <p:pRg st="1" end="1"/>
                                            </p:txEl>
                                          </p:spTgt>
                                        </p:tgtEl>
                                        <p:attrNameLst>
                                          <p:attrName>style.visibility</p:attrName>
                                        </p:attrNameLst>
                                      </p:cBhvr>
                                      <p:to>
                                        <p:strVal val="visible"/>
                                      </p:to>
                                    </p:set>
                                    <p:animEffect transition="in" filter="fade">
                                      <p:cBhvr>
                                        <p:cTn id="29" dur="500"/>
                                        <p:tgtEl>
                                          <p:spTgt spid="5">
                                            <p:txEl>
                                              <p:pRg st="1" end="1"/>
                                            </p:txEl>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5">
                                            <p:txEl>
                                              <p:pRg st="2" end="2"/>
                                            </p:txEl>
                                          </p:spTgt>
                                        </p:tgtEl>
                                        <p:attrNameLst>
                                          <p:attrName>style.visibility</p:attrName>
                                        </p:attrNameLst>
                                      </p:cBhvr>
                                      <p:to>
                                        <p:strVal val="visible"/>
                                      </p:to>
                                    </p:set>
                                    <p:animEffect transition="in" filter="fade">
                                      <p:cBhvr>
                                        <p:cTn id="32" dur="500"/>
                                        <p:tgtEl>
                                          <p:spTgt spid="5">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6_BD.18_1#5380310f9?pid=2fc778e23&amp;color=0,0,0&amp;vtp=1&amp;bt=1&amp;bbb=1&amp;hb=1"/>
              <p:cNvSpPr/>
              <p:nvPr/>
            </p:nvSpPr>
            <p:spPr>
              <a:xfrm>
                <a:off x="722376" y="972000"/>
                <a:ext cx="10753344" cy="17706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（2）通过上述方法获得的</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经进一步提纯后，通过</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PCR</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技术扩增</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𝐸𝑟𝑠𝑙</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PCR</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体系中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，加入的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dNTP</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（四种脱氧核苷三磷酸，</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N</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表示碱基</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A</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T</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C</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G</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）可为</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的复制提供</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，耐高温</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聚合酶需要</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激活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，添加引物的序列不能过短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，否则会导致其特异性</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填“降低”或“升高”）。</a:t>
                </a:r>
                <a:endParaRPr lang="en-US" altLang="zh-CN" sz="2000" dirty="0">
                  <a:solidFill>
                    <a:srgbClr val="000000"/>
                  </a:solidFill>
                </a:endParaRPr>
              </a:p>
            </p:txBody>
          </p:sp>
        </mc:Choice>
        <mc:Fallback>
          <p:sp>
            <p:nvSpPr>
              <p:cNvPr id="2" name="QB_6_BD.18_1#5380310f9?pid=2fc778e23&amp;color=0,0,0&amp;vtp=1&amp;bt=1&amp;bbb=1&amp;hb=1"/>
              <p:cNvSpPr>
                <a:spLocks noRot="1" noChangeAspect="1" noMove="1" noResize="1" noEditPoints="1" noAdjustHandles="1" noChangeArrowheads="1" noChangeShapeType="1" noTextEdit="1"/>
              </p:cNvSpPr>
              <p:nvPr/>
            </p:nvSpPr>
            <p:spPr>
              <a:xfrm>
                <a:off x="722376" y="972000"/>
                <a:ext cx="10753344" cy="1770634"/>
              </a:xfrm>
              <a:prstGeom prst="rect">
                <a:avLst/>
              </a:prstGeom>
              <a:blipFill rotWithShape="1">
                <a:blip r:embed="rId1"/>
                <a:stretch>
                  <a:fillRect l="-4" t="-25" r="-189" b="-2542"/>
                </a:stretch>
              </a:blipFill>
            </p:spPr>
            <p:txBody>
              <a:bodyPr/>
              <a:lstStyle/>
              <a:p>
                <a:r>
                  <a:rPr lang="zh-CN" altLang="en-US">
                    <a:noFill/>
                  </a:rPr>
                  <a:t> </a:t>
                </a:r>
              </a:p>
            </p:txBody>
          </p:sp>
        </mc:Fallback>
      </mc:AlternateContent>
      <p:sp>
        <p:nvSpPr>
          <p:cNvPr id="3" name="QB_6_AN.19_1#5380310f9.blank?pid=2fc778e23&amp;color=0,0,0&amp;vpa=7&amp;vtp=1&amp;bbb=1"/>
          <p:cNvSpPr/>
          <p:nvPr/>
        </p:nvSpPr>
        <p:spPr>
          <a:xfrm>
            <a:off x="8836089" y="1391100"/>
            <a:ext cx="1454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原料和能量</a:t>
            </a:r>
            <a:endParaRPr lang="en-US" altLang="zh-CN" sz="2000" dirty="0">
              <a:solidFill>
                <a:srgbClr val="00B050"/>
              </a:solidFill>
            </a:endParaRPr>
          </a:p>
        </p:txBody>
      </p:sp>
      <mc:AlternateContent xmlns:mc="http://schemas.openxmlformats.org/markup-compatibility/2006">
        <mc:Choice xmlns:a14="http://schemas.microsoft.com/office/drawing/2010/main" Requires="a14">
          <p:sp>
            <p:nvSpPr>
              <p:cNvPr id="4" name="QB_6_AN.20_1#5380310f9.blank?pid=2fc778e23&amp;color=0,0,0&amp;vpa=8&amp;vtp=1&amp;bbb=1"/>
              <p:cNvSpPr/>
              <p:nvPr/>
            </p:nvSpPr>
            <p:spPr>
              <a:xfrm>
                <a:off x="2757551" y="1925451"/>
                <a:ext cx="752285" cy="304102"/>
              </a:xfrm>
              <a:prstGeom prst="rect">
                <a:avLst/>
              </a:prstGeom>
              <a:noFill/>
            </p:spPr>
            <p:txBody>
              <a:bodyPr wrap="none" lIns="0" tIns="0" rIns="0" bIns="0" rtlCol="0" anchor="t"/>
              <a:lstStyle/>
              <a:p>
                <a:pPr algn="ctr" latinLnBrk="1">
                  <a:lnSpc>
                    <a:spcPts val="2600"/>
                  </a:lnSpc>
                </a:pPr>
                <a14:m>
                  <m:oMath xmlns:m="http://schemas.openxmlformats.org/officeDocument/2006/math">
                    <m:sSup>
                      <m:sSupPr>
                        <m:ctrlPr>
                          <a:rPr lang="en-US" altLang="zh-CN" sz="2000" b="1" i="1" dirty="0" smtClean="0">
                            <a:solidFill>
                              <a:srgbClr val="00B050"/>
                            </a:solidFill>
                            <a:latin typeface="Cambria Math" panose="02040503050406030204" pitchFamily="34" charset="0"/>
                            <a:ea typeface="微软雅黑" panose="020B0503020204020204" pitchFamily="34" charset="-122"/>
                            <a:cs typeface="微软雅黑" panose="020B0503020204020204" pitchFamily="34" charset="-120"/>
                          </a:rPr>
                        </m:ctrlPr>
                      </m:sSupPr>
                      <m:e>
                        <m:r>
                          <a:rPr lang="en-US" altLang="zh-CN" sz="2000" b="1" i="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𝐌𝐠</m:t>
                        </m:r>
                      </m:e>
                      <m:sup>
                        <m:r>
                          <a:rPr lang="en-US" altLang="zh-CN" sz="2000" b="1" i="1">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𝟐</m:t>
                        </m:r>
                        <m:r>
                          <a:rPr lang="en-US" altLang="zh-CN" sz="2000" b="1" i="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m:t>
                        </m:r>
                      </m:sup>
                    </m:sSup>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00" dirty="0"/>
              </a:p>
            </p:txBody>
          </p:sp>
        </mc:Choice>
        <mc:Fallback>
          <p:sp>
            <p:nvSpPr>
              <p:cNvPr id="4" name="QB_6_AN.20_1#5380310f9.blank?pid=2fc778e23&amp;color=0,0,0&amp;vpa=8&amp;vtp=1&amp;bbb=1"/>
              <p:cNvSpPr>
                <a:spLocks noRot="1" noChangeAspect="1" noMove="1" noResize="1" noEditPoints="1" noAdjustHandles="1" noChangeArrowheads="1" noChangeShapeType="1" noTextEdit="1"/>
              </p:cNvSpPr>
              <p:nvPr/>
            </p:nvSpPr>
            <p:spPr>
              <a:xfrm>
                <a:off x="2757551" y="1925451"/>
                <a:ext cx="752285" cy="304102"/>
              </a:xfrm>
              <a:prstGeom prst="rect">
                <a:avLst/>
              </a:prstGeom>
              <a:blipFill rotWithShape="1">
                <a:blip r:embed="rId2"/>
                <a:stretch>
                  <a:fillRect l="-51" t="-43" r="25" b="-8539"/>
                </a:stretch>
              </a:blipFill>
            </p:spPr>
            <p:txBody>
              <a:bodyPr/>
              <a:lstStyle/>
              <a:p>
                <a:r>
                  <a:rPr lang="zh-CN" altLang="en-US">
                    <a:noFill/>
                  </a:rPr>
                  <a:t> </a:t>
                </a:r>
              </a:p>
            </p:txBody>
          </p:sp>
        </mc:Fallback>
      </mc:AlternateContent>
      <p:sp>
        <p:nvSpPr>
          <p:cNvPr id="5" name="QB_6_AN.21_1#5380310f9.blank?pid=2fc778e23&amp;color=0,0,0&amp;vpa=9&amp;vtp=1&amp;bbb=1"/>
          <p:cNvSpPr/>
          <p:nvPr/>
        </p:nvSpPr>
        <p:spPr>
          <a:xfrm>
            <a:off x="9613964" y="1848300"/>
            <a:ext cx="692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降低</a:t>
            </a:r>
            <a:endParaRPr lang="en-US" altLang="zh-CN" sz="2000" dirty="0">
              <a:solidFill>
                <a:srgbClr val="00B050"/>
              </a:solidFill>
            </a:endParaRPr>
          </a:p>
        </p:txBody>
      </p:sp>
      <mc:AlternateContent xmlns:mc="http://schemas.openxmlformats.org/markup-compatibility/2006">
        <mc:Choice xmlns:a14="http://schemas.microsoft.com/office/drawing/2010/main" Requires="a14">
          <p:sp>
            <p:nvSpPr>
              <p:cNvPr id="6" name="QB_6_AS.22_1#5380310f9?vop=1&amp;pid=2fc778e23&amp;color=0,0,0&amp;vtp=1&amp;bbb=1&amp;hb=1"/>
              <p:cNvSpPr/>
              <p:nvPr/>
            </p:nvSpPr>
            <p:spPr>
              <a:xfrm>
                <a:off x="722376" y="2748602"/>
                <a:ext cx="10753344" cy="1415034"/>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PCR</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体系中，加入的</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dNTP</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dATP</m:t>
                    </m:r>
                  </m:oMath>
                </a14:m>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dTTP</m:t>
                    </m:r>
                  </m:oMath>
                </a14:m>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dCTP</m:t>
                    </m:r>
                  </m:oMath>
                </a14:m>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2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dGTP</m:t>
                    </m:r>
                    <m:r>
                      <a:rPr lang="en-US" altLang="zh-CN" sz="22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可为</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的复制提供原料和能</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4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。耐高温的</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聚合酶需要</a:t>
                </a:r>
                <a14:m>
                  <m:oMath xmlns:m="http://schemas.openxmlformats.org/officeDocument/2006/math">
                    <m:sSup>
                      <m:sSupPr>
                        <m:ctrlPr>
                          <a:rPr lang="en-US" altLang="zh-CN" sz="2000" b="0" i="1" dirty="0" smtClean="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Mg</m:t>
                        </m:r>
                      </m:e>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up>
                    </m:sSup>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激活。添加引物的序列不能过短，若过短</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分子内部可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能存在与引物结合的序列</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，会导致引物的特异性降低。</a:t>
                </a:r>
                <a:endParaRPr lang="en-US" altLang="zh-CN" sz="2200" dirty="0">
                  <a:solidFill>
                    <a:srgbClr val="000000"/>
                  </a:solidFill>
                </a:endParaRPr>
              </a:p>
            </p:txBody>
          </p:sp>
        </mc:Choice>
        <mc:Fallback>
          <p:sp>
            <p:nvSpPr>
              <p:cNvPr id="6" name="QB_6_AS.22_1#5380310f9?vop=1&amp;pid=2fc778e23&amp;color=0,0,0&amp;vtp=1&amp;bbb=1&amp;hb=1"/>
              <p:cNvSpPr>
                <a:spLocks noRot="1" noChangeAspect="1" noMove="1" noResize="1" noEditPoints="1" noAdjustHandles="1" noChangeArrowheads="1" noChangeShapeType="1" noTextEdit="1"/>
              </p:cNvSpPr>
              <p:nvPr/>
            </p:nvSpPr>
            <p:spPr>
              <a:xfrm>
                <a:off x="722376" y="2748602"/>
                <a:ext cx="10753344" cy="1415034"/>
              </a:xfrm>
              <a:prstGeom prst="rect">
                <a:avLst/>
              </a:prstGeom>
              <a:blipFill rotWithShape="1">
                <a:blip r:embed="rId3"/>
                <a:stretch>
                  <a:fillRect l="-4" t="-23" b="-3190"/>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6">
                                            <p:bg/>
                                          </p:spTgt>
                                        </p:tgtEl>
                                        <p:attrNameLst>
                                          <p:attrName>style.visibility</p:attrName>
                                        </p:attrNameLst>
                                      </p:cBhvr>
                                      <p:to>
                                        <p:strVal val="visible"/>
                                      </p:to>
                                    </p:set>
                                    <p:animEffect transition="in" filter="fade">
                                      <p:cBhvr>
                                        <p:cTn id="31" dur="500"/>
                                        <p:tgtEl>
                                          <p:spTgt spid="6">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6">
                                            <p:txEl>
                                              <p:pRg st="0" end="0"/>
                                            </p:txEl>
                                          </p:spTgt>
                                        </p:tgtEl>
                                        <p:attrNameLst>
                                          <p:attrName>style.visibility</p:attrName>
                                        </p:attrNameLst>
                                      </p:cBhvr>
                                      <p:to>
                                        <p:strVal val="visible"/>
                                      </p:to>
                                    </p:set>
                                    <p:animEffect transition="in" filter="fade">
                                      <p:cBhvr>
                                        <p:cTn id="34" dur="500"/>
                                        <p:tgtEl>
                                          <p:spTgt spid="6">
                                            <p:txEl>
                                              <p:pRg st="0" end="0"/>
                                            </p:txEl>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6">
                                            <p:txEl>
                                              <p:pRg st="1" end="1"/>
                                            </p:txEl>
                                          </p:spTgt>
                                        </p:tgtEl>
                                        <p:attrNameLst>
                                          <p:attrName>style.visibility</p:attrName>
                                        </p:attrNameLst>
                                      </p:cBhvr>
                                      <p:to>
                                        <p:strVal val="visible"/>
                                      </p:to>
                                    </p:set>
                                    <p:animEffect transition="in" filter="fade">
                                      <p:cBhvr>
                                        <p:cTn id="37" dur="500"/>
                                        <p:tgtEl>
                                          <p:spTgt spid="6">
                                            <p:txEl>
                                              <p:pRg st="1" end="1"/>
                                            </p:txEl>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6">
                                            <p:txEl>
                                              <p:pRg st="2" end="2"/>
                                            </p:txEl>
                                          </p:spTgt>
                                        </p:tgtEl>
                                        <p:attrNameLst>
                                          <p:attrName>style.visibility</p:attrName>
                                        </p:attrNameLst>
                                      </p:cBhvr>
                                      <p:to>
                                        <p:strVal val="visible"/>
                                      </p:to>
                                    </p:set>
                                    <p:animEffect transition="in" filter="fade">
                                      <p:cBhvr>
                                        <p:cTn id="40" dur="500"/>
                                        <p:tgtEl>
                                          <p:spTgt spid="6">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6" grpId="0" animBg="1"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6_BD.23_1#fb073ef95?pid=2fc778e23&amp;color=0,0,0&amp;vtp=1&amp;bt=1&amp;bbb=1&amp;hb=1"/>
              <p:cNvSpPr/>
              <p:nvPr/>
            </p:nvSpPr>
            <p:spPr>
              <a:xfrm>
                <a:off x="722376" y="969264"/>
                <a:ext cx="10753344" cy="2675509"/>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（3）为使目的基因与质粒连接，在设计</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PCR</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引物扩增</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𝐸𝑟𝑠𝑙</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，需在引物的</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端添加限制酶</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𝑋ℎ𝑜</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00" b="0" i="0" kern="0" spc="-99900">
                  <a:solidFill>
                    <a:srgbClr val="FFFFFF"/>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Ⅰ</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的识别序列。经</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𝑋ℎ𝑜</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Ⅰ酶切后的质粒和</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𝐸𝑟𝑠𝑙</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进行连接（如图2</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），连接产物经筛选得到的质粒主</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要有</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三种类型。为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鉴定这些连接方式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，选择</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𝐻𝑝𝑎</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Ⅰ和</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𝐵𝑎𝑚</m:t>
                    </m:r>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H</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Ⅰ</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对筛选的重组质粒进行双酶切，并对酶切后的</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片</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段进行电泳分析。若电泳结果出现长度约为</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的片段，该重组质粒即为所需的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基因表达载体</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solidFill>
                    <a:srgbClr val="000000"/>
                  </a:solidFill>
                </a:endParaRPr>
              </a:p>
            </p:txBody>
          </p:sp>
        </mc:Choice>
        <mc:Fallback>
          <p:sp>
            <p:nvSpPr>
              <p:cNvPr id="2" name="QB_6_BD.23_1#fb073ef95?pid=2fc778e23&amp;color=0,0,0&amp;vtp=1&amp;bt=1&amp;bbb=1&amp;hb=1"/>
              <p:cNvSpPr>
                <a:spLocks noRot="1" noChangeAspect="1" noMove="1" noResize="1" noEditPoints="1" noAdjustHandles="1" noChangeArrowheads="1" noChangeShapeType="1" noTextEdit="1"/>
              </p:cNvSpPr>
              <p:nvPr/>
            </p:nvSpPr>
            <p:spPr>
              <a:xfrm>
                <a:off x="722376" y="969264"/>
                <a:ext cx="10753344" cy="2675509"/>
              </a:xfrm>
              <a:prstGeom prst="rect">
                <a:avLst/>
              </a:prstGeom>
              <a:blipFill rotWithShape="1">
                <a:blip r:embed="rId1"/>
                <a:stretch>
                  <a:fillRect l="-4" t="-9" r="-868" b="-1571"/>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3" name="QB_6_AN.24_1#fb073ef95.blank?pid=2fc778e23&amp;color=0,0,0&amp;vpa=10&amp;vtp=1&amp;bbb=1"/>
              <p:cNvSpPr/>
              <p:nvPr/>
            </p:nvSpPr>
            <p:spPr>
              <a:xfrm>
                <a:off x="8937816" y="1025334"/>
                <a:ext cx="347663" cy="294577"/>
              </a:xfrm>
              <a:prstGeom prst="rect">
                <a:avLst/>
              </a:prstGeom>
              <a:noFill/>
            </p:spPr>
            <p:txBody>
              <a:bodyPr wrap="none" lIns="0" tIns="0" rIns="0" bIns="0" rtlCol="0" anchor="t"/>
              <a:lstStyle/>
              <a:p>
                <a:pPr algn="ctr" latinLnBrk="1">
                  <a:lnSpc>
                    <a:spcPts val="2500"/>
                  </a:lnSpc>
                </a:pPr>
                <a14:m>
                  <m:oMath xmlns:m="http://schemas.openxmlformats.org/officeDocument/2006/math">
                    <m:r>
                      <a:rPr lang="en-US" altLang="zh-CN" sz="2000" b="1" i="1"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𝟓</m:t>
                    </m:r>
                    <m:r>
                      <a:rPr lang="en-US" altLang="zh-CN" sz="2000" b="1" i="0"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00" dirty="0"/>
              </a:p>
            </p:txBody>
          </p:sp>
        </mc:Choice>
        <mc:Fallback>
          <p:sp>
            <p:nvSpPr>
              <p:cNvPr id="3" name="QB_6_AN.24_1#fb073ef95.blank?pid=2fc778e23&amp;color=0,0,0&amp;vpa=10&amp;vtp=1&amp;bbb=1"/>
              <p:cNvSpPr>
                <a:spLocks noRot="1" noChangeAspect="1" noMove="1" noResize="1" noEditPoints="1" noAdjustHandles="1" noChangeArrowheads="1" noChangeShapeType="1" noTextEdit="1"/>
              </p:cNvSpPr>
              <p:nvPr/>
            </p:nvSpPr>
            <p:spPr>
              <a:xfrm>
                <a:off x="8937816" y="1025334"/>
                <a:ext cx="347663" cy="294577"/>
              </a:xfrm>
              <a:prstGeom prst="rect">
                <a:avLst/>
              </a:prstGeom>
              <a:blipFill rotWithShape="1">
                <a:blip r:embed="rId2"/>
                <a:stretch>
                  <a:fillRect l="-55" t="-151" r="146" b="-7631"/>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4" name="QB_6_AN.25_1#fb073ef95.blank?pid=2fc778e23&amp;color=0,0,0&amp;vpa=11&amp;vtp=1&amp;bbb=1"/>
              <p:cNvSpPr/>
              <p:nvPr/>
            </p:nvSpPr>
            <p:spPr>
              <a:xfrm>
                <a:off x="1227201" y="1927352"/>
                <a:ext cx="8597900" cy="303784"/>
              </a:xfrm>
              <a:prstGeom prst="rect">
                <a:avLst/>
              </a:prstGeom>
              <a:noFill/>
            </p:spPr>
            <p:txBody>
              <a:bodyPr wrap="none" lIns="0" tIns="0" rIns="0" bIns="0" rtlCol="0" anchor="t"/>
              <a:lstStyle/>
              <a:p>
                <a:pPr algn="ctr" latinLnBrk="1">
                  <a:lnSpc>
                    <a:spcPts val="25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空质粒、</a:t>
                </a:r>
                <a14:m>
                  <m:oMath xmlns:m="http://schemas.openxmlformats.org/officeDocument/2006/math">
                    <m:r>
                      <a:rPr lang="en-US" altLang="zh-CN" sz="2000" b="1" i="1"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𝑬𝒓𝒔𝒍</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与质粒正向连接的重组质粒、</a:t>
                </a:r>
                <a14:m>
                  <m:oMath xmlns:m="http://schemas.openxmlformats.org/officeDocument/2006/math">
                    <m:r>
                      <a:rPr lang="en-US" altLang="zh-CN" sz="2000" b="1" i="1"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𝑬𝒓𝒔𝒍</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与质粒反向连接的重组质粒</a:t>
                </a:r>
                <a:endParaRPr lang="en-US" altLang="zh-CN" sz="2000" dirty="0">
                  <a:solidFill>
                    <a:srgbClr val="00B050"/>
                  </a:solidFill>
                </a:endParaRPr>
              </a:p>
            </p:txBody>
          </p:sp>
        </mc:Choice>
        <mc:Fallback>
          <p:sp>
            <p:nvSpPr>
              <p:cNvPr id="4" name="QB_6_AN.25_1#fb073ef95.blank?pid=2fc778e23&amp;color=0,0,0&amp;vpa=11&amp;vtp=1&amp;bbb=1"/>
              <p:cNvSpPr>
                <a:spLocks noRot="1" noChangeAspect="1" noMove="1" noResize="1" noEditPoints="1" noAdjustHandles="1" noChangeArrowheads="1" noChangeShapeType="1" noTextEdit="1"/>
              </p:cNvSpPr>
              <p:nvPr/>
            </p:nvSpPr>
            <p:spPr>
              <a:xfrm>
                <a:off x="1227201" y="1927352"/>
                <a:ext cx="8597900" cy="303784"/>
              </a:xfrm>
              <a:prstGeom prst="rect">
                <a:avLst/>
              </a:prstGeom>
              <a:blipFill rotWithShape="1">
                <a:blip r:embed="rId3"/>
                <a:stretch>
                  <a:fillRect l="-4" t="-3804" r="4" b="-4473"/>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5" name="QB_6_AN.26_1#fb073ef95.blank?pid=2fc778e23&amp;color=0,0,0&amp;vpa=12&amp;vtp=1&amp;bbb=1"/>
              <p:cNvSpPr/>
              <p:nvPr/>
            </p:nvSpPr>
            <p:spPr>
              <a:xfrm>
                <a:off x="5572188" y="2843276"/>
                <a:ext cx="2236788" cy="298577"/>
              </a:xfrm>
              <a:prstGeom prst="rect">
                <a:avLst/>
              </a:prstGeom>
              <a:noFill/>
            </p:spPr>
            <p:txBody>
              <a:bodyPr wrap="none" lIns="0" tIns="0" rIns="0" bIns="0" rtlCol="0" anchor="t"/>
              <a:lstStyle/>
              <a:p>
                <a:pPr algn="ctr" latinLnBrk="1">
                  <a:lnSpc>
                    <a:spcPts val="2500"/>
                  </a:lnSpc>
                </a:pPr>
                <a14:m>
                  <m:oMath xmlns:m="http://schemas.openxmlformats.org/officeDocument/2006/math">
                    <m:r>
                      <a:rPr lang="en-US" altLang="zh-CN" sz="2000" b="1" i="1"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𝟑𝟎𝟎</m:t>
                    </m:r>
                    <m:r>
                      <m:rPr>
                        <m:nor/>
                      </m:rPr>
                      <a:rPr lang="en-US" altLang="zh-CN" sz="2000" b="1" i="0"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 </m:t>
                    </m:r>
                    <m:r>
                      <a:rPr lang="en-US" altLang="zh-CN" sz="2000" b="1" i="0"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𝐛𝐩</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和</a:t>
                </a:r>
                <a14:m>
                  <m:oMath xmlns:m="http://schemas.openxmlformats.org/officeDocument/2006/math">
                    <m:r>
                      <a:rPr lang="en-US" altLang="zh-CN" sz="2000" b="1" i="1"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𝟔</m:t>
                    </m:r>
                    <m:r>
                      <m:rPr>
                        <m:nor/>
                      </m:rPr>
                      <a:rPr lang="en-US" altLang="zh-CN" sz="2000" b="1" i="0"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 </m:t>
                    </m:r>
                    <m:r>
                      <a:rPr lang="en-US" altLang="zh-CN" sz="2000" b="1" i="1"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𝟒𝟎𝟎</m:t>
                    </m:r>
                    <m:r>
                      <m:rPr>
                        <m:nor/>
                      </m:rPr>
                      <a:rPr lang="en-US" altLang="zh-CN" sz="2000" b="1" i="0"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 </m:t>
                    </m:r>
                    <m:r>
                      <a:rPr lang="en-US" altLang="zh-CN" sz="2000" b="1" i="0"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𝐛𝐩</m:t>
                    </m:r>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00" dirty="0"/>
              </a:p>
            </p:txBody>
          </p:sp>
        </mc:Choice>
        <mc:Fallback>
          <p:sp>
            <p:nvSpPr>
              <p:cNvPr id="5" name="QB_6_AN.26_1#fb073ef95.blank?pid=2fc778e23&amp;color=0,0,0&amp;vpa=12&amp;vtp=1&amp;bbb=1"/>
              <p:cNvSpPr>
                <a:spLocks noRot="1" noChangeAspect="1" noMove="1" noResize="1" noEditPoints="1" noAdjustHandles="1" noChangeArrowheads="1" noChangeShapeType="1" noTextEdit="1"/>
              </p:cNvSpPr>
              <p:nvPr/>
            </p:nvSpPr>
            <p:spPr>
              <a:xfrm>
                <a:off x="5572188" y="2843276"/>
                <a:ext cx="2236788" cy="298577"/>
              </a:xfrm>
              <a:prstGeom prst="rect">
                <a:avLst/>
              </a:prstGeom>
              <a:blipFill rotWithShape="1">
                <a:blip r:embed="rId4"/>
                <a:stretch>
                  <a:fillRect l="-3" t="-3956" r="17" b="-6210"/>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6" name="QB_6_AS.27_1#fb073ef95?vop=1&amp;pid=2fc778e23&amp;color=0,0,0&amp;vtp=1&amp;bbb=1&amp;hb=1"/>
              <p:cNvSpPr/>
              <p:nvPr/>
            </p:nvSpPr>
            <p:spPr>
              <a:xfrm>
                <a:off x="722376" y="3594100"/>
                <a:ext cx="10753344" cy="2704465"/>
              </a:xfrm>
              <a:prstGeom prst="rect">
                <a:avLst/>
              </a:prstGeom>
              <a:noFill/>
            </p:spPr>
            <p:txBody>
              <a:bodyPr wrap="none" lIns="0" tIns="0" rIns="0" bIns="0" rtlCol="0" anchor="t"/>
              <a:lstStyle/>
              <a:p>
                <a:pPr algn="l" latinLnBrk="1">
                  <a:lnSpc>
                    <a:spcPts val="36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为使目的基因与质粒连接，在设计</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PCR</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引物扩增</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𝐸𝑟𝑠𝑙</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时，需在引物的</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5</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端添加限制酶</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𝑋ℎ𝑜</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Ⅰ</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的识别序列。经</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𝑋ℎ𝑜</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Ⅰ酶切后的质粒和</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𝐸𝑟𝑠𝑙</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进行连接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，连接产物经筛选得到的质粒主要有空质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粒</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（质粒自身环化）</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𝐸𝑟𝑠𝑙</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与质粒正向连接的重组质粒</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𝐸𝑟𝑠𝑙</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与质粒反向连接的重组质粒三种类</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型</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。为表达出反义</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RNA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，需要筛选出反向连接的重组质粒，根据</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𝐸𝑟𝑠𝑙</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的转录方向，选择</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𝐻𝑝𝑎</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Ⅰ和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𝐵𝑎𝑚</m:t>
                    </m:r>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H</m:t>
                    </m:r>
                    <m:r>
                      <m:rPr>
                        <m:nor/>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Ⅰ</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对筛选的质粒进行双酶切，若产生长度约为</a:t>
                </a:r>
                <a14:m>
                  <m:oMath xmlns:m="http://schemas.openxmlformats.org/officeDocument/2006/math">
                    <m:r>
                      <a:rPr lang="en-US" altLang="zh-CN" sz="22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200</m:t>
                    </m:r>
                    <m:r>
                      <a:rPr lang="en-US" altLang="zh-CN" sz="22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2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100</m:t>
                    </m:r>
                    <m:r>
                      <a:rPr lang="en-US" altLang="zh-CN" sz="22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2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300</m:t>
                    </m:r>
                    <m:r>
                      <m:rPr>
                        <m:nor/>
                      </m:rPr>
                      <a:rPr lang="en-US" altLang="zh-CN" sz="22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a:rPr lang="en-US" altLang="zh-CN" sz="22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2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bp</m:t>
                    </m:r>
                    <m:r>
                      <a:rPr lang="en-US" altLang="zh-CN" sz="22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14:m>
                  <m:oMath xmlns:m="http://schemas.openxmlformats.org/officeDocument/2006/math">
                    <m:r>
                      <a:rPr lang="en-US" altLang="zh-CN" sz="22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6</m:t>
                    </m:r>
                    <m:r>
                      <m:rPr>
                        <m:nor/>
                      </m:rPr>
                      <a:rPr lang="en-US" altLang="zh-CN" sz="22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a:rPr lang="en-US" altLang="zh-CN" sz="22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000</m:t>
                    </m:r>
                    <m:r>
                      <a:rPr lang="en-US" altLang="zh-CN" sz="22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2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700</m:t>
                    </m:r>
                    <m:r>
                      <a:rPr lang="en-US" altLang="zh-CN" sz="22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2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200</m:t>
                    </m:r>
                    <m:r>
                      <a:rPr lang="en-US" altLang="zh-CN" sz="22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2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100</m:t>
                    </m:r>
                    <m:r>
                      <a:rPr lang="en-US" altLang="zh-CN" sz="22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2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6</m:t>
                    </m:r>
                    <m:r>
                      <m:rPr>
                        <m:nor/>
                      </m:rPr>
                      <a:rPr lang="en-US" altLang="zh-CN" sz="22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a:rPr lang="en-US" altLang="zh-CN" sz="22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400</m:t>
                    </m:r>
                    <m:r>
                      <a:rPr lang="en-US" altLang="zh-CN" sz="22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2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bp</m:t>
                    </m:r>
                    <m:r>
                      <a:rPr lang="en-US" altLang="zh-CN" sz="22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的两个片段，则该重组质粒为所需的基因表达载体。</a:t>
                </a:r>
                <a:endParaRPr lang="en-US" altLang="zh-CN" sz="2200" dirty="0">
                  <a:solidFill>
                    <a:srgbClr val="000000"/>
                  </a:solidFill>
                </a:endParaRPr>
              </a:p>
            </p:txBody>
          </p:sp>
        </mc:Choice>
        <mc:Fallback>
          <p:sp>
            <p:nvSpPr>
              <p:cNvPr id="6" name="QB_6_AS.27_1#fb073ef95?vop=1&amp;pid=2fc778e23&amp;color=0,0,0&amp;vtp=1&amp;bbb=1&amp;hb=1"/>
              <p:cNvSpPr>
                <a:spLocks noRot="1" noChangeAspect="1" noMove="1" noResize="1" noEditPoints="1" noAdjustHandles="1" noChangeArrowheads="1" noChangeShapeType="1" noTextEdit="1"/>
              </p:cNvSpPr>
              <p:nvPr/>
            </p:nvSpPr>
            <p:spPr>
              <a:xfrm>
                <a:off x="722376" y="3594100"/>
                <a:ext cx="10753344" cy="2704465"/>
              </a:xfrm>
              <a:prstGeom prst="rect">
                <a:avLst/>
              </a:prstGeom>
              <a:blipFill rotWithShape="1">
                <a:blip r:embed="rId5"/>
                <a:stretch>
                  <a:fillRect l="-4" r="-691" b="-1902"/>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6">
                                            <p:bg/>
                                          </p:spTgt>
                                        </p:tgtEl>
                                        <p:attrNameLst>
                                          <p:attrName>style.visibility</p:attrName>
                                        </p:attrNameLst>
                                      </p:cBhvr>
                                      <p:to>
                                        <p:strVal val="visible"/>
                                      </p:to>
                                    </p:set>
                                    <p:animEffect transition="in" filter="fade">
                                      <p:cBhvr>
                                        <p:cTn id="31" dur="500"/>
                                        <p:tgtEl>
                                          <p:spTgt spid="6">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6">
                                            <p:txEl>
                                              <p:pRg st="0" end="0"/>
                                            </p:txEl>
                                          </p:spTgt>
                                        </p:tgtEl>
                                        <p:attrNameLst>
                                          <p:attrName>style.visibility</p:attrName>
                                        </p:attrNameLst>
                                      </p:cBhvr>
                                      <p:to>
                                        <p:strVal val="visible"/>
                                      </p:to>
                                    </p:set>
                                    <p:animEffect transition="in" filter="fade">
                                      <p:cBhvr>
                                        <p:cTn id="34" dur="500"/>
                                        <p:tgtEl>
                                          <p:spTgt spid="6">
                                            <p:txEl>
                                              <p:pRg st="0" end="0"/>
                                            </p:txEl>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6">
                                            <p:txEl>
                                              <p:pRg st="1" end="1"/>
                                            </p:txEl>
                                          </p:spTgt>
                                        </p:tgtEl>
                                        <p:attrNameLst>
                                          <p:attrName>style.visibility</p:attrName>
                                        </p:attrNameLst>
                                      </p:cBhvr>
                                      <p:to>
                                        <p:strVal val="visible"/>
                                      </p:to>
                                    </p:set>
                                    <p:animEffect transition="in" filter="fade">
                                      <p:cBhvr>
                                        <p:cTn id="37" dur="500"/>
                                        <p:tgtEl>
                                          <p:spTgt spid="6">
                                            <p:txEl>
                                              <p:pRg st="1" end="1"/>
                                            </p:txEl>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6">
                                            <p:txEl>
                                              <p:pRg st="2" end="2"/>
                                            </p:txEl>
                                          </p:spTgt>
                                        </p:tgtEl>
                                        <p:attrNameLst>
                                          <p:attrName>style.visibility</p:attrName>
                                        </p:attrNameLst>
                                      </p:cBhvr>
                                      <p:to>
                                        <p:strVal val="visible"/>
                                      </p:to>
                                    </p:set>
                                    <p:animEffect transition="in" filter="fade">
                                      <p:cBhvr>
                                        <p:cTn id="40" dur="500"/>
                                        <p:tgtEl>
                                          <p:spTgt spid="6">
                                            <p:txEl>
                                              <p:pRg st="2" end="2"/>
                                            </p:txEl>
                                          </p:spTgt>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6">
                                            <p:txEl>
                                              <p:pRg st="3" end="3"/>
                                            </p:txEl>
                                          </p:spTgt>
                                        </p:tgtEl>
                                        <p:attrNameLst>
                                          <p:attrName>style.visibility</p:attrName>
                                        </p:attrNameLst>
                                      </p:cBhvr>
                                      <p:to>
                                        <p:strVal val="visible"/>
                                      </p:to>
                                    </p:set>
                                    <p:animEffect transition="in" filter="fade">
                                      <p:cBhvr>
                                        <p:cTn id="43" dur="500"/>
                                        <p:tgtEl>
                                          <p:spTgt spid="6">
                                            <p:txEl>
                                              <p:pRg st="3" end="3"/>
                                            </p:txEl>
                                          </p:spTgt>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6">
                                            <p:txEl>
                                              <p:pRg st="4" end="4"/>
                                            </p:txEl>
                                          </p:spTgt>
                                        </p:tgtEl>
                                        <p:attrNameLst>
                                          <p:attrName>style.visibility</p:attrName>
                                        </p:attrNameLst>
                                      </p:cBhvr>
                                      <p:to>
                                        <p:strVal val="visible"/>
                                      </p:to>
                                    </p:set>
                                    <p:animEffect transition="in" filter="fade">
                                      <p:cBhvr>
                                        <p:cTn id="46" dur="500"/>
                                        <p:tgtEl>
                                          <p:spTgt spid="6">
                                            <p:txEl>
                                              <p:pRg st="4" end="4"/>
                                            </p:txEl>
                                          </p:spTgt>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6">
                                            <p:txEl>
                                              <p:pRg st="5" end="5"/>
                                            </p:txEl>
                                          </p:spTgt>
                                        </p:tgtEl>
                                        <p:attrNameLst>
                                          <p:attrName>style.visibility</p:attrName>
                                        </p:attrNameLst>
                                      </p:cBhvr>
                                      <p:to>
                                        <p:strVal val="visible"/>
                                      </p:to>
                                    </p:set>
                                    <p:animEffect transition="in" filter="fade">
                                      <p:cBhvr>
                                        <p:cTn id="49" dur="500"/>
                                        <p:tgtEl>
                                          <p:spTgt spid="6">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6" grpId="0" animBg="1"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28_1#d8ca50d85?pid=2fc778e23&amp;color=0,0,0&amp;vtp=1&amp;bt=1&amp;bbb=1&amp;hb=1"/>
          <p:cNvSpPr/>
          <p:nvPr/>
        </p:nvSpPr>
        <p:spPr>
          <a:xfrm>
            <a:off x="722376" y="969264"/>
            <a:ext cx="1075334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）将筛选得到的重组质粒与用</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处理后的农杆菌混合，使重组质粒进入</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农杆菌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。用阳性农杆菌感染植物细胞</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，在含</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的培养基中培养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，筛选所需的植物细胞</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利用</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技术</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，最终得到的转基因植株乙烯受体的合成受阻</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，其原因是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4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solidFill>
                <a:srgbClr val="000000"/>
              </a:solidFill>
            </a:endParaRPr>
          </a:p>
        </p:txBody>
      </p:sp>
      <mc:AlternateContent xmlns:mc="http://schemas.openxmlformats.org/markup-compatibility/2006">
        <mc:Choice xmlns:a14="http://schemas.microsoft.com/office/drawing/2010/main" Requires="a14">
          <p:sp>
            <p:nvSpPr>
              <p:cNvPr id="3" name="QB_6_AN.29_1#d8ca50d85.blank?pid=2fc778e23&amp;color=0,0,0&amp;vpa=13&amp;vtp=1&amp;bbb=1"/>
              <p:cNvSpPr/>
              <p:nvPr/>
            </p:nvSpPr>
            <p:spPr>
              <a:xfrm>
                <a:off x="4411726" y="1006030"/>
                <a:ext cx="2642045" cy="302959"/>
              </a:xfrm>
              <a:prstGeom prst="rect">
                <a:avLst/>
              </a:prstGeom>
              <a:noFill/>
            </p:spPr>
            <p:txBody>
              <a:bodyPr wrap="none" lIns="0" tIns="0" rIns="0" bIns="0" rtlCol="0" anchor="t"/>
              <a:lstStyle/>
              <a:p>
                <a:pPr algn="ctr" latinLnBrk="1">
                  <a:lnSpc>
                    <a:spcPts val="2500"/>
                  </a:lnSpc>
                </a:pPr>
                <a14:m>
                  <m:oMath xmlns:m="http://schemas.openxmlformats.org/officeDocument/2006/math">
                    <m:sSub>
                      <m:sSubPr>
                        <m:ctrlPr>
                          <a:rPr lang="en-US" altLang="zh-CN" sz="2000" b="1" i="1" dirty="0" smtClean="0">
                            <a:solidFill>
                              <a:srgbClr val="00B05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1" i="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𝐂𝐚𝐂𝐥</m:t>
                        </m:r>
                      </m:e>
                      <m:sub>
                        <m:r>
                          <a:rPr lang="en-US" altLang="zh-CN" sz="2000" b="1" i="1">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𝟐</m:t>
                        </m:r>
                      </m:sub>
                    </m:sSub>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溶液（或</a:t>
                </a:r>
                <a14:m>
                  <m:oMath xmlns:m="http://schemas.openxmlformats.org/officeDocument/2006/math">
                    <m:sSup>
                      <m:sSupPr>
                        <m:ctrlPr>
                          <a:rPr lang="en-US" altLang="zh-CN" sz="2000" b="1" i="1" dirty="0" smtClean="0">
                            <a:solidFill>
                              <a:srgbClr val="00B050"/>
                            </a:solidFill>
                            <a:latin typeface="Cambria Math" panose="02040503050406030204" pitchFamily="34" charset="0"/>
                            <a:ea typeface="微软雅黑" panose="020B0503020204020204" pitchFamily="34" charset="-122"/>
                            <a:cs typeface="微软雅黑" panose="020B0503020204020204" pitchFamily="34" charset="-120"/>
                          </a:rPr>
                        </m:ctrlPr>
                      </m:sSupPr>
                      <m:e>
                        <m:r>
                          <a:rPr lang="en-US" altLang="zh-CN" sz="2000" b="1" i="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𝐂𝐚</m:t>
                        </m:r>
                      </m:e>
                      <m:sup>
                        <m:r>
                          <a:rPr lang="en-US" altLang="zh-CN" sz="2000" b="1" i="1">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𝟐</m:t>
                        </m:r>
                        <m:r>
                          <a:rPr lang="en-US" altLang="zh-CN" sz="2000" b="1" i="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m:t>
                        </m:r>
                      </m:sup>
                    </m:sSup>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100" dirty="0">
                  <a:solidFill>
                    <a:srgbClr val="00B050"/>
                  </a:solidFill>
                </a:endParaRPr>
              </a:p>
            </p:txBody>
          </p:sp>
        </mc:Choice>
        <mc:Fallback>
          <p:sp>
            <p:nvSpPr>
              <p:cNvPr id="3" name="QB_6_AN.29_1#d8ca50d85.blank?pid=2fc778e23&amp;color=0,0,0&amp;vpa=13&amp;vtp=1&amp;bbb=1"/>
              <p:cNvSpPr>
                <a:spLocks noRot="1" noChangeAspect="1" noMove="1" noResize="1" noEditPoints="1" noAdjustHandles="1" noChangeArrowheads="1" noChangeShapeType="1" noTextEdit="1"/>
              </p:cNvSpPr>
              <p:nvPr/>
            </p:nvSpPr>
            <p:spPr>
              <a:xfrm>
                <a:off x="4411726" y="1006030"/>
                <a:ext cx="2642045" cy="302959"/>
              </a:xfrm>
              <a:prstGeom prst="rect">
                <a:avLst/>
              </a:prstGeom>
              <a:blipFill rotWithShape="1">
                <a:blip r:embed="rId1"/>
                <a:stretch>
                  <a:fillRect l="-14" t="-6141" r="7" b="-4737"/>
                </a:stretch>
              </a:blipFill>
            </p:spPr>
            <p:txBody>
              <a:bodyPr/>
              <a:lstStyle/>
              <a:p>
                <a:r>
                  <a:rPr lang="zh-CN" altLang="en-US">
                    <a:noFill/>
                  </a:rPr>
                  <a:t> </a:t>
                </a:r>
              </a:p>
            </p:txBody>
          </p:sp>
        </mc:Fallback>
      </mc:AlternateContent>
      <p:sp>
        <p:nvSpPr>
          <p:cNvPr id="4" name="QB_6_AN.30_1#d8ca50d85.blank?pid=2fc778e23&amp;color=0,0,0&amp;vpa=14&amp;vtp=1&amp;bbb=1"/>
          <p:cNvSpPr/>
          <p:nvPr/>
        </p:nvSpPr>
        <p:spPr>
          <a:xfrm>
            <a:off x="5557901" y="1388364"/>
            <a:ext cx="946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潮霉素</a:t>
            </a:r>
            <a:endParaRPr lang="en-US" altLang="zh-CN" sz="2000" dirty="0">
              <a:solidFill>
                <a:srgbClr val="00B050"/>
              </a:solidFill>
            </a:endParaRPr>
          </a:p>
        </p:txBody>
      </p:sp>
      <p:sp>
        <p:nvSpPr>
          <p:cNvPr id="5" name="QB_6_AN.31_1#d8ca50d85.blank?pid=2fc778e23&amp;color=0,0,0&amp;vpa=15&amp;vtp=1&amp;bbb=1"/>
          <p:cNvSpPr/>
          <p:nvPr/>
        </p:nvSpPr>
        <p:spPr>
          <a:xfrm>
            <a:off x="1239901" y="1845564"/>
            <a:ext cx="1708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植物组织培养</a:t>
            </a:r>
            <a:endParaRPr lang="en-US" altLang="zh-CN" sz="2000" dirty="0">
              <a:solidFill>
                <a:srgbClr val="00B050"/>
              </a:solidFill>
            </a:endParaRPr>
          </a:p>
        </p:txBody>
      </p:sp>
      <mc:AlternateContent xmlns:mc="http://schemas.openxmlformats.org/markup-compatibility/2006">
        <mc:Choice xmlns:a14="http://schemas.microsoft.com/office/drawing/2010/main" Requires="a14">
          <p:sp>
            <p:nvSpPr>
              <p:cNvPr id="6" name="QB_6_AN.32_1#d8ca50d85.blank?pid=2fc778e23&amp;color=0,0,0&amp;vpa=16&amp;vtp=1&amp;bbb=1&amp;hb=1"/>
              <p:cNvSpPr/>
              <p:nvPr/>
            </p:nvSpPr>
            <p:spPr>
              <a:xfrm>
                <a:off x="722377" y="1845564"/>
                <a:ext cx="10749631" cy="865759"/>
              </a:xfrm>
              <a:prstGeom prst="rect">
                <a:avLst/>
              </a:prstGeom>
              <a:noFill/>
            </p:spPr>
            <p:txBody>
              <a:bodyPr wrap="none" lIns="0" tIns="0" rIns="0" bIns="0" rtlCol="0" anchor="t"/>
              <a:lstStyle/>
              <a:p>
                <a:pPr latinLnBrk="1">
                  <a:lnSpc>
                    <a:spcPts val="3565"/>
                  </a:lnSpc>
                </a:pPr>
                <a:r>
                  <a:rPr lang="en-US" altLang="zh-CN" sz="2000" b="1" i="0">
                    <a:solidFill>
                      <a:srgbClr val="00B050"/>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反义</a:t>
                </a:r>
                <a14:m>
                  <m:oMath xmlns:m="http://schemas.openxmlformats.org/officeDocument/2006/math">
                    <m:r>
                      <a:rPr lang="en-US" altLang="zh-CN" sz="2000" b="1" i="1"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𝑬𝒓𝒔𝒍</m:t>
                    </m:r>
                  </m:oMath>
                </a14:m>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的</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65"/>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转录产物与草莓体内</a:t>
                </a:r>
                <a14:m>
                  <m:oMath xmlns:m="http://schemas.openxmlformats.org/officeDocument/2006/math">
                    <m:r>
                      <a:rPr lang="en-US" altLang="zh-CN" sz="2000" b="1" i="1"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𝑬𝒓𝒔𝒍</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的转录产物结合，使翻译过程受阻</a:t>
                </a:r>
                <a:endParaRPr lang="en-US" altLang="zh-CN" sz="2000" dirty="0">
                  <a:solidFill>
                    <a:srgbClr val="00B050"/>
                  </a:solidFill>
                </a:endParaRPr>
              </a:p>
            </p:txBody>
          </p:sp>
        </mc:Choice>
        <mc:Fallback>
          <p:sp>
            <p:nvSpPr>
              <p:cNvPr id="6" name="QB_6_AN.32_1#d8ca50d85.blank?pid=2fc778e23&amp;color=0,0,0&amp;vpa=16&amp;vtp=1&amp;bbb=1&amp;hb=1"/>
              <p:cNvSpPr>
                <a:spLocks noRot="1" noChangeAspect="1" noMove="1" noResize="1" noEditPoints="1" noAdjustHandles="1" noChangeArrowheads="1" noChangeShapeType="1" noTextEdit="1"/>
              </p:cNvSpPr>
              <p:nvPr/>
            </p:nvSpPr>
            <p:spPr>
              <a:xfrm>
                <a:off x="722377" y="1845564"/>
                <a:ext cx="10749631" cy="865759"/>
              </a:xfrm>
              <a:prstGeom prst="rect">
                <a:avLst/>
              </a:prstGeom>
              <a:blipFill rotWithShape="1">
                <a:blip r:embed="rId2"/>
                <a:stretch>
                  <a:fillRect l="-4" t="-29" r="-454" b="-4562"/>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7" name="QB_6_AS.33_1#d8ca50d85?vop=1&amp;pid=2fc778e23&amp;color=0,0,0&amp;vtp=1&amp;bbb=1&amp;hb=1"/>
              <p:cNvSpPr/>
              <p:nvPr/>
            </p:nvSpPr>
            <p:spPr>
              <a:xfrm>
                <a:off x="722376" y="2736850"/>
                <a:ext cx="10753344" cy="26977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农杆菌是原核生物，需要用</a:t>
                </a:r>
                <a14:m>
                  <m:oMath xmlns:m="http://schemas.openxmlformats.org/officeDocument/2006/math">
                    <m:sSub>
                      <m:sSubPr>
                        <m:ctrlPr>
                          <a:rPr lang="en-US" altLang="zh-CN" sz="2000" b="0" i="1" dirty="0" smtClean="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CaCl</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溶液</a:t>
                </a:r>
                <a14:m>
                  <m:oMath xmlns:m="http://schemas.openxmlformats.org/officeDocument/2006/math">
                    <m:r>
                      <a:rPr lang="en-US" altLang="zh-CN" sz="22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p>
                      <m:sSupPr>
                        <m:ctrlPr>
                          <a:rPr lang="en-US" altLang="zh-CN" sz="2200" b="0" i="1" dirty="0" smtClean="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m:rPr>
                            <m:sty m:val="p"/>
                          </m:rPr>
                          <a:rPr lang="en-US" altLang="zh-CN" sz="22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Ca</m:t>
                        </m:r>
                      </m:e>
                      <m:sup>
                        <m:r>
                          <a:rPr lang="en-US" altLang="zh-CN" sz="22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r>
                          <a:rPr lang="en-US" altLang="zh-CN" sz="22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up>
                    </m:sSup>
                    <m:r>
                      <a:rPr lang="en-US" altLang="zh-CN" sz="22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处理，使其处于易吸收外源</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的状态</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，进而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将基因表达载体导入农杆菌细胞</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。基因表达载体上含有潮霉素抗性基因和卡那霉素抗性基因</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，属</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于标记基因</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，但卡那霉素抗性基因不在</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T</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上，无法整合到植物细胞的染色体</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上</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只能在含潮霉素的培养基上培养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，筛选所需的植物细胞，</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再进行植物组织培养获得转基因植株。</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反义</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𝐸𝑟𝑠𝑙</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的转录产物与草莓体内</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𝐸𝑟𝑠𝑙</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转录出的</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mRNA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碱基互补配对，使翻译过程受阻</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，得到的植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株乙烯受体的合成受阻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solidFill>
                    <a:srgbClr val="000000"/>
                  </a:solidFill>
                </a:endParaRPr>
              </a:p>
            </p:txBody>
          </p:sp>
        </mc:Choice>
        <mc:Fallback>
          <p:sp>
            <p:nvSpPr>
              <p:cNvPr id="7" name="QB_6_AS.33_1#d8ca50d85?vop=1&amp;pid=2fc778e23&amp;color=0,0,0&amp;vtp=1&amp;bbb=1&amp;hb=1"/>
              <p:cNvSpPr>
                <a:spLocks noRot="1" noChangeAspect="1" noMove="1" noResize="1" noEditPoints="1" noAdjustHandles="1" noChangeArrowheads="1" noChangeShapeType="1" noTextEdit="1"/>
              </p:cNvSpPr>
              <p:nvPr/>
            </p:nvSpPr>
            <p:spPr>
              <a:xfrm>
                <a:off x="722376" y="2736850"/>
                <a:ext cx="10753344" cy="2697734"/>
              </a:xfrm>
              <a:prstGeom prst="rect">
                <a:avLst/>
              </a:prstGeom>
              <a:blipFill rotWithShape="1">
                <a:blip r:embed="rId3"/>
                <a:stretch>
                  <a:fillRect l="-4" r="-880" b="-1685"/>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6">
                                            <p:bg/>
                                          </p:spTgt>
                                        </p:tgtEl>
                                        <p:attrNameLst>
                                          <p:attrName>style.visibility</p:attrName>
                                        </p:attrNameLst>
                                      </p:cBhvr>
                                      <p:to>
                                        <p:strVal val="visible"/>
                                      </p:to>
                                    </p:set>
                                    <p:animEffect transition="in" filter="fade">
                                      <p:cBhvr>
                                        <p:cTn id="31" dur="500"/>
                                        <p:tgtEl>
                                          <p:spTgt spid="6">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6">
                                            <p:txEl>
                                              <p:pRg st="0" end="0"/>
                                            </p:txEl>
                                          </p:spTgt>
                                        </p:tgtEl>
                                        <p:attrNameLst>
                                          <p:attrName>style.visibility</p:attrName>
                                        </p:attrNameLst>
                                      </p:cBhvr>
                                      <p:to>
                                        <p:strVal val="visible"/>
                                      </p:to>
                                    </p:set>
                                    <p:animEffect transition="in" filter="fade">
                                      <p:cBhvr>
                                        <p:cTn id="34" dur="500"/>
                                        <p:tgtEl>
                                          <p:spTgt spid="6">
                                            <p:txEl>
                                              <p:pRg st="0" end="0"/>
                                            </p:txEl>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6">
                                            <p:txEl>
                                              <p:pRg st="1" end="1"/>
                                            </p:txEl>
                                          </p:spTgt>
                                        </p:tgtEl>
                                        <p:attrNameLst>
                                          <p:attrName>style.visibility</p:attrName>
                                        </p:attrNameLst>
                                      </p:cBhvr>
                                      <p:to>
                                        <p:strVal val="visible"/>
                                      </p:to>
                                    </p:set>
                                    <p:animEffect transition="in" filter="fade">
                                      <p:cBhvr>
                                        <p:cTn id="37" dur="500"/>
                                        <p:tgtEl>
                                          <p:spTgt spid="6">
                                            <p:txEl>
                                              <p:pRg st="1" end="1"/>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7">
                                            <p:bg/>
                                          </p:spTgt>
                                        </p:tgtEl>
                                        <p:attrNameLst>
                                          <p:attrName>style.visibility</p:attrName>
                                        </p:attrNameLst>
                                      </p:cBhvr>
                                      <p:to>
                                        <p:strVal val="visible"/>
                                      </p:to>
                                    </p:set>
                                    <p:animEffect transition="in" filter="fade">
                                      <p:cBhvr>
                                        <p:cTn id="42" dur="500"/>
                                        <p:tgtEl>
                                          <p:spTgt spid="7">
                                            <p:bg/>
                                          </p:spTgt>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7">
                                            <p:txEl>
                                              <p:pRg st="0" end="0"/>
                                            </p:txEl>
                                          </p:spTgt>
                                        </p:tgtEl>
                                        <p:attrNameLst>
                                          <p:attrName>style.visibility</p:attrName>
                                        </p:attrNameLst>
                                      </p:cBhvr>
                                      <p:to>
                                        <p:strVal val="visible"/>
                                      </p:to>
                                    </p:set>
                                    <p:animEffect transition="in" filter="fade">
                                      <p:cBhvr>
                                        <p:cTn id="45" dur="500"/>
                                        <p:tgtEl>
                                          <p:spTgt spid="7">
                                            <p:txEl>
                                              <p:pRg st="0" end="0"/>
                                            </p:txEl>
                                          </p:spTgt>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7">
                                            <p:txEl>
                                              <p:pRg st="1" end="1"/>
                                            </p:txEl>
                                          </p:spTgt>
                                        </p:tgtEl>
                                        <p:attrNameLst>
                                          <p:attrName>style.visibility</p:attrName>
                                        </p:attrNameLst>
                                      </p:cBhvr>
                                      <p:to>
                                        <p:strVal val="visible"/>
                                      </p:to>
                                    </p:set>
                                    <p:animEffect transition="in" filter="fade">
                                      <p:cBhvr>
                                        <p:cTn id="48" dur="500"/>
                                        <p:tgtEl>
                                          <p:spTgt spid="7">
                                            <p:txEl>
                                              <p:pRg st="1" end="1"/>
                                            </p:txEl>
                                          </p:spTgt>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7">
                                            <p:txEl>
                                              <p:pRg st="2" end="2"/>
                                            </p:txEl>
                                          </p:spTgt>
                                        </p:tgtEl>
                                        <p:attrNameLst>
                                          <p:attrName>style.visibility</p:attrName>
                                        </p:attrNameLst>
                                      </p:cBhvr>
                                      <p:to>
                                        <p:strVal val="visible"/>
                                      </p:to>
                                    </p:set>
                                    <p:animEffect transition="in" filter="fade">
                                      <p:cBhvr>
                                        <p:cTn id="51" dur="500"/>
                                        <p:tgtEl>
                                          <p:spTgt spid="7">
                                            <p:txEl>
                                              <p:pRg st="2" end="2"/>
                                            </p:txEl>
                                          </p:spTgt>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7">
                                            <p:txEl>
                                              <p:pRg st="3" end="3"/>
                                            </p:txEl>
                                          </p:spTgt>
                                        </p:tgtEl>
                                        <p:attrNameLst>
                                          <p:attrName>style.visibility</p:attrName>
                                        </p:attrNameLst>
                                      </p:cBhvr>
                                      <p:to>
                                        <p:strVal val="visible"/>
                                      </p:to>
                                    </p:set>
                                    <p:animEffect transition="in" filter="fade">
                                      <p:cBhvr>
                                        <p:cTn id="54" dur="500"/>
                                        <p:tgtEl>
                                          <p:spTgt spid="7">
                                            <p:txEl>
                                              <p:pRg st="3" end="3"/>
                                            </p:txEl>
                                          </p:spTgt>
                                        </p:tgtEl>
                                      </p:cBhvr>
                                    </p:animEffect>
                                  </p:childTnLst>
                                </p:cTn>
                              </p:par>
                              <p:par>
                                <p:cTn id="55" presetID="10" presetClass="entr" presetSubtype="0" fill="hold" grpId="0" nodeType="withEffect">
                                  <p:stCondLst>
                                    <p:cond delay="0"/>
                                  </p:stCondLst>
                                  <p:childTnLst>
                                    <p:set>
                                      <p:cBhvr>
                                        <p:cTn id="56" dur="1" fill="hold">
                                          <p:stCondLst>
                                            <p:cond delay="0"/>
                                          </p:stCondLst>
                                        </p:cTn>
                                        <p:tgtEl>
                                          <p:spTgt spid="7">
                                            <p:txEl>
                                              <p:pRg st="4" end="4"/>
                                            </p:txEl>
                                          </p:spTgt>
                                        </p:tgtEl>
                                        <p:attrNameLst>
                                          <p:attrName>style.visibility</p:attrName>
                                        </p:attrNameLst>
                                      </p:cBhvr>
                                      <p:to>
                                        <p:strVal val="visible"/>
                                      </p:to>
                                    </p:set>
                                    <p:animEffect transition="in" filter="fade">
                                      <p:cBhvr>
                                        <p:cTn id="57" dur="500"/>
                                        <p:tgtEl>
                                          <p:spTgt spid="7">
                                            <p:txEl>
                                              <p:pRg st="4" end="4"/>
                                            </p:txEl>
                                          </p:spTgt>
                                        </p:tgtEl>
                                      </p:cBhvr>
                                    </p:animEffect>
                                  </p:childTnLst>
                                </p:cTn>
                              </p:par>
                              <p:par>
                                <p:cTn id="58" presetID="10" presetClass="entr" presetSubtype="0" fill="hold" grpId="0" nodeType="withEffect">
                                  <p:stCondLst>
                                    <p:cond delay="0"/>
                                  </p:stCondLst>
                                  <p:childTnLst>
                                    <p:set>
                                      <p:cBhvr>
                                        <p:cTn id="59" dur="1" fill="hold">
                                          <p:stCondLst>
                                            <p:cond delay="0"/>
                                          </p:stCondLst>
                                        </p:cTn>
                                        <p:tgtEl>
                                          <p:spTgt spid="7">
                                            <p:txEl>
                                              <p:pRg st="5" end="5"/>
                                            </p:txEl>
                                          </p:spTgt>
                                        </p:tgtEl>
                                        <p:attrNameLst>
                                          <p:attrName>style.visibility</p:attrName>
                                        </p:attrNameLst>
                                      </p:cBhvr>
                                      <p:to>
                                        <p:strVal val="visible"/>
                                      </p:to>
                                    </p:set>
                                    <p:animEffect transition="in" filter="fade">
                                      <p:cBhvr>
                                        <p:cTn id="60" dur="500"/>
                                        <p:tgtEl>
                                          <p:spTgt spid="7">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6" grpId="0" animBg="1" build="p"/>
      <p:bldP spid="7" grpId="0" animBg="1"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5_BD.34_1#36f9e52ca?pid=295807363&amp;color=0,0,0&amp;vtp=1&amp;bt=1&amp;bbb=1&amp;hb=1"/>
              <p:cNvSpPr/>
              <p:nvPr/>
            </p:nvSpPr>
            <p:spPr>
              <a:xfrm>
                <a:off x="722376" y="972000"/>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[江苏南京2024高二期中]</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人血清白蛋白</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HSA</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具有重要的医用价值</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，研究人员欲用转基因牛来</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大量生产</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HSA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。图1所示为</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𝐻𝑆𝐴</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基因片段和人工构建的大肠杆菌质粒</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pBR</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322</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，图中</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𝐴𝑚𝑝</m:t>
                    </m:r>
                    <m:sSup>
                      <m:sSup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e>
                      <m:sup>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R</m:t>
                        </m:r>
                      </m:sup>
                    </m:sSup>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表示氨苄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青霉素抗性基因</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𝑁𝑒𝑜</m:t>
                    </m:r>
                    <m:sSup>
                      <m:sSup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e>
                      <m:sup>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R</m:t>
                        </m:r>
                      </m:sup>
                    </m:sSup>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表示新霉素抗性基因，箭头表示切割形成末端完全不同的</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4种限制酶的切</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割位点</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。请据图回答问题：</a:t>
                </a:r>
                <a:endParaRPr lang="en-US" altLang="zh-CN" sz="2000" dirty="0"/>
              </a:p>
            </p:txBody>
          </p:sp>
        </mc:Choice>
        <mc:Fallback>
          <p:sp>
            <p:nvSpPr>
              <p:cNvPr id="2" name="QO_5_BD.34_1#36f9e52ca?pid=295807363&amp;color=0,0,0&amp;vtp=1&amp;bt=1&amp;bbb=1&amp;hb=1"/>
              <p:cNvSpPr>
                <a:spLocks noRot="1" noChangeAspect="1" noMove="1" noResize="1" noEditPoints="1" noAdjustHandles="1" noChangeArrowheads="1" noChangeShapeType="1" noTextEdit="1"/>
              </p:cNvSpPr>
              <p:nvPr/>
            </p:nvSpPr>
            <p:spPr>
              <a:xfrm>
                <a:off x="722376" y="972000"/>
                <a:ext cx="10753344" cy="1796034"/>
              </a:xfrm>
              <a:prstGeom prst="rect">
                <a:avLst/>
              </a:prstGeom>
              <a:blipFill rotWithShape="1">
                <a:blip r:embed="rId1"/>
                <a:stretch>
                  <a:fillRect l="-4" t="-25" r="-1069" b="-2506"/>
                </a:stretch>
              </a:blipFill>
            </p:spPr>
            <p:txBody>
              <a:bodyPr/>
              <a:lstStyle/>
              <a:p>
                <a:r>
                  <a:rPr lang="zh-CN" altLang="en-US">
                    <a:noFill/>
                  </a:rPr>
                  <a:t> </a:t>
                </a:r>
              </a:p>
            </p:txBody>
          </p:sp>
        </mc:Fallback>
      </mc:AlternateContent>
      <p:pic>
        <p:nvPicPr>
          <p:cNvPr id="3" name="QO_5_BD.34_2#36f9e52ca?pid=295807363&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3364992" y="2897320"/>
            <a:ext cx="5458968" cy="2514600"/>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6_BD.35_1#4a38b86f9?pid=36f9e52ca&amp;color=0,0,0&amp;mp=1&amp;vtp=1&amp;bt=1&amp;bbb=1&amp;hb=1"/>
              <p:cNvSpPr/>
              <p:nvPr/>
            </p:nvSpPr>
            <p:spPr>
              <a:xfrm>
                <a:off x="722376" y="969265"/>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（1）人工构建</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pBR</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322</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质粒除了含特定限制酶切割位点、标记基因、复制原点外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，还必须有</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答出两点）等。</a:t>
                </a:r>
                <a:endParaRPr lang="en-US" altLang="zh-CN" sz="2000" dirty="0"/>
              </a:p>
            </p:txBody>
          </p:sp>
        </mc:Choice>
        <mc:Fallback>
          <p:sp>
            <p:nvSpPr>
              <p:cNvPr id="2" name="QB_6_BD.35_1#4a38b86f9?pid=36f9e52ca&amp;color=0,0,0&amp;mp=1&amp;vtp=1&amp;bt=1&amp;bbb=1&amp;hb=1"/>
              <p:cNvSpPr>
                <a:spLocks noRot="1" noChangeAspect="1" noMove="1" noResize="1" noEditPoints="1" noAdjustHandles="1" noChangeArrowheads="1" noChangeShapeType="1" noTextEdit="1"/>
              </p:cNvSpPr>
              <p:nvPr/>
            </p:nvSpPr>
            <p:spPr>
              <a:xfrm>
                <a:off x="722376" y="969265"/>
                <a:ext cx="10753344" cy="843153"/>
              </a:xfrm>
              <a:prstGeom prst="rect">
                <a:avLst/>
              </a:prstGeom>
              <a:blipFill rotWithShape="1">
                <a:blip r:embed="rId1"/>
                <a:stretch>
                  <a:fillRect l="-4" t="-30" b="-5407"/>
                </a:stretch>
              </a:blipFill>
            </p:spPr>
            <p:txBody>
              <a:bodyPr/>
              <a:lstStyle/>
              <a:p>
                <a:r>
                  <a:rPr lang="zh-CN" altLang="en-US">
                    <a:noFill/>
                  </a:rPr>
                  <a:t> </a:t>
                </a:r>
              </a:p>
            </p:txBody>
          </p:sp>
        </mc:Fallback>
      </mc:AlternateContent>
      <p:sp>
        <p:nvSpPr>
          <p:cNvPr id="3" name="QB_6_AN.36_1#4a38b86f9.blank?pid=36f9e52ca&amp;color=0,0,0&amp;mp=1&amp;vpa=17&amp;vtp=1&amp;bbb=1"/>
          <p:cNvSpPr/>
          <p:nvPr/>
        </p:nvSpPr>
        <p:spPr>
          <a:xfrm>
            <a:off x="731901" y="1369315"/>
            <a:ext cx="1962150" cy="389509"/>
          </a:xfrm>
          <a:prstGeom prst="rect">
            <a:avLst/>
          </a:prstGeom>
          <a:noFill/>
        </p:spPr>
        <p:txBody>
          <a:bodyPr wrap="none" lIns="0" tIns="0" rIns="0" bIns="0" rtlCol="0" anchor="t"/>
          <a:lstStyle/>
          <a:p>
            <a:pPr algn="ctr" latinLnBrk="1">
              <a:lnSpc>
                <a:spcPts val="34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启动子</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、终止子</a:t>
            </a:r>
            <a:endParaRPr lang="en-US" altLang="zh-CN" sz="2000" dirty="0"/>
          </a:p>
        </p:txBody>
      </p:sp>
      <mc:AlternateContent xmlns:mc="http://schemas.openxmlformats.org/markup-compatibility/2006">
        <mc:Choice xmlns:a14="http://schemas.microsoft.com/office/drawing/2010/main" Requires="a14">
          <p:sp>
            <p:nvSpPr>
              <p:cNvPr id="4" name="QB_6_AS.37_1#4a38b86f9?vop=1&amp;pid=36f9e52ca&amp;color=0,0,0&amp;vtp=1&amp;bbb=1&amp;hb=1"/>
              <p:cNvSpPr/>
              <p:nvPr/>
            </p:nvSpPr>
            <p:spPr>
              <a:xfrm>
                <a:off x="722376" y="1920367"/>
                <a:ext cx="10753344" cy="13261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基因工程的关键步骤是构建基因表达载体，基因表达载体含有启动子、目的基因</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、标记基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、复制原点和终止子等，因此人工构建</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pBR</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322</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质粒除了含特定限制酶切割位点、</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标记基因、</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复制原点外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，还必须有启动子、终止子等。</a:t>
                </a:r>
                <a:endParaRPr lang="en-US" altLang="zh-CN" sz="2200" dirty="0"/>
              </a:p>
            </p:txBody>
          </p:sp>
        </mc:Choice>
        <mc:Fallback>
          <p:sp>
            <p:nvSpPr>
              <p:cNvPr id="4" name="QB_6_AS.37_1#4a38b86f9?vop=1&amp;pid=36f9e52ca&amp;color=0,0,0&amp;vtp=1&amp;bbb=1&amp;hb=1"/>
              <p:cNvSpPr>
                <a:spLocks noRot="1" noChangeAspect="1" noMove="1" noResize="1" noEditPoints="1" noAdjustHandles="1" noChangeArrowheads="1" noChangeShapeType="1" noTextEdit="1"/>
              </p:cNvSpPr>
              <p:nvPr/>
            </p:nvSpPr>
            <p:spPr>
              <a:xfrm>
                <a:off x="722376" y="1920367"/>
                <a:ext cx="10753344" cy="1326134"/>
              </a:xfrm>
              <a:prstGeom prst="rect">
                <a:avLst/>
              </a:prstGeom>
              <a:blipFill rotWithShape="1">
                <a:blip r:embed="rId2"/>
                <a:stretch>
                  <a:fillRect l="-4" t="-10" b="-341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fade">
                                      <p:cBhvr>
                                        <p:cTn id="21" dur="500"/>
                                        <p:tgtEl>
                                          <p:spTgt spid="4">
                                            <p:txEl>
                                              <p:pRg st="1" end="1"/>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
                                            <p:txEl>
                                              <p:pRg st="2" end="2"/>
                                            </p:txEl>
                                          </p:spTgt>
                                        </p:tgtEl>
                                        <p:attrNameLst>
                                          <p:attrName>style.visibility</p:attrName>
                                        </p:attrNameLst>
                                      </p:cBhvr>
                                      <p:to>
                                        <p:strVal val="visible"/>
                                      </p:to>
                                    </p:set>
                                    <p:animEffect transition="in" filter="fade">
                                      <p:cBhvr>
                                        <p:cTn id="24" dur="500"/>
                                        <p:tgtEl>
                                          <p:spTgt spid="4">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38_1#1ea2fc1b2?pid=36f9e52ca&amp;color=0,0,0&amp;vtp=1&amp;bt=1&amp;bbb=1&amp;hb=1"/>
          <p:cNvSpPr/>
          <p:nvPr/>
        </p:nvSpPr>
        <p:spPr>
          <a:xfrm>
            <a:off x="722376" y="969265"/>
            <a:ext cx="10753344" cy="8562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（2）若选用牛作为受体动物</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，可用</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作为受体细胞，通过</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法将目的基因</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导入受体细胞中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，然后使其发育成转基因牛。</a:t>
            </a:r>
            <a:endParaRPr lang="en-US" altLang="zh-CN" sz="2000" dirty="0"/>
          </a:p>
        </p:txBody>
      </p:sp>
      <p:sp>
        <p:nvSpPr>
          <p:cNvPr id="3" name="QB_6_AN.39_1#1ea2fc1b2.blank?pid=36f9e52ca&amp;color=0,0,0&amp;vpa=18&amp;vtp=1&amp;bbb=1"/>
          <p:cNvSpPr/>
          <p:nvPr/>
        </p:nvSpPr>
        <p:spPr>
          <a:xfrm>
            <a:off x="4691126" y="931165"/>
            <a:ext cx="1454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牛的受精卵</a:t>
            </a:r>
            <a:endParaRPr lang="en-US" altLang="zh-CN" sz="2000" dirty="0"/>
          </a:p>
        </p:txBody>
      </p:sp>
      <p:sp>
        <p:nvSpPr>
          <p:cNvPr id="4" name="QB_6_AN.40_1#1ea2fc1b2.blank?pid=36f9e52ca&amp;color=0,0,0&amp;vpa=19&amp;vtp=1&amp;bbb=1"/>
          <p:cNvSpPr/>
          <p:nvPr/>
        </p:nvSpPr>
        <p:spPr>
          <a:xfrm>
            <a:off x="8501126" y="931165"/>
            <a:ext cx="1200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显微注射</a:t>
            </a:r>
            <a:endParaRPr lang="en-US" altLang="zh-CN" sz="2000" dirty="0"/>
          </a:p>
        </p:txBody>
      </p:sp>
      <p:sp>
        <p:nvSpPr>
          <p:cNvPr id="5" name="QB_6_AS.41_1#1ea2fc1b2?vop=1&amp;pid=36f9e52ca&amp;color=0,0,0&amp;vtp=1&amp;bbb=1&amp;hb=1"/>
          <p:cNvSpPr/>
          <p:nvPr/>
        </p:nvSpPr>
        <p:spPr>
          <a:xfrm>
            <a:off x="722376" y="1926336"/>
            <a:ext cx="10753344" cy="907034"/>
          </a:xfrm>
          <a:prstGeom prst="rect">
            <a:avLst/>
          </a:prstGeom>
          <a:noFill/>
        </p:spPr>
        <p:txBody>
          <a:bodyPr wrap="none" lIns="0" tIns="0" rIns="0" bIns="0" rtlCol="0" anchor="t"/>
          <a:lstStyle/>
          <a:p>
            <a:pPr algn="l" latinLnBrk="1">
              <a:lnSpc>
                <a:spcPts val="4000"/>
              </a:lnSpc>
            </a:pPr>
            <a:r>
              <a:rPr lang="en-US" altLang="zh-CN" sz="2200" b="1" i="0" spc="-5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spc="-5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受精卵具有全能性，因此若选用牛作为受体动物，可用牛的受精卵作为受体细胞</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。受体细胞</a:t>
            </a:r>
            <a:endPar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不同</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，目的基因导入的方法也可能不一样，将目的基因导入动物细胞最常用的方法是显微注射法。</a:t>
            </a:r>
            <a:endParaRPr lang="en-US" altLang="zh-CN" sz="2200" spc="-50" dirty="0"/>
          </a:p>
        </p:txBody>
      </p:sp>
      <mc:AlternateContent xmlns:mc="http://schemas.openxmlformats.org/markup-compatibility/2006">
        <mc:Choice xmlns:a14="http://schemas.microsoft.com/office/drawing/2010/main" Requires="a14">
          <p:sp>
            <p:nvSpPr>
              <p:cNvPr id="6" name="QB_6_BD.42_1#1b9aba1b2?pid=36f9e52ca&amp;color=0,0,0&amp;vtp=1&amp;bbb=1&amp;hb=1"/>
              <p:cNvSpPr/>
              <p:nvPr/>
            </p:nvSpPr>
            <p:spPr>
              <a:xfrm>
                <a:off x="722376" y="284353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（3）据图1分析，在构建基因表达载体时，与单独使用</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𝐸𝑐𝑜</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R</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Ⅰ</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相比，选择</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𝐸𝑐𝑜</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R</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Ⅰ</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𝑃𝑠𝑡</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Ⅰ作为切</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割质粒和目的基因的限制酶可提高目的基因和载体正确连接的效率，其原因是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4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6" name="QB_6_BD.42_1#1b9aba1b2?pid=36f9e52ca&amp;color=0,0,0&amp;vtp=1&amp;bbb=1&amp;hb=1"/>
              <p:cNvSpPr>
                <a:spLocks noRot="1" noChangeAspect="1" noMove="1" noResize="1" noEditPoints="1" noAdjustHandles="1" noChangeArrowheads="1" noChangeShapeType="1" noTextEdit="1"/>
              </p:cNvSpPr>
              <p:nvPr/>
            </p:nvSpPr>
            <p:spPr>
              <a:xfrm>
                <a:off x="722376" y="2843530"/>
                <a:ext cx="10753344" cy="1300353"/>
              </a:xfrm>
              <a:prstGeom prst="rect">
                <a:avLst/>
              </a:prstGeom>
              <a:blipFill rotWithShape="1">
                <a:blip r:embed="rId1"/>
                <a:stretch>
                  <a:fillRect l="-4" r="-703" b="-3526"/>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7" name="QB_6_AN.43_1#1b9aba1b2.blank?pid=36f9e52ca&amp;color=0,0,0&amp;vpa=20&amp;vtp=1&amp;bbb=1&amp;hb=1"/>
              <p:cNvSpPr/>
              <p:nvPr/>
            </p:nvSpPr>
            <p:spPr>
              <a:xfrm>
                <a:off x="722377" y="3262630"/>
                <a:ext cx="10749631" cy="856234"/>
              </a:xfrm>
              <a:prstGeom prst="rect">
                <a:avLst/>
              </a:prstGeom>
              <a:noFill/>
            </p:spPr>
            <p:txBody>
              <a:bodyPr wrap="none" lIns="0" tIns="0" rIns="0" bIns="0" rtlCol="0" anchor="t"/>
              <a:lstStyle/>
              <a:p>
                <a:pPr latinLnBrk="1">
                  <a:lnSpc>
                    <a:spcPts val="3600"/>
                  </a:lnSpc>
                </a:pPr>
                <a:r>
                  <a:rPr lang="en-US" altLang="zh-CN" sz="2000" b="1" i="0">
                    <a:solidFill>
                      <a:srgbClr val="00B050"/>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用这两种限制酶</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切割</a:t>
                </a:r>
                <a14:m>
                  <m:oMath xmlns:m="http://schemas.openxmlformats.org/officeDocument/2006/math">
                    <m:r>
                      <a:rPr lang="en-US" altLang="zh-CN" sz="2000" b="1" i="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𝐃𝐍𝐀</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形成不同的黏性末端，可避免质粒和目的基因的自身环化和反向连接</a:t>
                </a:r>
                <a:endParaRPr lang="en-US" altLang="zh-CN" sz="2000" dirty="0"/>
              </a:p>
            </p:txBody>
          </p:sp>
        </mc:Choice>
        <mc:Fallback>
          <p:sp>
            <p:nvSpPr>
              <p:cNvPr id="7" name="QB_6_AN.43_1#1b9aba1b2.blank?pid=36f9e52ca&amp;color=0,0,0&amp;vpa=20&amp;vtp=1&amp;bbb=1&amp;hb=1"/>
              <p:cNvSpPr>
                <a:spLocks noRot="1" noChangeAspect="1" noMove="1" noResize="1" noEditPoints="1" noAdjustHandles="1" noChangeArrowheads="1" noChangeShapeType="1" noTextEdit="1"/>
              </p:cNvSpPr>
              <p:nvPr/>
            </p:nvSpPr>
            <p:spPr>
              <a:xfrm>
                <a:off x="722377" y="3262630"/>
                <a:ext cx="10749631" cy="856234"/>
              </a:xfrm>
              <a:prstGeom prst="rect">
                <a:avLst/>
              </a:prstGeom>
              <a:blipFill rotWithShape="1">
                <a:blip r:embed="rId2"/>
                <a:stretch>
                  <a:fillRect l="-4" r="-253" b="-5310"/>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8" name="QB_6_AS.44_1#1b9aba1b2?vop=1&amp;pid=36f9e52ca&amp;color=0,0,0&amp;vtp=1&amp;bbb=1&amp;hb=1"/>
              <p:cNvSpPr/>
              <p:nvPr/>
            </p:nvSpPr>
            <p:spPr>
              <a:xfrm>
                <a:off x="722376" y="4145280"/>
                <a:ext cx="10753344" cy="13261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𝐸𝑐𝑜</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R</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Ⅰ</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𝑃𝑠𝑡</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Ⅰ这两种酶切割质粒和目的基因形成不同的黏性末端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，可避免质粒和目的基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因的自身环化和反向连接</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，因此在构建基因表达载体时，与单独使用</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𝐸𝑐𝑜</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R</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Ⅰ</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相比，选择</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𝐸𝑐𝑜</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R</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Ⅰ</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00" b="0" i="0" kern="0" spc="-99900">
                  <a:solidFill>
                    <a:srgbClr val="FFFFFF"/>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𝑃𝑠𝑡</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Ⅰ作为切割质粒和目的基因的限制酶可提高目的基因和载体正确连接的效率。</a:t>
                </a:r>
                <a:endParaRPr lang="en-US" altLang="zh-CN" sz="2200" dirty="0"/>
              </a:p>
            </p:txBody>
          </p:sp>
        </mc:Choice>
        <mc:Fallback>
          <p:sp>
            <p:nvSpPr>
              <p:cNvPr id="8" name="QB_6_AS.44_1#1b9aba1b2?vop=1&amp;pid=36f9e52ca&amp;color=0,0,0&amp;vtp=1&amp;bbb=1&amp;hb=1"/>
              <p:cNvSpPr>
                <a:spLocks noRot="1" noChangeAspect="1" noMove="1" noResize="1" noEditPoints="1" noAdjustHandles="1" noChangeArrowheads="1" noChangeShapeType="1" noTextEdit="1"/>
              </p:cNvSpPr>
              <p:nvPr/>
            </p:nvSpPr>
            <p:spPr>
              <a:xfrm>
                <a:off x="722376" y="4145280"/>
                <a:ext cx="10753344" cy="1326134"/>
              </a:xfrm>
              <a:prstGeom prst="rect">
                <a:avLst/>
              </a:prstGeom>
              <a:blipFill rotWithShape="1">
                <a:blip r:embed="rId3"/>
                <a:stretch>
                  <a:fillRect l="-4" b="-3428"/>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5">
                                            <p:txEl>
                                              <p:pRg st="1" end="1"/>
                                            </p:txEl>
                                          </p:spTgt>
                                        </p:tgtEl>
                                        <p:attrNameLst>
                                          <p:attrName>style.visibility</p:attrName>
                                        </p:attrNameLst>
                                      </p:cBhvr>
                                      <p:to>
                                        <p:strVal val="visible"/>
                                      </p:to>
                                    </p:set>
                                    <p:animEffect transition="in" filter="fade">
                                      <p:cBhvr>
                                        <p:cTn id="29" dur="500"/>
                                        <p:tgtEl>
                                          <p:spTgt spid="5">
                                            <p:txEl>
                                              <p:pRg st="1" end="1"/>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7">
                                            <p:bg/>
                                          </p:spTgt>
                                        </p:tgtEl>
                                        <p:attrNameLst>
                                          <p:attrName>style.visibility</p:attrName>
                                        </p:attrNameLst>
                                      </p:cBhvr>
                                      <p:to>
                                        <p:strVal val="visible"/>
                                      </p:to>
                                    </p:set>
                                    <p:animEffect transition="in" filter="fade">
                                      <p:cBhvr>
                                        <p:cTn id="34" dur="500"/>
                                        <p:tgtEl>
                                          <p:spTgt spid="7">
                                            <p:bg/>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7">
                                            <p:txEl>
                                              <p:pRg st="0" end="0"/>
                                            </p:txEl>
                                          </p:spTgt>
                                        </p:tgtEl>
                                        <p:attrNameLst>
                                          <p:attrName>style.visibility</p:attrName>
                                        </p:attrNameLst>
                                      </p:cBhvr>
                                      <p:to>
                                        <p:strVal val="visible"/>
                                      </p:to>
                                    </p:set>
                                    <p:animEffect transition="in" filter="fade">
                                      <p:cBhvr>
                                        <p:cTn id="37" dur="500"/>
                                        <p:tgtEl>
                                          <p:spTgt spid="7">
                                            <p:txEl>
                                              <p:pRg st="0" end="0"/>
                                            </p:txEl>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7">
                                            <p:txEl>
                                              <p:pRg st="1" end="1"/>
                                            </p:txEl>
                                          </p:spTgt>
                                        </p:tgtEl>
                                        <p:attrNameLst>
                                          <p:attrName>style.visibility</p:attrName>
                                        </p:attrNameLst>
                                      </p:cBhvr>
                                      <p:to>
                                        <p:strVal val="visible"/>
                                      </p:to>
                                    </p:set>
                                    <p:animEffect transition="in" filter="fade">
                                      <p:cBhvr>
                                        <p:cTn id="40" dur="500"/>
                                        <p:tgtEl>
                                          <p:spTgt spid="7">
                                            <p:txEl>
                                              <p:pRg st="1" end="1"/>
                                            </p:txEl>
                                          </p:spTgt>
                                        </p:tgtEl>
                                      </p:cBhvr>
                                    </p:animEffect>
                                  </p:childTnLst>
                                </p:cTn>
                              </p:par>
                            </p:childTnLst>
                          </p:cTn>
                        </p:par>
                      </p:childTnLst>
                    </p:cTn>
                  </p:par>
                  <p:par>
                    <p:cTn id="41" fill="hold">
                      <p:stCondLst>
                        <p:cond delay="indefinite"/>
                      </p:stCondLst>
                      <p:childTnLst>
                        <p:par>
                          <p:cTn id="42" fill="hold">
                            <p:stCondLst>
                              <p:cond delay="0"/>
                            </p:stCondLst>
                            <p:childTnLst>
                              <p:par>
                                <p:cTn id="43" presetID="10" presetClass="entr" presetSubtype="0" fill="hold" grpId="0" nodeType="clickEffect">
                                  <p:stCondLst>
                                    <p:cond delay="0"/>
                                  </p:stCondLst>
                                  <p:childTnLst>
                                    <p:set>
                                      <p:cBhvr>
                                        <p:cTn id="44" dur="1" fill="hold">
                                          <p:stCondLst>
                                            <p:cond delay="0"/>
                                          </p:stCondLst>
                                        </p:cTn>
                                        <p:tgtEl>
                                          <p:spTgt spid="8">
                                            <p:bg/>
                                          </p:spTgt>
                                        </p:tgtEl>
                                        <p:attrNameLst>
                                          <p:attrName>style.visibility</p:attrName>
                                        </p:attrNameLst>
                                      </p:cBhvr>
                                      <p:to>
                                        <p:strVal val="visible"/>
                                      </p:to>
                                    </p:set>
                                    <p:animEffect transition="in" filter="fade">
                                      <p:cBhvr>
                                        <p:cTn id="45" dur="500"/>
                                        <p:tgtEl>
                                          <p:spTgt spid="8">
                                            <p:bg/>
                                          </p:spTgt>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8">
                                            <p:txEl>
                                              <p:pRg st="0" end="0"/>
                                            </p:txEl>
                                          </p:spTgt>
                                        </p:tgtEl>
                                        <p:attrNameLst>
                                          <p:attrName>style.visibility</p:attrName>
                                        </p:attrNameLst>
                                      </p:cBhvr>
                                      <p:to>
                                        <p:strVal val="visible"/>
                                      </p:to>
                                    </p:set>
                                    <p:animEffect transition="in" filter="fade">
                                      <p:cBhvr>
                                        <p:cTn id="48" dur="500"/>
                                        <p:tgtEl>
                                          <p:spTgt spid="8">
                                            <p:txEl>
                                              <p:pRg st="0" end="0"/>
                                            </p:txEl>
                                          </p:spTgt>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8">
                                            <p:txEl>
                                              <p:pRg st="1" end="1"/>
                                            </p:txEl>
                                          </p:spTgt>
                                        </p:tgtEl>
                                        <p:attrNameLst>
                                          <p:attrName>style.visibility</p:attrName>
                                        </p:attrNameLst>
                                      </p:cBhvr>
                                      <p:to>
                                        <p:strVal val="visible"/>
                                      </p:to>
                                    </p:set>
                                    <p:animEffect transition="in" filter="fade">
                                      <p:cBhvr>
                                        <p:cTn id="51" dur="500"/>
                                        <p:tgtEl>
                                          <p:spTgt spid="8">
                                            <p:txEl>
                                              <p:pRg st="1" end="1"/>
                                            </p:txEl>
                                          </p:spTgt>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8">
                                            <p:txEl>
                                              <p:pRg st="2" end="2"/>
                                            </p:txEl>
                                          </p:spTgt>
                                        </p:tgtEl>
                                        <p:attrNameLst>
                                          <p:attrName>style.visibility</p:attrName>
                                        </p:attrNameLst>
                                      </p:cBhvr>
                                      <p:to>
                                        <p:strVal val="visible"/>
                                      </p:to>
                                    </p:set>
                                    <p:animEffect transition="in" filter="fade">
                                      <p:cBhvr>
                                        <p:cTn id="54" dur="500"/>
                                        <p:tgtEl>
                                          <p:spTgt spid="8">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7" grpId="0" animBg="1" build="p"/>
      <p:bldP spid="8" grpId="0" animBg="1"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6_BD.45_1#094b561f3?pid=36f9e52ca&amp;color=0,0,0&amp;vtp=1&amp;bt=1&amp;bbb=1&amp;hb=1"/>
              <p:cNvSpPr/>
              <p:nvPr/>
            </p:nvSpPr>
            <p:spPr>
              <a:xfrm>
                <a:off x="722376" y="972000"/>
                <a:ext cx="1075334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（4）为了排除普通受体细胞（未导入质粒）、空质粒受体细胞（导入</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pBR</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322</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质粒而非重组质粒）</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的干扰</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，在目的基因导入后，需进行进一步筛选：制备甲、乙两种培养基，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甲培养基含新霉素，</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乙培养基含新霉素和氨苄青霉素，含重组质粒的受体细胞在甲培养基上</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填“能”或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”）生存</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，在乙培养基上</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填“能”或“不能”）生存。</a:t>
                </a:r>
                <a:endParaRPr lang="en-US" altLang="zh-CN" sz="2000" dirty="0"/>
              </a:p>
            </p:txBody>
          </p:sp>
        </mc:Choice>
        <mc:Fallback>
          <p:sp>
            <p:nvSpPr>
              <p:cNvPr id="2" name="QB_6_BD.45_1#094b561f3?pid=36f9e52ca&amp;color=0,0,0&amp;vtp=1&amp;bt=1&amp;bbb=1&amp;hb=1"/>
              <p:cNvSpPr>
                <a:spLocks noRot="1" noChangeAspect="1" noMove="1" noResize="1" noEditPoints="1" noAdjustHandles="1" noChangeArrowheads="1" noChangeShapeType="1" noTextEdit="1"/>
              </p:cNvSpPr>
              <p:nvPr/>
            </p:nvSpPr>
            <p:spPr>
              <a:xfrm>
                <a:off x="722376" y="972000"/>
                <a:ext cx="10753344" cy="1757553"/>
              </a:xfrm>
              <a:prstGeom prst="rect">
                <a:avLst/>
              </a:prstGeom>
              <a:blipFill rotWithShape="1">
                <a:blip r:embed="rId1"/>
                <a:stretch>
                  <a:fillRect l="-4" t="-26" r="-2840" b="-2583"/>
                </a:stretch>
              </a:blipFill>
            </p:spPr>
            <p:txBody>
              <a:bodyPr/>
              <a:lstStyle/>
              <a:p>
                <a:r>
                  <a:rPr lang="zh-CN" altLang="en-US">
                    <a:noFill/>
                  </a:rPr>
                  <a:t> </a:t>
                </a:r>
              </a:p>
            </p:txBody>
          </p:sp>
        </mc:Fallback>
      </mc:AlternateContent>
      <p:sp>
        <p:nvSpPr>
          <p:cNvPr id="3" name="QB_6_AN.46_1#094b561f3.blank?pid=36f9e52ca&amp;color=0,0,0&amp;vpa=21&amp;vtp=1"/>
          <p:cNvSpPr/>
          <p:nvPr/>
        </p:nvSpPr>
        <p:spPr>
          <a:xfrm>
            <a:off x="8605901" y="1848300"/>
            <a:ext cx="438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能</a:t>
            </a:r>
            <a:endParaRPr lang="en-US" altLang="zh-CN" sz="2000" dirty="0"/>
          </a:p>
        </p:txBody>
      </p:sp>
      <p:sp>
        <p:nvSpPr>
          <p:cNvPr id="4" name="QB_6_AN.47_1#094b561f3.blank?pid=36f9e52ca&amp;color=0,0,0&amp;vpa=22&amp;vtp=1&amp;bbb=1"/>
          <p:cNvSpPr/>
          <p:nvPr/>
        </p:nvSpPr>
        <p:spPr>
          <a:xfrm>
            <a:off x="3779901" y="2286450"/>
            <a:ext cx="6921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不能</a:t>
            </a:r>
            <a:endParaRPr lang="en-US" altLang="zh-CN" sz="2000" dirty="0"/>
          </a:p>
        </p:txBody>
      </p:sp>
      <mc:AlternateContent xmlns:mc="http://schemas.openxmlformats.org/markup-compatibility/2006">
        <mc:Choice xmlns:a14="http://schemas.microsoft.com/office/drawing/2010/main" Requires="a14">
          <p:sp>
            <p:nvSpPr>
              <p:cNvPr id="5" name="QB_6_AS.48_1#094b561f3?vop=1&amp;pid=36f9e52ca&amp;color=0,0,0&amp;vtp=1&amp;bbb=1&amp;hb=1"/>
              <p:cNvSpPr/>
              <p:nvPr/>
            </p:nvSpPr>
            <p:spPr>
              <a:xfrm>
                <a:off x="722376" y="2739077"/>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分析题图1可知，用</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𝑃𝑠𝑡</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Ⅰ酶切破坏了氨苄青霉素抗性基因</a:t>
                </a:r>
                <a14:m>
                  <m:oMath xmlns:m="http://schemas.openxmlformats.org/officeDocument/2006/math">
                    <m:r>
                      <a:rPr lang="en-US" altLang="zh-CN" sz="22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2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𝐴𝑚</m:t>
                    </m:r>
                    <m:sSup>
                      <m:sSupPr>
                        <m:ctrlPr>
                          <a:rPr lang="en-US" altLang="zh-CN" sz="22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a:rPr lang="en-US" altLang="zh-CN" sz="22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m:t>
                        </m:r>
                      </m:e>
                      <m:sup>
                        <m:r>
                          <m:rPr>
                            <m:sty m:val="p"/>
                          </m:rPr>
                          <a:rPr lang="en-US" altLang="zh-CN" sz="22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R</m:t>
                        </m:r>
                      </m:sup>
                    </m:sSup>
                    <m:r>
                      <a:rPr lang="en-US" altLang="zh-CN" sz="22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，导入重组质粒的受体</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细胞无氨苄青霉素抗性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，但有新霉素抗性。甲培养基中不含氨苄青霉素</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，含重组质粒的受体细胞</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在甲培养基上能生存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；乙培养基含新霉素和氨苄青霉素</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，含重组质粒的受体细胞在乙培养基上不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能生存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mc:Choice>
        <mc:Fallback>
          <p:sp>
            <p:nvSpPr>
              <p:cNvPr id="5" name="QB_6_AS.48_1#094b561f3?vop=1&amp;pid=36f9e52ca&amp;color=0,0,0&amp;vtp=1&amp;bbb=1&amp;hb=1"/>
              <p:cNvSpPr>
                <a:spLocks noRot="1" noChangeAspect="1" noMove="1" noResize="1" noEditPoints="1" noAdjustHandles="1" noChangeArrowheads="1" noChangeShapeType="1" noTextEdit="1"/>
              </p:cNvSpPr>
              <p:nvPr/>
            </p:nvSpPr>
            <p:spPr>
              <a:xfrm>
                <a:off x="722376" y="2739077"/>
                <a:ext cx="10753344" cy="1783334"/>
              </a:xfrm>
              <a:prstGeom prst="rect">
                <a:avLst/>
              </a:prstGeom>
              <a:blipFill rotWithShape="1">
                <a:blip r:embed="rId2"/>
                <a:stretch>
                  <a:fillRect l="-4" t="-18" r="-402" b="-2531"/>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5">
                                            <p:txEl>
                                              <p:pRg st="1" end="1"/>
                                            </p:txEl>
                                          </p:spTgt>
                                        </p:tgtEl>
                                        <p:attrNameLst>
                                          <p:attrName>style.visibility</p:attrName>
                                        </p:attrNameLst>
                                      </p:cBhvr>
                                      <p:to>
                                        <p:strVal val="visible"/>
                                      </p:to>
                                    </p:set>
                                    <p:animEffect transition="in" filter="fade">
                                      <p:cBhvr>
                                        <p:cTn id="29" dur="500"/>
                                        <p:tgtEl>
                                          <p:spTgt spid="5">
                                            <p:txEl>
                                              <p:pRg st="1" end="1"/>
                                            </p:txEl>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5">
                                            <p:txEl>
                                              <p:pRg st="2" end="2"/>
                                            </p:txEl>
                                          </p:spTgt>
                                        </p:tgtEl>
                                        <p:attrNameLst>
                                          <p:attrName>style.visibility</p:attrName>
                                        </p:attrNameLst>
                                      </p:cBhvr>
                                      <p:to>
                                        <p:strVal val="visible"/>
                                      </p:to>
                                    </p:set>
                                    <p:animEffect transition="in" filter="fade">
                                      <p:cBhvr>
                                        <p:cTn id="32" dur="500"/>
                                        <p:tgtEl>
                                          <p:spTgt spid="5">
                                            <p:txEl>
                                              <p:pRg st="2" end="2"/>
                                            </p:txEl>
                                          </p:spTgt>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5">
                                            <p:txEl>
                                              <p:pRg st="3" end="3"/>
                                            </p:txEl>
                                          </p:spTgt>
                                        </p:tgtEl>
                                        <p:attrNameLst>
                                          <p:attrName>style.visibility</p:attrName>
                                        </p:attrNameLst>
                                      </p:cBhvr>
                                      <p:to>
                                        <p:strVal val="visible"/>
                                      </p:to>
                                    </p:set>
                                    <p:animEffect transition="in" filter="fade">
                                      <p:cBhvr>
                                        <p:cTn id="35" dur="500"/>
                                        <p:tgtEl>
                                          <p:spTgt spid="5">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f5204db75.fixed?pid=99e0c9abd&amp;color=100,146,38&amp;vtp=1"/>
          <p:cNvSpPr/>
          <p:nvPr/>
        </p:nvSpPr>
        <p:spPr>
          <a:xfrm>
            <a:off x="6181344" y="950976"/>
            <a:ext cx="969264" cy="1197864"/>
          </a:xfrm>
          <a:prstGeom prst="rect">
            <a:avLst/>
          </a:prstGeom>
          <a:noFill/>
        </p:spPr>
        <p:txBody>
          <a:bodyPr wrap="square" lIns="0" tIns="0" rIns="0" bIns="0" rtlCol="0" anchor="ctr"/>
          <a:lstStyle/>
          <a:p>
            <a:pPr algn="l" latinLnBrk="1">
              <a:lnSpc>
                <a:spcPct val="1000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3</a:t>
            </a:r>
            <a:endParaRPr lang="en-US" altLang="zh-CN" sz="7200" dirty="0"/>
          </a:p>
        </p:txBody>
      </p:sp>
      <p:sp>
        <p:nvSpPr>
          <p:cNvPr id="3" name="C_3#f5204db75.fixed?pid=99e0c9abd&amp;color=255,255,255&amp;vtp=1&amp;bbb=1"/>
          <p:cNvSpPr/>
          <p:nvPr/>
        </p:nvSpPr>
        <p:spPr>
          <a:xfrm>
            <a:off x="0" y="3493008"/>
            <a:ext cx="12188952" cy="768096"/>
          </a:xfrm>
          <a:prstGeom prst="rect">
            <a:avLst/>
          </a:prstGeom>
          <a:noFill/>
        </p:spPr>
        <p:txBody>
          <a:bodyPr wrap="none" lIns="0" tIns="0" rIns="0" bIns="0" rtlCol="0" anchor="ctr"/>
          <a:lstStyle/>
          <a:p>
            <a:pPr algn="ctr" latinLnBrk="1">
              <a:lnSpc>
                <a:spcPts val="5400"/>
              </a:lnSpc>
            </a:pP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第三章素养检测</a:t>
            </a:r>
            <a:endParaRPr lang="en-US" altLang="zh-CN" sz="4400" dirty="0"/>
          </a:p>
        </p:txBody>
      </p:sp>
      <p:pic>
        <p:nvPicPr>
          <p:cNvPr id="4" name="C_3#f5204db75.fixed?pid=99e0c9abd&amp;color=0,0,0&amp;tib=255,255,255&amp;vtp=1" descr="preencoded.png"/>
          <p:cNvPicPr>
            <a:picLocks noChangeAspect="1"/>
          </p:cNvPicPr>
          <p:nvPr/>
        </p:nvPicPr>
        <p:blipFill>
          <a:blip r:embed="rId1"/>
          <a:stretch>
            <a:fillRect/>
          </a:stretch>
        </p:blipFill>
        <p:spPr>
          <a:xfrm>
            <a:off x="9939528" y="4507992"/>
            <a:ext cx="402336" cy="438912"/>
          </a:xfrm>
          <a:prstGeom prst="rect">
            <a:avLst/>
          </a:prstGeom>
        </p:spPr>
      </p:pic>
      <p:sp>
        <p:nvSpPr>
          <p:cNvPr id="5" name="C_3_BD#f5204db75.fixed?pid=99e0c9abd&amp;color=255,255,255&amp;vtp=1&amp;bbb=1"/>
          <p:cNvSpPr/>
          <p:nvPr/>
        </p:nvSpPr>
        <p:spPr>
          <a:xfrm>
            <a:off x="10460736" y="4379944"/>
            <a:ext cx="1709928" cy="566992"/>
          </a:xfrm>
          <a:prstGeom prst="rect">
            <a:avLst/>
          </a:prstGeom>
          <a:noFill/>
        </p:spPr>
        <p:txBody>
          <a:bodyPr wrap="none" lIns="0" tIns="0" rIns="0" bIns="0" rtlCol="0" anchor="ctr"/>
          <a:lstStyle/>
          <a:p>
            <a:pPr algn="l" latinLnBrk="1">
              <a:lnSpc>
                <a:spcPts val="5000"/>
              </a:lnSpc>
            </a:pPr>
            <a:r>
              <a:rPr lang="en-US" altLang="zh-CN" sz="2800" b="1" i="0" dirty="0">
                <a:solidFill>
                  <a:srgbClr val="FFFFFF"/>
                </a:solidFill>
                <a:latin typeface="黑体" panose="02010609060101010101" charset="-122"/>
                <a:ea typeface="黑体" panose="02010609060101010101" charset="-122"/>
                <a:cs typeface="黑体" panose="02010609060101010101" pitchFamily="34" charset="-120"/>
              </a:rPr>
              <a:t>刷速度</a:t>
            </a:r>
            <a:endParaRPr lang="en-US" altLang="zh-CN" sz="2800" dirty="0"/>
          </a:p>
        </p:txBody>
      </p:sp>
    </p:spTree>
  </p:cSld>
  <p:clrMapOvr>
    <a:masterClrMapping/>
  </p:clrMapOvr>
  <p:transition>
    <p:fad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6_BD.49_1#62059e401?pid=36f9e52ca&amp;color=0,0,0&amp;vtp=1&amp;bt=1&amp;bbb=1"/>
              <p:cNvSpPr/>
              <p:nvPr/>
            </p:nvSpPr>
            <p:spPr>
              <a:xfrm>
                <a:off x="722376" y="969265"/>
                <a:ext cx="11126788"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（5）据图2分析，利用</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PCR</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技术获取</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𝐻𝑆𝐴</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基因时，应选择甲、乙、丙</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、丁四种引物中的</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B_6_BD.49_1#62059e401?pid=36f9e52ca&amp;color=0,0,0&amp;vtp=1&amp;bt=1&amp;bbb=1"/>
              <p:cNvSpPr>
                <a:spLocks noRot="1" noChangeAspect="1" noMove="1" noResize="1" noEditPoints="1" noAdjustHandles="1" noChangeArrowheads="1" noChangeShapeType="1" noTextEdit="1"/>
              </p:cNvSpPr>
              <p:nvPr/>
            </p:nvSpPr>
            <p:spPr>
              <a:xfrm>
                <a:off x="722376" y="969265"/>
                <a:ext cx="11126788" cy="405003"/>
              </a:xfrm>
              <a:prstGeom prst="rect">
                <a:avLst/>
              </a:prstGeom>
              <a:blipFill rotWithShape="1">
                <a:blip r:embed="rId1"/>
                <a:stretch>
                  <a:fillRect l="-3" t="-63" r="1" b="-12825"/>
                </a:stretch>
              </a:blipFill>
            </p:spPr>
            <p:txBody>
              <a:bodyPr/>
              <a:lstStyle/>
              <a:p>
                <a:r>
                  <a:rPr lang="zh-CN" altLang="en-US">
                    <a:noFill/>
                  </a:rPr>
                  <a:t> </a:t>
                </a:r>
              </a:p>
            </p:txBody>
          </p:sp>
        </mc:Fallback>
      </mc:AlternateContent>
      <p:sp>
        <p:nvSpPr>
          <p:cNvPr id="3" name="QB_6_AN.50_1#62059e401.blank?pid=36f9e52ca&amp;color=0,0,0&amp;vpa=23&amp;vtp=1&amp;bbb=1"/>
          <p:cNvSpPr/>
          <p:nvPr/>
        </p:nvSpPr>
        <p:spPr>
          <a:xfrm>
            <a:off x="10338753" y="931165"/>
            <a:ext cx="946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乙、丙</a:t>
            </a:r>
            <a:endParaRPr lang="en-US" altLang="zh-CN" sz="2000" dirty="0"/>
          </a:p>
        </p:txBody>
      </p:sp>
      <p:pic>
        <p:nvPicPr>
          <p:cNvPr id="4" name="QB_6_BD.49_2#62059e401?pid=36f9e52ca&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3456432" y="1511300"/>
            <a:ext cx="5285232" cy="1435608"/>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5" name="QB_6_AS.51_1#62059e401?vop=1&amp;pid=36f9e52ca&amp;color=0,0,0&amp;vtp=1&amp;bbb=1&amp;hb=1"/>
              <p:cNvSpPr/>
              <p:nvPr/>
            </p:nvSpPr>
            <p:spPr>
              <a:xfrm>
                <a:off x="722376" y="3086100"/>
                <a:ext cx="10753344" cy="907034"/>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进行</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PCR</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扩增时</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子链是沿引物的</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端延伸的，因此，据图2分析，利用</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PCR</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技术获取</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𝐻𝑆𝐴</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基因时，应选择乙、丙作为引物。</a:t>
                </a:r>
                <a:endParaRPr lang="en-US" altLang="zh-CN" sz="2200" dirty="0"/>
              </a:p>
            </p:txBody>
          </p:sp>
        </mc:Choice>
        <mc:Fallback>
          <p:sp>
            <p:nvSpPr>
              <p:cNvPr id="5" name="QB_6_AS.51_1#62059e401?vop=1&amp;pid=36f9e52ca&amp;color=0,0,0&amp;vtp=1&amp;bbb=1&amp;hb=1"/>
              <p:cNvSpPr>
                <a:spLocks noRot="1" noChangeAspect="1" noMove="1" noResize="1" noEditPoints="1" noAdjustHandles="1" noChangeArrowheads="1" noChangeShapeType="1" noTextEdit="1"/>
              </p:cNvSpPr>
              <p:nvPr/>
            </p:nvSpPr>
            <p:spPr>
              <a:xfrm>
                <a:off x="722376" y="3086100"/>
                <a:ext cx="10753344" cy="907034"/>
              </a:xfrm>
              <a:prstGeom prst="rect">
                <a:avLst/>
              </a:prstGeom>
              <a:blipFill rotWithShape="1">
                <a:blip r:embed="rId3"/>
                <a:stretch>
                  <a:fillRect l="-4" b="-5013"/>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5">
                                            <p:txEl>
                                              <p:pRg st="1" end="1"/>
                                            </p:txEl>
                                          </p:spTgt>
                                        </p:tgtEl>
                                        <p:attrNameLst>
                                          <p:attrName>style.visibility</p:attrName>
                                        </p:attrNameLst>
                                      </p:cBhvr>
                                      <p:to>
                                        <p:strVal val="visible"/>
                                      </p:to>
                                    </p:set>
                                    <p:animEffect transition="in" filter="fade">
                                      <p:cBhvr>
                                        <p:cTn id="21" dur="500"/>
                                        <p:tgtEl>
                                          <p:spTgt spid="5">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BD.52_1#75044b23b?pid=295807363&amp;color=0,0,0&amp;vtp=1&amp;bt=1&amp;bbb=1&amp;hb=1"/>
          <p:cNvSpPr/>
          <p:nvPr/>
        </p:nvSpPr>
        <p:spPr>
          <a:xfrm>
            <a:off x="722376" y="514800"/>
            <a:ext cx="10753344" cy="8562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7.</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[河北衡水2025高二期中]</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err="1"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研究人员利用图中质粒构建基因表达载体并将其导入</a:t>
            </a:r>
            <a:endParaRPr lang="en-US" altLang="zh-CN" sz="2000" b="0" i="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algn="l" latinLnBrk="1">
              <a:lnSpc>
                <a:spcPts val="3600"/>
              </a:lnSpc>
            </a:pPr>
            <a:r>
              <a:rPr lang="en-US" altLang="zh-CN" sz="2000" b="0" i="0" dirty="0" err="1"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大肠杆菌</a:t>
            </a:r>
            <a:r>
              <a:rPr lang="en-US" altLang="zh-CN" sz="2000" b="0" i="0" dirty="0" err="1">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err="1"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获得生产胰岛素的工程菌</a:t>
            </a:r>
            <a:r>
              <a:rPr lang="en-US" altLang="zh-CN" sz="2000" b="0" i="0" dirty="0" err="1">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，以期解决胰岛素药源不足的问题。回答下列问题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pic>
        <p:nvPicPr>
          <p:cNvPr id="3" name="QO_5_BD.52_3#75044b23b?iti=3&amp;htil=1&amp;pid=295807363&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2596896" y="1454138"/>
            <a:ext cx="1627632" cy="1216152"/>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4" name="QO_5_BD.52_4#75044b23b?iti=4&amp;htil=1&amp;pid=295807363&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7790688" y="1582154"/>
            <a:ext cx="1993392" cy="1088136"/>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5" name="QO_5_BD.52_5#75044b23b?iti=3&amp;htil=1&amp;pid=295807363&amp;color=0,0,0&amp;vtp=1&amp;bbb=1"/>
          <p:cNvSpPr/>
          <p:nvPr/>
        </p:nvSpPr>
        <p:spPr>
          <a:xfrm>
            <a:off x="3180524" y="2797290"/>
            <a:ext cx="460375" cy="408559"/>
          </a:xfrm>
          <a:prstGeom prst="rect">
            <a:avLst/>
          </a:prstGeom>
          <a:noFill/>
        </p:spPr>
        <p:txBody>
          <a:bodyPr wrap="none" lIns="0" tIns="0" rIns="0" bIns="0" rtlCol="0" anchor="t"/>
          <a:lstStyle/>
          <a:p>
            <a:pPr algn="ctr"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图1</a:t>
            </a:r>
            <a:endParaRPr lang="en-US" altLang="zh-CN" sz="2000" dirty="0"/>
          </a:p>
        </p:txBody>
      </p:sp>
      <p:sp>
        <p:nvSpPr>
          <p:cNvPr id="6" name="QO_5_BD.52_6#75044b23b?iti=4&amp;htil=1&amp;pid=295807363&amp;color=0,0,0&amp;vtp=1&amp;bbb=1"/>
          <p:cNvSpPr/>
          <p:nvPr/>
        </p:nvSpPr>
        <p:spPr>
          <a:xfrm>
            <a:off x="8557196" y="2797290"/>
            <a:ext cx="460375" cy="408559"/>
          </a:xfrm>
          <a:prstGeom prst="rect">
            <a:avLst/>
          </a:prstGeom>
          <a:noFill/>
        </p:spPr>
        <p:txBody>
          <a:bodyPr wrap="none" lIns="0" tIns="0" rIns="0" bIns="0" rtlCol="0" anchor="t"/>
          <a:lstStyle/>
          <a:p>
            <a:pPr algn="ctr"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图2</a:t>
            </a:r>
            <a:endParaRPr lang="en-US" altLang="zh-CN" sz="2000" dirty="0"/>
          </a:p>
        </p:txBody>
      </p:sp>
      <mc:AlternateContent xmlns:mc="http://schemas.openxmlformats.org/markup-compatibility/2006">
        <mc:Choice xmlns:a14="http://schemas.microsoft.com/office/drawing/2010/main" Requires="a14">
          <p:sp>
            <p:nvSpPr>
              <p:cNvPr id="7" name="QO_5_BD.52_7#75044b23b?pid=295807363&amp;color=0,0,0&amp;vtp=1&amp;bbb=1&amp;hb=1"/>
              <p:cNvSpPr/>
              <p:nvPr/>
            </p:nvSpPr>
            <p:spPr>
              <a:xfrm>
                <a:off x="722376" y="3261279"/>
                <a:ext cx="10753344" cy="3205734"/>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①图中几种限制酶的识别序列和切割位点为</a:t>
                </a:r>
                <a:endParaRPr lang="en-US" altLang="zh-CN" sz="2000" dirty="0"/>
              </a:p>
              <a:p>
                <a:pPr latinLnBrk="1">
                  <a:lnSpc>
                    <a:spcPts val="3700"/>
                  </a:lnSpc>
                </a:pP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𝐵𝑎𝑚</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H</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Ⅰ</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d>
                      <m:dPr>
                        <m:begChr m:val=""/>
                        <m:endChr m:val=""/>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d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5</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G</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GATCC</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e>
                    </m:d>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a:p>
                <a:pPr latinLnBrk="1">
                  <a:lnSpc>
                    <a:spcPts val="3700"/>
                  </a:lnSpc>
                </a:pP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𝐸𝑐𝑜</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R</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Ⅰ</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d>
                      <m:dPr>
                        <m:begChr m:val=""/>
                        <m:endChr m:val=""/>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d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5</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G</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AATTC</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e>
                    </m:d>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a:p>
                <a:pPr latinLnBrk="1">
                  <a:lnSpc>
                    <a:spcPts val="3700"/>
                  </a:lnSpc>
                </a:pP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𝑆𝑚𝑎</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Ⅰ：</a:t>
                </a:r>
                <a14:m>
                  <m:oMath xmlns:m="http://schemas.openxmlformats.org/officeDocument/2006/math">
                    <m:d>
                      <m:dPr>
                        <m:begChr m:val=""/>
                        <m:endChr m:val=""/>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d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5</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CCC</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GGG</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e>
                    </m:d>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a:p>
                <a:pPr latinLnBrk="1">
                  <a:lnSpc>
                    <a:spcPts val="3700"/>
                  </a:lnSpc>
                </a:pP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𝑆𝑎𝑙</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Ⅰ：</a:t>
                </a:r>
                <a14:m>
                  <m:oMath xmlns:m="http://schemas.openxmlformats.org/officeDocument/2006/math">
                    <m:d>
                      <m:dPr>
                        <m:begChr m:val=""/>
                        <m:endChr m:val=""/>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d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5</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G</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TCGAC</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e>
                    </m:d>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a:p>
                <a:pPr latinLnBrk="1">
                  <a:lnSpc>
                    <a:spcPts val="3700"/>
                  </a:lnSpc>
                </a:pP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②</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𝐿𝑎𝑐𝑍</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基因编码产生的</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𝛽</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半乳糖苷酶可分解</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X</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gal</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产生蓝色物质，使菌落呈蓝色</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，否则菌落为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白色</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，该方法称为“蓝白斑”法</a:t>
                </a:r>
                <a:endParaRPr lang="en-US" altLang="zh-CN" sz="2000" dirty="0"/>
              </a:p>
            </p:txBody>
          </p:sp>
        </mc:Choice>
        <mc:Fallback>
          <p:sp>
            <p:nvSpPr>
              <p:cNvPr id="7" name="QO_5_BD.52_7#75044b23b?pid=295807363&amp;color=0,0,0&amp;vtp=1&amp;bbb=1&amp;hb=1"/>
              <p:cNvSpPr>
                <a:spLocks noRot="1" noChangeAspect="1" noMove="1" noResize="1" noEditPoints="1" noAdjustHandles="1" noChangeArrowheads="1" noChangeShapeType="1" noTextEdit="1"/>
              </p:cNvSpPr>
              <p:nvPr/>
            </p:nvSpPr>
            <p:spPr>
              <a:xfrm>
                <a:off x="722376" y="3261279"/>
                <a:ext cx="10753344" cy="3205734"/>
              </a:xfrm>
              <a:prstGeom prst="rect">
                <a:avLst/>
              </a:prstGeom>
              <a:blipFill rotWithShape="1">
                <a:blip r:embed="rId3"/>
                <a:stretch>
                  <a:fillRect l="-4" t="-17" r="-248" b="-1401"/>
                </a:stretch>
              </a:blipFill>
            </p:spPr>
            <p:txBody>
              <a:bodyPr/>
              <a:lstStyle/>
              <a:p>
                <a:r>
                  <a:rPr lang="zh-CN" altLang="en-US">
                    <a:noFill/>
                  </a:rPr>
                  <a:t> </a:t>
                </a:r>
              </a:p>
            </p:txBody>
          </p:sp>
        </mc:Fallback>
      </mc:AlternateContent>
    </p:spTree>
  </p:cSld>
  <p:clrMapOvr>
    <a:masterClrMapping/>
  </p:clrMapOvr>
  <p:transition>
    <p:fade/>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6_BD.53_1#fa9e62080?pid=75044b23b&amp;color=0,0,0&amp;vtp=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（1）先提取胰岛B细胞中的总</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RNA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，通过一定方法分离纯化出胰岛素基因的</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mRNA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，经</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过程得到</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cDNA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，然后设计引物并利用</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PCR</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扩增胰岛素基因。选择胰岛B细胞提取</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RNA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的原因是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B_6_BD.53_1#fa9e62080?pid=75044b23b&amp;color=0,0,0&amp;vtp=1&amp;bbb=1&amp;hb=1"/>
              <p:cNvSpPr>
                <a:spLocks noRot="1" noChangeAspect="1" noMove="1" noResize="1" noEditPoints="1" noAdjustHandles="1" noChangeArrowheads="1" noChangeShapeType="1" noTextEdit="1"/>
              </p:cNvSpPr>
              <p:nvPr/>
            </p:nvSpPr>
            <p:spPr>
              <a:xfrm>
                <a:off x="722376" y="972000"/>
                <a:ext cx="10753344" cy="1300353"/>
              </a:xfrm>
              <a:prstGeom prst="rect">
                <a:avLst/>
              </a:prstGeom>
              <a:blipFill rotWithShape="1">
                <a:blip r:embed="rId1"/>
                <a:stretch>
                  <a:fillRect l="-4" t="-35" r="-35" b="-3491"/>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3" name="QB_6_AS.56_1#fa9e62080?vop=1&amp;pid=75044b23b&amp;color=0,0,0&amp;vtp=1&amp;bbb=1&amp;hb=1"/>
              <p:cNvSpPr/>
              <p:nvPr/>
            </p:nvSpPr>
            <p:spPr>
              <a:xfrm>
                <a:off x="722376" y="2279650"/>
                <a:ext cx="10753344" cy="13261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先提取胰岛B细胞中的总</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RNA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，通过一定方法分离纯化出胰岛素基因的</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mRNA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，经逆转录过</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程得到</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cDNA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，然后设计引物并利用</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PCR</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扩增胰岛素基因。选择胰岛B细胞提取</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RNA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是因为胰岛素</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基因在胰岛</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B细胞中才能表达。</a:t>
                </a:r>
                <a:endParaRPr lang="en-US" altLang="zh-CN" sz="2200" dirty="0"/>
              </a:p>
            </p:txBody>
          </p:sp>
        </mc:Choice>
        <mc:Fallback>
          <p:sp>
            <p:nvSpPr>
              <p:cNvPr id="3" name="QB_6_AS.56_1#fa9e62080?vop=1&amp;pid=75044b23b&amp;color=0,0,0&amp;vtp=1&amp;bbb=1&amp;hb=1"/>
              <p:cNvSpPr>
                <a:spLocks noRot="1" noChangeAspect="1" noMove="1" noResize="1" noEditPoints="1" noAdjustHandles="1" noChangeArrowheads="1" noChangeShapeType="1" noTextEdit="1"/>
              </p:cNvSpPr>
              <p:nvPr/>
            </p:nvSpPr>
            <p:spPr>
              <a:xfrm>
                <a:off x="722376" y="2279650"/>
                <a:ext cx="10753344" cy="1326134"/>
              </a:xfrm>
              <a:prstGeom prst="rect">
                <a:avLst/>
              </a:prstGeom>
              <a:blipFill rotWithShape="1">
                <a:blip r:embed="rId2"/>
                <a:stretch>
                  <a:fillRect l="-4" r="-449" b="-3428"/>
                </a:stretch>
              </a:blipFill>
            </p:spPr>
            <p:txBody>
              <a:bodyPr/>
              <a:lstStyle/>
              <a:p>
                <a:r>
                  <a:rPr lang="zh-CN" altLang="en-US">
                    <a:noFill/>
                  </a:rPr>
                  <a:t> </a:t>
                </a:r>
              </a:p>
            </p:txBody>
          </p:sp>
        </mc:Fallback>
      </mc:AlternateContent>
      <p:sp>
        <p:nvSpPr>
          <p:cNvPr id="4" name="QB_6_AN.54_1#fa9e62080.blank?pid=75044b23b&amp;color=0,0,0&amp;vpa=24&amp;vtp=1&amp;bbb=1"/>
          <p:cNvSpPr/>
          <p:nvPr/>
        </p:nvSpPr>
        <p:spPr>
          <a:xfrm>
            <a:off x="10356914" y="933900"/>
            <a:ext cx="946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逆转录</a:t>
            </a:r>
            <a:endParaRPr lang="en-US" altLang="zh-CN" sz="2000" dirty="0"/>
          </a:p>
        </p:txBody>
      </p:sp>
      <p:sp>
        <p:nvSpPr>
          <p:cNvPr id="5" name="QB_6_AN.55_1#fa9e62080.blank?pid=75044b23b&amp;color=0,0,0&amp;vpa=25&amp;vtp=1&amp;bbb=1"/>
          <p:cNvSpPr/>
          <p:nvPr/>
        </p:nvSpPr>
        <p:spPr>
          <a:xfrm>
            <a:off x="706501" y="1829250"/>
            <a:ext cx="4167188" cy="389509"/>
          </a:xfrm>
          <a:prstGeom prst="rect">
            <a:avLst/>
          </a:prstGeom>
          <a:noFill/>
        </p:spPr>
        <p:txBody>
          <a:bodyPr wrap="none" lIns="0" tIns="0" rIns="0" bIns="0" rtlCol="0" anchor="t"/>
          <a:lstStyle/>
          <a:p>
            <a:pPr algn="ctr" latinLnBrk="1">
              <a:lnSpc>
                <a:spcPts val="34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胰岛素基因在胰岛</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B细胞中才能表达</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3">
                                            <p:bg/>
                                          </p:spTgt>
                                        </p:tgtEl>
                                        <p:attrNameLst>
                                          <p:attrName>style.visibility</p:attrName>
                                        </p:attrNameLst>
                                      </p:cBhvr>
                                      <p:to>
                                        <p:strVal val="visible"/>
                                      </p:to>
                                    </p:set>
                                    <p:animEffect transition="in" filter="fade">
                                      <p:cBhvr>
                                        <p:cTn id="23" dur="500"/>
                                        <p:tgtEl>
                                          <p:spTgt spid="3">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3">
                                            <p:txEl>
                                              <p:pRg st="0" end="0"/>
                                            </p:txEl>
                                          </p:spTgt>
                                        </p:tgtEl>
                                        <p:attrNameLst>
                                          <p:attrName>style.visibility</p:attrName>
                                        </p:attrNameLst>
                                      </p:cBhvr>
                                      <p:to>
                                        <p:strVal val="visible"/>
                                      </p:to>
                                    </p:set>
                                    <p:animEffect transition="in" filter="fade">
                                      <p:cBhvr>
                                        <p:cTn id="26" dur="500"/>
                                        <p:tgtEl>
                                          <p:spTgt spid="3">
                                            <p:txEl>
                                              <p:pRg st="0" end="0"/>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3">
                                            <p:txEl>
                                              <p:pRg st="1" end="1"/>
                                            </p:txEl>
                                          </p:spTgt>
                                        </p:tgtEl>
                                        <p:attrNameLst>
                                          <p:attrName>style.visibility</p:attrName>
                                        </p:attrNameLst>
                                      </p:cBhvr>
                                      <p:to>
                                        <p:strVal val="visible"/>
                                      </p:to>
                                    </p:set>
                                    <p:animEffect transition="in" filter="fade">
                                      <p:cBhvr>
                                        <p:cTn id="29" dur="500"/>
                                        <p:tgtEl>
                                          <p:spTgt spid="3">
                                            <p:txEl>
                                              <p:pRg st="1" end="1"/>
                                            </p:txEl>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3">
                                            <p:txEl>
                                              <p:pRg st="2" end="2"/>
                                            </p:txEl>
                                          </p:spTgt>
                                        </p:tgtEl>
                                        <p:attrNameLst>
                                          <p:attrName>style.visibility</p:attrName>
                                        </p:attrNameLst>
                                      </p:cBhvr>
                                      <p:to>
                                        <p:strVal val="visible"/>
                                      </p:to>
                                    </p:set>
                                    <p:animEffect transition="in" filter="fade">
                                      <p:cBhvr>
                                        <p:cTn id="32"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6_BD.57_1#fe12708e2?pid=75044b23b&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（2）已知胰岛素基因的</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𝛼</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链为编码链。据图1分析，利用</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PCR</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扩增胰岛素基因时，需对引物</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进行特殊处理。</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PCR</m:t>
                    </m:r>
                  </m:oMath>
                </a14:m>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所需的引物组合是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，在其中一种引物的</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填“</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端”或“</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5</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00" b="0" i="0" kern="0" spc="-99900">
                  <a:solidFill>
                    <a:srgbClr val="FFFFFF"/>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端</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”）需添加</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𝐵𝑎𝑚</m:t>
                    </m:r>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H</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Ⅰ</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识别序列和强启动子。1个胰岛素基因片段扩增4次</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，共需消耗引物</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个</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solidFill>
                    <a:srgbClr val="000000"/>
                  </a:solidFill>
                </a:endParaRPr>
              </a:p>
            </p:txBody>
          </p:sp>
        </mc:Choice>
        <mc:Fallback>
          <p:sp>
            <p:nvSpPr>
              <p:cNvPr id="2" name="QB_6_BD.57_1#fe12708e2?pid=75044b23b&amp;color=0,0,0&amp;vtp=1&amp;bt=1&amp;bbb=1&amp;hb=1"/>
              <p:cNvSpPr>
                <a:spLocks noRot="1" noChangeAspect="1" noMove="1" noResize="1" noEditPoints="1" noAdjustHandles="1" noChangeArrowheads="1" noChangeShapeType="1" noTextEdit="1"/>
              </p:cNvSpPr>
              <p:nvPr/>
            </p:nvSpPr>
            <p:spPr>
              <a:xfrm>
                <a:off x="722376" y="972000"/>
                <a:ext cx="10753344" cy="1300353"/>
              </a:xfrm>
              <a:prstGeom prst="rect">
                <a:avLst/>
              </a:prstGeom>
              <a:blipFill rotWithShape="1">
                <a:blip r:embed="rId1"/>
                <a:stretch>
                  <a:fillRect l="-4" t="-35" r="-1907" b="-3491"/>
                </a:stretch>
              </a:blipFill>
            </p:spPr>
            <p:txBody>
              <a:bodyPr/>
              <a:lstStyle/>
              <a:p>
                <a:r>
                  <a:rPr lang="zh-CN" altLang="en-US">
                    <a:noFill/>
                  </a:rPr>
                  <a:t> </a:t>
                </a:r>
              </a:p>
            </p:txBody>
          </p:sp>
        </mc:Fallback>
      </mc:AlternateContent>
      <p:sp>
        <p:nvSpPr>
          <p:cNvPr id="3" name="QB_6_AN.58_1#fe12708e2.blank?pid=75044b23b&amp;color=0,0,0&amp;vpa=26&amp;vtp=1&amp;bbb=1"/>
          <p:cNvSpPr/>
          <p:nvPr/>
        </p:nvSpPr>
        <p:spPr>
          <a:xfrm>
            <a:off x="5240401" y="1391100"/>
            <a:ext cx="692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②③</a:t>
            </a:r>
            <a:endParaRPr lang="en-US" altLang="zh-CN" sz="2000" dirty="0">
              <a:solidFill>
                <a:srgbClr val="00B050"/>
              </a:solidFill>
            </a:endParaRPr>
          </a:p>
        </p:txBody>
      </p:sp>
      <mc:AlternateContent xmlns:mc="http://schemas.openxmlformats.org/markup-compatibility/2006">
        <mc:Choice xmlns:a14="http://schemas.microsoft.com/office/drawing/2010/main" Requires="a14">
          <p:sp>
            <p:nvSpPr>
              <p:cNvPr id="4" name="QB_6_AN.59_1#fe12708e2.blank?pid=75044b23b&amp;color=0,0,0&amp;vpa=27&amp;vtp=1&amp;bbb=1"/>
              <p:cNvSpPr/>
              <p:nvPr/>
            </p:nvSpPr>
            <p:spPr>
              <a:xfrm>
                <a:off x="8250301" y="1472887"/>
                <a:ext cx="655638" cy="303784"/>
              </a:xfrm>
              <a:prstGeom prst="rect">
                <a:avLst/>
              </a:prstGeom>
              <a:noFill/>
            </p:spPr>
            <p:txBody>
              <a:bodyPr wrap="none" lIns="0" tIns="0" rIns="0" bIns="0" rtlCol="0" anchor="t"/>
              <a:lstStyle/>
              <a:p>
                <a:pPr algn="ctr" latinLnBrk="1">
                  <a:lnSpc>
                    <a:spcPts val="2500"/>
                  </a:lnSpc>
                </a:pPr>
                <a14:m>
                  <m:oMath xmlns:m="http://schemas.openxmlformats.org/officeDocument/2006/math">
                    <m:r>
                      <a:rPr lang="en-US" altLang="zh-CN" sz="2000" b="1" i="1"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𝟓</m:t>
                    </m:r>
                    <m:r>
                      <a:rPr lang="en-US" altLang="zh-CN" sz="2000" b="1" i="0"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端</a:t>
                </a:r>
                <a:endParaRPr lang="en-US" altLang="zh-CN" sz="100" dirty="0">
                  <a:solidFill>
                    <a:srgbClr val="00B050"/>
                  </a:solidFill>
                </a:endParaRPr>
              </a:p>
            </p:txBody>
          </p:sp>
        </mc:Choice>
        <mc:Fallback>
          <p:sp>
            <p:nvSpPr>
              <p:cNvPr id="4" name="QB_6_AN.59_1#fe12708e2.blank?pid=75044b23b&amp;color=0,0,0&amp;vpa=27&amp;vtp=1&amp;bbb=1"/>
              <p:cNvSpPr>
                <a:spLocks noRot="1" noChangeAspect="1" noMove="1" noResize="1" noEditPoints="1" noAdjustHandles="1" noChangeArrowheads="1" noChangeShapeType="1" noTextEdit="1"/>
              </p:cNvSpPr>
              <p:nvPr/>
            </p:nvSpPr>
            <p:spPr>
              <a:xfrm>
                <a:off x="8250301" y="1472887"/>
                <a:ext cx="655638" cy="303784"/>
              </a:xfrm>
              <a:prstGeom prst="rect">
                <a:avLst/>
              </a:prstGeom>
              <a:blipFill rotWithShape="1">
                <a:blip r:embed="rId2"/>
                <a:stretch>
                  <a:fillRect l="-58" t="-3869" r="10" b="-4409"/>
                </a:stretch>
              </a:blipFill>
            </p:spPr>
            <p:txBody>
              <a:bodyPr/>
              <a:lstStyle/>
              <a:p>
                <a:r>
                  <a:rPr lang="zh-CN" altLang="en-US">
                    <a:noFill/>
                  </a:rPr>
                  <a:t> </a:t>
                </a:r>
              </a:p>
            </p:txBody>
          </p:sp>
        </mc:Fallback>
      </mc:AlternateContent>
      <p:sp>
        <p:nvSpPr>
          <p:cNvPr id="5" name="QB_6_AN.60_1#fe12708e2.blank?pid=75044b23b&amp;color=0,0,0&amp;vpa=28&amp;vtp=1&amp;bbb=1"/>
          <p:cNvSpPr/>
          <p:nvPr/>
        </p:nvSpPr>
        <p:spPr>
          <a:xfrm>
            <a:off x="10590276" y="1829250"/>
            <a:ext cx="498475"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30</a:t>
            </a:r>
            <a:endParaRPr lang="en-US" altLang="zh-CN" sz="2000" dirty="0">
              <a:solidFill>
                <a:srgbClr val="00B050"/>
              </a:solidFill>
            </a:endParaRPr>
          </a:p>
        </p:txBody>
      </p:sp>
      <mc:AlternateContent xmlns:mc="http://schemas.openxmlformats.org/markup-compatibility/2006">
        <mc:Choice xmlns:a14="http://schemas.microsoft.com/office/drawing/2010/main" Requires="a14">
          <p:sp>
            <p:nvSpPr>
              <p:cNvPr id="6" name="QB_6_AS.61_1#fe12708e2?vop=1&amp;pid=75044b23b&amp;color=0,0,0&amp;vtp=1&amp;bbb=1&amp;hb=1"/>
              <p:cNvSpPr/>
              <p:nvPr/>
            </p:nvSpPr>
            <p:spPr>
              <a:xfrm>
                <a:off x="722376" y="2281877"/>
                <a:ext cx="10753344" cy="1782763"/>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复制时，子链延伸的方向是从</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5</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端到</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端，因此</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PCR</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所需的引物组合是②③</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；据题干和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题图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1可知，在构建重组</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分子时需要用</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𝐵𝑎𝑚</m:t>
                    </m:r>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H</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Ⅰ</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𝑆𝑎𝑙</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Ⅰ酶切目的基因，已知胰岛素基因的</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𝛼</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链为编码链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𝛽</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链为转录模板链，因此在引物②的</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5</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端添加</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𝐵𝑎𝑚</m:t>
                    </m:r>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H</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Ⅰ</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识别序列和强启动子。</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1个</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胰岛素基因经过</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4个循环的</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PCR</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，共消耗引物的数量为</a:t>
                </a:r>
                <a14:m>
                  <m:oMath xmlns:m="http://schemas.openxmlformats.org/officeDocument/2006/math">
                    <m:sSup>
                      <m:sSupPr>
                        <m:ctrlPr>
                          <a:rPr lang="en-US" altLang="zh-CN" sz="2000" b="0" i="1" dirty="0" smtClean="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e>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4</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p>
                    </m:sSup>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30</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（个）。</a:t>
                </a:r>
                <a:endParaRPr lang="en-US" altLang="zh-CN" sz="2200" dirty="0">
                  <a:solidFill>
                    <a:srgbClr val="000000"/>
                  </a:solidFill>
                </a:endParaRPr>
              </a:p>
            </p:txBody>
          </p:sp>
        </mc:Choice>
        <mc:Fallback>
          <p:sp>
            <p:nvSpPr>
              <p:cNvPr id="6" name="QB_6_AS.61_1#fe12708e2?vop=1&amp;pid=75044b23b&amp;color=0,0,0&amp;vtp=1&amp;bbb=1&amp;hb=1"/>
              <p:cNvSpPr>
                <a:spLocks noRot="1" noChangeAspect="1" noMove="1" noResize="1" noEditPoints="1" noAdjustHandles="1" noChangeArrowheads="1" noChangeShapeType="1" noTextEdit="1"/>
              </p:cNvSpPr>
              <p:nvPr/>
            </p:nvSpPr>
            <p:spPr>
              <a:xfrm>
                <a:off x="722376" y="2281877"/>
                <a:ext cx="10753344" cy="1782763"/>
              </a:xfrm>
              <a:prstGeom prst="rect">
                <a:avLst/>
              </a:prstGeom>
              <a:blipFill rotWithShape="1">
                <a:blip r:embed="rId3"/>
                <a:stretch>
                  <a:fillRect l="-4" t="-18" r="-1033" b="-256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6">
                                            <p:bg/>
                                          </p:spTgt>
                                        </p:tgtEl>
                                        <p:attrNameLst>
                                          <p:attrName>style.visibility</p:attrName>
                                        </p:attrNameLst>
                                      </p:cBhvr>
                                      <p:to>
                                        <p:strVal val="visible"/>
                                      </p:to>
                                    </p:set>
                                    <p:animEffect transition="in" filter="fade">
                                      <p:cBhvr>
                                        <p:cTn id="31" dur="500"/>
                                        <p:tgtEl>
                                          <p:spTgt spid="6">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6">
                                            <p:txEl>
                                              <p:pRg st="0" end="0"/>
                                            </p:txEl>
                                          </p:spTgt>
                                        </p:tgtEl>
                                        <p:attrNameLst>
                                          <p:attrName>style.visibility</p:attrName>
                                        </p:attrNameLst>
                                      </p:cBhvr>
                                      <p:to>
                                        <p:strVal val="visible"/>
                                      </p:to>
                                    </p:set>
                                    <p:animEffect transition="in" filter="fade">
                                      <p:cBhvr>
                                        <p:cTn id="34" dur="500"/>
                                        <p:tgtEl>
                                          <p:spTgt spid="6">
                                            <p:txEl>
                                              <p:pRg st="0" end="0"/>
                                            </p:txEl>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6">
                                            <p:txEl>
                                              <p:pRg st="1" end="1"/>
                                            </p:txEl>
                                          </p:spTgt>
                                        </p:tgtEl>
                                        <p:attrNameLst>
                                          <p:attrName>style.visibility</p:attrName>
                                        </p:attrNameLst>
                                      </p:cBhvr>
                                      <p:to>
                                        <p:strVal val="visible"/>
                                      </p:to>
                                    </p:set>
                                    <p:animEffect transition="in" filter="fade">
                                      <p:cBhvr>
                                        <p:cTn id="37" dur="500"/>
                                        <p:tgtEl>
                                          <p:spTgt spid="6">
                                            <p:txEl>
                                              <p:pRg st="1" end="1"/>
                                            </p:txEl>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6">
                                            <p:txEl>
                                              <p:pRg st="2" end="2"/>
                                            </p:txEl>
                                          </p:spTgt>
                                        </p:tgtEl>
                                        <p:attrNameLst>
                                          <p:attrName>style.visibility</p:attrName>
                                        </p:attrNameLst>
                                      </p:cBhvr>
                                      <p:to>
                                        <p:strVal val="visible"/>
                                      </p:to>
                                    </p:set>
                                    <p:animEffect transition="in" filter="fade">
                                      <p:cBhvr>
                                        <p:cTn id="40" dur="500"/>
                                        <p:tgtEl>
                                          <p:spTgt spid="6">
                                            <p:txEl>
                                              <p:pRg st="2" end="2"/>
                                            </p:txEl>
                                          </p:spTgt>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6">
                                            <p:txEl>
                                              <p:pRg st="3" end="3"/>
                                            </p:txEl>
                                          </p:spTgt>
                                        </p:tgtEl>
                                        <p:attrNameLst>
                                          <p:attrName>style.visibility</p:attrName>
                                        </p:attrNameLst>
                                      </p:cBhvr>
                                      <p:to>
                                        <p:strVal val="visible"/>
                                      </p:to>
                                    </p:set>
                                    <p:animEffect transition="in" filter="fade">
                                      <p:cBhvr>
                                        <p:cTn id="43" dur="500"/>
                                        <p:tgtEl>
                                          <p:spTgt spid="6">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6" grpId="0" animBg="1"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6_BD.62_1#7dca6a334?pid=75044b23b&amp;color=0,0,0&amp;vtp=1&amp;bt=1&amp;bbb=1&amp;hb=1"/>
              <p:cNvSpPr/>
              <p:nvPr/>
            </p:nvSpPr>
            <p:spPr>
              <a:xfrm>
                <a:off x="722376" y="969265"/>
                <a:ext cx="1075334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（3）为确保胰岛素基因正确插入图2的载体中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，需选择的限制酶组合是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。已</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知胰岛素基因</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𝛼</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链的碱基序列为</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5</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TTTAAAGGG</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，强启动子的碱基序列为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5</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GCTGCATG</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，请写出胰岛素基因上游引物的18个碱基序列：</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5</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00" b="0" i="0" kern="0" spc="-99900">
                  <a:solidFill>
                    <a:srgbClr val="FFFFFF"/>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solidFill>
                    <a:srgbClr val="000000"/>
                  </a:solidFill>
                </a:endParaRPr>
              </a:p>
            </p:txBody>
          </p:sp>
        </mc:Choice>
        <mc:Fallback>
          <p:sp>
            <p:nvSpPr>
              <p:cNvPr id="2" name="QB_6_BD.62_1#7dca6a334?pid=75044b23b&amp;color=0,0,0&amp;vtp=1&amp;bt=1&amp;bbb=1&amp;hb=1"/>
              <p:cNvSpPr>
                <a:spLocks noRot="1" noChangeAspect="1" noMove="1" noResize="1" noEditPoints="1" noAdjustHandles="1" noChangeArrowheads="1" noChangeShapeType="1" noTextEdit="1"/>
              </p:cNvSpPr>
              <p:nvPr/>
            </p:nvSpPr>
            <p:spPr>
              <a:xfrm>
                <a:off x="722376" y="969265"/>
                <a:ext cx="10753344" cy="1757553"/>
              </a:xfrm>
              <a:prstGeom prst="rect">
                <a:avLst/>
              </a:prstGeom>
              <a:blipFill rotWithShape="1">
                <a:blip r:embed="rId1"/>
                <a:stretch>
                  <a:fillRect l="-4" t="-15" b="-2594"/>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3" name="QB_6_AN.63_1#7dca6a334.blank?pid=75044b23b&amp;color=0,0,0&amp;vpa=29&amp;vtp=1&amp;bbb=1"/>
              <p:cNvSpPr/>
              <p:nvPr/>
            </p:nvSpPr>
            <p:spPr>
              <a:xfrm>
                <a:off x="8650351" y="1012952"/>
                <a:ext cx="2105025" cy="303784"/>
              </a:xfrm>
              <a:prstGeom prst="rect">
                <a:avLst/>
              </a:prstGeom>
              <a:noFill/>
            </p:spPr>
            <p:txBody>
              <a:bodyPr wrap="none" lIns="0" tIns="0" rIns="0" bIns="0" rtlCol="0" anchor="t"/>
              <a:lstStyle/>
              <a:p>
                <a:pPr algn="ctr" latinLnBrk="1">
                  <a:lnSpc>
                    <a:spcPts val="2500"/>
                  </a:lnSpc>
                </a:pPr>
                <a14:m>
                  <m:oMath xmlns:m="http://schemas.openxmlformats.org/officeDocument/2006/math">
                    <m:r>
                      <a:rPr lang="en-US" altLang="zh-CN" sz="2000" b="1" i="1"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𝑩𝒂𝒎</m:t>
                    </m:r>
                    <m:r>
                      <a:rPr lang="en-US" altLang="zh-CN" sz="2000" b="1" i="0"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𝐇</m:t>
                    </m:r>
                    <m:r>
                      <a:rPr lang="en-US" altLang="zh-CN" sz="2000" b="1" i="0"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Ⅰ</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和</a:t>
                </a:r>
                <a14:m>
                  <m:oMath xmlns:m="http://schemas.openxmlformats.org/officeDocument/2006/math">
                    <m:r>
                      <a:rPr lang="en-US" altLang="zh-CN" sz="2000" b="1" i="1"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𝑺𝒂𝒍</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Ⅰ</a:t>
                </a:r>
                <a:endParaRPr lang="en-US" altLang="zh-CN" sz="100" dirty="0">
                  <a:solidFill>
                    <a:srgbClr val="00B050"/>
                  </a:solidFill>
                </a:endParaRPr>
              </a:p>
            </p:txBody>
          </p:sp>
        </mc:Choice>
        <mc:Fallback>
          <p:sp>
            <p:nvSpPr>
              <p:cNvPr id="3" name="QB_6_AN.63_1#7dca6a334.blank?pid=75044b23b&amp;color=0,0,0&amp;vpa=29&amp;vtp=1&amp;bbb=1"/>
              <p:cNvSpPr>
                <a:spLocks noRot="1" noChangeAspect="1" noMove="1" noResize="1" noEditPoints="1" noAdjustHandles="1" noChangeArrowheads="1" noChangeShapeType="1" noTextEdit="1"/>
              </p:cNvSpPr>
              <p:nvPr/>
            </p:nvSpPr>
            <p:spPr>
              <a:xfrm>
                <a:off x="8650351" y="1012952"/>
                <a:ext cx="2105025" cy="303784"/>
              </a:xfrm>
              <a:prstGeom prst="rect">
                <a:avLst/>
              </a:prstGeom>
              <a:blipFill rotWithShape="1">
                <a:blip r:embed="rId2"/>
                <a:stretch>
                  <a:fillRect l="-18" t="-3804" r="18" b="-4473"/>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4" name="QB_6_AN.64_1#7dca6a334.blank?pid=75044b23b&amp;color=0,0,0&amp;vpa=30&amp;vtp=1&amp;bbb=1"/>
              <p:cNvSpPr/>
              <p:nvPr/>
            </p:nvSpPr>
            <p:spPr>
              <a:xfrm>
                <a:off x="771588" y="2372550"/>
                <a:ext cx="3087688" cy="294577"/>
              </a:xfrm>
              <a:prstGeom prst="rect">
                <a:avLst/>
              </a:prstGeom>
              <a:noFill/>
            </p:spPr>
            <p:txBody>
              <a:bodyPr wrap="none" lIns="0" tIns="0" rIns="0" bIns="0" rtlCol="0" anchor="t"/>
              <a:lstStyle/>
              <a:p>
                <a:pPr algn="ctr" latinLnBrk="1">
                  <a:lnSpc>
                    <a:spcPts val="2500"/>
                  </a:lnSpc>
                </a:pPr>
                <a14:m>
                  <m:oMath xmlns:m="http://schemas.openxmlformats.org/officeDocument/2006/math">
                    <m:r>
                      <a:rPr lang="en-US" altLang="zh-CN" sz="2000" b="1" i="0"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𝐆𝐆𝐀𝐓𝐂𝐂𝐆𝐂𝐓𝐆𝐂𝐀𝐓𝐆𝐓𝐓𝐓𝐀</m:t>
                    </m:r>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00" dirty="0"/>
              </a:p>
            </p:txBody>
          </p:sp>
        </mc:Choice>
        <mc:Fallback>
          <p:sp>
            <p:nvSpPr>
              <p:cNvPr id="4" name="QB_6_AN.64_1#7dca6a334.blank?pid=75044b23b&amp;color=0,0,0&amp;vpa=30&amp;vtp=1&amp;bbb=1"/>
              <p:cNvSpPr>
                <a:spLocks noRot="1" noChangeAspect="1" noMove="1" noResize="1" noEditPoints="1" noAdjustHandles="1" noChangeArrowheads="1" noChangeShapeType="1" noTextEdit="1"/>
              </p:cNvSpPr>
              <p:nvPr/>
            </p:nvSpPr>
            <p:spPr>
              <a:xfrm>
                <a:off x="771588" y="2372550"/>
                <a:ext cx="3087688" cy="294577"/>
              </a:xfrm>
              <a:prstGeom prst="rect">
                <a:avLst/>
              </a:prstGeom>
              <a:blipFill rotWithShape="1">
                <a:blip r:embed="rId3"/>
                <a:stretch>
                  <a:fillRect l="-2" t="-64" r="12" b="-7717"/>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5" name="QB_6_AS.65_1#7dca6a334?vop=1&amp;pid=75044b23b&amp;color=0,0,0&amp;vtp=1&amp;bbb=1&amp;hb=1"/>
              <p:cNvSpPr/>
              <p:nvPr/>
            </p:nvSpPr>
            <p:spPr>
              <a:xfrm>
                <a:off x="722376" y="273685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据题图和上述分析可知，为确保胰岛素基因正确插入题图2的载体中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，需选择的限制酶组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合是</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𝐵𝑎𝑚</m:t>
                    </m:r>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H</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Ⅰ</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𝑆𝑎𝑙</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Ⅰ。已知胰岛素基因</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𝛼</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链的碱基序列为</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5</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TTTAAAGGG</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，强启动子的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碱基序列为</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5</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GCTGCATG</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，则胰岛素基因上游引物的碱基序列应依次包含</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𝐵𝑎𝑚</m:t>
                    </m:r>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H</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Ⅰ</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的识别</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序列</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、强启动子序列和</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𝛽</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链</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端部分序列的互补序列，即其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18个碱基序列为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5</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GGATCCGCTGCATGTTTA</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solidFill>
                    <a:srgbClr val="000000"/>
                  </a:solidFill>
                </a:endParaRPr>
              </a:p>
            </p:txBody>
          </p:sp>
        </mc:Choice>
        <mc:Fallback>
          <p:sp>
            <p:nvSpPr>
              <p:cNvPr id="5" name="QB_6_AS.65_1#7dca6a334?vop=1&amp;pid=75044b23b&amp;color=0,0,0&amp;vtp=1&amp;bbb=1&amp;hb=1"/>
              <p:cNvSpPr>
                <a:spLocks noRot="1" noChangeAspect="1" noMove="1" noResize="1" noEditPoints="1" noAdjustHandles="1" noChangeArrowheads="1" noChangeShapeType="1" noTextEdit="1"/>
              </p:cNvSpPr>
              <p:nvPr/>
            </p:nvSpPr>
            <p:spPr>
              <a:xfrm>
                <a:off x="722376" y="2736850"/>
                <a:ext cx="10753344" cy="2240534"/>
              </a:xfrm>
              <a:prstGeom prst="rect">
                <a:avLst/>
              </a:prstGeom>
              <a:blipFill rotWithShape="1">
                <a:blip r:embed="rId4"/>
                <a:stretch>
                  <a:fillRect l="-4" b="-202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5">
                                            <p:txEl>
                                              <p:pRg st="1" end="1"/>
                                            </p:txEl>
                                          </p:spTgt>
                                        </p:tgtEl>
                                        <p:attrNameLst>
                                          <p:attrName>style.visibility</p:attrName>
                                        </p:attrNameLst>
                                      </p:cBhvr>
                                      <p:to>
                                        <p:strVal val="visible"/>
                                      </p:to>
                                    </p:set>
                                    <p:animEffect transition="in" filter="fade">
                                      <p:cBhvr>
                                        <p:cTn id="29" dur="500"/>
                                        <p:tgtEl>
                                          <p:spTgt spid="5">
                                            <p:txEl>
                                              <p:pRg st="1" end="1"/>
                                            </p:txEl>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5">
                                            <p:txEl>
                                              <p:pRg st="2" end="2"/>
                                            </p:txEl>
                                          </p:spTgt>
                                        </p:tgtEl>
                                        <p:attrNameLst>
                                          <p:attrName>style.visibility</p:attrName>
                                        </p:attrNameLst>
                                      </p:cBhvr>
                                      <p:to>
                                        <p:strVal val="visible"/>
                                      </p:to>
                                    </p:set>
                                    <p:animEffect transition="in" filter="fade">
                                      <p:cBhvr>
                                        <p:cTn id="32" dur="500"/>
                                        <p:tgtEl>
                                          <p:spTgt spid="5">
                                            <p:txEl>
                                              <p:pRg st="2" end="2"/>
                                            </p:txEl>
                                          </p:spTgt>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5">
                                            <p:txEl>
                                              <p:pRg st="3" end="3"/>
                                            </p:txEl>
                                          </p:spTgt>
                                        </p:tgtEl>
                                        <p:attrNameLst>
                                          <p:attrName>style.visibility</p:attrName>
                                        </p:attrNameLst>
                                      </p:cBhvr>
                                      <p:to>
                                        <p:strVal val="visible"/>
                                      </p:to>
                                    </p:set>
                                    <p:animEffect transition="in" filter="fade">
                                      <p:cBhvr>
                                        <p:cTn id="35" dur="500"/>
                                        <p:tgtEl>
                                          <p:spTgt spid="5">
                                            <p:txEl>
                                              <p:pRg st="3" end="3"/>
                                            </p:txEl>
                                          </p:spTgt>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5">
                                            <p:txEl>
                                              <p:pRg st="4" end="4"/>
                                            </p:txEl>
                                          </p:spTgt>
                                        </p:tgtEl>
                                        <p:attrNameLst>
                                          <p:attrName>style.visibility</p:attrName>
                                        </p:attrNameLst>
                                      </p:cBhvr>
                                      <p:to>
                                        <p:strVal val="visible"/>
                                      </p:to>
                                    </p:set>
                                    <p:animEffect transition="in" filter="fade">
                                      <p:cBhvr>
                                        <p:cTn id="38" dur="500"/>
                                        <p:tgtEl>
                                          <p:spTgt spid="5">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66_1#2b8178b2c?pid=75044b23b&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（4）“蓝白斑”法是基因工程中常用的筛选方法</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。请简述将胰岛素基因导入大肠杆菌并筛选工</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程菌的过程：</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________________________________________________________________________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4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AlternateContent xmlns:mc="http://schemas.openxmlformats.org/markup-compatibility/2006">
        <mc:Choice xmlns:a14="http://schemas.microsoft.com/office/drawing/2010/main" Requires="a14">
          <p:sp>
            <p:nvSpPr>
              <p:cNvPr id="3" name="QB_6_AN.67_1#2b8178b2c.blank?pid=75044b23b&amp;color=0,0,0&amp;vpa=31&amp;vtp=1&amp;bbb=1&amp;hb=1"/>
              <p:cNvSpPr/>
              <p:nvPr/>
            </p:nvSpPr>
            <p:spPr>
              <a:xfrm>
                <a:off x="722377" y="1391100"/>
                <a:ext cx="10749631" cy="865759"/>
              </a:xfrm>
              <a:prstGeom prst="rect">
                <a:avLst/>
              </a:prstGeom>
              <a:noFill/>
            </p:spPr>
            <p:txBody>
              <a:bodyPr wrap="none" lIns="0" tIns="0" rIns="0" bIns="0" rtlCol="0" anchor="t"/>
              <a:lstStyle/>
              <a:p>
                <a:pPr latinLnBrk="1">
                  <a:lnSpc>
                    <a:spcPts val="3565"/>
                  </a:lnSpc>
                </a:pPr>
                <a:r>
                  <a:rPr lang="en-US" altLang="zh-CN" sz="2000" b="1" i="0">
                    <a:solidFill>
                      <a:srgbClr val="00B050"/>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经</a:t>
                </a:r>
                <a14:m>
                  <m:oMath xmlns:m="http://schemas.openxmlformats.org/officeDocument/2006/math">
                    <m:sSub>
                      <m:sSubPr>
                        <m:ctrlPr>
                          <a:rPr lang="en-US" altLang="zh-CN" sz="2000" b="1" i="1" dirty="0">
                            <a:solidFill>
                              <a:srgbClr val="00B05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1" i="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𝐂𝐚𝐂𝐥</m:t>
                        </m:r>
                      </m:e>
                      <m:sub>
                        <m:r>
                          <a:rPr lang="en-US" altLang="zh-CN" sz="2000" b="1" i="1">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𝟐</m:t>
                        </m:r>
                      </m:sub>
                    </m:sSub>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溶液处理的）大肠杆菌与重组质粒混合培养一段时间后</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，将大肠杆菌接</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65"/>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种到添加了氨苄青霉素和</a:t>
                </a:r>
                <a14:m>
                  <m:oMath xmlns:m="http://schemas.openxmlformats.org/officeDocument/2006/math">
                    <m:r>
                      <a:rPr lang="en-US" altLang="zh-CN" sz="2000" b="1" i="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𝐗</m:t>
                    </m:r>
                    <m:r>
                      <a:rPr lang="en-US" altLang="zh-CN" sz="2000" b="1" i="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1" i="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𝐠𝐚𝐥</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的培养基上培养，筛选出白色的菌落即为工程菌</a:t>
                </a:r>
                <a:endParaRPr lang="en-US" altLang="zh-CN" sz="2000" dirty="0"/>
              </a:p>
            </p:txBody>
          </p:sp>
        </mc:Choice>
        <mc:Fallback>
          <p:sp>
            <p:nvSpPr>
              <p:cNvPr id="3" name="QB_6_AN.67_1#2b8178b2c.blank?pid=75044b23b&amp;color=0,0,0&amp;vpa=31&amp;vtp=1&amp;bbb=1&amp;hb=1"/>
              <p:cNvSpPr>
                <a:spLocks noRot="1" noChangeAspect="1" noMove="1" noResize="1" noEditPoints="1" noAdjustHandles="1" noChangeArrowheads="1" noChangeShapeType="1" noTextEdit="1"/>
              </p:cNvSpPr>
              <p:nvPr/>
            </p:nvSpPr>
            <p:spPr>
              <a:xfrm>
                <a:off x="722377" y="1391100"/>
                <a:ext cx="10749631" cy="865759"/>
              </a:xfrm>
              <a:prstGeom prst="rect">
                <a:avLst/>
              </a:prstGeom>
              <a:blipFill rotWithShape="1">
                <a:blip r:embed="rId1"/>
                <a:stretch>
                  <a:fillRect l="-4" t="-52" r="-814" b="-4539"/>
                </a:stretch>
              </a:blipFill>
            </p:spPr>
            <p:txBody>
              <a:bodyPr/>
              <a:lstStyle/>
              <a:p>
                <a:r>
                  <a:rPr lang="zh-CN" altLang="en-US">
                    <a:noFill/>
                  </a:rPr>
                  <a:t> </a:t>
                </a:r>
              </a:p>
            </p:txBody>
          </p:sp>
        </mc:Fallback>
      </mc:AlternateContent>
      <p:sp>
        <p:nvSpPr>
          <p:cNvPr id="4" name="QB_6_AS.68_1#2b8178b2c?vop=1&amp;pid=75044b23b&amp;color=0,0,0&amp;vtp=1&amp;bbb=1"/>
          <p:cNvSpPr/>
          <p:nvPr/>
        </p:nvSpPr>
        <p:spPr>
          <a:xfrm>
            <a:off x="722376" y="2317375"/>
            <a:ext cx="10753344" cy="434785"/>
          </a:xfrm>
          <a:prstGeom prst="rect">
            <a:avLst/>
          </a:prstGeom>
          <a:noFill/>
        </p:spPr>
        <p:txBody>
          <a:bodyPr wrap="none" lIns="0" tIns="0" rIns="0" bIns="0" rtlCol="0" anchor="t"/>
          <a:lstStyle/>
          <a:p>
            <a:pPr algn="l" latinLnBrk="1">
              <a:lnSpc>
                <a:spcPts val="39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将胰岛素基因导入大肠杆菌并利用“蓝白斑”法筛选工程菌的过程见答案。</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4">
                                            <p:bg/>
                                          </p:spTgt>
                                        </p:tgtEl>
                                        <p:attrNameLst>
                                          <p:attrName>style.visibility</p:attrName>
                                        </p:attrNameLst>
                                      </p:cBhvr>
                                      <p:to>
                                        <p:strVal val="visible"/>
                                      </p:to>
                                    </p:set>
                                    <p:animEffect transition="in" filter="fade">
                                      <p:cBhvr>
                                        <p:cTn id="18" dur="500"/>
                                        <p:tgtEl>
                                          <p:spTgt spid="4">
                                            <p:bg/>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Effect transition="in" filter="fade">
                                      <p:cBhvr>
                                        <p:cTn id="21"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_1#44cb36ab8?pid=2d59f38a7&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[江苏徐州2024高二期末]</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水蛭素可用于预防和治疗血栓。研究发现，将水蛭素第</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47位的天冬</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酰胺替换为赖氨酸</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，其抗凝血活性显著提高</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，可通过奶牛乳腺生物反应器批量生产活性高的水蛭</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素</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下列相关叙述正确的是(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2_1#44cb36ab8.bracket?pid=2d59f38a7&amp;color=0,0,0&amp;vpa=1&amp;vtp=1"/>
          <p:cNvSpPr/>
          <p:nvPr/>
        </p:nvSpPr>
        <p:spPr>
          <a:xfrm>
            <a:off x="3970401" y="1867350"/>
            <a:ext cx="35560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mc:AlternateContent xmlns:mc="http://schemas.openxmlformats.org/markup-compatibility/2006">
        <mc:Choice xmlns:a14="http://schemas.microsoft.com/office/drawing/2010/main" Requires="a14">
          <p:sp>
            <p:nvSpPr>
              <p:cNvPr id="4" name="QC_5_BD.1_2#44cb36ab8.choices?pid=2d59f38a7&amp;color=0,0,0&amp;vtp=1&amp;bbb=1"/>
              <p:cNvSpPr/>
              <p:nvPr/>
            </p:nvSpPr>
            <p:spPr>
              <a:xfrm>
                <a:off x="722376" y="233407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A.对水蛭素进行改造的直接操作对象为已有的水蛭素</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.改造好的水蛭素基因可以直接用显微注射法导入奶牛的受精卵中</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.需要将乳腺中特异表达的基因的启动子与目的基因重组在一起</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.水蛭素基因及其</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mRNA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只能从转基因奶牛的乳腺细胞中提取并检测</a:t>
                </a:r>
                <a:endParaRPr lang="en-US" altLang="zh-CN" sz="2000" dirty="0"/>
              </a:p>
            </p:txBody>
          </p:sp>
        </mc:Choice>
        <mc:Fallback>
          <p:sp>
            <p:nvSpPr>
              <p:cNvPr id="4" name="QC_5_BD.1_2#44cb36ab8.choices?pid=2d59f38a7&amp;color=0,0,0&amp;vtp=1&amp;bbb=1"/>
              <p:cNvSpPr>
                <a:spLocks noRot="1" noChangeAspect="1" noMove="1" noResize="1" noEditPoints="1" noAdjustHandles="1" noChangeArrowheads="1" noChangeShapeType="1" noTextEdit="1"/>
              </p:cNvSpPr>
              <p:nvPr/>
            </p:nvSpPr>
            <p:spPr>
              <a:xfrm>
                <a:off x="722376" y="2334074"/>
                <a:ext cx="10753344" cy="1796034"/>
              </a:xfrm>
              <a:prstGeom prst="rect">
                <a:avLst/>
              </a:prstGeom>
              <a:blipFill rotWithShape="1">
                <a:blip r:embed="rId1"/>
                <a:stretch>
                  <a:fillRect l="-4" t="-25" b="-2506"/>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3_1#44cb36ab8?vop=1&amp;pid=2d59f38a7&amp;color=0,0,0&amp;vtp=1&amp;bt=1&amp;bbb=1&amp;hb=1"/>
              <p:cNvSpPr/>
              <p:nvPr/>
            </p:nvSpPr>
            <p:spPr>
              <a:xfrm>
                <a:off x="722376" y="972000"/>
                <a:ext cx="10753344" cy="26977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对水蛭素进行改造的直接操作对象为水蛭素基因，A错误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；改造好的水蛭素基因需要构建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基因表达载体</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，再用显微注射法导入奶牛的受精卵中，B错误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；通过奶牛乳腺生物反应器批量生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产活性高的水蛭素</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，需要将乳腺中特异表达的基因的启动子与目的基因重组在一起，C正确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；转</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基因奶牛的绝大多数细胞</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（成熟的红细胞等无核细胞除外）中都含有水蛭素基因</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，该基因只在乳</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腺细胞中进行选择性表达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，故水蛭素基因可以从大多数细胞中提取并检测，其</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mRNA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只能从转基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因奶牛的乳腺细胞中提取并检测</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，D错误。</a:t>
                </a:r>
                <a:endParaRPr lang="en-US" altLang="zh-CN" sz="2200" dirty="0"/>
              </a:p>
            </p:txBody>
          </p:sp>
        </mc:Choice>
        <mc:Fallback>
          <p:sp>
            <p:nvSpPr>
              <p:cNvPr id="2" name="QC_5_AS.3_1#44cb36ab8?vop=1&amp;pid=2d59f38a7&amp;color=0,0,0&amp;vtp=1&amp;bt=1&amp;bbb=1&amp;hb=1"/>
              <p:cNvSpPr>
                <a:spLocks noRot="1" noChangeAspect="1" noMove="1" noResize="1" noEditPoints="1" noAdjustHandles="1" noChangeArrowheads="1" noChangeShapeType="1" noTextEdit="1"/>
              </p:cNvSpPr>
              <p:nvPr/>
            </p:nvSpPr>
            <p:spPr>
              <a:xfrm>
                <a:off x="722376" y="972000"/>
                <a:ext cx="10753344" cy="2697734"/>
              </a:xfrm>
              <a:prstGeom prst="rect">
                <a:avLst/>
              </a:prstGeom>
              <a:blipFill rotWithShape="1">
                <a:blip r:embed="rId1"/>
                <a:stretch>
                  <a:fillRect l="-4" t="-17" r="-402" b="-166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QC_5_BD.4_1#6ec7ff447?htil=1&amp;pid=2d59f38a7&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7534656" y="1054295"/>
            <a:ext cx="3913632" cy="3163824"/>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3" name="QC_5_BD.4_2#6ec7ff447?htil=1&amp;pid=2d59f38a7&amp;color=0,0,0&amp;vtp=1&amp;bt=1&amp;bbb=1&amp;hb=1"/>
              <p:cNvSpPr/>
              <p:nvPr/>
            </p:nvSpPr>
            <p:spPr>
              <a:xfrm>
                <a:off x="722376" y="972000"/>
                <a:ext cx="6702552"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[河南商丘九师联盟2025高二联考]</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菊花是一种双子叶植物，</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易感桃蚜而影响植株生长</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。某科研团队获得了转</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𝐺𝑁𝐴</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基因</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表达产物能有效抑制桃蚜生长）菊花，流程如图所示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列相关叙述错误的是(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3" name="QC_5_BD.4_2#6ec7ff447?htil=1&amp;pid=2d59f38a7&amp;color=0,0,0&amp;vtp=1&amp;bt=1&amp;bbb=1&amp;hb=1"/>
              <p:cNvSpPr>
                <a:spLocks noRot="1" noChangeAspect="1" noMove="1" noResize="1" noEditPoints="1" noAdjustHandles="1" noChangeArrowheads="1" noChangeShapeType="1" noTextEdit="1"/>
              </p:cNvSpPr>
              <p:nvPr/>
            </p:nvSpPr>
            <p:spPr>
              <a:xfrm>
                <a:off x="722376" y="972000"/>
                <a:ext cx="6702552" cy="1757553"/>
              </a:xfrm>
              <a:prstGeom prst="rect">
                <a:avLst/>
              </a:prstGeom>
              <a:blipFill rotWithShape="1">
                <a:blip r:embed="rId2"/>
                <a:stretch>
                  <a:fillRect l="-6" t="-26" r="-5478" b="-2583"/>
                </a:stretch>
              </a:blipFill>
            </p:spPr>
            <p:txBody>
              <a:bodyPr/>
              <a:lstStyle/>
              <a:p>
                <a:r>
                  <a:rPr lang="zh-CN" altLang="en-US">
                    <a:noFill/>
                  </a:rPr>
                  <a:t> </a:t>
                </a:r>
              </a:p>
            </p:txBody>
          </p:sp>
        </mc:Fallback>
      </mc:AlternateContent>
      <p:sp>
        <p:nvSpPr>
          <p:cNvPr id="4" name="QC_5_AN.5_1#6ec7ff447.bracket?pid=2d59f38a7&amp;color=0,0,0&amp;vpa=2&amp;vtp=1"/>
          <p:cNvSpPr/>
          <p:nvPr/>
        </p:nvSpPr>
        <p:spPr>
          <a:xfrm>
            <a:off x="3208401" y="2324550"/>
            <a:ext cx="357188"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mc:AlternateContent xmlns:mc="http://schemas.openxmlformats.org/markup-compatibility/2006">
        <mc:Choice xmlns:a14="http://schemas.microsoft.com/office/drawing/2010/main" Requires="a14">
          <p:sp>
            <p:nvSpPr>
              <p:cNvPr id="5" name="QC_5_BD.4_3#6ec7ff447.choices?htil=1&amp;pid=2d59f38a7&amp;color=0,0,0&amp;vtp=1&amp;bbb=1"/>
              <p:cNvSpPr/>
              <p:nvPr/>
            </p:nvSpPr>
            <p:spPr>
              <a:xfrm>
                <a:off x="722376" y="2739077"/>
                <a:ext cx="6702552"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A.过程</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b</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分别表示逆转录和</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PCR</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，可获得大量</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𝐺𝑁𝐴</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基因</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.上述基因工程用到的</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Ti</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质粒不需要进行人工改造</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.图中</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c</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过程需要将</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𝐺𝑁𝐴</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基因插入</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Ti</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质粒的</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.通过桃蚜接种实验可以检测图中菊花植株对桃蚜的抗性</a:t>
                </a:r>
                <a:endParaRPr lang="en-US" altLang="zh-CN" sz="2000" dirty="0"/>
              </a:p>
            </p:txBody>
          </p:sp>
        </mc:Choice>
        <mc:Fallback>
          <p:sp>
            <p:nvSpPr>
              <p:cNvPr id="5" name="QC_5_BD.4_3#6ec7ff447.choices?htil=1&amp;pid=2d59f38a7&amp;color=0,0,0&amp;vtp=1&amp;bbb=1"/>
              <p:cNvSpPr>
                <a:spLocks noRot="1" noChangeAspect="1" noMove="1" noResize="1" noEditPoints="1" noAdjustHandles="1" noChangeArrowheads="1" noChangeShapeType="1" noTextEdit="1"/>
              </p:cNvSpPr>
              <p:nvPr/>
            </p:nvSpPr>
            <p:spPr>
              <a:xfrm>
                <a:off x="722376" y="2739077"/>
                <a:ext cx="6702552" cy="1796034"/>
              </a:xfrm>
              <a:prstGeom prst="rect">
                <a:avLst/>
              </a:prstGeom>
              <a:blipFill rotWithShape="1">
                <a:blip r:embed="rId3"/>
                <a:stretch>
                  <a:fillRect l="-6" t="-18" r="8" b="-251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6_1#6ec7ff447?vop=1&amp;pid=2d59f38a7&amp;color=0,0,0&amp;vtp=1&amp;bt=1&amp;bbb=1&amp;hb=1"/>
              <p:cNvSpPr/>
              <p:nvPr/>
            </p:nvSpPr>
            <p:spPr>
              <a:xfrm>
                <a:off x="722376" y="972000"/>
                <a:ext cx="10753344" cy="26977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过程</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是由</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mRNA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合成</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的过程，表示逆转录</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b</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表示</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PCR</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，可获得大量</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𝐺𝑁𝐴</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基因，A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在基因工程操作中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，真正被用作载体的质粒，都是在天然质粒的基础上进行过人工改造的，</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B错</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误</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；由图可知，将目的基因导入受体细胞时采用的是农杆菌转化法，由于</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Ti</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质粒的</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可以</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转移到受体细胞并整合在受体细胞的染色体</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上，因此过程</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c</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需将</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𝐺𝑁𝐴</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基因插入</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Ti</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质粒的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中，C正确；进行个体生物学水平鉴定时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，可通过桃蚜接种实验检测图中菊花植株对桃</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蚜的抗性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，D正确。</a:t>
                </a:r>
                <a:endParaRPr lang="en-US" altLang="zh-CN" sz="2200" dirty="0"/>
              </a:p>
            </p:txBody>
          </p:sp>
        </mc:Choice>
        <mc:Fallback>
          <p:sp>
            <p:nvSpPr>
              <p:cNvPr id="2" name="QC_5_AS.6_1#6ec7ff447?vop=1&amp;pid=2d59f38a7&amp;color=0,0,0&amp;vtp=1&amp;bt=1&amp;bbb=1&amp;hb=1"/>
              <p:cNvSpPr>
                <a:spLocks noRot="1" noChangeAspect="1" noMove="1" noResize="1" noEditPoints="1" noAdjustHandles="1" noChangeArrowheads="1" noChangeShapeType="1" noTextEdit="1"/>
              </p:cNvSpPr>
              <p:nvPr/>
            </p:nvSpPr>
            <p:spPr>
              <a:xfrm>
                <a:off x="722376" y="972000"/>
                <a:ext cx="10753344" cy="2697734"/>
              </a:xfrm>
              <a:prstGeom prst="rect">
                <a:avLst/>
              </a:prstGeom>
              <a:blipFill rotWithShape="1">
                <a:blip r:embed="rId1"/>
                <a:stretch>
                  <a:fillRect l="-4" t="-17" r="-2805" b="-166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QC_5_BD.7_1#02bc7a0e6?htil=2&amp;pid=2d59f38a7&amp;color=0,0,0&amp;tib=255,255,255&amp;vtp=1&amp;hs=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6943900" y="1054295"/>
            <a:ext cx="4480560" cy="2761488"/>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3" name="QC_5_BD.7_2#02bc7a0e6?htil=2&amp;pid=2d59f38a7&amp;color=0,0,0&amp;vtp=1&amp;bt=1&amp;bbb=1&amp;hb=1&amp;hs=1"/>
              <p:cNvSpPr/>
              <p:nvPr/>
            </p:nvSpPr>
            <p:spPr>
              <a:xfrm>
                <a:off x="722376" y="972000"/>
                <a:ext cx="613562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[广东实验中学2025高二月考</a:t>
                </a:r>
                <a:r>
                  <a:rPr lang="en-US" altLang="zh-CN" sz="2000" b="0" i="0">
                    <a:solidFill>
                      <a:srgbClr val="000000"/>
                    </a:solidFill>
                    <a:latin typeface="仿宋" panose="02010609060101010101" pitchFamily="34" charset="-122"/>
                    <a:ea typeface="仿宋" panose="02010609060101010101" pitchFamily="34" charset="-122"/>
                    <a:cs typeface="仿宋" panose="0201060906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乙肝基因工程疫苗的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生产和使用流程如图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，质粒中</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𝐿𝑎𝑐𝑍</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基因可使细菌产生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能够分解</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X</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gal</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的酶，从而使菌落呈现蓝色</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，若无该基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，则菌落呈白色。</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下列叙述错误的是(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3" name="QC_5_BD.7_2#02bc7a0e6?htil=2&amp;pid=2d59f38a7&amp;color=0,0,0&amp;vtp=1&amp;bt=1&amp;bbb=1&amp;hb=1&amp;hs=1"/>
              <p:cNvSpPr>
                <a:spLocks noRot="1" noChangeAspect="1" noMove="1" noResize="1" noEditPoints="1" noAdjustHandles="1" noChangeArrowheads="1" noChangeShapeType="1" noTextEdit="1"/>
              </p:cNvSpPr>
              <p:nvPr/>
            </p:nvSpPr>
            <p:spPr>
              <a:xfrm>
                <a:off x="722376" y="972000"/>
                <a:ext cx="6135624" cy="1757553"/>
              </a:xfrm>
              <a:prstGeom prst="rect">
                <a:avLst/>
              </a:prstGeom>
              <a:blipFill rotWithShape="1">
                <a:blip r:embed="rId2"/>
                <a:stretch>
                  <a:fillRect l="-6" t="-26" r="-1511" b="-2583"/>
                </a:stretch>
              </a:blipFill>
            </p:spPr>
            <p:txBody>
              <a:bodyPr/>
              <a:lstStyle/>
              <a:p>
                <a:r>
                  <a:rPr lang="zh-CN" altLang="en-US">
                    <a:noFill/>
                  </a:rPr>
                  <a:t> </a:t>
                </a:r>
              </a:p>
            </p:txBody>
          </p:sp>
        </mc:Fallback>
      </mc:AlternateContent>
      <p:sp>
        <p:nvSpPr>
          <p:cNvPr id="4" name="QC_5_AN.8_1#02bc7a0e6.bracket?pid=2d59f38a7&amp;color=0,0,0&amp;vpa=3&amp;vtp=1"/>
          <p:cNvSpPr/>
          <p:nvPr/>
        </p:nvSpPr>
        <p:spPr>
          <a:xfrm>
            <a:off x="5240401" y="2324550"/>
            <a:ext cx="357188"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mc:AlternateContent xmlns:mc="http://schemas.openxmlformats.org/markup-compatibility/2006">
        <mc:Choice xmlns:a14="http://schemas.microsoft.com/office/drawing/2010/main" Requires="a14">
          <p:sp>
            <p:nvSpPr>
              <p:cNvPr id="5" name="QC_5_BD.7_3#02bc7a0e6.choices?pid=2d59f38a7&amp;color=0,0,0&amp;vtp=1&amp;bbb=1&amp;hs=1"/>
              <p:cNvSpPr/>
              <p:nvPr/>
            </p:nvSpPr>
            <p:spPr>
              <a:xfrm>
                <a:off x="722376" y="3932877"/>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A.过程①中目的基因和载体重组的效率与载体和目的基因的浓度等有关</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.过程②需要在培养基中加青霉素和</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X</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gal</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，以获得呈蓝色的大肠杆菌菌落</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.大肠杆菌是否成功表达出乙肝病毒外壳，可用抗原—抗体杂交法进行检测</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.该基因工程疫苗不会出现乙肝病毒感染和增殖的情况，安全性高</a:t>
                </a:r>
                <a:endParaRPr lang="en-US" altLang="zh-CN" sz="2000" dirty="0"/>
              </a:p>
            </p:txBody>
          </p:sp>
        </mc:Choice>
        <mc:Fallback>
          <p:sp>
            <p:nvSpPr>
              <p:cNvPr id="5" name="QC_5_BD.7_3#02bc7a0e6.choices?pid=2d59f38a7&amp;color=0,0,0&amp;vtp=1&amp;bbb=1&amp;hs=1"/>
              <p:cNvSpPr>
                <a:spLocks noRot="1" noChangeAspect="1" noMove="1" noResize="1" noEditPoints="1" noAdjustHandles="1" noChangeArrowheads="1" noChangeShapeType="1" noTextEdit="1"/>
              </p:cNvSpPr>
              <p:nvPr/>
            </p:nvSpPr>
            <p:spPr>
              <a:xfrm>
                <a:off x="722376" y="3932877"/>
                <a:ext cx="10753344" cy="1796034"/>
              </a:xfrm>
              <a:prstGeom prst="rect">
                <a:avLst/>
              </a:prstGeom>
              <a:blipFill rotWithShape="1">
                <a:blip r:embed="rId3"/>
                <a:stretch>
                  <a:fillRect l="-4" t="-18" b="-251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9_1#02bc7a0e6?vop=1&amp;pid=2d59f38a7&amp;color=0,0,0&amp;vtp=1&amp;bt=1&amp;bbb=1&amp;hb=1"/>
              <p:cNvSpPr/>
              <p:nvPr/>
            </p:nvSpPr>
            <p:spPr>
              <a:xfrm>
                <a:off x="722376" y="972000"/>
                <a:ext cx="10753344" cy="36121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①构建重组质粒过程中，增加载体和目的基因的浓度</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，可以增加目的基因与载体接触的机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会</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，提高目的基因和载体重组的效率，A正确；过程②表示将重组质粒导入受体细胞</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，培养基中</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加青霉素和</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X</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gal</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可以用于筛选含有重组质粒的大肠杆菌，分析题图可知，应采用</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𝐵𝑎𝑚</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H</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Ⅰ</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𝐸𝑐𝑜</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R</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Ⅰ</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酶切，由于破坏了质粒中</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𝐿𝑎𝑐𝑍</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基因</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，导入重组质粒的大肠杆菌在该培养基上形成的菌落</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呈白色</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，故白色的大肠杆菌菌落才为所需菌落，B错误；乙肝病毒外壳为蛋白质，可用抗原</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—抗</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体杂交法检测大肠杆菌是否成功表达出乙肝病毒外壳</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；乙肝基因工程疫苗主要是利用重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组细胞表达的乙肝病毒表面抗原蛋白制成的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，不含和致病相关的基因</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，所以不会出现病毒的增殖</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和感染</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，D正确。</a:t>
                </a:r>
                <a:endParaRPr lang="en-US" altLang="zh-CN" sz="2200" dirty="0"/>
              </a:p>
            </p:txBody>
          </p:sp>
        </mc:Choice>
        <mc:Fallback>
          <p:sp>
            <p:nvSpPr>
              <p:cNvPr id="2" name="QC_5_AS.9_1#02bc7a0e6?vop=1&amp;pid=2d59f38a7&amp;color=0,0,0&amp;vtp=1&amp;bt=1&amp;bbb=1&amp;hb=1"/>
              <p:cNvSpPr>
                <a:spLocks noRot="1" noChangeAspect="1" noMove="1" noResize="1" noEditPoints="1" noAdjustHandles="1" noChangeArrowheads="1" noChangeShapeType="1" noTextEdit="1"/>
              </p:cNvSpPr>
              <p:nvPr/>
            </p:nvSpPr>
            <p:spPr>
              <a:xfrm>
                <a:off x="722376" y="972000"/>
                <a:ext cx="10753344" cy="3612134"/>
              </a:xfrm>
              <a:prstGeom prst="rect">
                <a:avLst/>
              </a:prstGeom>
              <a:blipFill rotWithShape="1">
                <a:blip r:embed="rId1"/>
                <a:stretch>
                  <a:fillRect l="-4" t="-12" r="-402" b="-1246"/>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QC_5_BD.10_1#60302c98a?htil=3&amp;pid=a074037b4&amp;color=0,0,0&amp;tib=255,255,255&amp;vtp=1&amp;hs=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7799832" y="1054295"/>
            <a:ext cx="3657600" cy="2980944"/>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3" name="QC_5_BD.10_2#60302c98a?htil=3&amp;pid=a074037b4&amp;color=0,0,0&amp;vtp=1&amp;bt=1&amp;bbb=1&amp;hb=1&amp;hs=1"/>
              <p:cNvSpPr/>
              <p:nvPr/>
            </p:nvSpPr>
            <p:spPr>
              <a:xfrm>
                <a:off x="722376" y="972000"/>
                <a:ext cx="6967728"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[浙江杭州多校2025高二联考]</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剔除转基因生物中的标记基因，</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可减少生物安全问题带来的疑虑</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。如图是利用双</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表达</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载体系统培育无标记基因转基因大豆的基本流程。下列叙述错</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3" name="QC_5_BD.10_2#60302c98a?htil=3&amp;pid=a074037b4&amp;color=0,0,0&amp;vtp=1&amp;bt=1&amp;bbb=1&amp;hb=1&amp;hs=1"/>
              <p:cNvSpPr>
                <a:spLocks noRot="1" noChangeAspect="1" noMove="1" noResize="1" noEditPoints="1" noAdjustHandles="1" noChangeArrowheads="1" noChangeShapeType="1" noTextEdit="1"/>
              </p:cNvSpPr>
              <p:nvPr/>
            </p:nvSpPr>
            <p:spPr>
              <a:xfrm>
                <a:off x="722376" y="972000"/>
                <a:ext cx="6967728" cy="1757553"/>
              </a:xfrm>
              <a:prstGeom prst="rect">
                <a:avLst/>
              </a:prstGeom>
              <a:blipFill rotWithShape="1">
                <a:blip r:embed="rId2"/>
                <a:stretch>
                  <a:fillRect l="-5" t="-26" r="-5109" b="-2583"/>
                </a:stretch>
              </a:blipFill>
            </p:spPr>
            <p:txBody>
              <a:bodyPr/>
              <a:lstStyle/>
              <a:p>
                <a:r>
                  <a:rPr lang="zh-CN" altLang="en-US">
                    <a:noFill/>
                  </a:rPr>
                  <a:t> </a:t>
                </a:r>
              </a:p>
            </p:txBody>
          </p:sp>
        </mc:Fallback>
      </mc:AlternateContent>
      <p:sp>
        <p:nvSpPr>
          <p:cNvPr id="4" name="QC_5_AN.11_1#60302c98a.bracket?pid=a074037b4&amp;color=0,0,0&amp;vpa=4&amp;vtp=1&amp;bbb=1"/>
          <p:cNvSpPr/>
          <p:nvPr/>
        </p:nvSpPr>
        <p:spPr>
          <a:xfrm>
            <a:off x="1722501" y="2324550"/>
            <a:ext cx="557213"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CD</a:t>
            </a:r>
            <a:endParaRPr lang="en-US" altLang="zh-CN" sz="2000" dirty="0"/>
          </a:p>
        </p:txBody>
      </p:sp>
      <mc:AlternateContent xmlns:mc="http://schemas.openxmlformats.org/markup-compatibility/2006">
        <mc:Choice xmlns:a14="http://schemas.microsoft.com/office/drawing/2010/main" Requires="a14">
          <p:sp>
            <p:nvSpPr>
              <p:cNvPr id="5" name="QC_5_BD.10_3#60302c98a?htil=3&amp;pid=a074037b4&amp;color=0,0,0&amp;vtp=1&amp;bbb=1&amp;hb=1&amp;hs=1"/>
              <p:cNvSpPr/>
              <p:nvPr/>
            </p:nvSpPr>
            <p:spPr>
              <a:xfrm>
                <a:off x="722376" y="2739077"/>
                <a:ext cx="6967728" cy="1313434"/>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注：</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𝐷</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6</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𝐷</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为目的基因，</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𝑏𝑎𝑟</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为标记基因；两个</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片段随机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插入大豆细胞染色体中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，每个片段只插入一次</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，且不考虑基因</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突变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、染色体变异和染色体互换等</a:t>
                </a:r>
                <a:endParaRPr lang="en-US" altLang="zh-CN" sz="2000" dirty="0"/>
              </a:p>
            </p:txBody>
          </p:sp>
        </mc:Choice>
        <mc:Fallback>
          <p:sp>
            <p:nvSpPr>
              <p:cNvPr id="5" name="QC_5_BD.10_3#60302c98a?htil=3&amp;pid=a074037b4&amp;color=0,0,0&amp;vtp=1&amp;bbb=1&amp;hb=1&amp;hs=1"/>
              <p:cNvSpPr>
                <a:spLocks noRot="1" noChangeAspect="1" noMove="1" noResize="1" noEditPoints="1" noAdjustHandles="1" noChangeArrowheads="1" noChangeShapeType="1" noTextEdit="1"/>
              </p:cNvSpPr>
              <p:nvPr/>
            </p:nvSpPr>
            <p:spPr>
              <a:xfrm>
                <a:off x="722376" y="2739077"/>
                <a:ext cx="6967728" cy="1313434"/>
              </a:xfrm>
              <a:prstGeom prst="rect">
                <a:avLst/>
              </a:prstGeom>
              <a:blipFill rotWithShape="1">
                <a:blip r:embed="rId3"/>
                <a:stretch>
                  <a:fillRect l="-5" t="-25" r="-1163" b="-3437"/>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6" name="QC_5_BD.10_4#60302c98a.choices?pid=a074037b4&amp;color=0,0,0&amp;vtp=1&amp;bbb=1&amp;hs=1"/>
              <p:cNvSpPr/>
              <p:nvPr/>
            </p:nvSpPr>
            <p:spPr>
              <a:xfrm>
                <a:off x="722376" y="4063052"/>
                <a:ext cx="10753344" cy="18669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A.该双</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表达载体中既包含复制起点，又包含适当的转录和翻译信号</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.若两个</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插入同一条染色体中，通过自交无法筛选出符合要求的植株</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.若两个</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插入同源染色体中，则</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F</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中含</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𝐷</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6</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𝐷</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不含</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𝑏𝑎𝑟</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的植株占</a:t>
                </a:r>
                <a14:m>
                  <m:oMath xmlns:m="http://schemas.openxmlformats.org/officeDocument/2006/math">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num>
                      <m:den>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4</m:t>
                        </m:r>
                      </m:den>
                    </m:f>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.若两个</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插入非同源染色体中，则</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F</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中含</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𝐷</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6</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𝐷</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不含</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𝑏𝑎𝑟</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的植株占</a:t>
                </a:r>
                <a14:m>
                  <m:oMath xmlns:m="http://schemas.openxmlformats.org/officeDocument/2006/math">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num>
                      <m:den>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8</m:t>
                        </m:r>
                      </m:den>
                    </m:f>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p:txBody>
          </p:sp>
        </mc:Choice>
        <mc:Fallback>
          <p:sp>
            <p:nvSpPr>
              <p:cNvPr id="6" name="QC_5_BD.10_4#60302c98a.choices?pid=a074037b4&amp;color=0,0,0&amp;vtp=1&amp;bbb=1&amp;hs=1"/>
              <p:cNvSpPr>
                <a:spLocks noRot="1" noChangeAspect="1" noMove="1" noResize="1" noEditPoints="1" noAdjustHandles="1" noChangeArrowheads="1" noChangeShapeType="1" noTextEdit="1"/>
              </p:cNvSpPr>
              <p:nvPr/>
            </p:nvSpPr>
            <p:spPr>
              <a:xfrm>
                <a:off x="722376" y="4063052"/>
                <a:ext cx="10753344" cy="1866900"/>
              </a:xfrm>
              <a:prstGeom prst="rect">
                <a:avLst/>
              </a:prstGeom>
              <a:blipFill rotWithShape="1">
                <a:blip r:embed="rId4"/>
                <a:stretch>
                  <a:fillRect l="-4" t="-17" b="17"/>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7239</Words>
  <Application>WPS 演示</Application>
  <PresentationFormat>宽屏</PresentationFormat>
  <Paragraphs>287</Paragraphs>
  <Slides>25</Slides>
  <Notes>25</Notes>
  <HiddenSlides>0</HiddenSlides>
  <MMClips>0</MMClips>
  <ScaleCrop>false</ScaleCrop>
  <HeadingPairs>
    <vt:vector size="6" baseType="variant">
      <vt:variant>
        <vt:lpstr>已用的字体</vt:lpstr>
      </vt:variant>
      <vt:variant>
        <vt:i4>22</vt:i4>
      </vt:variant>
      <vt:variant>
        <vt:lpstr>主题</vt:lpstr>
      </vt:variant>
      <vt:variant>
        <vt:i4>1</vt:i4>
      </vt:variant>
      <vt:variant>
        <vt:lpstr>幻灯片标题</vt:lpstr>
      </vt:variant>
      <vt:variant>
        <vt:i4>25</vt:i4>
      </vt:variant>
    </vt:vector>
  </HeadingPairs>
  <TitlesOfParts>
    <vt:vector size="48" baseType="lpstr">
      <vt:lpstr>Arial</vt:lpstr>
      <vt:lpstr>宋体</vt:lpstr>
      <vt:lpstr>Wingdings</vt:lpstr>
      <vt:lpstr>微软雅黑</vt:lpstr>
      <vt:lpstr>微软雅黑</vt:lpstr>
      <vt:lpstr>等线 (正文)</vt:lpstr>
      <vt:lpstr>等线</vt:lpstr>
      <vt:lpstr>等线 (正文)</vt:lpstr>
      <vt:lpstr>等线 (正文)</vt:lpstr>
      <vt:lpstr>汉仪舒圆黑简体</vt:lpstr>
      <vt:lpstr>黑体</vt:lpstr>
      <vt:lpstr>汉仪舒圆黑简体</vt:lpstr>
      <vt:lpstr>汉仪舒圆黑简体</vt:lpstr>
      <vt:lpstr>黑体</vt:lpstr>
      <vt:lpstr>仿宋</vt:lpstr>
      <vt:lpstr>仿宋</vt:lpstr>
      <vt:lpstr>宋体</vt:lpstr>
      <vt:lpstr>Cambria Math</vt:lpstr>
      <vt:lpstr>Cambria Math</vt:lpstr>
      <vt:lpstr>Cambria Math</vt:lpstr>
      <vt:lpstr>Calibri</vt:lpstr>
      <vt:lpstr>Arial Unicode MS</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
  <cp:lastModifiedBy>青青园中葵</cp:lastModifiedBy>
  <cp:revision>4</cp:revision>
  <dcterms:created xsi:type="dcterms:W3CDTF">2025-10-22T08:46:00Z</dcterms:created>
  <dcterms:modified xsi:type="dcterms:W3CDTF">2025-10-31T10:27:18Z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DCCB36CF1AEC4454818F34EC281D4F4A_12</vt:lpwstr>
  </property>
  <property fmtid="{D5CDD505-2E9C-101B-9397-08002B2CF9AE}" pid="3" name="KSOProductBuildVer">
    <vt:lpwstr>2052-12.1.0.23125</vt:lpwstr>
  </property>
</Properties>
</file>