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201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3d278a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微生物的培养技术及应用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f12176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传统发酵技术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85408b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发酵工程及其应用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9.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image" Target="../media/image2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2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image" Target="../media/image3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5.xml"/><Relationship Id="rId1" Type="http://schemas.openxmlformats.org/officeDocument/2006/relationships/image" Target="../media/image3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image" Target="../media/image13.png"/><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3.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1_1#c7910a34b?pid=63d278ab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[全国甲2024·37]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合理使用消毒液有助于减少传染病的传播。某同学比较了3款消毒液A、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杀灭细菌的效果，结果如图所示。回答下列问题。</a:t>
            </a:r>
            <a:endParaRPr lang="en-US" altLang="zh-CN" sz="2000" dirty="0"/>
          </a:p>
        </p:txBody>
      </p:sp>
      <p:pic>
        <p:nvPicPr>
          <p:cNvPr id="3" name="QO_5_BD.11_2#c7910a34b?pid=63d278a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12416" y="1961203"/>
            <a:ext cx="3173264" cy="17637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12_1#d6c6850ee?pid=c7910a34b&amp;color=0,0,0&amp;vtp=1&amp;bbb=1&amp;hb=1"/>
          <p:cNvSpPr/>
          <p:nvPr/>
        </p:nvSpPr>
        <p:spPr>
          <a:xfrm>
            <a:off x="722376" y="3853507"/>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（1）该同学采用显微镜直接计数法和菌落计数法分别测定同一样品的细菌数量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，发现测得的细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菌数量前者大于后者，其原因是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13_1#d6c6850ee.blank?pid=c7910a34b&amp;color=0,0,0&amp;vpa=4&amp;vtp=1&amp;bbb=1"/>
          <p:cNvSpPr/>
          <p:nvPr/>
        </p:nvSpPr>
        <p:spPr>
          <a:xfrm>
            <a:off x="4287901" y="4253557"/>
            <a:ext cx="678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显微镜直接计数法统计细菌总数，菌落计数法只统计活菌数</a:t>
            </a:r>
            <a:endParaRPr lang="en-US" altLang="zh-CN" sz="2000" dirty="0"/>
          </a:p>
        </p:txBody>
      </p:sp>
      <p:sp>
        <p:nvSpPr>
          <p:cNvPr id="6" name="QB_6_AS.14_1#d6c6850ee?vop=1&amp;pid=c7910a34b&amp;color=0,0,0&amp;vtp=1&amp;bbb=1&amp;hb=1"/>
          <p:cNvSpPr/>
          <p:nvPr/>
        </p:nvSpPr>
        <p:spPr>
          <a:xfrm>
            <a:off x="722376" y="479597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显微镜直接计数法无法区分活细菌和死细菌，计数时均会计算在内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，而菌落计数法需要先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对细菌进行培养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，只有活菌才可以在培养基上生长并形成单菌落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，且当两个或多个细胞连在一起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，平板上观察到的只是一个菌落，故显微镜直接计数法测得的细菌数量大于菌落计数法。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5_1#359b4553f?pid=c7910a34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（2）该同学从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细菌原液中取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加入无菌水中得到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稀释菌液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，再从稀释菌液中取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涂布平板，菌落计数的结果为100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,据此推算细菌原液中细菌浓度为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5_1#359b4553f?pid=c7910a34b&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B_6_AN.16_1#359b4553f.blank?pid=c7910a34b&amp;color=0,0,0&amp;vpa=5&amp;vtp=1&amp;bbb=1"/>
          <p:cNvSpPr/>
          <p:nvPr/>
        </p:nvSpPr>
        <p:spPr>
          <a:xfrm>
            <a:off x="8855139" y="1372050"/>
            <a:ext cx="941388" cy="385953"/>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2000" dirty="0"/>
          </a:p>
        </p:txBody>
      </p:sp>
      <mc:AlternateContent xmlns:mc="http://schemas.openxmlformats.org/markup-compatibility/2006">
        <mc:Choice xmlns:a14="http://schemas.microsoft.com/office/drawing/2010/main" Requires="a14">
          <p:sp>
            <p:nvSpPr>
              <p:cNvPr id="4" name="QB_6_AS.17_1#359b4553f?vop=1&amp;pid=c7910a34b&amp;color=0,0,0&amp;vtp=1&amp;bbb=1&amp;hb=1"/>
              <p:cNvSpPr/>
              <p:nvPr/>
            </p:nvSpPr>
            <p:spPr>
              <a:xfrm>
                <a:off x="722376" y="18246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细菌原液中取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加入无菌水中得到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稀释菌液，稀释倍数为10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，再从稀释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）涂布平板，菌落计数的结果为100个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，则可据此推算细菌原液中细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菌浓度为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17_1#359b4553f?vop=1&amp;pid=c7910a34b&amp;color=0,0,0&amp;vtp=1&amp;bbb=1&amp;hb=1"/>
              <p:cNvSpPr>
                <a:spLocks noRot="1" noChangeAspect="1" noMove="1" noResize="1" noEditPoints="1" noAdjustHandles="1" noChangeArrowheads="1" noChangeShapeType="1" noTextEdit="1"/>
              </p:cNvSpPr>
              <p:nvPr/>
            </p:nvSpPr>
            <p:spPr>
              <a:xfrm>
                <a:off x="722376" y="1824677"/>
                <a:ext cx="10753344" cy="1326134"/>
              </a:xfrm>
              <a:prstGeom prst="rect">
                <a:avLst/>
              </a:prstGeom>
              <a:blipFill rotWithShape="1">
                <a:blip r:embed="rId2"/>
                <a:stretch>
                  <a:fillRect l="-4" t="-24" r="-437" b="-3404"/>
                </a:stretch>
              </a:blipFill>
            </p:spPr>
            <p:txBody>
              <a:bodyPr/>
              <a:lstStyle/>
              <a:p>
                <a:r>
                  <a:rPr lang="zh-CN" altLang="en-US">
                    <a:noFill/>
                  </a:rPr>
                  <a:t> </a:t>
                </a:r>
              </a:p>
            </p:txBody>
          </p:sp>
        </mc:Fallback>
      </mc:AlternateContent>
      <p:sp>
        <p:nvSpPr>
          <p:cNvPr id="5" name="QB_6_BD.18_1#75ebca1c5?pid=c7910a34b&amp;color=0,0,0&amp;vtp=1&amp;bbb=1"/>
          <p:cNvSpPr/>
          <p:nvPr/>
        </p:nvSpPr>
        <p:spPr>
          <a:xfrm>
            <a:off x="722376" y="3153732"/>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（3）菌落计数过程中，涂布器应先在酒精灯上灼烧，冷却后再涂布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冷却的目的是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19_1#75ebca1c5.blank?pid=c7910a34b&amp;color=0,0,0&amp;vpa=6&amp;vtp=1&amp;bbb=1"/>
          <p:cNvSpPr/>
          <p:nvPr/>
        </p:nvSpPr>
        <p:spPr>
          <a:xfrm>
            <a:off x="10025126" y="3115632"/>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2000" dirty="0"/>
          </a:p>
        </p:txBody>
      </p:sp>
      <p:sp>
        <p:nvSpPr>
          <p:cNvPr id="7" name="QB_6_AN.20_1#75ebca1c5.blank?pid=c7910a34b&amp;color=0,0,0&amp;vpa=7&amp;vtp=1&amp;bbb=1"/>
          <p:cNvSpPr/>
          <p:nvPr/>
        </p:nvSpPr>
        <p:spPr>
          <a:xfrm>
            <a:off x="2255901" y="3553782"/>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避免高温杀死细菌</a:t>
            </a:r>
            <a:endParaRPr lang="en-US" altLang="zh-CN" sz="2000" dirty="0"/>
          </a:p>
        </p:txBody>
      </p:sp>
      <p:sp>
        <p:nvSpPr>
          <p:cNvPr id="8" name="QB_6_AS.21_1#75ebca1c5?vop=1&amp;pid=c7910a34b&amp;color=0,0,0&amp;vtp=1&amp;bbb=1&amp;hb=1"/>
          <p:cNvSpPr/>
          <p:nvPr/>
        </p:nvSpPr>
        <p:spPr>
          <a:xfrm>
            <a:off x="722376" y="409619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用涂布法接种微生物时，为避免杂菌污染，需要先将涂布器在酒精灯上灼烧灭菌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，冷却后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再进行涂布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，防止涂布器温度过高杀死目的菌种。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326a7e3f4?pid=c7910a34b&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）据图可知杀菌效果最好的消毒液是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a:t>
            </a:r>
            <a:endParaRPr lang="en-US" altLang="zh-CN" sz="2000" dirty="0"/>
          </a:p>
        </p:txBody>
      </p:sp>
      <p:sp>
        <p:nvSpPr>
          <p:cNvPr id="3" name="QB_6_AN.23_1#326a7e3f4.blank?pid=c7910a34b&amp;color=0,0,0&amp;vpa=8&amp;vtp=1"/>
          <p:cNvSpPr/>
          <p:nvPr/>
        </p:nvSpPr>
        <p:spPr>
          <a:xfrm>
            <a:off x="5173726" y="931164"/>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B_6_AN.24_1#326a7e3f4.blank?pid=c7910a34b&amp;color=0,0,0&amp;vpa=9&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相同处理时间下使用A后活细菌减少量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最大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；使用A达到活细菌减少量最大时所用时间最短</a:t>
            </a:r>
            <a:endParaRPr lang="en-US" altLang="zh-CN" sz="2000" dirty="0"/>
          </a:p>
        </p:txBody>
      </p:sp>
      <p:sp>
        <p:nvSpPr>
          <p:cNvPr id="5" name="QB_6_AS.25_1#326a7e3f4?vop=1&amp;pid=c7910a34b&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由题图可知，本实验的自变量为处理时间和消毒液种类，随着处理时间的延长，A、B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三种消毒液均可以减少活细菌的数量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，且使用A消毒液的一组活细菌减少量最大、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减少速率最快，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A消毒液杀菌效果最好。</a:t>
            </a:r>
            <a:endParaRPr lang="en-US" altLang="zh-CN" sz="2200" dirty="0"/>
          </a:p>
        </p:txBody>
      </p:sp>
      <p:sp>
        <p:nvSpPr>
          <p:cNvPr id="6" name="QB_6_BD.26_1#f1b8ad5b6?pid=c7910a34b&amp;color=0,0,0&amp;vtp=1&amp;bbb=1&amp;hb=1"/>
          <p:cNvSpPr/>
          <p:nvPr/>
        </p:nvSpPr>
        <p:spPr>
          <a:xfrm>
            <a:off x="722376" y="330174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（5）鉴别培养基可用于反映消毒液杀灭大肠杆菌的效果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。大肠杆菌在伊红美蓝培养基上生长的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27_1#f1b8ad5b6.blank?pid=c7910a34b&amp;color=0,0,0&amp;vpa=10&amp;vtp=1&amp;bbb=1"/>
          <p:cNvSpPr/>
          <p:nvPr/>
        </p:nvSpPr>
        <p:spPr>
          <a:xfrm>
            <a:off x="1493901" y="3701796"/>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黑（或深紫）</a:t>
            </a:r>
            <a:endParaRPr lang="en-US" altLang="zh-CN" sz="2000" dirty="0"/>
          </a:p>
        </p:txBody>
      </p:sp>
      <p:sp>
        <p:nvSpPr>
          <p:cNvPr id="8" name="QB_6_AS.28_1#f1b8ad5b6?vop=1&amp;pid=c7910a34b&amp;color=0,0,0&amp;vtp=1&amp;bbb=1&amp;hb=1"/>
          <p:cNvSpPr/>
          <p:nvPr/>
        </p:nvSpPr>
        <p:spPr>
          <a:xfrm>
            <a:off x="722376" y="42463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在伊红美蓝鉴别培养基上，大肠杆菌的代谢产物会与伊红美蓝结合使菌落呈黑（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或深紫）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，并有金属光泽。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29_1#c7910a34b?vop=1&amp;pid=63d278ab3&amp;color=0,0,0&amp;vtp=1&amp;bt=1&amp;bbb=1&amp;hb=1"/>
          <p:cNvSpPr/>
          <p:nvPr/>
        </p:nvSpPr>
        <p:spPr>
          <a:xfrm>
            <a:off x="722376" y="972000"/>
            <a:ext cx="10753344" cy="3637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选择培养基与鉴别培养基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1）选择培养基只允许特定微生物生长，鉴别培养基则不同，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只是特定微生物菌落特征明显，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一定要注意区分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2）常见的选择培养基有①以尿素作为唯一氮源的培养基——用于分离分解尿素的细菌;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②不添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加氮源的培养基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——用于分离固氮微生物；③加入青霉素的培养基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——用于分离得到酵母菌和霉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；④加入高浓度食盐的培养基——用于分离得到金黄色葡萄球菌。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3）鉴别培养基主要有伊红美蓝培养基——可以鉴别大肠杆菌。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d35bc2133?pid=2f121767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[广西2024·3]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“扬美豆豉”制作技艺属于广西非物质文化遗产，该技艺包括选豆、洗豆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、制曲、洗曲、调味和发酵等。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d35bc2133.bracket?pid=2f1217670&amp;color=0,0,0&amp;vpa=11&amp;vtp=1"/>
          <p:cNvSpPr/>
          <p:nvPr/>
        </p:nvSpPr>
        <p:spPr>
          <a:xfrm>
            <a:off x="676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0_2#d35bc2133.choices?pid=2f1217670&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A.煮豆可使蛋白质适度变性，易于被微生物利用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.制曲目的是促使有益微生物生长繁殖，并分泌多种酶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.调味时加入食盐，主要目的是促进微生物的生长繁殖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.发酵过程中，微生物将原料转化为特定代谢产物，使豆豉风味独特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d35bc2133?vop=1&amp;pid=2f121767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煮豆可使蛋白质的空间结构被破坏，易于被微生物利用，A正确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；制曲是使有益微生物在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基质上生长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、繁殖和分泌各种酶，B正确；调味时加入食盐，主要目的是调节豆豉的味道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也可抑制部分杂菌的生长繁殖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，C错误；发酵过程中，微生物将原料转化为特定代谢产物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将蛋白质分解为氨基酸和小分子肽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，将脂肪分解为甘油和脂肪酸，使豆豉风味独特，D正确。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3bf033c82?pid=2f1217670&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食醋和黄酒是我国传统的日常调味品，均通过发酵技术生产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3bf033c82.bracket?pid=2f1217670&amp;color=0,0,0&amp;vpa=12&amp;vtp=1"/>
          <p:cNvSpPr/>
          <p:nvPr/>
        </p:nvSpPr>
        <p:spPr>
          <a:xfrm>
            <a:off x="1176401" y="14074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33_2#3bf033c82.choices?pid=2f1217670&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A.醋酸的发酵是好氧发酵，而酒精的发酵是厌氧发酵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.以谷物为原料酿造食醋和黄酒时，伴有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下降和气体产生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.食醋和黄酒发酵过程中，微生物繁殖越快发酵产物产率越高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.使用天然混合菌种发酵往往会造成传统发酵食品的品质不一</a:t>
                </a:r>
                <a:endParaRPr lang="en-US" altLang="zh-CN" sz="2000" dirty="0"/>
              </a:p>
            </p:txBody>
          </p:sp>
        </mc:Choice>
        <mc:Fallback>
          <p:sp>
            <p:nvSpPr>
              <p:cNvPr id="4" name="QC_5_BD.33_2#3bf033c82.choices?pid=2f1217670&amp;color=0,0,0&amp;vtp=1&amp;bbb=1"/>
              <p:cNvSpPr>
                <a:spLocks noRot="1" noChangeAspect="1" noMove="1" noResize="1" noEditPoints="1" noAdjustHandles="1" noChangeArrowheads="1" noChangeShapeType="1" noTextEdit="1"/>
              </p:cNvSpPr>
              <p:nvPr/>
            </p:nvSpPr>
            <p:spPr>
              <a:xfrm>
                <a:off x="722376" y="187464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5_1#3bf033c82?vop=1&amp;pid=2f1217670&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醋酸发酵是醋酸菌在有氧条件下将葡萄糖或乙醇转化为醋酸的过程，属于好氧发酵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发酵是酵母菌在厌氧条件下将糖类转化为酒精和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的过程，属于厌氧发酵，A正确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、糖源充足时醋酸菌能将葡萄糖分解成醋酸，并释放出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，使培养液的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，酵母菌将葡萄糖分解成酒精和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可与水反应形成碳酸，也使培养液的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正确。醋酸菌在快速繁殖时可以高效产出醋酸；酵母菌在快速繁殖（进行有氧呼吸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）时不会产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，酒精大量积累是在无氧呼吸阶段，此时繁殖减慢，C错误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。天然菌种包含多种微生物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如酵母菌、霉菌、细菌），其比例和活性易受环境影响，导致发酵产物的品质（风味、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酸度等）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35_1#3bf033c82?vop=1&amp;pid=2f1217670&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2764"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6_1#1d424c9b9?pid=2f121767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某同学利用红叶李果实制作果醋，图示其操作的简易流程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7_1#1d424c9b9.bracket?pid=2f1217670&amp;color=0,0,0&amp;vpa=13&amp;vtp=1"/>
          <p:cNvSpPr/>
          <p:nvPr/>
        </p:nvSpPr>
        <p:spPr>
          <a:xfrm>
            <a:off x="143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36_2#1d424c9b9?htil=2&amp;pid=2f121767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61310" y="1951677"/>
            <a:ext cx="3218688" cy="658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6_3#1d424c9b9.choices?htil=2&amp;pid=2f1217670&amp;color=0,0,0&amp;vtp=1&amp;bbb=1"/>
          <p:cNvSpPr/>
          <p:nvPr/>
        </p:nvSpPr>
        <p:spPr>
          <a:xfrm>
            <a:off x="722376" y="1876874"/>
            <a:ext cx="739749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A.果酒、果醋发酵所需菌种的细胞结构相同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.过程①中添加适量果胶酶，有利于提高出汁率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.过程②中，为使菌种充分吸收营养物质，需每日多次开盖搅拌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.过程③发酵时会产生大量气泡，需拧松瓶盖放气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8_1#1d424c9b9?vop=1&amp;pid=2f121767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果酒发酵所需菌种为酵母菌，是真核生物，而果醋发酵所需菌种为醋酸菌，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是原核生物，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两者细胞结构不相同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，A错误；果胶酶可分解果胶，瓦解植物的细胞壁和胞间层，所以过程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添加适量果胶酶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，有利于提高出汁率，B正确；过程②果汁发酵为果酒时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，主要过程为酵母菌无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氧呼吸产生酒精和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，每日多次开盖搅拌会影响酵母菌的无氧呼吸，减缓发酵进程，C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③果醋发酵阶段不会产生大量气泡，且醋酸菌为需氧型生物，发酵时需要开盖，D错误。</a:t>
                </a:r>
                <a:endParaRPr lang="en-US" altLang="zh-CN" sz="2200" dirty="0"/>
              </a:p>
            </p:txBody>
          </p:sp>
        </mc:Choice>
        <mc:Fallback>
          <p:sp>
            <p:nvSpPr>
              <p:cNvPr id="2" name="QC_5_AS.38_1#1d424c9b9?vop=1&amp;pid=2f1217670&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4673f041.fixed?pid=b446a651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4673f041.fixed?pid=b446a651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第一章高考强化</a:t>
            </a:r>
            <a:endParaRPr lang="en-US" altLang="zh-CN" sz="4400" dirty="0"/>
          </a:p>
        </p:txBody>
      </p:sp>
      <p:pic>
        <p:nvPicPr>
          <p:cNvPr id="4" name="C_3#24673f041.fixed?pid=b446a651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4673f041.fixed?pid=b446a651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9_1#1d424c9b9?vop=1&amp;pid=2f1217670&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mc:AlternateContent xmlns:mc="http://schemas.openxmlformats.org/markup-compatibility/2006" xmlns:a14="http://schemas.microsoft.com/office/drawing/2010/main">
        <mc:Choice Requires="a14">
          <p:graphicFrame>
            <p:nvGraphicFramePr>
              <p:cNvPr id="21" name="QC_5_EX.39_2#1d424c9b9?colgroup=7,16,16&amp;vop=1&amp;pid=2f1217670&amp;color=0,0,0&amp;vtp=1&amp;bbb=1"/>
              <p:cNvGraphicFramePr>
                <a:graphicFrameLocks noGrp="1"/>
              </p:cNvGraphicFramePr>
              <p:nvPr/>
            </p:nvGraphicFramePr>
            <p:xfrm>
              <a:off x="722376" y="1513528"/>
              <a:ext cx="10716768" cy="2100326"/>
            </p:xfrm>
            <a:graphic>
              <a:graphicData uri="http://schemas.openxmlformats.org/drawingml/2006/table">
                <a:tbl>
                  <a:tblPr/>
                  <a:tblGrid>
                    <a:gridCol w="2139696"/>
                    <a:gridCol w="4288536"/>
                    <a:gridCol w="4288536"/>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果酒制作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果醋制作</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缺少糖源）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酒精发酵（糖</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醋酸发酵（酒精</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007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厌氧环境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需充足氧气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1" name="QC_5_EX.39_2#1d424c9b9?colgroup=7,16,16&amp;vop=1&amp;pid=2f1217670&amp;color=0,0,0&amp;vtp=1&amp;bbb=1"/>
              <p:cNvGraphicFramePr>
                <a:graphicFrameLocks noGrp="1"/>
              </p:cNvGraphicFramePr>
              <p:nvPr/>
            </p:nvGraphicFramePr>
            <p:xfrm>
              <a:off x="722376" y="1513528"/>
              <a:ext cx="10716768" cy="2100326"/>
            </p:xfrm>
            <a:graphic>
              <a:graphicData uri="http://schemas.openxmlformats.org/drawingml/2006/table">
                <a:tbl>
                  <a:tblPr/>
                  <a:tblGrid>
                    <a:gridCol w="2139696"/>
                    <a:gridCol w="4288536"/>
                    <a:gridCol w="4288536"/>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果酒制作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果醋制作</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缺少糖源）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91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05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a5b730605?pid=2f121767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豆瓣酱是我国地方特色调味品，生产豆瓣酱时要将蚕豆瓣制作成豆瓣曲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加调料进一步发酵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40_2#a5b730605?pid=2f121767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05456" y="1951677"/>
            <a:ext cx="7168896"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41_1#a5b730605.bracket?pid=2f1217670&amp;color=0,0,0&amp;vpa=14&amp;vtp=1"/>
          <p:cNvSpPr/>
          <p:nvPr/>
        </p:nvSpPr>
        <p:spPr>
          <a:xfrm>
            <a:off x="522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40_3#a5b730605.choices?pid=2f1217670&amp;color=0,0,0&amp;vtp=1&amp;bbb=1"/>
          <p:cNvSpPr/>
          <p:nvPr/>
        </p:nvSpPr>
        <p:spPr>
          <a:xfrm>
            <a:off x="722376" y="32597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A.沸水浸泡能杀死蚕豆细胞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，减少有机物消耗</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.面粉可为菌种的快速繁殖和生长提供营养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C.菌种中含有产蛋白酶和淀粉酶的微生物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.豆瓣酱的制备主要是利用厌氧微生物发酵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a5b730605?vop=1&amp;pid=2f121767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沸水浸泡能使蚕豆细胞死亡，从而减少细胞呼吸等对有机物的消耗，A正确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；面粉中含有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淀粉等营养物质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，可为菌种的快速繁殖和生长提供营养，B正确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；在发酵过程中需要将蛋白质和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淀粉等分解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，所以菌种中含有产蛋白酶和淀粉酶的微生物，C正确；从图中可以看出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瓣曲过程中有翻拌操作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，且整个过程不是完全密封的，说明主要是利用好氧微生物发酵，D错误。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7703b417d?pid=e85408bd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[山东2024·14]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在发酵过程中，多个黑曲霉菌体常聚集成团形成菌球体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，菌球体大小仅由菌体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。黑曲霉利用糖类发酵产生柠檬酸时需要充足的氧。菌体内铵离子浓度升高时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，可解除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柠檬酸对其合成途径的反馈抑制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7703b417d.bracket?pid=e85408bd0&amp;color=0,0,0&amp;vpa=15&amp;vtp=1"/>
          <p:cNvSpPr/>
          <p:nvPr/>
        </p:nvSpPr>
        <p:spPr>
          <a:xfrm>
            <a:off x="675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3_2#7703b417d.choices?pid=e85408bd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A.相同菌体密度下，菌球体越大柠檬酸产生速率越慢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.发酵中期添加一定量的硫酸铵可提高柠檬酸产量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下降可抑制大部分细菌的生长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.发酵结束后，将过滤所得的固体物质进行干燥即可获得柠檬酸产品</a:t>
                </a:r>
                <a:endParaRPr lang="en-US" altLang="zh-CN" sz="2000" dirty="0"/>
              </a:p>
            </p:txBody>
          </p:sp>
        </mc:Choice>
        <mc:Fallback>
          <p:sp>
            <p:nvSpPr>
              <p:cNvPr id="4" name="QC_5_BD.43_2#7703b417d.choices?pid=e85408bd0&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5_1#7703b417d?vop=1&amp;pid=e85408bd0&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相同菌体密度下，菌球体越大，菌球体内部黑曲霉菌体能利用的氧气越少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，柠檬酸产生速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率越慢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，A正确；由题干“菌体内铵离子浓度升高时，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可解除柠檬酸对其合成途径的反馈抑制”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，发酵中期添加一定量的硫酸铵可提高菌体内铵离子浓度，进而提高柠檬酸产量，B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发酵过程中随着柠檬酸的积累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下降，可抑制大部分细菌的生长，C正确；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柠檬酸易溶于水，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故发酵结束后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，将过滤所得的固体物质进行干燥不可获得柠檬酸产品，D错误。</a:t>
                </a:r>
                <a:endParaRPr lang="en-US" altLang="zh-CN" sz="2200" dirty="0"/>
              </a:p>
            </p:txBody>
          </p:sp>
        </mc:Choice>
        <mc:Fallback>
          <p:sp>
            <p:nvSpPr>
              <p:cNvPr id="2" name="QC_5_AS.45_1#7703b417d?vop=1&amp;pid=e85408bd0&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092"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2ff053a3f?pid=e85408bd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[陕晋宁青2025·3]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我国是世界上最大的柠檬酸生产国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。利用黑曲霉通过深层通气液体发酵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技术生产柠檬酸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2ff053a3f.bracket?pid=e85408bd0&amp;color=0,0,0&amp;vpa=16&amp;vtp=1"/>
          <p:cNvSpPr/>
          <p:nvPr/>
        </p:nvSpPr>
        <p:spPr>
          <a:xfrm>
            <a:off x="651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6_2#2ff053a3f?pid=e85408b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03320" y="1951677"/>
            <a:ext cx="4791456"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6_3#2ff053a3f.choices?pid=e85408bd0&amp;color=0,0,0&amp;vtp=1&amp;bbb=1"/>
          <p:cNvSpPr/>
          <p:nvPr/>
        </p:nvSpPr>
        <p:spPr>
          <a:xfrm>
            <a:off x="722376" y="32978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.淀粉水解糖为发酵提供碳源和能源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.扩大培养可提供足量的黑曲霉菌种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、发酵罐和空气的灭菌方法相同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.通气、搅拌有利于溶解氧增加和柠檬酸积累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2ff053a3f?vop=1&amp;pid=e85408bd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黑曲霉不能直接吸收淀粉，但可以吸收利用其水解产物葡萄糖，淀粉水解糖属于糖类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发酵提供碳源和能源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，A正确；扩大培养可以增加黑曲霉的数量，提供足量菌种用于发酵，B</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、发酵罐的常用灭菌方法是高压蒸汽灭菌法，而空气常用过滤除菌，C错误；通气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、搅拌可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以增加溶解氧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,同时使菌种与营养物质充分接触，有利于黑曲霉代谢，促进柠檬酸积累，D正确。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9_1#2ff053a3f?vop=1&amp;pid=e85408bd0&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sp>
        <p:nvSpPr>
          <p:cNvPr id="3" name="QC_5_EX.49_2#2ff053a3f?vop=1&amp;pid=e85408bd0&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发酵工程基本环节</a:t>
            </a:r>
            <a:endParaRPr lang="en-US" altLang="zh-CN" sz="2000" dirty="0"/>
          </a:p>
        </p:txBody>
      </p:sp>
      <p:pic>
        <p:nvPicPr>
          <p:cNvPr id="4" name="QC_5_EX.49_3#2ff053a3f?vop=1&amp;pid=e85408b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88602" y="1970728"/>
            <a:ext cx="4611748" cy="42225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_1#d5fe434df?htil=1&amp;pid=63d278a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26095" y="1054295"/>
            <a:ext cx="4123944" cy="3474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_2#d5fe434df?htil=1&amp;pid=63d278ab3&amp;color=0,0,0&amp;vtp=1&amp;bt=1&amp;bbb=1&amp;hb=1"/>
          <p:cNvSpPr/>
          <p:nvPr/>
        </p:nvSpPr>
        <p:spPr>
          <a:xfrm>
            <a:off x="722376" y="972000"/>
            <a:ext cx="6492240"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[湖南2024·6</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微生物平板划线和培养的具体操作如图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下列操作正确的是(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d5fe434df.bracket?pid=63d278ab3&amp;color=0,0,0&amp;vpa=1&amp;vtp=1"/>
          <p:cNvSpPr/>
          <p:nvPr/>
        </p:nvSpPr>
        <p:spPr>
          <a:xfrm>
            <a:off x="370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_3#d5fe434df.choices?htil=1&amp;pid=63d278ab3&amp;color=0,0,0&amp;vtp=1&amp;bbb=1"/>
          <p:cNvSpPr/>
          <p:nvPr/>
        </p:nvSpPr>
        <p:spPr>
          <a:xfrm>
            <a:off x="722376" y="1871286"/>
            <a:ext cx="6492240" cy="405003"/>
          </a:xfrm>
          <a:prstGeom prst="rect">
            <a:avLst/>
          </a:prstGeom>
          <a:noFill/>
        </p:spPr>
        <p:txBody>
          <a:bodyPr wrap="none" lIns="0" tIns="0" rIns="0" bIns="0" rtlCol="0" anchor="t"/>
          <a:lstStyle/>
          <a:p>
            <a:pPr latinLnBrk="1">
              <a:lnSpc>
                <a:spcPts val="3600"/>
              </a:lnSpc>
              <a:tabLst>
                <a:tab pos="1696085" algn="l"/>
                <a:tab pos="3354070" algn="l"/>
                <a:tab pos="502475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.①②⑤⑥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B.③④⑥⑦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C.①②⑦⑧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_1#d5fe434df?vop=1&amp;pid=63d278ab3&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3_2#d5fe434df?vop=1&amp;pid=63d278a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38144" y="1513528"/>
            <a:ext cx="5321808" cy="47823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d5fe434df?vop=1&amp;pid=63d278ab3&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由题图解读可知，①③④⑤操作正确，D符合题意。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5c369b269?pid=63d278ab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隐甲藻是一种好氧的异养真核微藻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，多在海水中腐烂的植物叶片上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，是工业生产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（一种功能性脂肪酸）的藻类之一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。从海洋中筛选获得的高产油脂隐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的发酵生产。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5c369b269?pid=63d278ab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6_1#5c369b269.bracket?pid=63d278ab3&amp;color=0,0,0&amp;vpa=2&amp;vtp=1&amp;bbb=1"/>
          <p:cNvSpPr/>
          <p:nvPr/>
        </p:nvSpPr>
        <p:spPr>
          <a:xfrm>
            <a:off x="6504051" y="18673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4" name="QC_5_BD.5_2#5c369b269.choices?pid=63d278ab3&amp;color=0,0,0&amp;vtp=1&amp;bbb=1"/>
              <p:cNvSpPr/>
              <p:nvPr/>
            </p:nvSpPr>
            <p:spPr>
              <a:xfrm>
                <a:off x="722376" y="228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A.隐甲藻可从腐烂的叶片获得生长必需的碳源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.采集海水中腐烂的叶片，湿热灭菌后接种到固体培养基，以获得隐甲藻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.选择培养基中可加入抑制细菌生长的抗生素，以减少杂菌生长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.适当提高发酵时的通气量和搅拌速率均可增加溶氧量，以提高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2000" dirty="0"/>
              </a:p>
            </p:txBody>
          </p:sp>
        </mc:Choice>
        <mc:Fallback>
          <p:sp>
            <p:nvSpPr>
              <p:cNvPr id="4" name="QC_5_BD.5_2#5c369b269.choices?pid=63d278ab3&amp;color=0,0,0&amp;vtp=1&amp;bb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5c369b269?vop=1&amp;pid=63d278ab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腐烂的叶片含有丰富的有机碳，而隐甲藻是异养型的微藻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，多在海水中腐烂的植物叶片上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，据此可知隐甲藻可从腐烂的叶片获得生长必需的碳源，A正确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；海水中腐烂的叶片上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有隐甲藻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，经湿热灭菌后会将隐甲藻杀死，故不能进行湿热灭菌处理，B错误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；抗生素可抑制细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，对隐甲藻不起作用，因此选择培养基中可加入抗生素，以减少杂菌生长，C正确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于隐甲藻是好氧的真核微藻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，故适当提高发酵时的通气量和搅拌速率可增加溶氧量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，促进隐甲藻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的增殖和代谢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产量，D正确。</a:t>
                </a:r>
                <a:endParaRPr lang="en-US" altLang="zh-CN" sz="2200" dirty="0"/>
              </a:p>
            </p:txBody>
          </p:sp>
        </mc:Choice>
        <mc:Fallback>
          <p:sp>
            <p:nvSpPr>
              <p:cNvPr id="2" name="QC_5_AS.7_1#5c369b269?vop=1&amp;pid=63d278ab3&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b4020b344?pid=63d278ab3&amp;color=0,0,0&amp;vtp=1&amp;bt=1&amp;bbb=1&amp;hb=1"/>
              <p:cNvSpPr/>
              <p:nvPr/>
            </p:nvSpPr>
            <p:spPr>
              <a:xfrm>
                <a:off x="722376" y="972000"/>
                <a:ext cx="10753344" cy="1671828"/>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[四川2025·8]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微塑料由塑料废弃物风化形成，难以降解，会危害生态环境和人体健康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两种微塑料降解菌，将总菌量相同的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分别接种于含有等量微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塑料的蛋白胨液体培养基中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，培养一段时间后测定微塑料的残留率（残留率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b4020b344?pid=63d278ab3&amp;color=0,0,0&amp;vtp=1&amp;bt=1&amp;bbb=1&amp;hb=1"/>
              <p:cNvSpPr>
                <a:spLocks noRot="1" noChangeAspect="1" noMove="1" noResize="1" noEditPoints="1" noAdjustHandles="1" noChangeArrowheads="1" noChangeShapeType="1" noTextEdit="1"/>
              </p:cNvSpPr>
              <p:nvPr/>
            </p:nvSpPr>
            <p:spPr>
              <a:xfrm>
                <a:off x="722376" y="972000"/>
                <a:ext cx="10753344" cy="1671828"/>
              </a:xfrm>
              <a:prstGeom prst="rect">
                <a:avLst/>
              </a:prstGeom>
              <a:blipFill rotWithShape="1">
                <a:blip r:embed="rId1"/>
                <a:stretch>
                  <a:fillRect l="-4" t="-27" r="-106" b="-2525"/>
                </a:stretch>
              </a:blipFill>
            </p:spPr>
            <p:txBody>
              <a:bodyPr/>
              <a:lstStyle/>
              <a:p>
                <a:r>
                  <a:rPr lang="zh-CN" altLang="en-US">
                    <a:noFill/>
                  </a:rPr>
                  <a:t> </a:t>
                </a:r>
              </a:p>
            </p:txBody>
          </p:sp>
        </mc:Fallback>
      </mc:AlternateContent>
      <p:sp>
        <p:nvSpPr>
          <p:cNvPr id="3" name="QC_5_AN.9_1#b4020b344.bracket?pid=63d278ab3&amp;color=0,0,0&amp;vpa=3&amp;vtp=1"/>
          <p:cNvSpPr/>
          <p:nvPr/>
        </p:nvSpPr>
        <p:spPr>
          <a:xfrm>
            <a:off x="5619115" y="2261685"/>
            <a:ext cx="35560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8_2#b4020b344?pid=63d278ab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98848" y="2770827"/>
            <a:ext cx="3200400"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b4020b344.choices?pid=63d278ab3&amp;color=0,0,0&amp;vtp=1&amp;bbb=1"/>
              <p:cNvSpPr/>
              <p:nvPr/>
            </p:nvSpPr>
            <p:spPr>
              <a:xfrm>
                <a:off x="722376" y="4599627"/>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A.用平板划线法能测定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菌组中的活菌数</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菌组微塑料残留率较高，故菌浓度也高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.混合菌种对微塑料的降解能力高于单一菌种</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.能在该培养基中生长繁殖的微生物都能降解微塑料</a:t>
                </a:r>
                <a:endParaRPr lang="en-US" altLang="zh-CN" sz="2000" dirty="0"/>
              </a:p>
            </p:txBody>
          </p:sp>
        </mc:Choice>
        <mc:Fallback>
          <p:sp>
            <p:nvSpPr>
              <p:cNvPr id="5" name="QC_5_BD.8_3#b4020b344.choices?pid=63d278ab3&amp;color=0,0,0&amp;vtp=1&amp;bbb=1"/>
              <p:cNvSpPr>
                <a:spLocks noRot="1" noChangeAspect="1" noMove="1" noResize="1" noEditPoints="1" noAdjustHandles="1" noChangeArrowheads="1" noChangeShapeType="1" noTextEdit="1"/>
              </p:cNvSpPr>
              <p:nvPr/>
            </p:nvSpPr>
            <p:spPr>
              <a:xfrm>
                <a:off x="722376" y="4599627"/>
                <a:ext cx="10753344" cy="1675384"/>
              </a:xfrm>
              <a:prstGeom prst="rect">
                <a:avLst/>
              </a:prstGeom>
              <a:blipFill rotWithShape="1">
                <a:blip r:embed="rId3"/>
                <a:stretch>
                  <a:fillRect l="-4" t="-19" b="-23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b4020b344?vop=1&amp;pid=63d278ab3&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平板划线法主要用于微生物的分离和纯化，不能用于测定活菌数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，测定活菌数常用稀释涂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菌组微塑料残留率较高，说明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菌对微塑料的降解能力相对较弱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（混合菌种）组的微塑料残留率低于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菌种对微塑料的降解能力高于单一菌种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，C正确；该培养基中含有蛋白胨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（能提供碳源和氮源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），能在该培养基中生长繁殖的微生物不一定都能降解微塑料，D错误。</a:t>
                </a:r>
                <a:endParaRPr lang="en-US" altLang="zh-CN" sz="2200" dirty="0"/>
              </a:p>
            </p:txBody>
          </p:sp>
        </mc:Choice>
        <mc:Fallback>
          <p:sp>
            <p:nvSpPr>
              <p:cNvPr id="2" name="QC_5_AS.10_1#b4020b344?vop=1&amp;pid=63d278ab3&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r="-898"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4794</Words>
  <Application>WPS 演示</Application>
  <PresentationFormat>宽屏</PresentationFormat>
  <Paragraphs>236</Paragraphs>
  <Slides>27</Slides>
  <Notes>28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27</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2025-10-22T08:39:00Z</dcterms:created>
  <dcterms:modified xsi:type="dcterms:W3CDTF">2025-10-31T10:21:06Z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129EF2D4EE43489C9BA4A552E55D1E8F_12</vt:lpwstr>
  </property>
  <property fmtid="{D5CDD505-2E9C-101B-9397-08002B2CF9AE}" pid="3" name="KSOProductBuildVer">
    <vt:lpwstr>2052-12.1.0.23125</vt:lpwstr>
  </property>
</Properties>
</file>