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1819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33424d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基因工程的基本工具</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9046ff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基因工程的基本程序及应用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8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29.png"/><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4.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34.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4.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4.xml"/><Relationship Id="rId4" Type="http://schemas.openxmlformats.org/officeDocument/2006/relationships/image" Target="../media/image41.pn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4.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4.xml"/><Relationship Id="rId2" Type="http://schemas.openxmlformats.org/officeDocument/2006/relationships/image" Target="../media/image46.png"/><Relationship Id="rId1" Type="http://schemas.openxmlformats.org/officeDocument/2006/relationships/image" Target="../media/image45.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4.xml"/><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image" Target="../media/image47.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4.xml"/><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4.xml"/><Relationship Id="rId2" Type="http://schemas.openxmlformats.org/officeDocument/2006/relationships/image" Target="../media/image61.png"/><Relationship Id="rId1"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image" Target="../media/image63.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4.xml"/><Relationship Id="rId2" Type="http://schemas.openxmlformats.org/officeDocument/2006/relationships/image" Target="../media/image65.jpeg"/><Relationship Id="rId1" Type="http://schemas.openxmlformats.org/officeDocument/2006/relationships/image" Target="../media/image64.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4.xml"/><Relationship Id="rId2" Type="http://schemas.openxmlformats.org/officeDocument/2006/relationships/image" Target="../media/image67.png"/><Relationship Id="rId1" Type="http://schemas.openxmlformats.org/officeDocument/2006/relationships/image" Target="../media/image66.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4.xml"/><Relationship Id="rId5" Type="http://schemas.openxmlformats.org/officeDocument/2006/relationships/image" Target="../media/image72.jpeg"/><Relationship Id="rId4" Type="http://schemas.openxmlformats.org/officeDocument/2006/relationships/image" Target="../media/image71.png"/><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image" Target="../media/image73.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4.xml"/><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3.xml"/><Relationship Id="rId4" Type="http://schemas.openxmlformats.org/officeDocument/2006/relationships/image" Target="../media/image13.pn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7.jpeg"/><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9.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0_1#6307c346e?pid=9c03978f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扩增目的基因时，需要模板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的缓冲液和耐高温的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步骤中起作用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0_1#6307c346e?pid=9c03978f8&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11_1#6307c346e.blank?pid=9c03978f8&amp;color=0,0,0&amp;vpa=3&amp;vtp=1&amp;bbb=1"/>
          <p:cNvSpPr/>
          <p:nvPr/>
        </p:nvSpPr>
        <p:spPr>
          <a:xfrm>
            <a:off x="6397689"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脱氧核苷酸</a:t>
            </a:r>
            <a:endParaRPr lang="en-US" altLang="zh-CN" sz="2000" dirty="0"/>
          </a:p>
        </p:txBody>
      </p:sp>
      <p:sp>
        <p:nvSpPr>
          <p:cNvPr id="4" name="QB_6_AN.12_1#6307c346e.blank?pid=9c03978f8&amp;color=0,0,0&amp;vpa=4&amp;vtp=1&amp;bbb=1"/>
          <p:cNvSpPr/>
          <p:nvPr/>
        </p:nvSpPr>
        <p:spPr>
          <a:xfrm>
            <a:off x="4462526"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延伸</a:t>
            </a:r>
            <a:endParaRPr lang="en-US" altLang="zh-CN" sz="2000" dirty="0"/>
          </a:p>
        </p:txBody>
      </p:sp>
      <mc:AlternateContent xmlns:mc="http://schemas.openxmlformats.org/markup-compatibility/2006">
        <mc:Choice xmlns:a14="http://schemas.microsoft.com/office/drawing/2010/main" Requires="a14">
          <p:sp>
            <p:nvSpPr>
              <p:cNvPr id="5" name="QB_6_AS.13_1#6307c346e?vop=1&amp;pid=9c03978f8&amp;color=0,0,0&amp;vtp=1&amp;bbb=1&amp;hb=1"/>
              <p:cNvSpPr/>
              <p:nvPr/>
            </p:nvSpPr>
            <p:spPr>
              <a:xfrm>
                <a:off x="722376" y="182245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扩增目的基因时，需要模板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、引物、（4种）脱氧核苷酸、含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的缓冲液和耐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过程一般可以分为变性、复性、延伸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聚合酶在延伸步骤中起作用，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聚合酶将脱氧核苷酸加到引物的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端进行子链的延伸。</a:t>
                </a:r>
                <a:endParaRPr lang="en-US" altLang="zh-CN" sz="2200" dirty="0"/>
              </a:p>
            </p:txBody>
          </p:sp>
        </mc:Choice>
        <mc:Fallback>
          <p:sp>
            <p:nvSpPr>
              <p:cNvPr id="5" name="QB_6_AS.13_1#6307c346e?vop=1&amp;pid=9c03978f8&amp;color=0,0,0&amp;vtp=1&amp;bbb=1&amp;hb=1"/>
              <p:cNvSpPr>
                <a:spLocks noRot="1" noChangeAspect="1" noMove="1" noResize="1" noEditPoints="1" noAdjustHandles="1" noChangeArrowheads="1" noChangeShapeType="1" noTextEdit="1"/>
              </p:cNvSpPr>
              <p:nvPr/>
            </p:nvSpPr>
            <p:spPr>
              <a:xfrm>
                <a:off x="722376" y="1822450"/>
                <a:ext cx="10753344" cy="1415034"/>
              </a:xfrm>
              <a:prstGeom prst="rect">
                <a:avLst/>
              </a:prstGeom>
              <a:blipFill rotWithShape="1">
                <a:blip r:embed="rId2"/>
                <a:stretch>
                  <a:fillRect l="-4" r="-2386"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4_1#dee82f1c2?pid=9c03978f8&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（2）图中标识了载体和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基因中限制酶的切割位点。为将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基因正确插入载体，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端”或“</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端”）添加限制酶识别序列，结合上表分析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，上游引物应添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加的碱基序列是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,切割载体时应选用的两种限制酶是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扩增产物和载体分别被限制酶切割后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，经纯化和连接，获得含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基因的表达载体并导入农杆菌。</a:t>
                </a:r>
                <a:endParaRPr lang="en-US" altLang="zh-CN" sz="2000" dirty="0">
                  <a:solidFill>
                    <a:srgbClr val="000000"/>
                  </a:solidFill>
                </a:endParaRPr>
              </a:p>
            </p:txBody>
          </p:sp>
        </mc:Choice>
        <mc:Fallback>
          <p:sp>
            <p:nvSpPr>
              <p:cNvPr id="2" name="QB_6_BD.14_1#dee82f1c2?pid=9c03978f8&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685" b="-25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5_1#dee82f1c2.blank?pid=9c03978f8&amp;color=0,0,0&amp;vpa=5&amp;vtp=1&amp;bbb=1"/>
              <p:cNvSpPr/>
              <p:nvPr/>
            </p:nvSpPr>
            <p:spPr>
              <a:xfrm>
                <a:off x="1963801" y="1472887"/>
                <a:ext cx="6556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100" dirty="0">
                  <a:solidFill>
                    <a:srgbClr val="00B050"/>
                  </a:solidFill>
                </a:endParaRPr>
              </a:p>
            </p:txBody>
          </p:sp>
        </mc:Choice>
        <mc:Fallback>
          <p:sp>
            <p:nvSpPr>
              <p:cNvPr id="3" name="QB_6_AN.15_1#dee82f1c2.blank?pid=9c03978f8&amp;color=0,0,0&amp;vpa=5&amp;vtp=1&amp;bbb=1"/>
              <p:cNvSpPr>
                <a:spLocks noRot="1" noChangeAspect="1" noMove="1" noResize="1" noEditPoints="1" noAdjustHandles="1" noChangeArrowheads="1" noChangeShapeType="1" noTextEdit="1"/>
              </p:cNvSpPr>
              <p:nvPr/>
            </p:nvSpPr>
            <p:spPr>
              <a:xfrm>
                <a:off x="1963801" y="1472887"/>
                <a:ext cx="655638" cy="303784"/>
              </a:xfrm>
              <a:prstGeom prst="rect">
                <a:avLst/>
              </a:prstGeom>
              <a:blipFill rotWithShape="1">
                <a:blip r:embed="rId2"/>
                <a:stretch>
                  <a:fillRect l="-58" t="-3869" r="10" b="-44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16_1#dee82f1c2.blank?pid=9c03978f8&amp;color=0,0,0&amp;vpa=6&amp;vtp=1&amp;bbb=1"/>
              <p:cNvSpPr/>
              <p:nvPr/>
            </p:nvSpPr>
            <p:spPr>
              <a:xfrm>
                <a:off x="2964816" y="1939421"/>
                <a:ext cx="112712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𝐀𝐆𝐀𝐓𝐂𝐓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16_1#dee82f1c2.blank?pid=9c03978f8&amp;color=0,0,0&amp;vpa=6&amp;vtp=1&amp;bbb=1"/>
              <p:cNvSpPr>
                <a:spLocks noRot="1" noChangeAspect="1" noMove="1" noResize="1" noEditPoints="1" noAdjustHandles="1" noChangeArrowheads="1" noChangeShapeType="1" noTextEdit="1"/>
              </p:cNvSpPr>
              <p:nvPr/>
            </p:nvSpPr>
            <p:spPr>
              <a:xfrm>
                <a:off x="2964816" y="1939421"/>
                <a:ext cx="1127125" cy="294577"/>
              </a:xfrm>
              <a:prstGeom prst="rect">
                <a:avLst/>
              </a:prstGeom>
              <a:blipFill rotWithShape="1">
                <a:blip r:embed="rId3"/>
                <a:stretch>
                  <a:fillRect t="-44" b="-77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17_1#dee82f1c2.blank?pid=9c03978f8&amp;color=0,0,0&amp;vpa=7&amp;vtp=1&amp;bbb=1"/>
              <p:cNvSpPr/>
              <p:nvPr/>
            </p:nvSpPr>
            <p:spPr>
              <a:xfrm>
                <a:off x="8376603" y="1932373"/>
                <a:ext cx="22701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𝑬𝒄𝒐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17_1#dee82f1c2.blank?pid=9c03978f8&amp;color=0,0,0&amp;vpa=7&amp;vtp=1&amp;bbb=1"/>
              <p:cNvSpPr>
                <a:spLocks noRot="1" noChangeAspect="1" noMove="1" noResize="1" noEditPoints="1" noAdjustHandles="1" noChangeArrowheads="1" noChangeShapeType="1" noTextEdit="1"/>
              </p:cNvSpPr>
              <p:nvPr/>
            </p:nvSpPr>
            <p:spPr>
              <a:xfrm>
                <a:off x="8376603" y="1932373"/>
                <a:ext cx="2270125" cy="298577"/>
              </a:xfrm>
              <a:prstGeom prst="rect">
                <a:avLst/>
              </a:prstGeom>
              <a:blipFill rotWithShape="1">
                <a:blip r:embed="rId4"/>
                <a:stretch>
                  <a:fillRect l="-14" t="-3851" r="14" b="-63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8_1#dee82f1c2?vop=1&amp;pid=9c03978f8&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基因正确插入载体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基因时需要在引物的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端添加相应的限制酶识别序列。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为保证目的基因的正确插入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，应使用双酶切；载体中含有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Ⅰ的酶切位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𝑁𝑑𝑒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的酶切位点，为保证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基因结构的完整性，不能在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因两端添加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𝑁𝑑𝑒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的识别序列；分析表格数据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Ⅱ切割产生的黏性末端和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切割产生的黏性末端相同，结合</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基因的转录方向和载体上启动子的转录方向可知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基因上游添加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Ⅱ的识别序列，即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AGATCT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，下游添加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切割载体应选用的两种限制酶为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18_1#dee82f1c2?vop=1&amp;pid=9c03978f8&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1524"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9_1#8d849ac3c?pid=9c03978f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（3）用携带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基因的农杆菌侵染栽培马铃薯愈伤组织时，基因表达载体中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基因整合到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，抗性基因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可用于筛选成功转化的愈伤组织。该愈伤组织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、根，继续培育可获得抗寒能力显著增强的马铃薯植株。</a:t>
                </a:r>
                <a:endParaRPr lang="en-US" altLang="zh-CN" sz="2000" dirty="0">
                  <a:solidFill>
                    <a:srgbClr val="000000"/>
                  </a:solidFill>
                </a:endParaRPr>
              </a:p>
            </p:txBody>
          </p:sp>
        </mc:Choice>
        <mc:Fallback>
          <p:sp>
            <p:nvSpPr>
              <p:cNvPr id="2" name="QB_6_BD.19_1#8d849ac3c?pid=9c03978f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72"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0_1#8d849ac3c.blank?pid=9c03978f8&amp;color=0,0,0&amp;vpa=8&amp;vtp=1&amp;bbb=1"/>
              <p:cNvSpPr/>
              <p:nvPr/>
            </p:nvSpPr>
            <p:spPr>
              <a:xfrm>
                <a:off x="3197479" y="1472887"/>
                <a:ext cx="1423988"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20_1#8d849ac3c.blank?pid=9c03978f8&amp;color=0,0,0&amp;vpa=8&amp;vtp=1&amp;bbb=1"/>
              <p:cNvSpPr>
                <a:spLocks noRot="1" noChangeAspect="1" noMove="1" noResize="1" noEditPoints="1" noAdjustHandles="1" noChangeArrowheads="1" noChangeShapeType="1" noTextEdit="1"/>
              </p:cNvSpPr>
              <p:nvPr/>
            </p:nvSpPr>
            <p:spPr>
              <a:xfrm>
                <a:off x="3197479" y="1472887"/>
                <a:ext cx="1423988" cy="298577"/>
              </a:xfrm>
              <a:prstGeom prst="rect">
                <a:avLst/>
              </a:prstGeom>
              <a:blipFill rotWithShape="1">
                <a:blip r:embed="rId2"/>
                <a:stretch>
                  <a:fillRect l="-18" t="-3936" r="40" b="-6230"/>
                </a:stretch>
              </a:blipFill>
            </p:spPr>
            <p:txBody>
              <a:bodyPr/>
              <a:lstStyle/>
              <a:p>
                <a:r>
                  <a:rPr lang="zh-CN" altLang="en-US">
                    <a:noFill/>
                  </a:rPr>
                  <a:t> </a:t>
                </a:r>
              </a:p>
            </p:txBody>
          </p:sp>
        </mc:Fallback>
      </mc:AlternateContent>
      <p:sp>
        <p:nvSpPr>
          <p:cNvPr id="4" name="QB_6_AN.21_1#8d849ac3c.blank?pid=9c03978f8&amp;color=0,0,0&amp;vpa=9&amp;vtp=1"/>
          <p:cNvSpPr/>
          <p:nvPr/>
        </p:nvSpPr>
        <p:spPr>
          <a:xfrm>
            <a:off x="5939092" y="1391100"/>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solidFill>
                <a:srgbClr val="00B050"/>
              </a:solidFill>
            </a:endParaRPr>
          </a:p>
        </p:txBody>
      </p:sp>
      <p:sp>
        <p:nvSpPr>
          <p:cNvPr id="5" name="QB_6_AN.22_1#8d849ac3c.blank?pid=9c03978f8&amp;color=0,0,0&amp;vpa=10&amp;vtp=1&amp;bbb=1"/>
          <p:cNvSpPr/>
          <p:nvPr/>
        </p:nvSpPr>
        <p:spPr>
          <a:xfrm>
            <a:off x="985901" y="1829250"/>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23_1#8d849ac3c?vop=1&amp;pid=9c03978f8&amp;color=0,0,0&amp;vtp=1&amp;bbb=1&amp;hb=1"/>
              <p:cNvSpPr/>
              <p:nvPr/>
            </p:nvSpPr>
            <p:spPr>
              <a:xfrm>
                <a:off x="722376" y="2281877"/>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用携带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基因的农杆菌侵染栽培马铃薯的愈伤组织时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，农杆菌能将基因表达载体中的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转移到愈伤组织细胞的染色体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上。分析载体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中含有抗性基因2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成功整合到被侵染细胞的染色体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上，则该细胞具有抗性基因2对应的抗性，因此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2可用于筛选成功转化的愈伤组织。该愈伤组织经再分化形成芽、根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，继续培育可获得抗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寒能力显著增加的马铃薯植株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23_1#8d849ac3c?vop=1&amp;pid=9c03978f8&amp;color=0,0,0&amp;vtp=1&amp;bbb=1&amp;hb=1"/>
              <p:cNvSpPr>
                <a:spLocks noRot="1" noChangeAspect="1" noMove="1" noResize="1" noEditPoints="1" noAdjustHandles="1" noChangeArrowheads="1" noChangeShapeType="1" noTextEdit="1"/>
              </p:cNvSpPr>
              <p:nvPr/>
            </p:nvSpPr>
            <p:spPr>
              <a:xfrm>
                <a:off x="722376" y="2281877"/>
                <a:ext cx="10753344" cy="2253234"/>
              </a:xfrm>
              <a:prstGeom prst="rect">
                <a:avLst/>
              </a:prstGeom>
              <a:blipFill rotWithShape="1">
                <a:blip r:embed="rId3"/>
                <a:stretch>
                  <a:fillRect l="-4" t="-14" r="-1033"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4_1#8d9af4b8e?pid=a9046ff4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稻瘟病是一种真菌病害，水稻叶片某些内生放线菌对该致病菌有抑制作用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研小组分离筛选出内生放线菌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，并开展了相关研究。回答下列问题。</a:t>
            </a:r>
            <a:endParaRPr lang="en-US" altLang="zh-CN" sz="2000" dirty="0"/>
          </a:p>
        </p:txBody>
      </p:sp>
      <p:sp>
        <p:nvSpPr>
          <p:cNvPr id="3" name="QB_6_BD.25_1#4e4f4abfa?pid=8d9af4b8e&amp;color=0,0,0&amp;vtp=1&amp;bbb=1&amp;hb=1"/>
          <p:cNvSpPr/>
          <p:nvPr/>
        </p:nvSpPr>
        <p:spPr>
          <a:xfrm>
            <a:off x="722376" y="188284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（1）采集有病斑的水稻叶片，经表面消毒、研磨处理，制备研磨液。此后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填方法）将研磨液接种于不同的选择培养基，分别置于不同温度下培养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6_1#4e4f4abfa.blank?pid=8d9af4b8e&amp;color=0,0,0&amp;vpa=11&amp;vtp=1&amp;bbb=1&amp;hb=1"/>
          <p:cNvSpPr/>
          <p:nvPr/>
        </p:nvSpPr>
        <p:spPr>
          <a:xfrm>
            <a:off x="722377" y="184474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板法</a:t>
            </a:r>
            <a:endParaRPr lang="en-US" altLang="zh-CN" sz="2000" dirty="0"/>
          </a:p>
        </p:txBody>
      </p:sp>
      <p:sp>
        <p:nvSpPr>
          <p:cNvPr id="5" name="QB_6_AN.27_1#4e4f4abfa.blank?pid=8d9af4b8e&amp;color=0,0,0&amp;vpa=12&amp;vtp=1&amp;bbb=1&amp;hb=1"/>
          <p:cNvSpPr/>
          <p:nvPr/>
        </p:nvSpPr>
        <p:spPr>
          <a:xfrm>
            <a:off x="722377" y="230194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探究内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生放线菌最适的营养条件和温度</a:t>
            </a:r>
            <a:endParaRPr lang="en-US" altLang="zh-CN" sz="2000" dirty="0"/>
          </a:p>
        </p:txBody>
      </p:sp>
      <p:sp>
        <p:nvSpPr>
          <p:cNvPr id="6" name="QB_6_AS.28_1#4e4f4abfa?vop=1&amp;pid=8d9af4b8e&amp;color=0,0,0&amp;vtp=1&amp;bbb=1&amp;hb=1"/>
          <p:cNvSpPr/>
          <p:nvPr/>
        </p:nvSpPr>
        <p:spPr>
          <a:xfrm>
            <a:off x="722376" y="32846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可采用稀释涂布平板法将研磨液接种于不同的选择培养基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，并分别置于不同温度下培养的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目的是探究内生放线菌最适的营养条件和温度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9_1#fa256b376?pid=8d9af4b8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（2）经筛选获得一株内生放线菌，该菌株高效合成铁载体小分子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，能辅助内生放线菌吸收铁离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基因是合成铁载体的关键基因之一。科研小组构建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基因敲除株，探究铁载体的功能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要步骤如下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：首先克隆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基因的上游片段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和下游片段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；然后构建重组质粒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重组质粒和内生放线菌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片段中同源区段可发生交换的原理，对目标基因进行敲除。如图1所示。</a:t>
                </a:r>
                <a:endParaRPr lang="en-US" altLang="zh-CN" sz="2000" dirty="0"/>
              </a:p>
            </p:txBody>
          </p:sp>
        </mc:Choice>
        <mc:Fallback>
          <p:sp>
            <p:nvSpPr>
              <p:cNvPr id="2" name="QB_6_BD.29_1#fa256b376?pid=8d9af4b8e&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3366" b="-2542"/>
                </a:stretch>
              </a:blipFill>
            </p:spPr>
            <p:txBody>
              <a:bodyPr/>
              <a:lstStyle/>
              <a:p>
                <a:r>
                  <a:rPr lang="zh-CN" altLang="en-US">
                    <a:noFill/>
                  </a:rPr>
                  <a:t> </a:t>
                </a:r>
              </a:p>
            </p:txBody>
          </p:sp>
        </mc:Fallback>
      </mc:AlternateContent>
      <p:pic>
        <p:nvPicPr>
          <p:cNvPr id="3" name="QB_6_BD.29_3#fa256b376?iti=1&amp;htil=1&amp;pid=8d9af4b8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05456" y="2875603"/>
            <a:ext cx="1801368"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6_BD.29_4#fa256b376?iti=2&amp;htil=1&amp;pid=8d9af4b8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51776" y="2939611"/>
            <a:ext cx="2871216"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29_5#fa256b376?iti=1&amp;htil=1&amp;pid=8d9af4b8e&amp;color=0,0,0&amp;vtp=1&amp;bbb=1"/>
          <p:cNvSpPr/>
          <p:nvPr/>
        </p:nvSpPr>
        <p:spPr>
          <a:xfrm>
            <a:off x="3175952" y="50142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B_6_BD.29_6#fa256b376?iti=2&amp;htil=1&amp;pid=8d9af4b8e&amp;color=0,0,0&amp;vtp=1&amp;bbb=1"/>
          <p:cNvSpPr/>
          <p:nvPr/>
        </p:nvSpPr>
        <p:spPr>
          <a:xfrm>
            <a:off x="8557196" y="50142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B_6_BD.29_7#fa256b376?pid=8d9af4b8e&amp;color=0,0,0&amp;vtp=1&amp;bbb=1"/>
              <p:cNvSpPr/>
              <p:nvPr/>
            </p:nvSpPr>
            <p:spPr>
              <a:xfrm>
                <a:off x="722376" y="5474912"/>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用图1中的引物1和2进行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endParaRPr lang="en-US" altLang="zh-CN" sz="2000" dirty="0"/>
              </a:p>
            </p:txBody>
          </p:sp>
        </mc:Choice>
        <mc:Fallback>
          <p:sp>
            <p:nvSpPr>
              <p:cNvPr id="7" name="QB_6_BD.29_7#fa256b376?pid=8d9af4b8e&amp;color=0,0,0&amp;vtp=1&amp;bbb=1"/>
              <p:cNvSpPr>
                <a:spLocks noRot="1" noChangeAspect="1" noMove="1" noResize="1" noEditPoints="1" noAdjustHandles="1" noChangeArrowheads="1" noChangeShapeType="1" noTextEdit="1"/>
              </p:cNvSpPr>
              <p:nvPr/>
            </p:nvSpPr>
            <p:spPr>
              <a:xfrm>
                <a:off x="722376" y="5474912"/>
                <a:ext cx="10753344" cy="408559"/>
              </a:xfrm>
              <a:prstGeom prst="rect">
                <a:avLst/>
              </a:prstGeom>
              <a:blipFill rotWithShape="1">
                <a:blip r:embed="rId4"/>
                <a:stretch>
                  <a:fillRect l="-4" t="-141" b="-11764"/>
                </a:stretch>
              </a:blipFill>
            </p:spPr>
            <p:txBody>
              <a:bodyPr/>
              <a:lstStyle/>
              <a:p>
                <a:r>
                  <a:rPr lang="zh-CN" altLang="en-US">
                    <a:noFill/>
                  </a:rPr>
                  <a:t> </a:t>
                </a:r>
              </a:p>
            </p:txBody>
          </p:sp>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9_8#fa256b376?pid=8d9af4b8e&amp;color=0,0,0&amp;mp=1&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基因的敲除结果。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通过变性、复性和延伸三步，反复循环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，可实现基因片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基因敲除过程中，可发生多种形式的同源区段交换，</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基因敲除株为菌落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填序号），出现菌落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④的可能原因是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9_8#fa256b376?pid=8d9af4b8e&amp;color=0,0,0&amp;mp=1&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705" b="-2583"/>
                </a:stretch>
              </a:blipFill>
            </p:spPr>
            <p:txBody>
              <a:bodyPr/>
              <a:lstStyle/>
              <a:p>
                <a:r>
                  <a:rPr lang="zh-CN" altLang="en-US">
                    <a:noFill/>
                  </a:rPr>
                  <a:t> </a:t>
                </a:r>
              </a:p>
            </p:txBody>
          </p:sp>
        </mc:Fallback>
      </mc:AlternateContent>
      <p:sp>
        <p:nvSpPr>
          <p:cNvPr id="3" name="QB_6_AN.30_1#fa256b376.blank?pid=8d9af4b8e&amp;color=0,0,0&amp;mp=1&amp;vpa=13&amp;vtp=1&amp;bbb=1"/>
          <p:cNvSpPr/>
          <p:nvPr/>
        </p:nvSpPr>
        <p:spPr>
          <a:xfrm>
            <a:off x="1239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快速扩增</a:t>
            </a:r>
            <a:endParaRPr lang="en-US" altLang="zh-CN" sz="2000" dirty="0"/>
          </a:p>
        </p:txBody>
      </p:sp>
      <p:sp>
        <p:nvSpPr>
          <p:cNvPr id="4" name="QB_6_AN.31_1#fa256b376.blank?pid=8d9af4b8e&amp;color=0,0,0&amp;mp=1&amp;vpa=14&amp;vtp=1"/>
          <p:cNvSpPr/>
          <p:nvPr/>
        </p:nvSpPr>
        <p:spPr>
          <a:xfrm>
            <a:off x="3441256" y="18483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mc:AlternateContent xmlns:mc="http://schemas.openxmlformats.org/markup-compatibility/2006">
        <mc:Choice xmlns:a14="http://schemas.microsoft.com/office/drawing/2010/main" Requires="a14">
          <p:sp>
            <p:nvSpPr>
              <p:cNvPr id="5" name="QB_6_AN.32_1#fa256b376.blank?pid=8d9af4b8e&amp;color=0,0,0&amp;mp=1&amp;vpa=15&amp;vtp=1&amp;bbb=1&amp;hb=1"/>
              <p:cNvSpPr/>
              <p:nvPr/>
            </p:nvSpPr>
            <p:spPr>
              <a:xfrm>
                <a:off x="722377" y="18483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只有</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𝑹</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𝑼</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𝑹</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𝑫</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一处发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生了同源重组</a:t>
                </a:r>
                <a:endParaRPr lang="en-US" altLang="zh-CN" sz="2000" dirty="0"/>
              </a:p>
            </p:txBody>
          </p:sp>
        </mc:Choice>
        <mc:Fallback>
          <p:sp>
            <p:nvSpPr>
              <p:cNvPr id="5" name="QB_6_AN.32_1#fa256b376.blank?pid=8d9af4b8e&amp;color=0,0,0&amp;mp=1&amp;vpa=15&amp;vtp=1&amp;bbb=1&amp;hb=1"/>
              <p:cNvSpPr>
                <a:spLocks noRot="1" noChangeAspect="1" noMove="1" noResize="1" noEditPoints="1" noAdjustHandles="1" noChangeArrowheads="1" noChangeShapeType="1" noTextEdit="1"/>
              </p:cNvSpPr>
              <p:nvPr/>
            </p:nvSpPr>
            <p:spPr>
              <a:xfrm>
                <a:off x="722377" y="1848300"/>
                <a:ext cx="10749631" cy="856234"/>
              </a:xfrm>
              <a:prstGeom prst="rect">
                <a:avLst/>
              </a:prstGeom>
              <a:blipFill rotWithShape="1">
                <a:blip r:embed="rId2"/>
                <a:stretch>
                  <a:fillRect l="-4" t="-53" r="1"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33_1#fa256b376?vop=1&amp;pid=8d9af4b8e&amp;color=0,0,0&amp;vtp=1&amp;bbb=1&amp;hb=1"/>
              <p:cNvSpPr/>
              <p:nvPr/>
            </p:nvSpPr>
            <p:spPr>
              <a:xfrm>
                <a:off x="722376" y="2739077"/>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的实质是体外的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可以实现基因片段的快速扩增。由图1可知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生同源重组前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，在引物1、2的作用下可扩增出的片段为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，故菌落①③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未发生同源重组。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都发生同源重组，则会减少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基因中间的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，从而使扩增的片段减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，故菌落②为发生同源重组后的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基因敲除株。根据题干信息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基因敲除过程中可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发生多种形式的同源区段交换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，菌落④的大小约为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，则可以推测在同源重组过程中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一处同源重组，导致整个质粒片段接入。</a:t>
                </a:r>
                <a:endParaRPr lang="en-US" altLang="zh-CN" sz="2200" dirty="0"/>
              </a:p>
            </p:txBody>
          </p:sp>
        </mc:Choice>
        <mc:Fallback>
          <p:sp>
            <p:nvSpPr>
              <p:cNvPr id="6" name="QB_6_AS.33_1#fa256b376?vop=1&amp;pid=8d9af4b8e&amp;color=0,0,0&amp;vtp=1&amp;bbb=1&amp;hb=1"/>
              <p:cNvSpPr>
                <a:spLocks noRot="1" noChangeAspect="1" noMove="1" noResize="1" noEditPoints="1" noAdjustHandles="1" noChangeArrowheads="1" noChangeShapeType="1" noTextEdit="1"/>
              </p:cNvSpPr>
              <p:nvPr/>
            </p:nvSpPr>
            <p:spPr>
              <a:xfrm>
                <a:off x="722376" y="2739077"/>
                <a:ext cx="10753344" cy="2710434"/>
              </a:xfrm>
              <a:prstGeom prst="rect">
                <a:avLst/>
              </a:prstGeom>
              <a:blipFill rotWithShape="1">
                <a:blip r:embed="rId3"/>
                <a:stretch>
                  <a:fillRect l="-4" t="-12" r="-703" b="-1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4_1#f841be9ca?pid=8d9af4b8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（3）内生放线菌和稻瘟病致病菌的生长均需要铁元素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。科研小组推测该内生放线菌通过对铁离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子的竞争性利用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，从而抑制稻瘟病致病菌生长。设计实验验证该推测，简要写出实验思路。</a:t>
            </a:r>
            <a:endParaRPr lang="en-US" altLang="zh-CN" sz="2000" dirty="0"/>
          </a:p>
        </p:txBody>
      </p:sp>
      <mc:AlternateContent xmlns:mc="http://schemas.openxmlformats.org/markup-compatibility/2006">
        <mc:Choice xmlns:a14="http://schemas.microsoft.com/office/drawing/2010/main" Requires="a14">
          <p:sp>
            <p:nvSpPr>
              <p:cNvPr id="3" name="QO_6_AN.35_1#f841be9ca?vop=1&amp;pid=8d9af4b8e&amp;color=0,0,0&amp;vtp=1&amp;bbb=1&amp;hb=1"/>
              <p:cNvSpPr/>
              <p:nvPr/>
            </p:nvSpPr>
            <p:spPr>
              <a:xfrm>
                <a:off x="722376" y="1834203"/>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将野生型内生放线菌、</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𝑹</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基因敲除内生放线菌分别与稻瘟病致病菌混合培养在含铁培养液</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，统计培养液中铁离子含量及两种菌的数量变化。</a:t>
                </a:r>
                <a:endParaRPr lang="en-US" altLang="zh-CN" sz="2000" dirty="0"/>
              </a:p>
            </p:txBody>
          </p:sp>
        </mc:Choice>
        <mc:Fallback>
          <p:sp>
            <p:nvSpPr>
              <p:cNvPr id="3" name="QO_6_AN.35_1#f841be9ca?vop=1&amp;pid=8d9af4b8e&amp;color=0,0,0&amp;vtp=1&amp;bbb=1&amp;hb=1"/>
              <p:cNvSpPr>
                <a:spLocks noRot="1" noChangeAspect="1" noMove="1" noResize="1" noEditPoints="1" noAdjustHandles="1" noChangeArrowheads="1" noChangeShapeType="1" noTextEdit="1"/>
              </p:cNvSpPr>
              <p:nvPr/>
            </p:nvSpPr>
            <p:spPr>
              <a:xfrm>
                <a:off x="722376" y="1834203"/>
                <a:ext cx="10753344" cy="856234"/>
              </a:xfrm>
              <a:prstGeom prst="rect">
                <a:avLst/>
              </a:prstGeom>
              <a:blipFill rotWithShape="1">
                <a:blip r:embed="rId1"/>
                <a:stretch>
                  <a:fillRect l="-4" t="-38" r="-543" b="-5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6_1#f841be9ca?vop=1&amp;pid=8d9af4b8e&amp;color=0,0,0&amp;vtp=1&amp;bbb=1&amp;hb=1"/>
              <p:cNvSpPr/>
              <p:nvPr/>
            </p:nvSpPr>
            <p:spPr>
              <a:xfrm>
                <a:off x="722376" y="2795339"/>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若要验证内生放线菌通过与稻瘟病致病菌竞争性利用铁离子抑制稻瘟病致病菌的生长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实验的自变量应为内生放线菌是否能利用培养液中的铁离子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，因变量应该为稻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瘟病致病菌的生长情况，最后可观测两种菌的数量和培养液中的铁离子含量变化情况来验证实验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。所以实验可分为两组，甲组：将适量的含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基因的内生放线菌和稻瘟病致病菌混合培养在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含铁的培养液中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；乙组：将等量的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基因敲除内生放线菌与稻瘟病致病菌混合培养在相同的含铁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；将两组培养液放在适宜的条件下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，间隔合适时间记录每组培养液中铁离子含量变化和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两种菌的数量变化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6_1#f841be9ca?vop=1&amp;pid=8d9af4b8e&amp;color=0,0,0&amp;vtp=1&amp;bbb=1&amp;hb=1"/>
              <p:cNvSpPr>
                <a:spLocks noRot="1" noChangeAspect="1" noMove="1" noResize="1" noEditPoints="1" noAdjustHandles="1" noChangeArrowheads="1" noChangeShapeType="1" noTextEdit="1"/>
              </p:cNvSpPr>
              <p:nvPr/>
            </p:nvSpPr>
            <p:spPr>
              <a:xfrm>
                <a:off x="722376" y="2795339"/>
                <a:ext cx="10753344" cy="3154934"/>
              </a:xfrm>
              <a:prstGeom prst="rect">
                <a:avLst/>
              </a:prstGeom>
              <a:blipFill rotWithShape="1">
                <a:blip r:embed="rId2"/>
                <a:stretch>
                  <a:fillRect l="-4" t="-2" r="-402" b="-14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7_1#65323dbc2?pid=a9046ff4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［黑吉辽蒙2025·25]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香树脂醇具有抗炎等功效，从植物中提取难度大、产率低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。通过在酵母菌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中表达外源香树脂醇合酶基因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,可高效生产香树脂醇。回答下列问题。</a:t>
                </a:r>
                <a:endParaRPr lang="en-US" altLang="zh-CN" sz="2000" dirty="0"/>
              </a:p>
            </p:txBody>
          </p:sp>
        </mc:Choice>
        <mc:Fallback>
          <p:sp>
            <p:nvSpPr>
              <p:cNvPr id="2" name="QO_5_BD.37_1#65323dbc2?pid=a9046ff44&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175" b="-5257"/>
                </a:stretch>
              </a:blipFill>
            </p:spPr>
            <p:txBody>
              <a:bodyPr/>
              <a:lstStyle/>
              <a:p>
                <a:r>
                  <a:rPr lang="zh-CN" altLang="en-US">
                    <a:noFill/>
                  </a:rPr>
                  <a:t> </a:t>
                </a:r>
              </a:p>
            </p:txBody>
          </p:sp>
        </mc:Fallback>
      </mc:AlternateContent>
      <p:pic>
        <p:nvPicPr>
          <p:cNvPr id="3" name="QO_5_BD.37_3#65323dbc2?iti=3&amp;htil=1&amp;pid=a9046ff4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536192" y="2006923"/>
            <a:ext cx="3739896" cy="3300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7_4#65323dbc2?iti=4&amp;htil=1&amp;pid=a9046ff4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42632" y="1961203"/>
            <a:ext cx="2880360" cy="3346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37_5#65323dbc2?iti=3&amp;htil=1&amp;pid=a9046ff44&amp;color=0,0,0&amp;vtp=1&amp;bbb=1"/>
          <p:cNvSpPr/>
          <p:nvPr/>
        </p:nvSpPr>
        <p:spPr>
          <a:xfrm>
            <a:off x="3175953" y="543490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37_6#65323dbc2?iti=4&amp;htil=1&amp;pid=a9046ff44&amp;color=0,0,0&amp;vtp=1&amp;bbb=1"/>
          <p:cNvSpPr/>
          <p:nvPr/>
        </p:nvSpPr>
        <p:spPr>
          <a:xfrm>
            <a:off x="8552624" y="543490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8_1#0f2906601?pid=65323dbc2&amp;color=0,0,0&amp;vtp=1&amp;bt=1&amp;bbb=1&amp;hb=1"/>
              <p:cNvSpPr/>
              <p:nvPr/>
            </p:nvSpPr>
            <p:spPr>
              <a:xfrm>
                <a:off x="722376" y="969264"/>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中查询基因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。如图1所示，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链为转录模板链，为保证基因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正确连接，需在引物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1和引物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端分别引入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,特异性酶切后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片段，构建重组质粒，大小约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为千碱基对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,假设构建重组质粒前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对应部分大小基本不变。</a:t>
                </a:r>
                <a:endParaRPr lang="en-US" altLang="zh-CN" sz="2000" dirty="0">
                  <a:solidFill>
                    <a:srgbClr val="000000"/>
                  </a:solidFill>
                </a:endParaRPr>
              </a:p>
            </p:txBody>
          </p:sp>
        </mc:Choice>
        <mc:Fallback>
          <p:sp>
            <p:nvSpPr>
              <p:cNvPr id="2" name="QB_6_BD.38_1#0f2906601?pid=65323dbc2&amp;color=0,0,0&amp;vtp=1&amp;bt=1&amp;bbb=1&amp;hb=1"/>
              <p:cNvSpPr>
                <a:spLocks noRot="1" noChangeAspect="1" noMove="1" noResize="1" noEditPoints="1" noAdjustHandles="1" noChangeArrowheads="1" noChangeShapeType="1" noTextEdit="1"/>
              </p:cNvSpPr>
              <p:nvPr/>
            </p:nvSpPr>
            <p:spPr>
              <a:xfrm>
                <a:off x="722376" y="969264"/>
                <a:ext cx="10753344" cy="2227834"/>
              </a:xfrm>
              <a:prstGeom prst="rect">
                <a:avLst/>
              </a:prstGeom>
              <a:blipFill rotWithShape="1">
                <a:blip r:embed="rId1"/>
                <a:stretch>
                  <a:fillRect l="-4" t="-11" r="-608" b="-202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9_1#0f2906601.blank?pid=65323dbc2&amp;color=0,0,0&amp;vpa=16&amp;vtp=1&amp;bbb=1"/>
              <p:cNvSpPr/>
              <p:nvPr/>
            </p:nvSpPr>
            <p:spPr>
              <a:xfrm>
                <a:off x="1859026" y="1012952"/>
                <a:ext cx="586422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基因序列数据库（或</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𝐆𝐞𝐧𝐁𝐚𝐧𝐤</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序列数据库）</a:t>
                </a:r>
                <a:endParaRPr lang="en-US" altLang="zh-CN" sz="2000" dirty="0">
                  <a:solidFill>
                    <a:srgbClr val="00B050"/>
                  </a:solidFill>
                </a:endParaRPr>
              </a:p>
            </p:txBody>
          </p:sp>
        </mc:Choice>
        <mc:Fallback>
          <p:sp>
            <p:nvSpPr>
              <p:cNvPr id="3" name="QB_6_AN.39_1#0f2906601.blank?pid=65323dbc2&amp;color=0,0,0&amp;vpa=16&amp;vtp=1&amp;bbb=1"/>
              <p:cNvSpPr>
                <a:spLocks noRot="1" noChangeAspect="1" noMove="1" noResize="1" noEditPoints="1" noAdjustHandles="1" noChangeArrowheads="1" noChangeShapeType="1" noTextEdit="1"/>
              </p:cNvSpPr>
              <p:nvPr/>
            </p:nvSpPr>
            <p:spPr>
              <a:xfrm>
                <a:off x="1859026" y="1012952"/>
                <a:ext cx="5864225" cy="303784"/>
              </a:xfrm>
              <a:prstGeom prst="rect">
                <a:avLst/>
              </a:prstGeom>
              <a:blipFill rotWithShape="1">
                <a:blip r:embed="rId2"/>
                <a:stretch>
                  <a:fillRect l="-6" t="-3804" r="6"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40_1#0f2906601.blank?pid=65323dbc2&amp;color=0,0,0&amp;vpa=17&amp;vtp=1&amp;bbb=1"/>
              <p:cNvSpPr/>
              <p:nvPr/>
            </p:nvSpPr>
            <p:spPr>
              <a:xfrm>
                <a:off x="2624201" y="1931924"/>
                <a:ext cx="9207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𝑿𝒉𝒐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6_AN.40_1#0f2906601.blank?pid=65323dbc2&amp;color=0,0,0&amp;vpa=17&amp;vtp=1&amp;bbb=1"/>
              <p:cNvSpPr>
                <a:spLocks noRot="1" noChangeAspect="1" noMove="1" noResize="1" noEditPoints="1" noAdjustHandles="1" noChangeArrowheads="1" noChangeShapeType="1" noTextEdit="1"/>
              </p:cNvSpPr>
              <p:nvPr/>
            </p:nvSpPr>
            <p:spPr>
              <a:xfrm>
                <a:off x="2624201" y="1931924"/>
                <a:ext cx="920750" cy="303784"/>
              </a:xfrm>
              <a:prstGeom prst="rect">
                <a:avLst/>
              </a:prstGeom>
              <a:blipFill rotWithShape="1">
                <a:blip r:embed="rId3"/>
                <a:stretch>
                  <a:fillRect l="-41" t="-3846" r="41"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41_1#0f2906601.blank?pid=65323dbc2&amp;color=0,0,0&amp;vpa=18&amp;vtp=1&amp;bbb=1"/>
              <p:cNvSpPr/>
              <p:nvPr/>
            </p:nvSpPr>
            <p:spPr>
              <a:xfrm>
                <a:off x="3894201" y="1931924"/>
                <a:ext cx="92551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𝑿𝒃𝒂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5" name="QB_6_AN.41_1#0f2906601.blank?pid=65323dbc2&amp;color=0,0,0&amp;vpa=18&amp;vtp=1&amp;bbb=1"/>
              <p:cNvSpPr>
                <a:spLocks noRot="1" noChangeAspect="1" noMove="1" noResize="1" noEditPoints="1" noAdjustHandles="1" noChangeArrowheads="1" noChangeShapeType="1" noTextEdit="1"/>
              </p:cNvSpPr>
              <p:nvPr/>
            </p:nvSpPr>
            <p:spPr>
              <a:xfrm>
                <a:off x="3894201" y="1931924"/>
                <a:ext cx="925513" cy="303784"/>
              </a:xfrm>
              <a:prstGeom prst="rect">
                <a:avLst/>
              </a:prstGeom>
              <a:blipFill rotWithShape="1">
                <a:blip r:embed="rId4"/>
                <a:stretch>
                  <a:fillRect l="-41" t="-3846" r="7"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42_1#0f2906601.blank?pid=65323dbc2&amp;color=0,0,0&amp;vpa=19&amp;vtp=1&amp;bbb=1"/>
              <p:cNvSpPr/>
              <p:nvPr/>
            </p:nvSpPr>
            <p:spPr>
              <a:xfrm>
                <a:off x="719201" y="2384552"/>
                <a:ext cx="1477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100" dirty="0">
                  <a:solidFill>
                    <a:srgbClr val="00B050"/>
                  </a:solidFill>
                </a:endParaRPr>
              </a:p>
            </p:txBody>
          </p:sp>
        </mc:Choice>
        <mc:Fallback>
          <p:sp>
            <p:nvSpPr>
              <p:cNvPr id="6" name="QB_6_AN.42_1#0f2906601.blank?pid=65323dbc2&amp;color=0,0,0&amp;vpa=19&amp;vtp=1&amp;bbb=1"/>
              <p:cNvSpPr>
                <a:spLocks noRot="1" noChangeAspect="1" noMove="1" noResize="1" noEditPoints="1" noAdjustHandles="1" noChangeArrowheads="1" noChangeShapeType="1" noTextEdit="1"/>
              </p:cNvSpPr>
              <p:nvPr/>
            </p:nvSpPr>
            <p:spPr>
              <a:xfrm>
                <a:off x="719201" y="2384552"/>
                <a:ext cx="1477963" cy="303784"/>
              </a:xfrm>
              <a:prstGeom prst="rect">
                <a:avLst/>
              </a:prstGeom>
              <a:blipFill rotWithShape="1">
                <a:blip r:embed="rId5"/>
                <a:stretch>
                  <a:fillRect l="-26" t="-3804" r="4"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43_1#0f2906601?vop=1&amp;pid=65323dbc2&amp;color=0,0,0&amp;vtp=1&amp;bbb=1&amp;hb=1"/>
              <p:cNvSpPr/>
              <p:nvPr/>
            </p:nvSpPr>
            <p:spPr>
              <a:xfrm>
                <a:off x="722376" y="320357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可从基因序列数据库中查询基因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的编码序列，设计特定引物。由思路导引可知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正确连接，需在引物1和引物2的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端分别引入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，经特异性酶切后，利用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片段，构建重组质粒。</a:t>
                </a:r>
                <a:endParaRPr lang="en-US" altLang="zh-CN" sz="2200" dirty="0">
                  <a:solidFill>
                    <a:srgbClr val="000000"/>
                  </a:solidFill>
                </a:endParaRPr>
              </a:p>
            </p:txBody>
          </p:sp>
        </mc:Choice>
        <mc:Fallback>
          <p:sp>
            <p:nvSpPr>
              <p:cNvPr id="7" name="QB_6_AS.43_1#0f2906601?vop=1&amp;pid=65323dbc2&amp;color=0,0,0&amp;vtp=1&amp;bbb=1&amp;hb=1"/>
              <p:cNvSpPr>
                <a:spLocks noRot="1" noChangeAspect="1" noMove="1" noResize="1" noEditPoints="1" noAdjustHandles="1" noChangeArrowheads="1" noChangeShapeType="1" noTextEdit="1"/>
              </p:cNvSpPr>
              <p:nvPr/>
            </p:nvSpPr>
            <p:spPr>
              <a:xfrm>
                <a:off x="722376" y="3203575"/>
                <a:ext cx="10753344" cy="1415034"/>
              </a:xfrm>
              <a:prstGeom prst="rect">
                <a:avLst/>
              </a:prstGeom>
              <a:blipFill rotWithShape="1">
                <a:blip r:embed="rId6"/>
                <a:stretch>
                  <a:fillRect l="-4" r="-484"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177b8b6e.fixed?pid=309b485a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b177b8b6e.fixed?pid=309b485a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第三章高考强化</a:t>
            </a:r>
            <a:endParaRPr lang="en-US" altLang="zh-CN" sz="4400" dirty="0"/>
          </a:p>
        </p:txBody>
      </p:sp>
      <p:pic>
        <p:nvPicPr>
          <p:cNvPr id="4" name="C_3#b177b8b6e.fixed?pid=309b485a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177b8b6e.fixed?pid=309b485a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4_1#e7cdf957b?pid=65323dbc2&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（2）进一步筛选构建的质粒，以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号菌株中提取的质粒为模板，使用引物1和引物2进行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产物，结果如图2。在第5组的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反应中，使用无菌水代替实验组的模板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的是检验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反应中是否有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的污染。初步判断实验组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”中选填）的质粒中成功插入了基因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4_1#e7cdf957b?pid=65323dbc2&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384" b="-16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45_1#e7cdf957b.blank?pid=65323dbc2&amp;color=0,0,0&amp;vpa=20&amp;vtp=1&amp;bbb=1"/>
              <p:cNvSpPr/>
              <p:nvPr/>
            </p:nvSpPr>
            <p:spPr>
              <a:xfrm>
                <a:off x="3756088" y="1932374"/>
                <a:ext cx="3605213"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外源</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或外源基因、基因</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𝑵</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45_1#e7cdf957b.blank?pid=65323dbc2&amp;color=0,0,0&amp;vpa=20&amp;vtp=1&amp;bbb=1"/>
              <p:cNvSpPr>
                <a:spLocks noRot="1" noChangeAspect="1" noMove="1" noResize="1" noEditPoints="1" noAdjustHandles="1" noChangeArrowheads="1" noChangeShapeType="1" noTextEdit="1"/>
              </p:cNvSpPr>
              <p:nvPr/>
            </p:nvSpPr>
            <p:spPr>
              <a:xfrm>
                <a:off x="3756088" y="1932374"/>
                <a:ext cx="3605213" cy="298577"/>
              </a:xfrm>
              <a:prstGeom prst="rect">
                <a:avLst/>
              </a:prstGeom>
              <a:blipFill rotWithShape="1">
                <a:blip r:embed="rId2"/>
                <a:stretch>
                  <a:fillRect l="-2" t="-3851" r="11" b="-6315"/>
                </a:stretch>
              </a:blipFill>
            </p:spPr>
            <p:txBody>
              <a:bodyPr/>
              <a:lstStyle/>
              <a:p>
                <a:r>
                  <a:rPr lang="zh-CN" altLang="en-US">
                    <a:noFill/>
                  </a:rPr>
                  <a:t> </a:t>
                </a:r>
              </a:p>
            </p:txBody>
          </p:sp>
        </mc:Fallback>
      </mc:AlternateContent>
      <p:sp>
        <p:nvSpPr>
          <p:cNvPr id="4" name="QB_6_AN.46_1#e7cdf957b.blank?pid=65323dbc2&amp;color=0,0,0&amp;vpa=21&amp;vtp=1"/>
          <p:cNvSpPr/>
          <p:nvPr/>
        </p:nvSpPr>
        <p:spPr>
          <a:xfrm>
            <a:off x="10180701" y="1848300"/>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47_1#e7cdf957b.blank?pid=65323dbc2&amp;color=0,0,0&amp;vpa=22&amp;vtp=1&amp;bbb=1&amp;hb=1"/>
              <p:cNvSpPr/>
              <p:nvPr/>
            </p:nvSpPr>
            <p:spPr>
              <a:xfrm>
                <a:off x="722377" y="2305500"/>
                <a:ext cx="10749631" cy="13229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𝑵</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大小为重组质粒大小和质粒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𝒑𝒀𝑳</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大小的差值，约为</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𝐤𝐛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，对应实验组1的电泳条带（或实验组1电泳条带大小加质粒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𝒑𝒀𝑳</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小约等于重组质粒大小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5" name="QB_6_AN.47_1#e7cdf957b.blank?pid=65323dbc2&amp;color=0,0,0&amp;vpa=22&amp;vtp=1&amp;bbb=1&amp;hb=1"/>
              <p:cNvSpPr>
                <a:spLocks noRot="1" noChangeAspect="1" noMove="1" noResize="1" noEditPoints="1" noAdjustHandles="1" noChangeArrowheads="1" noChangeShapeType="1" noTextEdit="1"/>
              </p:cNvSpPr>
              <p:nvPr/>
            </p:nvSpPr>
            <p:spPr>
              <a:xfrm>
                <a:off x="722377" y="2305500"/>
                <a:ext cx="10749631" cy="1322959"/>
              </a:xfrm>
              <a:prstGeom prst="rect">
                <a:avLst/>
              </a:prstGeom>
              <a:blipFill rotWithShape="1">
                <a:blip r:embed="rId3"/>
                <a:stretch>
                  <a:fillRect l="-4" t="-34" r="-342" b="-263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48_1#e7cdf957b?vop=1&amp;pid=65323dbc2&amp;color=0,0,0&amp;vtp=1&amp;bbb=1&amp;hb=1"/>
              <p:cNvSpPr/>
              <p:nvPr/>
            </p:nvSpPr>
            <p:spPr>
              <a:xfrm>
                <a:off x="722376" y="3653478"/>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在第5组的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反应中，使用无菌水代替实验组的模板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，目的是检验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反应中是否有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，重组质粒大小约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，假设构建重组质粒前后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对应部分大小基本不变，基因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大小为二者的差值，约为</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2电泳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，实验组1的电泳条带大小约为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，说明实验组1的质粒中成功插入了基因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48_1#e7cdf957b?vop=1&amp;pid=65323dbc2&amp;color=0,0,0&amp;vtp=1&amp;bbb=1&amp;hb=1"/>
              <p:cNvSpPr>
                <a:spLocks noRot="1" noChangeAspect="1" noMove="1" noResize="1" noEditPoints="1" noAdjustHandles="1" noChangeArrowheads="1" noChangeShapeType="1" noTextEdit="1"/>
              </p:cNvSpPr>
              <p:nvPr/>
            </p:nvSpPr>
            <p:spPr>
              <a:xfrm>
                <a:off x="722376" y="3653478"/>
                <a:ext cx="10753344" cy="1796034"/>
              </a:xfrm>
              <a:prstGeom prst="rect">
                <a:avLst/>
              </a:prstGeom>
              <a:blipFill rotWithShape="1">
                <a:blip r:embed="rId4"/>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9_1#36c06a0dc?pid=65323dbc2&amp;color=0,0,0&amp;vtp=1&amp;bt=1&amp;bbb=1&amp;hb=1"/>
              <p:cNvSpPr/>
              <p:nvPr/>
            </p:nvSpPr>
            <p:spPr>
              <a:xfrm>
                <a:off x="722376" y="972000"/>
                <a:ext cx="10753344" cy="35807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（3）为提高香树脂醇合酶催化效率，将编码第240位脯氨酸或第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243位苯丙氨酸的碱基序列替换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为编码丙氨酸的碱基序列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，丙氨酸的密码子有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是诱变第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240位脯氨酸编码序列的引物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为诱变序列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其中一条是诱变第243位苯丙氨酸的引物，其配对模板与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的配对模板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。据此分析，丙氨酸的密码子除</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4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6_BD.49_1#36c06a0dc?pid=65323dbc2&amp;color=0,0,0&amp;vtp=1&amp;bt=1&amp;bbb=1&amp;hb=1"/>
              <p:cNvSpPr>
                <a:spLocks noRot="1" noChangeAspect="1" noMove="1" noResize="1" noEditPoints="1" noAdjustHandles="1" noChangeArrowheads="1" noChangeShapeType="1" noTextEdit="1"/>
              </p:cNvSpPr>
              <p:nvPr/>
            </p:nvSpPr>
            <p:spPr>
              <a:xfrm>
                <a:off x="722376" y="972000"/>
                <a:ext cx="10753344" cy="3580702"/>
              </a:xfrm>
              <a:prstGeom prst="rect">
                <a:avLst/>
              </a:prstGeom>
              <a:blipFill rotWithShape="1">
                <a:blip r:embed="rId1"/>
                <a:stretch>
                  <a:fillRect l="-4" t="-13" r="-667" b="-14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50_1#36c06a0dc.blank?pid=65323dbc2&amp;color=0,0,0&amp;vpa=23&amp;vtp=1&amp;bbb=1"/>
              <p:cNvSpPr/>
              <p:nvPr/>
            </p:nvSpPr>
            <p:spPr>
              <a:xfrm>
                <a:off x="6283389" y="2398907"/>
                <a:ext cx="59690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𝐆𝐂𝐂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50_1#36c06a0dc.blank?pid=65323dbc2&amp;color=0,0,0&amp;vpa=23&amp;vtp=1&amp;bbb=1"/>
              <p:cNvSpPr>
                <a:spLocks noRot="1" noChangeAspect="1" noMove="1" noResize="1" noEditPoints="1" noAdjustHandles="1" noChangeArrowheads="1" noChangeShapeType="1" noTextEdit="1"/>
              </p:cNvSpPr>
              <p:nvPr/>
            </p:nvSpPr>
            <p:spPr>
              <a:xfrm>
                <a:off x="6283389" y="2398907"/>
                <a:ext cx="596900" cy="294577"/>
              </a:xfrm>
              <a:prstGeom prst="rect">
                <a:avLst/>
              </a:prstGeom>
              <a:blipFill rotWithShape="1">
                <a:blip r:embed="rId2"/>
                <a:stretch>
                  <a:fillRect l="-11" t="-174" r="11" b="-76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1_1#36c06a0dc?vop=1&amp;pid=65323dbc2&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是诱变第240位脯氨酸编码序列替换为丙氨酸编码序列的引物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为诱变序列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，与丙氨酸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的密码子序列相同</a:t>
                </a:r>
                <a14:m>
                  <m:oMath xmlns:m="http://schemas.openxmlformats.org/officeDocument/2006/math">
                    <m:r>
                      <a:rPr lang="en-US" altLang="zh-CN" sz="2200" b="0" i="0" smtClean="0">
                        <a:solidFill>
                          <a:srgbClr val="639319"/>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其中一条是诱变第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243位苯丙氨酸编码序列替换为丙氨酸编码序列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，其配对模板与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的配对模板相同，据此分析，除编码第243位苯丙氨酸的碱基序列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换为诱变序列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，与丙氨酸的密码子序列相同，其后的编码序列应该与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，所以该引物是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为第243位诱变序列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，故丙氨酸的密码子还可以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51_1#36c06a0dc?vop=1&amp;pid=65323dbc2&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909"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3423241f8?pid=65323dbc2&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）进一步检测转基因酵母菌发酵得到的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含量并进行比较，可以选出最优的香树脂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醇合酶基因的改造方案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3_1#3423241f8.blank?pid=65323dbc2&amp;color=0,0,0&amp;vpa=24&amp;vtp=1&amp;bbb=1"/>
          <p:cNvSpPr/>
          <p:nvPr/>
        </p:nvSpPr>
        <p:spPr>
          <a:xfrm>
            <a:off x="5453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香树脂醇</a:t>
            </a:r>
            <a:endParaRPr lang="en-US" altLang="zh-CN" sz="2000" dirty="0"/>
          </a:p>
        </p:txBody>
      </p:sp>
      <mc:AlternateContent xmlns:mc="http://schemas.openxmlformats.org/markup-compatibility/2006">
        <mc:Choice xmlns:a14="http://schemas.microsoft.com/office/drawing/2010/main" Requires="a14">
          <p:sp>
            <p:nvSpPr>
              <p:cNvPr id="4" name="QB_6_AS.54_1#3423241f8?vop=1&amp;pid=65323dbc2&amp;color=0,0,0&amp;vtp=1&amp;bbb=1&amp;hb=1"/>
              <p:cNvSpPr/>
              <p:nvPr/>
            </p:nvSpPr>
            <p:spPr>
              <a:xfrm>
                <a:off x="722376" y="183197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本题旨在通过在酵母菌中表达外源香树脂醇合酶基因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并进行改造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，提高香树脂醇合酶的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，高效生产香树脂醇，所以检测转基因酵母菌发酵产物香树脂醇的含量并进行比较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以选出香树脂醇合酶催化效率较高的香树脂醇合酶基因改造方案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54_1#3423241f8?vop=1&amp;pid=65323dbc2&amp;color=0,0,0&amp;vtp=1&amp;bbb=1&amp;hb=1"/>
              <p:cNvSpPr>
                <a:spLocks noRot="1" noChangeAspect="1" noMove="1" noResize="1" noEditPoints="1" noAdjustHandles="1" noChangeArrowheads="1" noChangeShapeType="1" noTextEdit="1"/>
              </p:cNvSpPr>
              <p:nvPr/>
            </p:nvSpPr>
            <p:spPr>
              <a:xfrm>
                <a:off x="722376" y="1831975"/>
                <a:ext cx="10753344" cy="1326134"/>
              </a:xfrm>
              <a:prstGeom prst="rect">
                <a:avLst/>
              </a:prstGeom>
              <a:blipFill rotWithShape="1">
                <a:blip r:embed="rId1"/>
                <a:stretch>
                  <a:fillRect l="-4" r="-402"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55_1#65323dbc2?vop=1&amp;pid=a9046ff44&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1）为保证目的基因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正确连接，以及基因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能够转录，需要把基因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插入启动子和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终止子之间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链为转录的模板链，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聚合酶识别和结合启动子之后，会从模板链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端转录，所以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端需要连接到启动子右侧，故在引物2的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端需要连接到终止子左侧，故需要在引物1的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2）因为基因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Ⅰ限制酶切割基因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时会破坏基因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Ⅰ限制酶切割产生相同黏性末端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即在引物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Ⅰ限制酶识别序列。结果如图：</a:t>
                </a:r>
                <a:endParaRPr lang="en-US" altLang="zh-CN" sz="2000" dirty="0"/>
              </a:p>
            </p:txBody>
          </p:sp>
        </mc:Choice>
        <mc:Fallback>
          <p:sp>
            <p:nvSpPr>
              <p:cNvPr id="2" name="QO_5_EX.55_1#65323dbc2?vop=1&amp;pid=a9046ff44&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673" b="-1099"/>
                </a:stretch>
              </a:blipFill>
            </p:spPr>
            <p:txBody>
              <a:bodyPr/>
              <a:lstStyle/>
              <a:p>
                <a:r>
                  <a:rPr lang="zh-CN" altLang="en-US">
                    <a:noFill/>
                  </a:rPr>
                  <a:t> </a:t>
                </a:r>
              </a:p>
            </p:txBody>
          </p:sp>
        </mc:Fallback>
      </mc:AlternateContent>
      <p:pic>
        <p:nvPicPr>
          <p:cNvPr id="3" name="QO_5_EX.55_2#65323dbc2?vop=1&amp;pid=a9046ff4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27248" y="5171128"/>
            <a:ext cx="5934456"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6_1#fa6e24fa9?pid=a9046ff4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[河南2025·21节选]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卡拉胶是一类源于海洋红藻的大分子多糖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，可被某些细菌降解为具有多种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应用前景的卡拉胶寡糖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。某研究小组拟筛选具有高活性卡拉胶酶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的菌种用于生产卡拉胶寡糖。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56_1#fa6e24fa9?pid=a9046ff44&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2752"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57_1#dca82df35?pid=fa6e24fa9&amp;color=0,0,0&amp;vtp=1&amp;bbb=1&amp;hb=1"/>
              <p:cNvSpPr/>
              <p:nvPr/>
            </p:nvSpPr>
            <p:spPr>
              <a:xfrm>
                <a:off x="722376" y="234004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）选择海藻和海泥作为样本筛选卡拉胶降解菌的原因是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。将培养后的菌液混匀并充分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再接种至微孔板中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培养和筛选获得了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活性最高的菌种。</a:t>
                </a:r>
                <a:endParaRPr lang="en-US" altLang="zh-CN" sz="2000" dirty="0"/>
              </a:p>
            </p:txBody>
          </p:sp>
        </mc:Choice>
        <mc:Fallback>
          <p:sp>
            <p:nvSpPr>
              <p:cNvPr id="3" name="QB_6_BD.57_1#dca82df35?pid=fa6e24fa9&amp;color=0,0,0&amp;vtp=1&amp;bbb=1&amp;hb=1"/>
              <p:cNvSpPr>
                <a:spLocks noRot="1" noChangeAspect="1" noMove="1" noResize="1" noEditPoints="1" noAdjustHandles="1" noChangeArrowheads="1" noChangeShapeType="1" noTextEdit="1"/>
              </p:cNvSpPr>
              <p:nvPr/>
            </p:nvSpPr>
            <p:spPr>
              <a:xfrm>
                <a:off x="722376" y="2340044"/>
                <a:ext cx="10753344" cy="1313434"/>
              </a:xfrm>
              <a:prstGeom prst="rect">
                <a:avLst/>
              </a:prstGeom>
              <a:blipFill rotWithShape="1">
                <a:blip r:embed="rId2"/>
                <a:stretch>
                  <a:fillRect l="-4" t="-5" r="-591" b="-3456"/>
                </a:stretch>
              </a:blipFill>
            </p:spPr>
            <p:txBody>
              <a:bodyPr/>
              <a:lstStyle/>
              <a:p>
                <a:r>
                  <a:rPr lang="zh-CN" altLang="en-US">
                    <a:noFill/>
                  </a:rPr>
                  <a:t> </a:t>
                </a:r>
              </a:p>
            </p:txBody>
          </p:sp>
        </mc:Fallback>
      </mc:AlternateContent>
      <p:sp>
        <p:nvSpPr>
          <p:cNvPr id="4" name="QB_6_AN.58_1#dca82df35.blank?pid=fa6e24fa9&amp;color=0,0,0&amp;vpa=25&amp;vtp=1&amp;bbb=1&amp;hb=1"/>
          <p:cNvSpPr/>
          <p:nvPr/>
        </p:nvSpPr>
        <p:spPr>
          <a:xfrm>
            <a:off x="722377" y="230194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在红藻原生环境中筛选到具有卡拉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胶降解能力的微生物的可能性大</a:t>
            </a:r>
            <a:endParaRPr lang="en-US" altLang="zh-CN" sz="2000" dirty="0"/>
          </a:p>
        </p:txBody>
      </p:sp>
      <p:sp>
        <p:nvSpPr>
          <p:cNvPr id="5" name="QB_6_AN.59_1#dca82df35.blank?pid=fa6e24fa9&amp;color=0,0,0&amp;vpa=26&amp;vtp=1&amp;bbb=1"/>
          <p:cNvSpPr/>
          <p:nvPr/>
        </p:nvSpPr>
        <p:spPr>
          <a:xfrm>
            <a:off x="7716901" y="27591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a:t>
            </a:r>
            <a:endParaRPr lang="en-US" altLang="zh-CN" sz="2000" dirty="0"/>
          </a:p>
        </p:txBody>
      </p:sp>
      <p:sp>
        <p:nvSpPr>
          <p:cNvPr id="6" name="QB_6_AS.60_1#dca82df35?vop=1&amp;pid=fa6e24fa9&amp;color=0,0,0&amp;vtp=1&amp;bbb=1&amp;hb=1"/>
          <p:cNvSpPr/>
          <p:nvPr/>
        </p:nvSpPr>
        <p:spPr>
          <a:xfrm>
            <a:off x="722376" y="365347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海洋红藻含卡拉胶，即海藻是卡拉胶的天然来源，而海泥中可能富集了海藻残体，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这两类样本中可能存在能高效降解卡拉胶的菌种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。将培养后的菌液混匀并充分稀释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种后的微孔板的一个孔中最多有一个菌种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，确保后续筛选的菌种为纯培养物。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1_1#99450fcc2?htil=6&amp;pid=fa6e24fa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07657" y="1054296"/>
            <a:ext cx="2121408"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B_6_BD.61_2#99450fcc2?htil=6&amp;pid=fa6e24fa9&amp;color=0,0,0&amp;vtp=1&amp;bt=1&amp;bbb=1&amp;hb=1&amp;hs=1"/>
              <p:cNvSpPr/>
              <p:nvPr/>
            </p:nvSpPr>
            <p:spPr>
              <a:xfrm>
                <a:off x="722376" y="972000"/>
                <a:ext cx="8494776" cy="21579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（2）为构建携带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的大肠杆菌表达载体（如图）,对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扩增产物和质粒进行双酶切，随后用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接准确性和效率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端最好含有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酶切位点。另有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两组同学选用了各不相同的双酶切组合和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连接酶重复上述实验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的部分重组质粒分子大小符合预期，但均无法使用各自构建表达载体的双酶</a:t>
                </a:r>
                <a:endParaRPr lang="en-US" altLang="zh-CN" sz="2000" dirty="0">
                  <a:solidFill>
                    <a:srgbClr val="000000"/>
                  </a:solidFill>
                </a:endParaRPr>
              </a:p>
            </p:txBody>
          </p:sp>
        </mc:Choice>
        <mc:Fallback>
          <p:sp>
            <p:nvSpPr>
              <p:cNvPr id="3" name="QB_6_BD.61_2#99450fcc2?htil=6&amp;pid=fa6e24fa9&amp;color=0,0,0&amp;vtp=1&amp;bt=1&amp;bbb=1&amp;hb=1&amp;hs=1"/>
              <p:cNvSpPr>
                <a:spLocks noRot="1" noChangeAspect="1" noMove="1" noResize="1" noEditPoints="1" noAdjustHandles="1" noChangeArrowheads="1" noChangeShapeType="1" noTextEdit="1"/>
              </p:cNvSpPr>
              <p:nvPr/>
            </p:nvSpPr>
            <p:spPr>
              <a:xfrm>
                <a:off x="722376" y="972000"/>
                <a:ext cx="8494776" cy="2157984"/>
              </a:xfrm>
              <a:prstGeom prst="rect">
                <a:avLst/>
              </a:prstGeom>
              <a:blipFill rotWithShape="1">
                <a:blip r:embed="rId2"/>
                <a:stretch>
                  <a:fillRect l="-4" t="-21" r="-1112" b="-179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62_1#99450fcc2.blank?pid=fa6e24fa9&amp;color=0,0,0&amp;vpa=27&amp;vtp=1&amp;bbb=1"/>
              <p:cNvSpPr/>
              <p:nvPr/>
            </p:nvSpPr>
            <p:spPr>
              <a:xfrm>
                <a:off x="6094031" y="1903608"/>
                <a:ext cx="11477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62_1#99450fcc2.blank?pid=fa6e24fa9&amp;color=0,0,0&amp;vpa=27&amp;vtp=1&amp;bbb=1"/>
              <p:cNvSpPr>
                <a:spLocks noRot="1" noChangeAspect="1" noMove="1" noResize="1" noEditPoints="1" noAdjustHandles="1" noChangeArrowheads="1" noChangeShapeType="1" noTextEdit="1"/>
              </p:cNvSpPr>
              <p:nvPr/>
            </p:nvSpPr>
            <p:spPr>
              <a:xfrm>
                <a:off x="6094031" y="1903608"/>
                <a:ext cx="1147763" cy="294577"/>
              </a:xfrm>
              <a:prstGeom prst="rect">
                <a:avLst/>
              </a:prstGeom>
              <a:blipFill rotWithShape="1">
                <a:blip r:embed="rId3"/>
                <a:stretch>
                  <a:fillRect l="-50" t="-174" r="22" b="-760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64_1#99450fcc2.blank?pid=fa6e24fa9&amp;color=0,0,0&amp;vpa=28&amp;vtp=1&amp;bbb=1&amp;hb=1"/>
              <p:cNvSpPr/>
              <p:nvPr/>
            </p:nvSpPr>
            <p:spPr>
              <a:xfrm>
                <a:off x="722377" y="3118935"/>
                <a:ext cx="10749631" cy="843534"/>
              </a:xfrm>
              <a:prstGeom prst="rect">
                <a:avLst/>
              </a:prstGeom>
              <a:noFill/>
            </p:spPr>
            <p:txBody>
              <a:bodyPr wrap="none" lIns="0" tIns="0" rIns="0" bIns="0" rtlCol="0" anchor="t"/>
              <a:lstStyle/>
              <a:p>
                <a:pPr latinLnBrk="1">
                  <a:lnSpc>
                    <a:spcPts val="350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𝑬𝒄𝒐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切割后产生平末端，</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𝑿𝒃𝒂</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Ⅰ切割后产生的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黏性末端相同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，两种情况均会导致</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𝒄𝒈</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反向连接，新的序列无法被原有酶识别</a:t>
                </a:r>
                <a:endParaRPr lang="en-US" altLang="zh-CN" sz="100" dirty="0">
                  <a:solidFill>
                    <a:srgbClr val="00B050"/>
                  </a:solidFill>
                </a:endParaRPr>
              </a:p>
            </p:txBody>
          </p:sp>
        </mc:Choice>
        <mc:Fallback>
          <p:sp>
            <p:nvSpPr>
              <p:cNvPr id="5" name="QB_6_AN.64_1#99450fcc2.blank?pid=fa6e24fa9&amp;color=0,0,0&amp;vpa=28&amp;vtp=1&amp;bbb=1&amp;hb=1"/>
              <p:cNvSpPr>
                <a:spLocks noRot="1" noChangeAspect="1" noMove="1" noResize="1" noEditPoints="1" noAdjustHandles="1" noChangeArrowheads="1" noChangeShapeType="1" noTextEdit="1"/>
              </p:cNvSpPr>
              <p:nvPr/>
            </p:nvSpPr>
            <p:spPr>
              <a:xfrm>
                <a:off x="722377" y="3118935"/>
                <a:ext cx="10749631" cy="843534"/>
              </a:xfrm>
              <a:prstGeom prst="rect">
                <a:avLst/>
              </a:prstGeom>
              <a:blipFill rotWithShape="1">
                <a:blip r:embed="rId4"/>
                <a:stretch>
                  <a:fillRect l="-4" t="-53" r="-88" b="-5337"/>
                </a:stretch>
              </a:blipFill>
            </p:spPr>
            <p:txBody>
              <a:bodyPr/>
              <a:lstStyle/>
              <a:p>
                <a:r>
                  <a:rPr lang="zh-CN" altLang="en-US">
                    <a:noFill/>
                  </a:rPr>
                  <a:t> </a:t>
                </a:r>
              </a:p>
            </p:txBody>
          </p:sp>
        </mc:Fallback>
      </mc:AlternateContent>
      <p:sp>
        <p:nvSpPr>
          <p:cNvPr id="6" name="QB_6_BD.63_1#99450fcc2?pid=fa6e24fa9&amp;color=0,0,0&amp;vtp=1&amp;bbb=1"/>
          <p:cNvSpPr/>
          <p:nvPr/>
        </p:nvSpPr>
        <p:spPr>
          <a:xfrm>
            <a:off x="722376" y="3989647"/>
            <a:ext cx="10753344" cy="389509"/>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限制酶的识别序列和切割位点如下：</a:t>
            </a:r>
            <a:endParaRPr lang="en-US" altLang="zh-CN" sz="2000" dirty="0">
              <a:solidFill>
                <a:srgbClr val="000000"/>
              </a:solidFill>
            </a:endParaRPr>
          </a:p>
        </p:txBody>
      </p:sp>
      <p:pic>
        <p:nvPicPr>
          <p:cNvPr id="7" name="QB_6_BD.63_2#99450fcc2?pid=fa6e24fa9&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160520" y="4516443"/>
            <a:ext cx="3867912"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B_6_BD.61_2#99450fcc2?htil=6&amp;pid=fa6e24fa9&amp;color=0,0,0&amp;vtp=1&amp;bt=1&amp;bbb=1&amp;hb=1&amp;hs=1"/>
          <p:cNvSpPr/>
          <p:nvPr/>
        </p:nvSpPr>
        <p:spPr>
          <a:xfrm>
            <a:off x="722376" y="3157035"/>
            <a:ext cx="10752014" cy="820928"/>
          </a:xfrm>
          <a:prstGeom prst="rect">
            <a:avLst/>
          </a:prstGeom>
          <a:noFill/>
        </p:spPr>
        <p:txBody>
          <a:bodyPr wrap="none" lIns="0" tIns="0" rIns="0" bIns="0" rtlCol="0" anchor="t"/>
          <a:lstStyle/>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切组合进行切割，其原因是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5_1#99450fcc2?vop=1&amp;pid=fa6e24fa9&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产物与质粒经双酶切产生的末端可用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平末端的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片段的效率远低于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连接酶。为保证连接准确性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端应位于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重组质粒中靠近终止子的一端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，根据质粒上限制酶的种类和酶切位点可知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的酶切位点。另两组同学选用了各不相同的双酶切组合并用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连接后形成的序列不再是原限制酶的识别序列，故无法使用各自构建表达载体时的双酶组合进行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65_1#99450fcc2?vop=1&amp;pid=fa6e24fa9&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2882"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6_1#e92178e44?pid=fa6e24fa9&amp;color=0,0,0&amp;vtp=1&amp;bt=1&amp;bbb=1&amp;hb=1"/>
              <p:cNvSpPr/>
              <p:nvPr/>
            </p:nvSpPr>
            <p:spPr>
              <a:xfrm>
                <a:off x="722376" y="96926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（3）为将构建好的表达载体转入大肠杆菌，需要先用</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处理大肠杆菌细胞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，随后在含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的培养基中培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，根据菌落周围有无水解透明圈筛选目的菌株。</a:t>
                </a:r>
                <a:endParaRPr lang="en-US" altLang="zh-CN" sz="2000" dirty="0"/>
              </a:p>
            </p:txBody>
          </p:sp>
        </mc:Choice>
        <mc:Fallback>
          <p:sp>
            <p:nvSpPr>
              <p:cNvPr id="2" name="QB_6_BD.66_1#e92178e44?pid=fa6e24fa9&amp;color=0,0,0&amp;vtp=1&amp;bt=1&amp;bbb=1&amp;hb=1"/>
              <p:cNvSpPr>
                <a:spLocks noRot="1" noChangeAspect="1" noMove="1" noResize="1" noEditPoints="1" noAdjustHandles="1" noChangeArrowheads="1" noChangeShapeType="1" noTextEdit="1"/>
              </p:cNvSpPr>
              <p:nvPr/>
            </p:nvSpPr>
            <p:spPr>
              <a:xfrm>
                <a:off x="722376" y="969264"/>
                <a:ext cx="10753344" cy="1313434"/>
              </a:xfrm>
              <a:prstGeom prst="rect">
                <a:avLst/>
              </a:prstGeom>
              <a:blipFill rotWithShape="1">
                <a:blip r:embed="rId1"/>
                <a:stretch>
                  <a:fillRect l="-4" t="-19" r="-673" b="-34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7_1#e92178e44.blank?pid=fa6e24fa9&amp;color=0,0,0&amp;vpa=29&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处于一种能吸收周围环境中</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分子的生理状态</a:t>
                </a:r>
                <a:endParaRPr lang="en-US" altLang="zh-CN" sz="2000" dirty="0"/>
              </a:p>
            </p:txBody>
          </p:sp>
        </mc:Choice>
        <mc:Fallback>
          <p:sp>
            <p:nvSpPr>
              <p:cNvPr id="3" name="QB_6_AN.67_1#e92178e44.blank?pid=fa6e24fa9&amp;color=0,0,0&amp;vpa=29&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2"/>
                <a:stretch>
                  <a:fillRect l="-4" t="-30" r="1" b="-5280"/>
                </a:stretch>
              </a:blipFill>
            </p:spPr>
            <p:txBody>
              <a:bodyPr/>
              <a:lstStyle/>
              <a:p>
                <a:r>
                  <a:rPr lang="zh-CN" altLang="en-US">
                    <a:noFill/>
                  </a:rPr>
                  <a:t> </a:t>
                </a:r>
              </a:p>
            </p:txBody>
          </p:sp>
        </mc:Fallback>
      </mc:AlternateContent>
      <p:sp>
        <p:nvSpPr>
          <p:cNvPr id="4" name="QB_6_AN.68_1#e92178e44.blank?pid=fa6e24fa9&amp;color=0,0,0&amp;vpa=30&amp;vtp=1&amp;bbb=1"/>
          <p:cNvSpPr/>
          <p:nvPr/>
        </p:nvSpPr>
        <p:spPr>
          <a:xfrm>
            <a:off x="7462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四环素</a:t>
            </a:r>
            <a:endParaRPr lang="en-US" altLang="zh-CN" sz="2000" dirty="0"/>
          </a:p>
        </p:txBody>
      </p:sp>
      <p:sp>
        <p:nvSpPr>
          <p:cNvPr id="5" name="QB_6_AN.69_1#e92178e44.blank?pid=fa6e24fa9&amp;color=0,0,0&amp;vpa=31&amp;vtp=1&amp;bbb=1"/>
          <p:cNvSpPr/>
          <p:nvPr/>
        </p:nvSpPr>
        <p:spPr>
          <a:xfrm>
            <a:off x="8732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卡拉胶</a:t>
            </a:r>
            <a:endParaRPr lang="en-US" altLang="zh-CN" sz="2000" dirty="0"/>
          </a:p>
        </p:txBody>
      </p:sp>
      <mc:AlternateContent xmlns:mc="http://schemas.openxmlformats.org/markup-compatibility/2006">
        <mc:Choice xmlns:a14="http://schemas.microsoft.com/office/drawing/2010/main" Requires="a14">
          <p:sp>
            <p:nvSpPr>
              <p:cNvPr id="6" name="QB_6_AS.70_1#e92178e44?vop=1&amp;pid=fa6e24fa9&amp;color=0,0,0&amp;vtp=1&amp;bbb=1&amp;hb=1"/>
              <p:cNvSpPr/>
              <p:nvPr/>
            </p:nvSpPr>
            <p:spPr>
              <a:xfrm>
                <a:off x="722376" y="228917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处理可以提高细胞膜通透性，使细菌处于一种能吸收周围环境中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分子的生理状态，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的导入。能表达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的菌株可降解卡拉胶，在平板上形成透明圈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，重组载体含四环素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，转化成功的菌株可在含四环素的培养基中存活，而卡那霉素抗性基因可能被破坏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能作为筛选标记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6_AS.70_1#e92178e44?vop=1&amp;pid=fa6e24fa9&amp;color=0,0,0&amp;vtp=1&amp;bbb=1&amp;hb=1"/>
              <p:cNvSpPr>
                <a:spLocks noRot="1" noChangeAspect="1" noMove="1" noResize="1" noEditPoints="1" noAdjustHandles="1" noChangeArrowheads="1" noChangeShapeType="1" noTextEdit="1"/>
              </p:cNvSpPr>
              <p:nvPr/>
            </p:nvSpPr>
            <p:spPr>
              <a:xfrm>
                <a:off x="722376" y="2289175"/>
                <a:ext cx="10753344" cy="1783334"/>
              </a:xfrm>
              <a:prstGeom prst="rect">
                <a:avLst/>
              </a:prstGeom>
              <a:blipFill rotWithShape="1">
                <a:blip r:embed="rId3"/>
                <a:stretch>
                  <a:fillRect l="-4" r="-2138"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4fc274629?pid=f33424dab&amp;color=0,0,0&amp;vtp=1&amp;bt=1&amp;bbb=1&amp;hb=1"/>
              <p:cNvSpPr/>
              <p:nvPr/>
            </p:nvSpPr>
            <p:spPr>
              <a:xfrm>
                <a:off x="722377" y="972000"/>
                <a:ext cx="10749630" cy="101962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图示人体正常基因A突变为致病基因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切割位点。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限制酶识别序列及切割位点为</a:t>
                </a:r>
                <a:r>
                  <a:rPr lang="en-US" altLang="zh-CN" sz="2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1_1#4fc274629?pid=f33424dab&amp;color=0,0,0&amp;vtp=1&amp;bt=1&amp;bbb=1&amp;hb=1"/>
              <p:cNvSpPr>
                <a:spLocks noRot="1" noChangeAspect="1" noMove="1" noResize="1" noEditPoints="1" noAdjustHandles="1" noChangeArrowheads="1" noChangeShapeType="1" noTextEdit="1"/>
              </p:cNvSpPr>
              <p:nvPr/>
            </p:nvSpPr>
            <p:spPr>
              <a:xfrm>
                <a:off x="722377" y="972000"/>
                <a:ext cx="10749630" cy="1019620"/>
              </a:xfrm>
              <a:prstGeom prst="rect">
                <a:avLst/>
              </a:prstGeom>
              <a:blipFill rotWithShape="1">
                <a:blip r:embed="rId1"/>
                <a:stretch>
                  <a:fillRect l="-4" t="-44" r="1" b="-7074"/>
                </a:stretch>
              </a:blipFill>
            </p:spPr>
            <p:txBody>
              <a:bodyPr/>
              <a:lstStyle/>
              <a:p>
                <a:r>
                  <a:rPr lang="zh-CN" altLang="en-US">
                    <a:noFill/>
                  </a:rPr>
                  <a:t> </a:t>
                </a:r>
              </a:p>
            </p:txBody>
          </p:sp>
        </mc:Fallback>
      </mc:AlternateContent>
      <p:pic>
        <p:nvPicPr>
          <p:cNvPr id="3" name="QC_5_BD.1_1#4fc274629?pid=f33424dab&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32410" y="1427930"/>
            <a:ext cx="841248" cy="576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2_1#4fc274629.bracket?pid=f33424dab&amp;color=0,0,0&amp;vpa=1&amp;vtp=1&amp;bbb=1"/>
          <p:cNvSpPr/>
          <p:nvPr/>
        </p:nvSpPr>
        <p:spPr>
          <a:xfrm>
            <a:off x="7913752" y="1680724"/>
            <a:ext cx="5588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solidFill>
                <a:srgbClr val="00B050"/>
              </a:solidFill>
            </a:endParaRPr>
          </a:p>
        </p:txBody>
      </p:sp>
      <p:pic>
        <p:nvPicPr>
          <p:cNvPr id="5" name="QC_5_BD.1_2#4fc274629?htil=1&amp;pid=f33424da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72017" y="2123446"/>
            <a:ext cx="3959352"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1_3#4fc274629.choices?htil=1&amp;pid=f33424dab&amp;color=0,0,0&amp;vtp=1&amp;bbb=1&amp;hb=1"/>
              <p:cNvSpPr/>
              <p:nvPr/>
            </p:nvSpPr>
            <p:spPr>
              <a:xfrm>
                <a:off x="722376" y="1996446"/>
                <a:ext cx="6656832"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A.基因A突变为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是一种碱基增添的突变</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.用两种限制酶分别酶切A基因后，形成的末端类型不同</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基因后，产生的片段大小一致</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.产前诊断时，该致病基因可选用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限制酶开展酶切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a:t>
                </a:r>
                <a:endParaRPr lang="en-US" altLang="zh-CN" sz="2000" dirty="0">
                  <a:solidFill>
                    <a:srgbClr val="000000"/>
                  </a:solidFill>
                </a:endParaRPr>
              </a:p>
            </p:txBody>
          </p:sp>
        </mc:Choice>
        <mc:Fallback>
          <p:sp>
            <p:nvSpPr>
              <p:cNvPr id="6" name="QC_5_BD.1_3#4fc274629.choices?htil=1&amp;pid=f33424dab&amp;color=0,0,0&amp;vtp=1&amp;bbb=1&amp;hb=1"/>
              <p:cNvSpPr>
                <a:spLocks noRot="1" noChangeAspect="1" noMove="1" noResize="1" noEditPoints="1" noAdjustHandles="1" noChangeArrowheads="1" noChangeShapeType="1" noTextEdit="1"/>
              </p:cNvSpPr>
              <p:nvPr/>
            </p:nvSpPr>
            <p:spPr>
              <a:xfrm>
                <a:off x="722376" y="1996446"/>
                <a:ext cx="6656832" cy="2265934"/>
              </a:xfrm>
              <a:prstGeom prst="rect">
                <a:avLst/>
              </a:prstGeom>
              <a:blipFill rotWithShape="1">
                <a:blip r:embed="rId4"/>
                <a:stretch>
                  <a:fillRect l="-6" r="8" b="-20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_1#4fc274629?vop=1&amp;pid=f33424dab&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3_3#4fc274629?htil=1&amp;vop=1&amp;pid=f33424d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36" y="1513528"/>
            <a:ext cx="5102352"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EX.3_4#4fc274629?htil=1&amp;vop=1&amp;pid=f33424d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236208" y="1513528"/>
            <a:ext cx="5093208"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EX.3_5#4fc274629?vop=1&amp;pid=f33424dab&amp;color=0,0,0&amp;vtp=1&amp;bbb=1"/>
              <p:cNvSpPr/>
              <p:nvPr/>
            </p:nvSpPr>
            <p:spPr>
              <a:xfrm>
                <a:off x="722376" y="275812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由上图可知，产前诊断时，可用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开展酶切鉴定，D正确。</a:t>
                </a:r>
                <a:endParaRPr lang="en-US" altLang="zh-CN" sz="2000" dirty="0"/>
              </a:p>
            </p:txBody>
          </p:sp>
        </mc:Choice>
        <mc:Fallback>
          <p:sp>
            <p:nvSpPr>
              <p:cNvPr id="5" name="QC_5_EX.3_5#4fc274629?vop=1&amp;pid=f33424dab&amp;color=0,0,0&amp;vtp=1&amp;bbb=1"/>
              <p:cNvSpPr>
                <a:spLocks noRot="1" noChangeAspect="1" noMove="1" noResize="1" noEditPoints="1" noAdjustHandles="1" noChangeArrowheads="1" noChangeShapeType="1" noTextEdit="1"/>
              </p:cNvSpPr>
              <p:nvPr/>
            </p:nvSpPr>
            <p:spPr>
              <a:xfrm>
                <a:off x="722376" y="2758128"/>
                <a:ext cx="10753344" cy="408559"/>
              </a:xfrm>
              <a:prstGeom prst="rect">
                <a:avLst/>
              </a:prstGeom>
              <a:blipFill rotWithShape="1">
                <a:blip r:embed="rId3"/>
                <a:stretch>
                  <a:fillRect l="-4" t="-79" b="-11826"/>
                </a:stretch>
              </a:blipFill>
            </p:spPr>
            <p:txBody>
              <a:bodyPr/>
              <a:lstStyle/>
              <a:p>
                <a:r>
                  <a:rPr lang="zh-CN" altLang="en-US">
                    <a:noFill/>
                  </a:rPr>
                  <a:t> </a:t>
                </a:r>
              </a:p>
            </p:txBody>
          </p:sp>
        </mc:Fallback>
      </mc:AlternateContent>
      <p:pic>
        <p:nvPicPr>
          <p:cNvPr id="6" name="QC_5_EX.3_6#4fc274629?vop=1&amp;pid=f33424da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87168" y="3304228"/>
            <a:ext cx="7223760"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5_EX.3_7#4fc274629?vop=1&amp;pid=f33424dab&amp;color=0,0,0&amp;vtp=1&amp;bbb=1"/>
              <p:cNvSpPr/>
              <p:nvPr/>
            </p:nvSpPr>
            <p:spPr>
              <a:xfrm>
                <a:off x="722376" y="496792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基因后，产生的片段大小不一致，C错误。</a:t>
                </a:r>
                <a:endParaRPr lang="en-US" altLang="zh-CN" sz="2000" dirty="0"/>
              </a:p>
            </p:txBody>
          </p:sp>
        </mc:Choice>
        <mc:Fallback>
          <p:sp>
            <p:nvSpPr>
              <p:cNvPr id="7" name="QC_5_EX.3_7#4fc274629?vop=1&amp;pid=f33424dab&amp;color=0,0,0&amp;vtp=1&amp;bbb=1"/>
              <p:cNvSpPr>
                <a:spLocks noRot="1" noChangeAspect="1" noMove="1" noResize="1" noEditPoints="1" noAdjustHandles="1" noChangeArrowheads="1" noChangeShapeType="1" noTextEdit="1"/>
              </p:cNvSpPr>
              <p:nvPr/>
            </p:nvSpPr>
            <p:spPr>
              <a:xfrm>
                <a:off x="722376" y="4967928"/>
                <a:ext cx="10753344" cy="408559"/>
              </a:xfrm>
              <a:prstGeom prst="rect">
                <a:avLst/>
              </a:prstGeom>
              <a:blipFill rotWithShape="1">
                <a:blip r:embed="rId5"/>
                <a:stretch>
                  <a:fillRect l="-4" t="-79" b="-118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bg/>
                                          </p:spTgt>
                                        </p:tgtEl>
                                        <p:attrNameLst>
                                          <p:attrName>style.visibility</p:attrName>
                                        </p:attrNameLst>
                                      </p:cBhvr>
                                      <p:to>
                                        <p:strVal val="visible"/>
                                      </p:to>
                                    </p:set>
                                    <p:animEffect transition="in" filter="fade">
                                      <p:cBhvr>
                                        <p:cTn id="28" dur="500"/>
                                        <p:tgtEl>
                                          <p:spTgt spid="7">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_1#4fc274629?vop=1&amp;pid=f33424dab&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分析题图可知，基因A突变为致病基因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替换造成的，A错误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；用限制酶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酶切A基因后会形成黏性末端，用限制酶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Ⅰ酶切A基因后，形成的是平末端，B正确。</a:t>
                </a:r>
                <a:endParaRPr lang="en-US" altLang="zh-CN" sz="2200" dirty="0"/>
              </a:p>
            </p:txBody>
          </p:sp>
        </mc:Choice>
        <mc:Fallback>
          <p:sp>
            <p:nvSpPr>
              <p:cNvPr id="2" name="QC_5_AS.4_1#4fc274629?vop=1&amp;pid=f33424dab&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2bd0c07e8?pid=a9046ff4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半乳糖苷酶基因，将该质粒导入大肠杆菌细胞后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，其编码的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酶可分解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,产生蓝色物质，进而形成蓝色菌落，如图所示。科研小组以该质粒作为载体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用基因工程技术实现人源干扰素基因在大肠杆菌中的高效表达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2bd0c07e8?pid=a9046ff4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04" b="-3491"/>
                </a:stretch>
              </a:blipFill>
            </p:spPr>
            <p:txBody>
              <a:bodyPr/>
              <a:lstStyle/>
              <a:p>
                <a:r>
                  <a:rPr lang="zh-CN" altLang="en-US">
                    <a:noFill/>
                  </a:rPr>
                  <a:t> </a:t>
                </a:r>
              </a:p>
            </p:txBody>
          </p:sp>
        </mc:Fallback>
      </mc:AlternateContent>
      <p:sp>
        <p:nvSpPr>
          <p:cNvPr id="3" name="QC_5_AN.6_1#2bd0c07e8.bracket?pid=a9046ff44&amp;color=0,0,0&amp;vpa=2&amp;vtp=1"/>
          <p:cNvSpPr/>
          <p:nvPr/>
        </p:nvSpPr>
        <p:spPr>
          <a:xfrm>
            <a:off x="1006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_2#2bd0c07e8?pid=a9046ff4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30168" y="2408877"/>
            <a:ext cx="4937760" cy="12527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_3#2bd0c07e8.choices?pid=a9046ff44&amp;color=0,0,0&amp;vtp=1&amp;bbb=1"/>
              <p:cNvSpPr/>
              <p:nvPr/>
            </p:nvSpPr>
            <p:spPr>
              <a:xfrm>
                <a:off x="722376" y="3793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A.使用氯化钙处理大肠杆菌以提高转化效率，可增加筛选平板上白色和蓝色菌落数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.如果筛选平板中仅含卡那霉素，生长出的白色菌落不可判定为含目的基因的菌株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中含两个标记基因，筛选平板中长出的白色菌落即为表达目标蛋白的菌株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.若筛选平板中蓝色菌落偏多，原因可能是质粒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经酶切后自身环化并导入了大肠杆菌</a:t>
                </a:r>
                <a:endParaRPr lang="en-US" altLang="zh-CN" sz="2000" dirty="0"/>
              </a:p>
            </p:txBody>
          </p:sp>
        </mc:Choice>
        <mc:Fallback>
          <p:sp>
            <p:nvSpPr>
              <p:cNvPr id="5" name="QC_5_BD.5_3#2bd0c07e8.choices?pid=a9046ff44&amp;color=0,0,0&amp;vtp=1&amp;bbb=1"/>
              <p:cNvSpPr>
                <a:spLocks noRot="1" noChangeAspect="1" noMove="1" noResize="1" noEditPoints="1" noAdjustHandles="1" noChangeArrowheads="1" noChangeShapeType="1" noTextEdit="1"/>
              </p:cNvSpPr>
              <p:nvPr/>
            </p:nvSpPr>
            <p:spPr>
              <a:xfrm>
                <a:off x="722376" y="37931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2bd0c07e8?vop=1&amp;pid=a9046ff4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将质粒导入大肠杆菌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，可能会出现3种情况：①无任何质粒导入大肠杆菌；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②人源干扰素基因成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功插入的重组质粒导入大肠杆菌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；③目的基因未成功插入的质粒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。这三种大肠杆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菌用含卡那霉素和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的平板培养，②③两种大肠杆菌均含卡那霉素抗性基因，故能存活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不能存活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半乳糖苷酶基因完整，菌落呈蓝色，而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②由于插入的人源干扰素基因破坏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半乳糖苷酶基因，导致菌落呈白色，故含目的基因的菌落为白色。</a:t>
                </a:r>
                <a:endParaRPr lang="en-US" altLang="zh-CN" sz="2000" dirty="0"/>
              </a:p>
            </p:txBody>
          </p:sp>
        </mc:Choice>
        <mc:Fallback>
          <p:sp>
            <p:nvSpPr>
              <p:cNvPr id="2" name="QC_5_EX.7_1#2bd0c07e8?vop=1&amp;pid=a9046ff4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37"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_1#2bd0c07e8?vop=1&amp;pid=a9046ff44&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提高大肠杆菌转化效率的常用方法是使用氯化钙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，使其处于一种能吸收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周围环境中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分子的生理状态，可增加筛选平板上白色和蓝色菌落数，A正确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，若筛选平板中仅含卡那霉素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，目的基因成功插入的重组质粒导入的大肠杆菌以及目的基因未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插入成功的质粒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导入的大肠杆菌在平板上均为白色菌落，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故无法判断哪个是含目的基因的菌株，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正确；因质粒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中含两个标记基因，筛选平板中长出的白色菌落应为含目的基因的菌株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，能否表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达相应蛋白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，需进一步检测，C错误；如果筛选平板上蓝色菌落明显偏多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，说明大量没有插入目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导入了大肠杆菌，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推测原因可能是酶切后的载体发生自身环化并导入了大肠杆菌，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8_1#2bd0c07e8?vop=1&amp;pid=a9046ff44&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1890"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_1#9c03978f8?pid=a9046ff4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马铃薯作为重要农作物，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提高其冷耐受性可拓展优质马铃薯的种植区域。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我国科研人员发现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，野生马铃薯中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基因的表达与其冷耐受性调控有关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，将该基因导入栽培马铃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薯中可显著增强其抗寒能力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5_BD.9_1#9c03978f8?pid=a9046ff44&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175" b="-3427"/>
                </a:stretch>
              </a:blipFill>
            </p:spPr>
            <p:txBody>
              <a:bodyPr/>
              <a:lstStyle/>
              <a:p>
                <a:r>
                  <a:rPr lang="zh-CN" altLang="en-US">
                    <a:noFill/>
                  </a:rPr>
                  <a:t> </a:t>
                </a:r>
              </a:p>
            </p:txBody>
          </p:sp>
        </mc:Fallback>
      </mc:AlternateContent>
      <p:pic>
        <p:nvPicPr>
          <p:cNvPr id="3" name="QO_5_BD.9_3#9c03978f8?htil=1&amp;pid=a9046ff4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47672" y="2418403"/>
            <a:ext cx="2916936" cy="3035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9_4#9c03978f8?htil=1&amp;pid=a9046ff4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54112" y="2427547"/>
            <a:ext cx="2066544" cy="3017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8042</Words>
  <Application>WPS 演示</Application>
  <PresentationFormat>宽屏</PresentationFormat>
  <Paragraphs>301</Paragraphs>
  <Slides>28</Slides>
  <Notes>29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28</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2025-10-22T08:47:00Z</dcterms:created>
  <dcterms:modified xsi:type="dcterms:W3CDTF">2025-10-31T10:28:42Z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1E128009F0CF4CF1B3E3D440DEBB8513_12</vt:lpwstr>
  </property>
  <property fmtid="{D5CDD505-2E9C-101B-9397-08002B2CF9AE}" pid="3" name="KSOProductBuildVer">
    <vt:lpwstr>2052-12.1.0.23125</vt:lpwstr>
  </property>
</Properties>
</file>