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80"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1819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af66a0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植物细胞工程及其应用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96f20a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动物细胞工程及其应用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775ff1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胚胎工程及其应用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image" Target="../media/image18.pn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4.xml"/><Relationship Id="rId2" Type="http://schemas.openxmlformats.org/officeDocument/2006/relationships/image" Target="../media/image25.png"/><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4.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5.xml"/><Relationship Id="rId2" Type="http://schemas.openxmlformats.org/officeDocument/2006/relationships/image" Target="../media/image32.png"/><Relationship Id="rId1"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5.xml"/><Relationship Id="rId2" Type="http://schemas.openxmlformats.org/officeDocument/2006/relationships/image" Target="../media/image35.png"/><Relationship Id="rId1"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7a8cc6cf7?pid=aaf66a0d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植物甲抗旱、抗病性强，植物乙分蘖能力强、结实性好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。科研人员通过植物体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细胞杂交技术培育出兼有甲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、乙优良性状的植物丙，过程如图所示。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7a8cc6cf7.bracket?pid=aaf66a0de&amp;color=0,0,0&amp;vpa=4&amp;vtp=1"/>
          <p:cNvSpPr/>
          <p:nvPr/>
        </p:nvSpPr>
        <p:spPr>
          <a:xfrm>
            <a:off x="1057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1_2#7a8cc6cf7?pid=aaf66a0d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51677"/>
            <a:ext cx="528523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7a8cc6cf7.choices?pid=aaf66a0de&amp;color=0,0,0&amp;vtp=1&amp;bbb=1"/>
              <p:cNvSpPr/>
              <p:nvPr/>
            </p:nvSpPr>
            <p:spPr>
              <a:xfrm>
                <a:off x="722376" y="3716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A.过程①中酶处理的时间差异，原因可能是两种亲本的细胞壁结构有差异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.过程②中常采用灭活的仙台病毒或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.过程④和⑤的培养基中均需要添加生长素和细胞分裂素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.可通过分析植物丙的染色体，来鉴定其是否为杂种植株</a:t>
                </a:r>
                <a:endParaRPr lang="en-US" altLang="zh-CN" sz="2000" dirty="0"/>
              </a:p>
            </p:txBody>
          </p:sp>
        </mc:Choice>
        <mc:Fallback>
          <p:sp>
            <p:nvSpPr>
              <p:cNvPr id="5" name="QC_5_BD.11_3#7a8cc6cf7.choices?pid=aaf66a0de&amp;color=0,0,0&amp;vtp=1&amp;bbb=1"/>
              <p:cNvSpPr>
                <a:spLocks noRot="1" noChangeAspect="1" noMove="1" noResize="1" noEditPoints="1" noAdjustHandles="1" noChangeArrowheads="1" noChangeShapeType="1" noTextEdit="1"/>
              </p:cNvSpPr>
              <p:nvPr/>
            </p:nvSpPr>
            <p:spPr>
              <a:xfrm>
                <a:off x="722376" y="37169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7a8cc6cf7?vop=1&amp;pid=aaf66a0d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利用纤维素酶和果胶酶去除植物细胞壁时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，可能因植物细胞壁结构差异而调整酶处理的时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，A正确；灭活的仙台病毒不能诱导（植物）原生质体融合，B错误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；植物组织培养过程中的脱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④和再分化⑤过程均需要添加生长素和细胞分裂素，但两者比例不同，C正确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染色体数目是植物甲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、乙的染色体数目之和，则表明其为杂种植株，D正确。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4_1#7a8cc6cf7?vop=1&amp;pid=aaf66a0de&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诱导动植物细胞融合的方法差异</a:t>
            </a:r>
            <a:endParaRPr lang="en-US" altLang="zh-CN" sz="2000" dirty="0"/>
          </a:p>
        </p:txBody>
      </p:sp>
      <mc:AlternateContent xmlns:mc="http://schemas.openxmlformats.org/markup-compatibility/2006" xmlns:a14="http://schemas.microsoft.com/office/drawing/2010/main">
        <mc:Choice Requires="a14">
          <p:graphicFrame>
            <p:nvGraphicFramePr>
              <p:cNvPr id="13" name="QC_5_EX.14_2#7a8cc6cf7?colgroup=8,14,17&amp;vop=1&amp;pid=aaf66a0de&amp;color=0,0,0&amp;vtp=1&amp;bbb=1"/>
              <p:cNvGraphicFramePr>
                <a:graphicFrameLocks noGrp="1"/>
              </p:cNvGraphicFramePr>
              <p:nvPr/>
            </p:nvGraphicFramePr>
            <p:xfrm>
              <a:off x="722376" y="1961203"/>
              <a:ext cx="10716768" cy="1273810"/>
            </p:xfrm>
            <a:graphic>
              <a:graphicData uri="http://schemas.openxmlformats.org/drawingml/2006/table">
                <a:tbl>
                  <a:tblPr/>
                  <a:tblGrid>
                    <a:gridCol w="2240280"/>
                    <a:gridCol w="3858768"/>
                    <a:gridCol w="461772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植物原生质体融合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电融合法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灭活病毒诱导法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离心法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C_5_EX.14_2#7a8cc6cf7?colgroup=8,14,17&amp;vop=1&amp;pid=aaf66a0de&amp;color=0,0,0&amp;vtp=1&amp;bbb=1"/>
              <p:cNvGraphicFramePr>
                <a:graphicFrameLocks noGrp="1"/>
              </p:cNvGraphicFramePr>
              <p:nvPr/>
            </p:nvGraphicFramePr>
            <p:xfrm>
              <a:off x="722376" y="1961203"/>
              <a:ext cx="10716768" cy="1273810"/>
            </p:xfrm>
            <a:graphic>
              <a:graphicData uri="http://schemas.openxmlformats.org/drawingml/2006/table">
                <a:tbl>
                  <a:tblPr/>
                  <a:tblGrid>
                    <a:gridCol w="2240280"/>
                    <a:gridCol w="3858768"/>
                    <a:gridCol w="461772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植物原生质体融合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灭活病毒诱导法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22a240f2b?pid=a96f20a9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细胞工程技术已在生物制药和物种繁育等领域得到了广泛应用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细胞工程的叙述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22a240f2b.bracket?pid=a96f20a93&amp;color=0,0,0&amp;vpa=5&amp;vtp=1"/>
          <p:cNvSpPr/>
          <p:nvPr/>
        </p:nvSpPr>
        <p:spPr>
          <a:xfrm>
            <a:off x="3778314"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5_2#22a240f2b.choices?pid=a96f20a93&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A.从动物体内取出组织，用胰蛋白酶处理后直接培养的细胞称为传代细胞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.将特定基因或特定蛋白导入已分化的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细胞，可将其诱导形成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.将B淋巴细胞与骨髓瘤细胞混合，经诱导融合的细胞即为能分泌所需抗体的细胞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.采用胚胎分割技术克隆动物常选用桑葚胚或囊胚，因这两个时期的细胞未发生分化</a:t>
                </a:r>
                <a:endParaRPr lang="en-US" altLang="zh-CN" sz="2000" dirty="0"/>
              </a:p>
            </p:txBody>
          </p:sp>
        </mc:Choice>
        <mc:Fallback>
          <p:sp>
            <p:nvSpPr>
              <p:cNvPr id="4" name="QC_5_BD.15_2#22a240f2b.choices?pid=a96f20a93&amp;color=0,0,0&amp;vtp=1&amp;bbb=1"/>
              <p:cNvSpPr>
                <a:spLocks noRot="1" noChangeAspect="1" noMove="1" noResize="1" noEditPoints="1" noAdjustHandles="1" noChangeArrowheads="1" noChangeShapeType="1" noTextEdit="1"/>
              </p:cNvSpPr>
              <p:nvPr/>
            </p:nvSpPr>
            <p:spPr>
              <a:xfrm>
                <a:off x="722376" y="18768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22a240f2b?vop=1&amp;pid=a96f20a93&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从动物体内取出组织，用胰蛋白酶等处理一段时间，将组织分散成单个细胞。然后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养液将细胞制成细胞悬液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，再将细胞悬液放入培养瓶或培养皿内的初次培养，称为原代培养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。科学家已尝试采用多种方法来制备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细胞，包括借助载体将特定基因导入细胞中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将特定蛋白导入细胞中或者用小分子化合物等来诱导形成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细胞最初是由成纤维细胞转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化而来的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，后来发现已分化的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细胞、B细胞等也能被诱导为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细胞，B正确。将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B淋巴细胞与骨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髓瘤细胞混合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，经诱导融合后的细胞有未融合的亲本细胞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、融合的具有同种核的细胞和杂交瘤细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，需要用特定的选择培养基进行筛选，才能获得杂交瘤细胞，再经克隆化培养和抗体检测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能得到能分泌所需抗体的细胞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，C错误。囊胚期的细胞已经发生分化，D错误。</a:t>
                </a:r>
                <a:endParaRPr lang="en-US" altLang="zh-CN" sz="2200" dirty="0"/>
              </a:p>
            </p:txBody>
          </p:sp>
        </mc:Choice>
        <mc:Fallback>
          <p:sp>
            <p:nvSpPr>
              <p:cNvPr id="2" name="QC_5_AS.17_1#22a240f2b?vop=1&amp;pid=a96f20a93&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402"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39563cbe3?pid=a96f20a9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将人眼睑成纤维细胞传代培养后，再培养形成支架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，在该支架上接种人口腔黏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膜上皮细胞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，培养一段时间后分离获得上皮细胞片层，可用于人工角膜的研究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。上述过程不涉及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39563cbe3.bracket?pid=a96f20a93&amp;color=0,0,0&amp;vpa=6&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8_2#39563cbe3.choices?pid=a96f20a93&amp;color=0,0,0&amp;vtp=1&amp;bbb=1"/>
              <p:cNvSpPr/>
              <p:nvPr/>
            </p:nvSpPr>
            <p:spPr>
              <a:xfrm>
                <a:off x="722376" y="2281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.制备细胞悬液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等适宜条件下培养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C.离心收集细胞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.用胰蛋白酶消化支架后分离片层</a:t>
                </a:r>
                <a:endParaRPr lang="en-US" altLang="zh-CN" sz="2000" dirty="0"/>
              </a:p>
            </p:txBody>
          </p:sp>
        </mc:Choice>
        <mc:Fallback>
          <p:sp>
            <p:nvSpPr>
              <p:cNvPr id="4" name="QC_5_BD.18_2#39563cbe3.choices?pid=a96f20a93&amp;color=0,0,0&amp;vtp=1&amp;bbb=1"/>
              <p:cNvSpPr>
                <a:spLocks noRot="1" noChangeAspect="1" noMove="1" noResize="1" noEditPoints="1" noAdjustHandles="1" noChangeArrowheads="1" noChangeShapeType="1" noTextEdit="1"/>
              </p:cNvSpPr>
              <p:nvPr/>
            </p:nvSpPr>
            <p:spPr>
              <a:xfrm>
                <a:off x="722376" y="2281877"/>
                <a:ext cx="10753344" cy="843153"/>
              </a:xfrm>
              <a:prstGeom prst="rect">
                <a:avLst/>
              </a:prstGeom>
              <a:blipFill rotWithShape="1">
                <a:blip r:embed="rId1"/>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39563cbe3?vop=1&amp;pid=a96f20a9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题述过程中人眼睑成纤维细胞传代培养需要将细胞分散开来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，用离心法收集后制备细胞悬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，A、C不符合题意；动物细胞培养需要的适宜气体条件为含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的混合气体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；由题目信息分析可知，上皮细胞是贴附于人眼睑成纤维细胞支架上生长增殖的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胰蛋白酶消化支架的同时也会使上皮细胞分散开来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，可能无法获得上皮细胞片层，D符合题意。</a:t>
                </a:r>
                <a:endParaRPr lang="en-US" altLang="zh-CN" sz="2200" dirty="0"/>
              </a:p>
            </p:txBody>
          </p:sp>
        </mc:Choice>
        <mc:Fallback>
          <p:sp>
            <p:nvSpPr>
              <p:cNvPr id="2" name="QC_5_AS.20_1#39563cbe3?vop=1&amp;pid=a96f20a93&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82d8506f6?pid=a96f20a9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利用动物体细胞核移植技术培育转基因牛的过程如图所示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21_2#82d8506f6?pid=a96f20a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85416" y="1949450"/>
            <a:ext cx="781812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22_1#82d8506f6.bracket?pid=a96f20a93&amp;color=0,0,0&amp;vpa=7&amp;vtp=1"/>
          <p:cNvSpPr/>
          <p:nvPr/>
        </p:nvSpPr>
        <p:spPr>
          <a:xfrm>
            <a:off x="922401" y="140741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1_3#82d8506f6.choices?pid=a96f20a93&amp;color=0,0,0&amp;vtp=1&amp;bbb=1"/>
              <p:cNvSpPr/>
              <p:nvPr/>
            </p:nvSpPr>
            <p:spPr>
              <a:xfrm>
                <a:off x="722376" y="33591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A.对牛乙注射促性腺激素是为了收集更多的卵母细胞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.卵母细胞去核应在其减数分裂Ⅰ中期进行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.培养牛甲的体细胞时应定期更换培养液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技术鉴定犊牛丁是否为转基因牛</a:t>
                </a:r>
                <a:endParaRPr lang="en-US" altLang="zh-CN" sz="2000" dirty="0"/>
              </a:p>
            </p:txBody>
          </p:sp>
        </mc:Choice>
        <mc:Fallback>
          <p:sp>
            <p:nvSpPr>
              <p:cNvPr id="5" name="QC_5_BD.21_3#82d8506f6.choices?pid=a96f20a93&amp;color=0,0,0&amp;vtp=1&amp;bbb=1"/>
              <p:cNvSpPr>
                <a:spLocks noRot="1" noChangeAspect="1" noMove="1" noResize="1" noEditPoints="1" noAdjustHandles="1" noChangeArrowheads="1" noChangeShapeType="1" noTextEdit="1"/>
              </p:cNvSpPr>
              <p:nvPr/>
            </p:nvSpPr>
            <p:spPr>
              <a:xfrm>
                <a:off x="722376" y="335915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82d8506f6?vop=1&amp;pid=a96f20a9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由题图可知，牛乙提供卵母细胞，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故对牛乙注射促性腺激素是为了收集更多的卵母细胞，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正确；卵母细胞去核应在其减数分裂Ⅱ中期进行,B错误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；培养牛甲的体细胞时应定期更换培养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，防止细胞代谢物积累对细胞自身造成危害，C正确；可用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技术鉴定犊牛丁是否含有目的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，以鉴定其是否为转基因牛，D正确。</a:t>
                </a:r>
                <a:endParaRPr lang="en-US" altLang="zh-CN" sz="2200" dirty="0"/>
              </a:p>
            </p:txBody>
          </p:sp>
        </mc:Choice>
        <mc:Fallback>
          <p:sp>
            <p:nvSpPr>
              <p:cNvPr id="2" name="QC_5_AS.23_1#82d8506f6?vop=1&amp;pid=a96f20a93&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88de32b85?pid=a96f20a9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如图是制备抗白细胞介素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88de32b85?pid=a96f20a93&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567" b="-5384"/>
                </a:stretch>
              </a:blipFill>
            </p:spPr>
            <p:txBody>
              <a:bodyPr/>
              <a:lstStyle/>
              <a:p>
                <a:r>
                  <a:rPr lang="zh-CN" altLang="en-US">
                    <a:noFill/>
                  </a:rPr>
                  <a:t> </a:t>
                </a:r>
              </a:p>
            </p:txBody>
          </p:sp>
        </mc:Fallback>
      </mc:AlternateContent>
      <p:sp>
        <p:nvSpPr>
          <p:cNvPr id="3" name="QC_5_AN.25_1#88de32b85.bracket?pid=a96f20a93&amp;color=0,0,0&amp;vpa=8&amp;vtp=1&amp;bbb=1"/>
          <p:cNvSpPr/>
          <p:nvPr/>
        </p:nvSpPr>
        <p:spPr>
          <a:xfrm>
            <a:off x="2700401"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4_2#88de32b85?htil=2&amp;pid=a96f20a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19477" y="1951677"/>
            <a:ext cx="3803904"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4_3#88de32b85.choices?htil=2&amp;pid=a96f20a93&amp;color=0,0,0&amp;vtp=1&amp;bbb=1&amp;hb=1"/>
              <p:cNvSpPr/>
              <p:nvPr/>
            </p:nvSpPr>
            <p:spPr>
              <a:xfrm>
                <a:off x="722376" y="1824677"/>
                <a:ext cx="682142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A.步骤①给小鼠注射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后，应从脾中分离筛选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淋巴细胞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.步骤②在脾组织中加入胃蛋白酶，制成单细胞悬液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.步骤③加入灭活病毒或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，体现了细胞膜的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.步骤④经过克隆化培养和抗体检测筛选出了杂交瘤细胞</a:t>
                </a:r>
                <a:endParaRPr lang="en-US" altLang="zh-CN" sz="2000" dirty="0"/>
              </a:p>
            </p:txBody>
          </p:sp>
        </mc:Choice>
        <mc:Fallback>
          <p:sp>
            <p:nvSpPr>
              <p:cNvPr id="5" name="QC_5_BD.24_3#88de32b85.choices?htil=2&amp;pid=a96f20a93&amp;color=0,0,0&amp;vtp=1&amp;bbb=1&amp;hb=1"/>
              <p:cNvSpPr>
                <a:spLocks noRot="1" noChangeAspect="1" noMove="1" noResize="1" noEditPoints="1" noAdjustHandles="1" noChangeArrowheads="1" noChangeShapeType="1" noTextEdit="1"/>
              </p:cNvSpPr>
              <p:nvPr/>
            </p:nvSpPr>
            <p:spPr>
              <a:xfrm>
                <a:off x="722376" y="1824677"/>
                <a:ext cx="6821424" cy="2253234"/>
              </a:xfrm>
              <a:prstGeom prst="rect">
                <a:avLst/>
              </a:prstGeom>
              <a:blipFill rotWithShape="1">
                <a:blip r:embed="rId3"/>
                <a:stretch>
                  <a:fillRect l="-6" t="-14" r="-1164"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10c6ef1d.fixed?pid=afa4efbc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10c6ef1d.fixed?pid=afa4efbc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第二章高考强化</a:t>
            </a:r>
            <a:endParaRPr lang="en-US" altLang="zh-CN" sz="4400" dirty="0"/>
          </a:p>
        </p:txBody>
      </p:sp>
      <p:pic>
        <p:nvPicPr>
          <p:cNvPr id="4" name="C_3#810c6ef1d.fixed?pid=afa4efbc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10c6ef1d.fixed?pid=afa4efbc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88de32b85?vop=1&amp;pid=a96f20a93&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步骤①注射特定抗原后，应从脾脏中分离筛选B淋巴细胞，A错误；步骤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②将动物组织分散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为单个细胞过程应加入胰蛋白酶或胶原蛋白酶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，B错误；步骤③为诱导细胞融合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，常用灭活病毒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融合法、电融合法等，体现了细胞膜的流动性，C正确；步骤④为第一次筛选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用特定选择培养基进行筛选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，步骤⑤为第二次筛选，通过克隆化培养和抗体检测进行筛选，D错误。</a:t>
                </a:r>
                <a:endParaRPr lang="en-US" altLang="zh-CN" sz="2200" dirty="0"/>
              </a:p>
            </p:txBody>
          </p:sp>
        </mc:Choice>
        <mc:Fallback>
          <p:sp>
            <p:nvSpPr>
              <p:cNvPr id="2" name="QC_5_AS.26_1#88de32b85?vop=1&amp;pid=a96f20a93&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396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ade49b09d?pid=d775ff1b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为保护濒危哺乳动物甲，科研工作者将甲的近亲物种乙（种群数量多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ade49b09d.bracket?pid=d775ff1bb&amp;color=0,0,0&amp;vpa=9&amp;vtp=1"/>
          <p:cNvSpPr/>
          <p:nvPr/>
        </p:nvSpPr>
        <p:spPr>
          <a:xfrm>
            <a:off x="497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7_2#ade49b09d?htil=3&amp;pid=d775ff1b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01413" y="1951677"/>
            <a:ext cx="4809744"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7_3#ade49b09d.choices?htil=3&amp;pid=d775ff1bb&amp;color=0,0,0&amp;vtp=1&amp;bbb=1"/>
              <p:cNvSpPr/>
              <p:nvPr/>
            </p:nvSpPr>
            <p:spPr>
              <a:xfrm>
                <a:off x="722376" y="1876874"/>
                <a:ext cx="5815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A.克隆动物的核基因组来源于甲、乙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.体外受精需用获能的精子与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期的卵母细胞受精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.囊胚①的内细胞团可发育为胎盘、个体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.滋养层可影响内细胞团的发育</a:t>
                </a:r>
                <a:endParaRPr lang="en-US" altLang="zh-CN" sz="2000" dirty="0"/>
              </a:p>
            </p:txBody>
          </p:sp>
        </mc:Choice>
        <mc:Fallback>
          <p:sp>
            <p:nvSpPr>
              <p:cNvPr id="5" name="QC_5_BD.27_3#ade49b09d.choices?htil=3&amp;pid=d775ff1bb&amp;color=0,0,0&amp;vtp=1&amp;bbb=1"/>
              <p:cNvSpPr>
                <a:spLocks noRot="1" noChangeAspect="1" noMove="1" noResize="1" noEditPoints="1" noAdjustHandles="1" noChangeArrowheads="1" noChangeShapeType="1" noTextEdit="1"/>
              </p:cNvSpPr>
              <p:nvPr/>
            </p:nvSpPr>
            <p:spPr>
              <a:xfrm>
                <a:off x="722376" y="1876874"/>
                <a:ext cx="5815584" cy="1796034"/>
              </a:xfrm>
              <a:prstGeom prst="rect">
                <a:avLst/>
              </a:prstGeom>
              <a:blipFill rotWithShape="1">
                <a:blip r:embed="rId2"/>
                <a:stretch>
                  <a:fillRect l="-7" t="-25" r="-6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ade49b09d?vop=1&amp;pid=d775ff1b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克隆动物的核基因组来源于甲，细胞质中的基因来源于乙，A错误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；体外受精需用获能的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期的卵母细胞受精，而不是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期，B错误；囊胚①的内细胞团可发育为个体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细胞将来发育为胎膜和胎盘的一部分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，体细胞核移植后形成的滋养层不足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以支持胚胎完成发育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，体外受精后形成的滋养层能够支持胚胎完成发育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，故滋养层可影响内细胞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团的发育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9_1#ade49b09d?vop=1&amp;pid=d775ff1bb&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01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1caf0131d?pid=d775ff1bb&amp;color=0,0,0&amp;vtp=1&amp;bt=1&amp;bbb=1&amp;hb=1"/>
          <p:cNvSpPr/>
          <p:nvPr/>
        </p:nvSpPr>
        <p:spPr>
          <a:xfrm>
            <a:off x="722376" y="972000"/>
            <a:ext cx="10753344" cy="7860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研究者探究不同浓度的雌激素甲对牛的卵母细胞和受精卵在体外发育的影响，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。根据实验数据，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4" name="QC_5_BD.30_2#1caf0131d?colgroup=7,6,6,6,4,6&amp;pid=d775ff1bb&amp;color=0,0,0&amp;vtp=1&amp;bbb=1&amp;hb=1"/>
              <p:cNvGraphicFramePr>
                <a:graphicFrameLocks noGrp="1"/>
              </p:cNvGraphicFramePr>
              <p:nvPr/>
            </p:nvGraphicFramePr>
            <p:xfrm>
              <a:off x="722376" y="1887669"/>
              <a:ext cx="10698480" cy="2624074"/>
            </p:xfrm>
            <a:graphic>
              <a:graphicData uri="http://schemas.openxmlformats.org/drawingml/2006/table">
                <a:tbl>
                  <a:tblPr/>
                  <a:tblGrid>
                    <a:gridCol w="2029968"/>
                    <a:gridCol w="1819656"/>
                    <a:gridCol w="1819656"/>
                    <a:gridCol w="1819656"/>
                    <a:gridCol w="1389888"/>
                    <a:gridCol w="1819656"/>
                  </a:tblGrid>
                  <a:tr h="854710">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甲的浓度</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1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4" name="QC_5_BD.30_2#1caf0131d?colgroup=7,6,6,6,4,6&amp;pid=d775ff1bb&amp;color=0,0,0&amp;vtp=1&amp;bbb=1&amp;hb=1"/>
              <p:cNvGraphicFramePr>
                <a:graphicFrameLocks noGrp="1"/>
              </p:cNvGraphicFramePr>
              <p:nvPr/>
            </p:nvGraphicFramePr>
            <p:xfrm>
              <a:off x="722376" y="1887669"/>
              <a:ext cx="10698480" cy="2624074"/>
            </p:xfrm>
            <a:graphic>
              <a:graphicData uri="http://schemas.openxmlformats.org/drawingml/2006/table">
                <a:tbl>
                  <a:tblPr/>
                  <a:tblGrid>
                    <a:gridCol w="2029968"/>
                    <a:gridCol w="1819656"/>
                    <a:gridCol w="1819656"/>
                    <a:gridCol w="1819656"/>
                    <a:gridCol w="1389888"/>
                    <a:gridCol w="1819656"/>
                  </a:tblGrid>
                  <a:tr h="8547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31_1#1caf0131d.bracket?pid=d775ff1bb&amp;color=0,0,0&amp;vpa=10&amp;vtp=1"/>
          <p:cNvSpPr/>
          <p:nvPr/>
        </p:nvSpPr>
        <p:spPr>
          <a:xfrm>
            <a:off x="7018401" y="1382718"/>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30_3#1caf0131d.choices?pid=d775ff1bb&amp;color=0,0,0&amp;vtp=1&amp;bbb=1"/>
              <p:cNvSpPr/>
              <p:nvPr/>
            </p:nvSpPr>
            <p:spPr>
              <a:xfrm>
                <a:off x="722376" y="4643569"/>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A.实验结果说明甲抑制卵裂过程</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.甲浓度过高抑制第一极体的排出</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的甲可提高受精后胚胎发育能力</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.本实验中，以第一极体的排出作为卵母细胞成熟的判断标准</a:t>
                </a:r>
                <a:endParaRPr lang="en-US" altLang="zh-CN" sz="2000" dirty="0"/>
              </a:p>
            </p:txBody>
          </p:sp>
        </mc:Choice>
        <mc:Fallback>
          <p:sp>
            <p:nvSpPr>
              <p:cNvPr id="5" name="QC_5_BD.30_3#1caf0131d.choices?pid=d775ff1bb&amp;color=0,0,0&amp;vtp=1&amp;bbb=1"/>
              <p:cNvSpPr>
                <a:spLocks noRot="1" noChangeAspect="1" noMove="1" noResize="1" noEditPoints="1" noAdjustHandles="1" noChangeArrowheads="1" noChangeShapeType="1" noTextEdit="1"/>
              </p:cNvSpPr>
              <p:nvPr/>
            </p:nvSpPr>
            <p:spPr>
              <a:xfrm>
                <a:off x="722376" y="4643569"/>
                <a:ext cx="10753344" cy="1618234"/>
              </a:xfrm>
              <a:prstGeom prst="rect">
                <a:avLst/>
              </a:prstGeom>
              <a:blipFill rotWithShape="1">
                <a:blip r:embed="rId2"/>
                <a:stretch>
                  <a:fillRect l="-4" t="-28" b="-199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1caf0131d?vop=1&amp;pid=d775ff1b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根据表格数据分析，随着甲浓度的增大，卵裂率先增大后减小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，说明甲浓度较低时促进卵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，浓度过高时抑制卵裂过程，A错误；甲浓度过高时，第一极体排出率降低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过高抑制第一极体的排出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的甲处理后受精卵的卵裂率增大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，说明添加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的甲可提高受精后胚胎发育能力，C正确；由表格中成熟率、卵母细胞数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出数之间的数量关系可知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，本实验中以第一极体的排出作为卵母细胞成熟的判断标准，D正确。</a:t>
                </a:r>
                <a:endParaRPr lang="en-US" altLang="zh-CN" sz="2200" dirty="0"/>
              </a:p>
            </p:txBody>
          </p:sp>
        </mc:Choice>
        <mc:Fallback>
          <p:sp>
            <p:nvSpPr>
              <p:cNvPr id="2" name="QC_5_AS.32_1#1caf0131d?vop=1&amp;pid=d775ff1bb&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0874be630?pid=aaf66a0d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研究人员用花椰菜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根与黑芥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叶片分别制备原生质体，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诱导融合形成杂种细胞，进一步培养获得再生植株，其中的植株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经鉴定有33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0874be630?pid=aaf66a0d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949" b="-3491"/>
                </a:stretch>
              </a:blipFill>
            </p:spPr>
            <p:txBody>
              <a:bodyPr/>
              <a:lstStyle/>
              <a:p>
                <a:r>
                  <a:rPr lang="zh-CN" altLang="en-US">
                    <a:noFill/>
                  </a:rPr>
                  <a:t> </a:t>
                </a:r>
              </a:p>
            </p:txBody>
          </p:sp>
        </mc:Fallback>
      </mc:AlternateContent>
      <p:sp>
        <p:nvSpPr>
          <p:cNvPr id="3" name="QC_5_AN.2_1#0874be630.bracket?pid=aaf66a0de&amp;color=0,0,0&amp;vpa=1&amp;vtp=1"/>
          <p:cNvSpPr/>
          <p:nvPr/>
        </p:nvSpPr>
        <p:spPr>
          <a:xfrm>
            <a:off x="295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_2#0874be630.choices?pid=aaf66a0d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A.两个原生质体融合形成的细胞即为杂种细胞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.再生植株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的形成证明杂种细胞仍具有全能性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.花椰菜和黑芥的原生质体能融合，证明两种植物间不存在生殖隔离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的B组和C组染色体不能正常联会配对，无法产生可育配子</a:t>
                </a:r>
                <a:endParaRPr lang="en-US" altLang="zh-CN" sz="2000" dirty="0"/>
              </a:p>
            </p:txBody>
          </p:sp>
        </mc:Choice>
        <mc:Fallback>
          <p:sp>
            <p:nvSpPr>
              <p:cNvPr id="4" name="QC_5_BD.1_2#0874be630.choices?pid=aaf66a0de&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0874be630?vop=1&amp;pid=aaf66a0de&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两个原生质体融合形成的细胞不一定是杂种细胞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，也可能是两个花椰菜原生质体融合或两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个黑芥原生质体融合形成的融合细胞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；细胞的全能性是指已经分化的细胞仍然具有发育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成完整有机体或分化成其他各种细胞的潜能和特性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，杂种细胞经过培养形成再生植株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了杂种细胞仍具有全能性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，B正确；花椰菜和黑芥是不同物种，它们之间存在生殖隔离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体能融合并不能证明不存在生殖隔离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是花椰菜</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和黑芥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诱导融合形成杂种细胞后经培养得到的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，理论上其染色体组成是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，存在同源染色体，在减数分裂时能正常联会配对，能产生可育配子，D错误。</a:t>
                </a:r>
                <a:endParaRPr lang="en-US" altLang="zh-CN" sz="2200" dirty="0"/>
              </a:p>
            </p:txBody>
          </p:sp>
        </mc:Choice>
        <mc:Fallback>
          <p:sp>
            <p:nvSpPr>
              <p:cNvPr id="2" name="QC_5_AS.3_1#0874be630?vop=1&amp;pid=aaf66a0de&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7ad4ff90b?htil=1&amp;pid=aaf66a0d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23064" y="1054295"/>
            <a:ext cx="278892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7ad4ff90b?htil=1&amp;pid=aaf66a0de&amp;color=0,0,0&amp;vtp=1&amp;bt=1&amp;bbb=1&amp;hb=1"/>
          <p:cNvSpPr/>
          <p:nvPr/>
        </p:nvSpPr>
        <p:spPr>
          <a:xfrm>
            <a:off x="722376" y="972000"/>
            <a:ext cx="782726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图示一种植物组织培养周期，①~③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表示相应过程。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7ad4ff90b.bracket?pid=aaf66a0de&amp;color=0,0,0&amp;vpa=2&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7ad4ff90b.choices?htil=1&amp;pid=aaf66a0de&amp;color=0,0,0&amp;vtp=1&amp;bbb=1"/>
          <p:cNvSpPr/>
          <p:nvPr/>
        </p:nvSpPr>
        <p:spPr>
          <a:xfrm>
            <a:off x="722376" y="1876874"/>
            <a:ext cx="782726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A.过程①发生了细胞的脱分化和有丝分裂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.过程②经细胞的再分化形成不同种类的细胞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.过程②③所用培养基的成分、浓度相同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.培养基中糖类既能作为碳源，又与维持渗透压有关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7ad4ff90b?vop=1&amp;pid=aaf66a0d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过程①是由组织块形成愈伤组织，属于脱分化过程，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脱分化过程中细胞通过有丝分裂增殖，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正确；过程②是愈伤组织形成胚状体，属于再分化过程，再分化会形成不同种类的细胞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发育成不同组织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、器官，B正确；过程②（再分化形成胚状体）和过程③（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胚状体发育成试管苗）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所用培养基成分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、浓度不完全相同，C错误；培养基中糖类可作为碳源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，为植物细胞提供碳元素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用于合成有机物等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，同时糖类能影响培养基渗透压，维持细胞正常形态，D正确。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7ad4ff90b?vop=1&amp;pid=aaf66a0d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植物激素中生长素和细胞分裂素是启动细胞分裂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、脱分化和再分化的关键激素，它们的浓度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例等都会影响植物细胞的发育方向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。将愈伤组织接种到含有特定激素的培养基上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，就可以诱导其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再分化成胚状体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，长出芽和根，进而发育成完整的植株。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c5250949f?pid=aaf66a0de&amp;color=0,0,0&amp;vtp=1&amp;bt=1&amp;bbb=1&amp;hb=1"/>
          <p:cNvSpPr/>
          <p:nvPr/>
        </p:nvSpPr>
        <p:spPr>
          <a:xfrm>
            <a:off x="722376" y="972000"/>
            <a:ext cx="10753344" cy="7542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某研究小组进行微型月季的快速繁殖研究，结果如表所示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9" name="QC_5_BD.8_2#c5250949f?colgroup=11,29&amp;pid=aaf66a0de&amp;color=0,0,0&amp;vtp=1&amp;bbb=1"/>
              <p:cNvGraphicFramePr>
                <a:graphicFrameLocks noGrp="1"/>
              </p:cNvGraphicFramePr>
              <p:nvPr/>
            </p:nvGraphicFramePr>
            <p:xfrm>
              <a:off x="722376" y="1857189"/>
              <a:ext cx="10725912" cy="2315655"/>
            </p:xfrm>
            <a:graphic>
              <a:graphicData uri="http://schemas.openxmlformats.org/drawingml/2006/table">
                <a:tbl>
                  <a:tblPr/>
                  <a:tblGrid>
                    <a:gridCol w="3099816"/>
                    <a:gridCol w="7626096"/>
                  </a:tblGrid>
                  <a:tr h="425704">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最佳措施或最适培养基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0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①外植体腋芽消毒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乙醇浸泡</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0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②诱导出丛生苗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0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③丛生苗的扩增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97218">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④丛生苗的生根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14:m>
                            <m:oMath xmlns:m="http://schemas.openxmlformats.org/officeDocument/2006/math">
                              <m:f>
                                <m:f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IBA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C_5_BD.8_2#c5250949f?colgroup=11,29&amp;pid=aaf66a0de&amp;color=0,0,0&amp;vtp=1&amp;bbb=1"/>
              <p:cNvGraphicFramePr>
                <a:graphicFrameLocks noGrp="1"/>
              </p:cNvGraphicFramePr>
              <p:nvPr/>
            </p:nvGraphicFramePr>
            <p:xfrm>
              <a:off x="722376" y="1857189"/>
              <a:ext cx="10725912" cy="2315655"/>
            </p:xfrm>
            <a:graphic>
              <a:graphicData uri="http://schemas.openxmlformats.org/drawingml/2006/table">
                <a:tbl>
                  <a:tblPr/>
                  <a:tblGrid>
                    <a:gridCol w="3099816"/>
                    <a:gridCol w="7626096"/>
                  </a:tblGrid>
                  <a:tr h="425704">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最佳措施或最适培养基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116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①外植体腋芽消毒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116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②诱导出丛生苗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053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③丛生苗的扩增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59753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④丛生苗的生根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5_BD.8_3#c5250949f?pid=aaf66a0de&amp;color=0,0,0&amp;vtp=1&amp;bbb=1"/>
              <p:cNvSpPr/>
              <p:nvPr/>
            </p:nvSpPr>
            <p:spPr>
              <a:xfrm>
                <a:off x="722376" y="4308289"/>
                <a:ext cx="10753344" cy="360934"/>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丛生苗为丛状生长的幼苗，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IBA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（吲哚丁酸）为生长素类物质</a:t>
                </a:r>
                <a:endParaRPr lang="en-US" altLang="zh-CN" sz="2000" dirty="0"/>
              </a:p>
            </p:txBody>
          </p:sp>
        </mc:Choice>
        <mc:Fallback>
          <p:sp>
            <p:nvSpPr>
              <p:cNvPr id="4" name="QC_5_BD.8_3#c5250949f?pid=aaf66a0de&amp;color=0,0,0&amp;vtp=1&amp;bbb=1"/>
              <p:cNvSpPr>
                <a:spLocks noRot="1" noChangeAspect="1" noMove="1" noResize="1" noEditPoints="1" noAdjustHandles="1" noChangeArrowheads="1" noChangeShapeType="1" noTextEdit="1"/>
              </p:cNvSpPr>
              <p:nvPr/>
            </p:nvSpPr>
            <p:spPr>
              <a:xfrm>
                <a:off x="722376" y="4308289"/>
                <a:ext cx="10753344" cy="360934"/>
              </a:xfrm>
              <a:prstGeom prst="rect">
                <a:avLst/>
              </a:prstGeom>
              <a:blipFill rotWithShape="1">
                <a:blip r:embed="rId2"/>
                <a:stretch>
                  <a:fillRect l="-4" t="-124" b="-8954"/>
                </a:stretch>
              </a:blipFill>
            </p:spPr>
            <p:txBody>
              <a:bodyPr/>
              <a:lstStyle/>
              <a:p>
                <a:r>
                  <a:rPr lang="zh-CN" altLang="en-US">
                    <a:noFill/>
                  </a:rPr>
                  <a:t> </a:t>
                </a:r>
              </a:p>
            </p:txBody>
          </p:sp>
        </mc:Fallback>
      </mc:AlternateContent>
      <p:sp>
        <p:nvSpPr>
          <p:cNvPr id="5" name="QC_5_AN.9_1#c5250949f.bracket?pid=aaf66a0de&amp;color=0,0,0&amp;vpa=3&amp;vtp=1"/>
          <p:cNvSpPr/>
          <p:nvPr/>
        </p:nvSpPr>
        <p:spPr>
          <a:xfrm>
            <a:off x="1684401" y="1362398"/>
            <a:ext cx="357188"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8_4#c5250949f.choices?pid=aaf66a0de&amp;color=0,0,0&amp;vtp=1&amp;bbb=1"/>
          <p:cNvSpPr/>
          <p:nvPr/>
        </p:nvSpPr>
        <p:spPr>
          <a:xfrm>
            <a:off x="722376" y="4670112"/>
            <a:ext cx="10753344" cy="15706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A.流程①的效果取决于消毒剂浓度</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.流程②不需要经过脱分化形成愈伤组织的阶段</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.与流程②相比，流程③培养基中细胞分裂素类与生长素类物质的比值更大</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.与流程③相比，提高流程④培养基的盐浓度有利于丛生苗的生根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c5250949f?vop=1&amp;pid=aaf66a0de&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流程①是对外植体腋芽消毒，消毒的效果取决于消毒剂的种类、浓度和处理时间等，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；由于腋芽中含有分生组织，可以不经过脱分化形成愈伤组织的阶段，直接萌生成幼苗，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；分析比较表格数据可知，与流程②相比，流程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③培养基中细胞分裂素类与生长素类物质的比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值更小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，C错误；据表分析，与流程③相比，流程④中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浓度提高并添加了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IBA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，即提高生长素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类物质的含量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，并使用</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培养基降低了盐浓度，从而有利于诱导丛生苗生根，D错误。</a:t>
                </a:r>
                <a:endParaRPr lang="en-US" altLang="zh-CN" sz="2200" dirty="0"/>
              </a:p>
            </p:txBody>
          </p:sp>
        </mc:Choice>
        <mc:Fallback>
          <p:sp>
            <p:nvSpPr>
              <p:cNvPr id="2" name="QC_5_AS.10_1#c5250949f?vop=1&amp;pid=aaf66a0de&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68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4423</Words>
  <Application>WPS 演示</Application>
  <PresentationFormat>宽屏</PresentationFormat>
  <Paragraphs>278</Paragraphs>
  <Slides>24</Slides>
  <Notes>25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24</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5</cp:revision>
  <dcterms:created xsi:type="dcterms:W3CDTF">2025-10-22T08:43:00Z</dcterms:created>
  <dcterms:modified xsi:type="dcterms:W3CDTF">2025-10-31T10:33:12Z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0BCE77E5F60E4AE7A660ADB9A6B15DC4_12</vt:lpwstr>
  </property>
  <property fmtid="{D5CDD505-2E9C-101B-9397-08002B2CF9AE}" pid="3" name="KSOProductBuildVer">
    <vt:lpwstr>2052-12.1.0.23125</vt:lpwstr>
  </property>
</Properties>
</file>