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15" d="100"/>
          <a:sy n="115" d="100"/>
        </p:scale>
        <p:origin x="396" y="102"/>
      </p:cViewPr>
      <p:guideLst/>
    </p:cSldViewPr>
  </p:slideViewPr>
  <p:notesTextViewPr>
    <p:cViewPr>
      <p:scale>
        <a:sx n="1" d="1"/>
        <a:sy n="1" d="1"/>
      </p:scale>
      <p:origin x="0" y="0"/>
    </p:cViewPr>
  </p:notesTextViewPr>
  <p:sorterViewPr>
    <p:cViewPr>
      <p:scale>
        <a:sx n="150" d="100"/>
        <a:sy n="150" d="100"/>
      </p:scale>
      <p:origin x="0" y="-82152"/>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d895de4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对限制酶的作用结果分辨不清</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a9ff40aa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混淆复制原点、启动子、起始密码子及终止子、终止密码子</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1c1f442c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基因工程的基础理论及概念</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2f962ca9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mc:Choice xmlns:a14="http://schemas.microsoft.com/office/drawing/2010/main" Requires="a14">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限制酶和</a:t>
                </a:r>
                <a14:m>
                  <m:oMath xmlns:m="http://schemas.openxmlformats.org/officeDocument/2006/math">
                    <m:r>
                      <a:rPr lang="en-US" sz="28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连接酶的作用</a:t>
                </a:r>
                <a:endParaRPr lang="en-US" sz="2800" dirty="0"/>
              </a:p>
            </p:txBody>
          </p:sp>
        </mc:Choice>
        <mc:Fallback>
          <p:sp>
            <p:nvSpPr>
              <p:cNvPr id="4" name="MasterShapeName"/>
              <p:cNvSpPr>
                <a:spLocks noRot="1" noChangeAspect="1" noMove="1" noResize="1" noEditPoints="1" noAdjustHandles="1" noChangeArrowheads="1" noChangeShapeType="1" noTextEdit="1"/>
              </p:cNvSpPr>
              <p:nvPr/>
            </p:nvSpPr>
            <p:spPr>
              <a:xfrm>
                <a:off x="1289304" y="539496"/>
                <a:ext cx="8842248" cy="521208"/>
              </a:xfrm>
              <a:prstGeom prst="rect">
                <a:avLst/>
              </a:prstGeom>
              <a:blipFill rotWithShape="1">
                <a:blip r:embed="rId4"/>
                <a:stretch>
                  <a:fillRect l="-3" t="-73" r="1" b="49"/>
                </a:stretch>
              </a:blipFill>
            </p:spPr>
            <p:txBody>
              <a:bodyPr/>
              <a:lstStyle/>
              <a:p>
                <a:r>
                  <a:rPr lang="zh-CN" altLang="en-US">
                    <a:noFill/>
                  </a:rPr>
                  <a:t> </a:t>
                </a:r>
              </a:p>
            </p:txBody>
          </p:sp>
        </mc:Fallback>
      </mc:AlternateContent>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fa06d51f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载体的功能和特点</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ee8b533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mc:Choice xmlns:a14="http://schemas.microsoft.com/office/drawing/2010/main" Requires="a14">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a:t>
                </a:r>
                <a14:m>
                  <m:oMath xmlns:m="http://schemas.openxmlformats.org/officeDocument/2006/math">
                    <m:r>
                      <a:rPr lang="en-US" sz="28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𝐏𝐂𝐑</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技术与电泳</a:t>
                </a:r>
                <a:endParaRPr lang="en-US" sz="2800" dirty="0"/>
              </a:p>
            </p:txBody>
          </p:sp>
        </mc:Choice>
        <mc:Fallback>
          <p:sp>
            <p:nvSpPr>
              <p:cNvPr id="4" name="MasterShapeName"/>
              <p:cNvSpPr>
                <a:spLocks noRot="1" noChangeAspect="1" noMove="1" noResize="1" noEditPoints="1" noAdjustHandles="1" noChangeArrowheads="1" noChangeShapeType="1" noTextEdit="1"/>
              </p:cNvSpPr>
              <p:nvPr/>
            </p:nvSpPr>
            <p:spPr>
              <a:xfrm>
                <a:off x="1289304" y="539496"/>
                <a:ext cx="8842248" cy="521208"/>
              </a:xfrm>
              <a:prstGeom prst="rect">
                <a:avLst/>
              </a:prstGeom>
              <a:blipFill rotWithShape="1">
                <a:blip r:embed="rId4"/>
                <a:stretch>
                  <a:fillRect l="-3" t="-73" r="1" b="49"/>
                </a:stretch>
              </a:blipFill>
            </p:spPr>
            <p:txBody>
              <a:bodyPr/>
              <a:lstStyle/>
              <a:p>
                <a:r>
                  <a:rPr lang="zh-CN" altLang="en-US">
                    <a:noFill/>
                  </a:rPr>
                  <a:t> </a:t>
                </a:r>
              </a:p>
            </p:txBody>
          </p:sp>
        </mc:Fallback>
      </mc:AlternateContent>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407caa73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目的基因的获取</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edb23c50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DNA的粗提取与鉴定</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a44a6bbba7ab66dfaadd#tid=68f87e52ba80cb000ac8e7d0#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8a043ea7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基因表达载体的构建</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eba8cdd2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目的基因导入受体细胞的方法</a:t>
            </a:r>
            <a:endParaRPr lang="en-US" sz="28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df=f457625b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题型5 目的基因及其表达产物的检测鉴定</a:t>
            </a:r>
            <a:endParaRPr lang="en-US" sz="28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1#df=d895de4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对限制酶的作用结果分辨不清</a:t>
            </a:r>
            <a:endParaRPr lang="en-US" sz="28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内容1#df=a9ff40aa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混淆复制原点、启动子、起始密码子及终止子、终止密码子</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生物技术与工程  SJ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5.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6.xml"/><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6.xml"/><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7.xml"/><Relationship Id="rId2" Type="http://schemas.openxmlformats.org/officeDocument/2006/relationships/image" Target="../media/image30.png"/><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image" Target="../media/image3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7.xml"/><Relationship Id="rId2" Type="http://schemas.openxmlformats.org/officeDocument/2006/relationships/image" Target="../media/image35.png"/><Relationship Id="rId1"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image" Target="../media/image36.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7.xml"/><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image" Target="../media/image4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3.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3.xml"/><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3.xml"/><Relationship Id="rId1" Type="http://schemas.openxmlformats.org/officeDocument/2006/relationships/image" Target="../media/image4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9.xml"/><Relationship Id="rId4" Type="http://schemas.openxmlformats.org/officeDocument/2006/relationships/image" Target="../media/image49.png"/><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image" Target="../media/image46.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image" Target="../media/image50.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9.xml"/><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image" Target="../media/image54.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9.xml"/><Relationship Id="rId2" Type="http://schemas.openxmlformats.org/officeDocument/2006/relationships/image" Target="../media/image56.jpeg"/><Relationship Id="rId1" Type="http://schemas.openxmlformats.org/officeDocument/2006/relationships/image" Target="../media/image55.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9.xml"/><Relationship Id="rId2" Type="http://schemas.openxmlformats.org/officeDocument/2006/relationships/image" Target="../media/image58.jpeg"/><Relationship Id="rId1" Type="http://schemas.openxmlformats.org/officeDocument/2006/relationships/image" Target="../media/image57.jpe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9.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image" Target="../media/image62.png"/></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9.xml"/><Relationship Id="rId7" Type="http://schemas.openxmlformats.org/officeDocument/2006/relationships/image" Target="../media/image69.png"/><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jpeg"/><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image" Target="../media/image63.pn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9.xml"/><Relationship Id="rId5" Type="http://schemas.openxmlformats.org/officeDocument/2006/relationships/image" Target="../media/image74.png"/><Relationship Id="rId4" Type="http://schemas.openxmlformats.org/officeDocument/2006/relationships/image" Target="../media/image73.jpeg"/><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9.xml"/><Relationship Id="rId5" Type="http://schemas.openxmlformats.org/officeDocument/2006/relationships/image" Target="../media/image79.png"/><Relationship Id="rId4" Type="http://schemas.openxmlformats.org/officeDocument/2006/relationships/image" Target="../media/image78.png"/><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8.xml"/><Relationship Id="rId1" Type="http://schemas.openxmlformats.org/officeDocument/2006/relationships/image" Target="../media/image8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8.xml"/><Relationship Id="rId2" Type="http://schemas.openxmlformats.org/officeDocument/2006/relationships/image" Target="../media/image82.png"/><Relationship Id="rId1" Type="http://schemas.openxmlformats.org/officeDocument/2006/relationships/image" Target="../media/image8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8.xml"/><Relationship Id="rId1" Type="http://schemas.openxmlformats.org/officeDocument/2006/relationships/image" Target="../media/image83.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9.xml"/><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image" Target="../media/image8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9.xml"/><Relationship Id="rId1" Type="http://schemas.openxmlformats.org/officeDocument/2006/relationships/image" Target="../media/image87.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9.xml"/><Relationship Id="rId1" Type="http://schemas.openxmlformats.org/officeDocument/2006/relationships/image" Target="../media/image8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9.xml"/><Relationship Id="rId1" Type="http://schemas.openxmlformats.org/officeDocument/2006/relationships/image" Target="../media/image89.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0.xml"/><Relationship Id="rId2" Type="http://schemas.openxmlformats.org/officeDocument/2006/relationships/image" Target="../media/image91.png"/><Relationship Id="rId1" Type="http://schemas.openxmlformats.org/officeDocument/2006/relationships/image" Target="../media/image9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0.xml"/><Relationship Id="rId1" Type="http://schemas.openxmlformats.org/officeDocument/2006/relationships/image" Target="../media/image9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0.xml"/><Relationship Id="rId1" Type="http://schemas.openxmlformats.org/officeDocument/2006/relationships/image" Target="../media/image93.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0.xml"/><Relationship Id="rId1" Type="http://schemas.openxmlformats.org/officeDocument/2006/relationships/image" Target="../media/image94.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0.xml"/><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image" Target="../media/image9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0.xml"/><Relationship Id="rId1" Type="http://schemas.openxmlformats.org/officeDocument/2006/relationships/image" Target="../media/image98.png"/></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20.xml"/><Relationship Id="rId4" Type="http://schemas.openxmlformats.org/officeDocument/2006/relationships/image" Target="../media/image102.png"/><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image" Target="../media/image99.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0.xml"/><Relationship Id="rId1" Type="http://schemas.openxmlformats.org/officeDocument/2006/relationships/image" Target="../media/image10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0.xml"/><Relationship Id="rId1" Type="http://schemas.openxmlformats.org/officeDocument/2006/relationships/image" Target="../media/image104.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1.xml"/><Relationship Id="rId1" Type="http://schemas.openxmlformats.org/officeDocument/2006/relationships/image" Target="../media/image10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1.xml"/><Relationship Id="rId1" Type="http://schemas.openxmlformats.org/officeDocument/2006/relationships/image" Target="../media/image10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5.xml"/><Relationship Id="rId2" Type="http://schemas.openxmlformats.org/officeDocument/2006/relationships/image" Target="../media/image15.png"/><Relationship Id="rId1" Type="http://schemas.openxmlformats.org/officeDocument/2006/relationships/image" Target="../media/image14.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1.xml"/><Relationship Id="rId3" Type="http://schemas.openxmlformats.org/officeDocument/2006/relationships/image" Target="../media/image109.png"/><Relationship Id="rId2" Type="http://schemas.openxmlformats.org/officeDocument/2006/relationships/image" Target="../media/image108.jpeg"/><Relationship Id="rId1" Type="http://schemas.openxmlformats.org/officeDocument/2006/relationships/image" Target="../media/image107.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1.xml"/><Relationship Id="rId1" Type="http://schemas.openxmlformats.org/officeDocument/2006/relationships/image" Target="../media/image11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2.xml"/><Relationship Id="rId1" Type="http://schemas.openxmlformats.org/officeDocument/2006/relationships/image" Target="../media/image11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2.xml"/><Relationship Id="rId1" Type="http://schemas.openxmlformats.org/officeDocument/2006/relationships/image" Target="../media/image112.png"/></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2.xml"/><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image" Target="../media/image113.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2.xml"/><Relationship Id="rId1" Type="http://schemas.openxmlformats.org/officeDocument/2006/relationships/image" Target="../media/image116.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4.xml"/><Relationship Id="rId2" Type="http://schemas.openxmlformats.org/officeDocument/2006/relationships/image" Target="../media/image118.png"/><Relationship Id="rId1" Type="http://schemas.openxmlformats.org/officeDocument/2006/relationships/image" Target="../media/image117.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4.xml"/><Relationship Id="rId1" Type="http://schemas.openxmlformats.org/officeDocument/2006/relationships/image" Target="../media/image119.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4.xml"/><Relationship Id="rId2" Type="http://schemas.openxmlformats.org/officeDocument/2006/relationships/image" Target="../media/image121.jpeg"/><Relationship Id="rId1" Type="http://schemas.openxmlformats.org/officeDocument/2006/relationships/image" Target="../media/image120.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image" Target="../media/image16.pn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9.xml"/><Relationship Id="rId2" Type="http://schemas.openxmlformats.org/officeDocument/2006/relationships/image" Target="../media/image123.png"/><Relationship Id="rId1" Type="http://schemas.openxmlformats.org/officeDocument/2006/relationships/image" Target="../media/image122.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9.xml"/><Relationship Id="rId1" Type="http://schemas.openxmlformats.org/officeDocument/2006/relationships/image" Target="../media/image124.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9.xml"/><Relationship Id="rId3" Type="http://schemas.openxmlformats.org/officeDocument/2006/relationships/image" Target="../media/image127.png"/><Relationship Id="rId2" Type="http://schemas.openxmlformats.org/officeDocument/2006/relationships/image" Target="../media/image126.jpeg"/><Relationship Id="rId1" Type="http://schemas.openxmlformats.org/officeDocument/2006/relationships/image" Target="../media/image125.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9.xml"/><Relationship Id="rId1" Type="http://schemas.openxmlformats.org/officeDocument/2006/relationships/image" Target="../media/image128.png"/></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9.xml"/><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image" Target="../media/image129.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9.xml"/><Relationship Id="rId1" Type="http://schemas.openxmlformats.org/officeDocument/2006/relationships/image" Target="../media/image132.png"/></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76.xml"/><Relationship Id="rId4" Type="http://schemas.openxmlformats.org/officeDocument/2006/relationships/slideLayout" Target="../slideLayouts/slideLayout9.xml"/><Relationship Id="rId3" Type="http://schemas.openxmlformats.org/officeDocument/2006/relationships/image" Target="../media/image135.png"/><Relationship Id="rId2" Type="http://schemas.openxmlformats.org/officeDocument/2006/relationships/image" Target="../media/image134.jpeg"/><Relationship Id="rId1" Type="http://schemas.openxmlformats.org/officeDocument/2006/relationships/image" Target="../media/image133.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9.xml"/><Relationship Id="rId1" Type="http://schemas.openxmlformats.org/officeDocument/2006/relationships/image" Target="../media/image136.png"/></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9.xml"/><Relationship Id="rId3" Type="http://schemas.openxmlformats.org/officeDocument/2006/relationships/image" Target="../media/image139.png"/><Relationship Id="rId2" Type="http://schemas.openxmlformats.org/officeDocument/2006/relationships/image" Target="../media/image138.jpeg"/><Relationship Id="rId1" Type="http://schemas.openxmlformats.org/officeDocument/2006/relationships/image" Target="../media/image137.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9.xml"/><Relationship Id="rId1" Type="http://schemas.openxmlformats.org/officeDocument/2006/relationships/image" Target="../media/image140.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5.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9.xml"/><Relationship Id="rId3" Type="http://schemas.openxmlformats.org/officeDocument/2006/relationships/image" Target="../media/image143.png"/><Relationship Id="rId2" Type="http://schemas.openxmlformats.org/officeDocument/2006/relationships/image" Target="../media/image142.jpeg"/><Relationship Id="rId1" Type="http://schemas.openxmlformats.org/officeDocument/2006/relationships/image" Target="../media/image141.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9.xml"/><Relationship Id="rId1" Type="http://schemas.openxmlformats.org/officeDocument/2006/relationships/image" Target="../media/image144.png"/></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9.xml"/><Relationship Id="rId3" Type="http://schemas.openxmlformats.org/officeDocument/2006/relationships/image" Target="../media/image147.png"/><Relationship Id="rId2" Type="http://schemas.openxmlformats.org/officeDocument/2006/relationships/image" Target="../media/image146.jpeg"/><Relationship Id="rId1" Type="http://schemas.openxmlformats.org/officeDocument/2006/relationships/image" Target="../media/image145.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9.xml"/><Relationship Id="rId1" Type="http://schemas.openxmlformats.org/officeDocument/2006/relationships/image" Target="../media/image148.png"/></Relationships>
</file>

<file path=ppt/slides/_rels/slide84.xml.rels><?xml version="1.0" encoding="UTF-8" standalone="yes"?>
<Relationships xmlns="http://schemas.openxmlformats.org/package/2006/relationships"><Relationship Id="rId5" Type="http://schemas.openxmlformats.org/officeDocument/2006/relationships/notesSlide" Target="../notesSlides/notesSlide84.xml"/><Relationship Id="rId4" Type="http://schemas.openxmlformats.org/officeDocument/2006/relationships/slideLayout" Target="../slideLayouts/slideLayout9.xml"/><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image" Target="../media/image149.png"/></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9.xml"/><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image" Target="../media/image152.png"/></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86.xml"/><Relationship Id="rId5" Type="http://schemas.openxmlformats.org/officeDocument/2006/relationships/slideLayout" Target="../slideLayouts/slideLayout9.xml"/><Relationship Id="rId4" Type="http://schemas.openxmlformats.org/officeDocument/2006/relationships/image" Target="../media/image158.png"/><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image" Target="../media/image155.png"/></Relationships>
</file>

<file path=ppt/slides/_rels/slide87.xml.rels><?xml version="1.0" encoding="UTF-8" standalone="yes"?>
<Relationships xmlns="http://schemas.openxmlformats.org/package/2006/relationships"><Relationship Id="rId6" Type="http://schemas.openxmlformats.org/officeDocument/2006/relationships/notesSlide" Target="../notesSlides/notesSlide87.xml"/><Relationship Id="rId5" Type="http://schemas.openxmlformats.org/officeDocument/2006/relationships/slideLayout" Target="../slideLayouts/slideLayout9.xml"/><Relationship Id="rId4" Type="http://schemas.openxmlformats.org/officeDocument/2006/relationships/image" Target="../media/image162.png"/><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image" Target="../media/image159.png"/></Relationships>
</file>

<file path=ppt/slides/_rels/slide88.xml.rels><?xml version="1.0" encoding="UTF-8" standalone="yes"?>
<Relationships xmlns="http://schemas.openxmlformats.org/package/2006/relationships"><Relationship Id="rId5" Type="http://schemas.openxmlformats.org/officeDocument/2006/relationships/notesSlide" Target="../notesSlides/notesSlide88.xml"/><Relationship Id="rId4" Type="http://schemas.openxmlformats.org/officeDocument/2006/relationships/slideLayout" Target="../slideLayouts/slideLayout9.xml"/><Relationship Id="rId3" Type="http://schemas.openxmlformats.org/officeDocument/2006/relationships/image" Target="../media/image165.jpeg"/><Relationship Id="rId2" Type="http://schemas.openxmlformats.org/officeDocument/2006/relationships/image" Target="../media/image164.jpeg"/><Relationship Id="rId1" Type="http://schemas.openxmlformats.org/officeDocument/2006/relationships/image" Target="../media/image163.png"/></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89.xml"/><Relationship Id="rId4" Type="http://schemas.openxmlformats.org/officeDocument/2006/relationships/slideLayout" Target="../slideLayouts/slideLayout9.xml"/><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image" Target="../media/image16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image" Target="../media/image20.png"/></Relationships>
</file>

<file path=ppt/slides/_rels/slide90.xml.rels><?xml version="1.0" encoding="UTF-8" standalone="yes"?>
<Relationships xmlns="http://schemas.openxmlformats.org/package/2006/relationships"><Relationship Id="rId6" Type="http://schemas.openxmlformats.org/officeDocument/2006/relationships/notesSlide" Target="../notesSlides/notesSlide90.xml"/><Relationship Id="rId5" Type="http://schemas.openxmlformats.org/officeDocument/2006/relationships/slideLayout" Target="../slideLayouts/slideLayout9.xml"/><Relationship Id="rId4" Type="http://schemas.openxmlformats.org/officeDocument/2006/relationships/image" Target="../media/image172.png"/><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image" Target="../media/image169.png"/></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91.xml"/><Relationship Id="rId5" Type="http://schemas.openxmlformats.org/officeDocument/2006/relationships/slideLayout" Target="../slideLayouts/slideLayout9.xml"/><Relationship Id="rId4" Type="http://schemas.openxmlformats.org/officeDocument/2006/relationships/image" Target="../media/image176.png"/><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image" Target="../media/image173.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5" Type="http://schemas.openxmlformats.org/officeDocument/2006/relationships/notesSlide" Target="../notesSlides/notesSlide93.xml"/><Relationship Id="rId4" Type="http://schemas.openxmlformats.org/officeDocument/2006/relationships/slideLayout" Target="../slideLayouts/slideLayout9.xml"/><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image" Target="../media/image177.png"/></Relationships>
</file>

<file path=ppt/slides/_rels/slide94.xml.rels><?xml version="1.0" encoding="UTF-8" standalone="yes"?>
<Relationships xmlns="http://schemas.openxmlformats.org/package/2006/relationships"><Relationship Id="rId8" Type="http://schemas.openxmlformats.org/officeDocument/2006/relationships/notesSlide" Target="../notesSlides/notesSlide94.xml"/><Relationship Id="rId7" Type="http://schemas.openxmlformats.org/officeDocument/2006/relationships/slideLayout" Target="../slideLayouts/slideLayout9.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image" Target="../media/image180.pn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9.xml"/><Relationship Id="rId2" Type="http://schemas.openxmlformats.org/officeDocument/2006/relationships/image" Target="../media/image187.png"/><Relationship Id="rId1" Type="http://schemas.openxmlformats.org/officeDocument/2006/relationships/image" Target="../media/image186.png"/></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9.xml"/><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image" Target="../media/image18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0_1#36e9c0b8a?pid=2f962ca93&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[福建厦门2025高二期中]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同尾酶是指一组识别序列不同，但切出的黏性末端相同的限制酶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𝑀𝑏𝑜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Ⅰ四种限制酶的识别序列及酶切位点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10_1#36e9c0b8a?pid=2f962ca93&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6_AN.11_1#36e9c0b8a.bracket?pid=2f962ca93&amp;color=0,0,0&amp;vpa=4&amp;vtp=1"/>
          <p:cNvSpPr/>
          <p:nvPr/>
        </p:nvSpPr>
        <p:spPr>
          <a:xfrm>
            <a:off x="909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10_2#36e9c0b8a?pid=2f962ca9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376916" y="2408878"/>
            <a:ext cx="3444264" cy="1807849"/>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10_3#36e9c0b8a.choices?pid=2f962ca93&amp;color=0,0,0&amp;vtp=1&amp;bbb=1"/>
              <p:cNvSpPr/>
              <p:nvPr/>
            </p:nvSpPr>
            <p:spPr>
              <a:xfrm>
                <a:off x="722376" y="4355918"/>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𝑀𝑏𝑜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Ⅰ属于同尾酶，它们的识别序列相同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.当目的基因编码区内有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识别序列时，使用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𝑀𝑏𝑜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Ⅰ可避免目的基因被破坏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.选用上述任意两种不同的限制酶切割目的基因，都可以防止目的基因自身环化</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Ⅱ形成的黏性末端连接后，仍可再被图中某种限制酶切开</a:t>
                </a:r>
                <a:endParaRPr lang="en-US" altLang="zh-CN" sz="2000" dirty="0"/>
              </a:p>
            </p:txBody>
          </p:sp>
        </mc:Choice>
        <mc:Fallback>
          <p:sp>
            <p:nvSpPr>
              <p:cNvPr id="5" name="QC_6_BD.10_3#36e9c0b8a.choices?pid=2f962ca93&amp;color=0,0,0&amp;vtp=1&amp;bbb=1"/>
              <p:cNvSpPr>
                <a:spLocks noRot="1" noChangeAspect="1" noMove="1" noResize="1" noEditPoints="1" noAdjustHandles="1" noChangeArrowheads="1" noChangeShapeType="1" noTextEdit="1"/>
              </p:cNvSpPr>
              <p:nvPr/>
            </p:nvSpPr>
            <p:spPr>
              <a:xfrm>
                <a:off x="722376" y="4355918"/>
                <a:ext cx="10753344" cy="1796034"/>
              </a:xfrm>
              <a:prstGeom prst="rect">
                <a:avLst/>
              </a:prstGeom>
              <a:blipFill rotWithShape="1">
                <a:blip r:embed="rId3"/>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2_1#36e9c0b8a?vop=1&amp;pid=2f962ca93&amp;color=0,0,0&amp;vtp=1&amp;bt=1&amp;bbb=1&amp;hb=1"/>
              <p:cNvSpPr/>
              <p:nvPr/>
            </p:nvSpPr>
            <p:spPr>
              <a:xfrm>
                <a:off x="722376" y="972000"/>
                <a:ext cx="10753344" cy="2723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𝑀𝑏𝑜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Ⅰ识别序列不同，但切出的黏性末端相同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尾酶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，A错误；根据相关限制酶的识别序列和切割位点可知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的识别序列包含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𝑀𝑏𝑜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，所以当目的基因编码区内有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识别序列时，使用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𝑀𝑏𝑜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切割也会破坏目的基因，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Ⅱ的识别序列不同，但会产生相同的黏性末端，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若用二者切割目的基因，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不能防止目的基因自身的环化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形成的黏性末端连接后，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不能被二者切开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，但可再被图中限制酶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𝑀𝑏𝑜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Ⅰ切开，D正确。</a:t>
                </a:r>
                <a:endParaRPr lang="en-US" altLang="zh-CN" sz="2200" dirty="0"/>
              </a:p>
            </p:txBody>
          </p:sp>
        </mc:Choice>
        <mc:Fallback>
          <p:sp>
            <p:nvSpPr>
              <p:cNvPr id="2" name="QC_6_AS.12_1#36e9c0b8a?vop=1&amp;pid=2f962ca93&amp;color=0,0,0&amp;vtp=1&amp;bt=1&amp;bbb=1&amp;hb=1"/>
              <p:cNvSpPr>
                <a:spLocks noRot="1" noChangeAspect="1" noMove="1" noResize="1" noEditPoints="1" noAdjustHandles="1" noChangeArrowheads="1" noChangeShapeType="1" noTextEdit="1"/>
              </p:cNvSpPr>
              <p:nvPr/>
            </p:nvSpPr>
            <p:spPr>
              <a:xfrm>
                <a:off x="722376" y="972000"/>
                <a:ext cx="10753344" cy="2723134"/>
              </a:xfrm>
              <a:prstGeom prst="rect">
                <a:avLst/>
              </a:prstGeom>
              <a:blipFill rotWithShape="1">
                <a:blip r:embed="rId1"/>
                <a:stretch>
                  <a:fillRect l="-4" t="-17" r="-2622" b="-16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_1#b90321959?pid=fa06d51fb&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）载体作为目的基因的运输工具，必须具备一定的条件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。下列有关分析正确的是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4_1#b90321959.bracket?pid=fa06d51fb&amp;color=0,0,0&amp;vpa=5&amp;vtp=1&amp;bbb=1"/>
          <p:cNvSpPr/>
          <p:nvPr/>
        </p:nvSpPr>
        <p:spPr>
          <a:xfrm>
            <a:off x="922401" y="1407415"/>
            <a:ext cx="743649"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p:sp>
        <p:nvSpPr>
          <p:cNvPr id="4" name="QC_6_BD.13_2#b90321959.choices?pid=fa06d51fb&amp;color=0,0,0&amp;vtp=1&amp;bbb=1"/>
          <p:cNvSpPr/>
          <p:nvPr/>
        </p:nvSpPr>
        <p:spPr>
          <a:xfrm>
            <a:off x="722376" y="187464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A.具有限制酶切割位点以利于目的基因插入其中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.具有特殊标记基因以利于目的基因对其准确定位并与之结合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.能在受体细胞稳定保存并复制以利于目的基因的保存和复制</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.对受体细胞没有危害以避免影响受体细胞的正常生命活动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5_1#b90321959?vop=1&amp;pid=fa06d51f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作为载体必须具备的条件之一是具有限制酶切割位点，以利于目的基因插入其中，A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作为载体必须具备的条件之一是具有特殊标记基因以利于重组后进行重组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作为载体必须具备的条件之一是能在受体细胞稳定保存并复制以利于目的基因的保存和复制，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正确；作为载体，要对受体细胞没有危害以避免影响受体细胞的正常生命活动，D正确。</a:t>
                </a:r>
                <a:endParaRPr lang="en-US" altLang="zh-CN" sz="2200" dirty="0"/>
              </a:p>
            </p:txBody>
          </p:sp>
        </mc:Choice>
        <mc:Fallback>
          <p:sp>
            <p:nvSpPr>
              <p:cNvPr id="2" name="QC_6_AS.15_1#b90321959?vop=1&amp;pid=fa06d51fb&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2764"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16_1#b90321959?vop=1&amp;pid=fa06d51fb&amp;color=0,0,0&amp;vtp=1&amp;bt=1&amp;bbb=1"/>
              <p:cNvSpPr/>
              <p:nvPr/>
            </p:nvSpPr>
            <p:spPr>
              <a:xfrm>
                <a:off x="722376" y="972000"/>
                <a:ext cx="10753344" cy="27358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质粒作为载体必须具备的条件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1）含有复制起点，能在受体细胞中稳定保存并复制。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2）具有一个至多个限制酶切割位点，以便外源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片段插入。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3）具有标记基因，如抗生素抗性基因，便于筛选含重组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4）对受体细胞无害，不影响受体细胞正常的生命活动。</a:t>
                </a:r>
                <a:endParaRPr lang="en-US" altLang="zh-CN" sz="2000" dirty="0"/>
              </a:p>
            </p:txBody>
          </p:sp>
        </mc:Choice>
        <mc:Fallback>
          <p:sp>
            <p:nvSpPr>
              <p:cNvPr id="2" name="QC_6_EX.16_1#b90321959?vop=1&amp;pid=fa06d51fb&amp;color=0,0,0&amp;vtp=1&amp;bt=1&amp;bbb=1"/>
              <p:cNvSpPr>
                <a:spLocks noRot="1" noChangeAspect="1" noMove="1" noResize="1" noEditPoints="1" noAdjustHandles="1" noChangeArrowheads="1" noChangeShapeType="1" noTextEdit="1"/>
              </p:cNvSpPr>
              <p:nvPr/>
            </p:nvSpPr>
            <p:spPr>
              <a:xfrm>
                <a:off x="722376" y="972000"/>
                <a:ext cx="10753344" cy="2735834"/>
              </a:xfrm>
              <a:prstGeom prst="rect">
                <a:avLst/>
              </a:prstGeom>
              <a:blipFill rotWithShape="1">
                <a:blip r:embed="rId1"/>
                <a:stretch>
                  <a:fillRect l="-4" t="-16" b="-164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7_1#56784006f?pid=fa06d51f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[天津南开中学2024高二期中]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将外源基因送入细胞通常是利用质粒作为载体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。下列有关质粒的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叙述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8_1#56784006f.bracket?pid=fa06d51fb&amp;color=0,0,0&amp;vpa=6&amp;vtp=1"/>
          <p:cNvSpPr/>
          <p:nvPr/>
        </p:nvSpPr>
        <p:spPr>
          <a:xfrm>
            <a:off x="2700401" y="14101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6_BD.17_2#56784006f.choices?pid=fa06d51fb&amp;color=0,0,0&amp;vtp=1&amp;bbb=1"/>
              <p:cNvSpPr/>
              <p:nvPr/>
            </p:nvSpPr>
            <p:spPr>
              <a:xfrm>
                <a:off x="722376" y="182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A.质粒是一种裸露的、结构简单的环状双链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.质粒从细胞中提取出来后可以直接使用，无须人工改造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.质粒是具有自我复制能力的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分子，只存在于原核生物中</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.质粒一般相对分子质量较大，便于携带特殊基因片段</a:t>
                </a:r>
                <a:endParaRPr lang="en-US" altLang="zh-CN" sz="2000" dirty="0"/>
              </a:p>
            </p:txBody>
          </p:sp>
        </mc:Choice>
        <mc:Fallback>
          <p:sp>
            <p:nvSpPr>
              <p:cNvPr id="4" name="QC_6_BD.17_2#56784006f.choices?pid=fa06d51fb&amp;color=0,0,0&amp;vtp=1&amp;bbb=1"/>
              <p:cNvSpPr>
                <a:spLocks noRot="1" noChangeAspect="1" noMove="1" noResize="1" noEditPoints="1" noAdjustHandles="1" noChangeArrowheads="1" noChangeShapeType="1" noTextEdit="1"/>
              </p:cNvSpPr>
              <p:nvPr/>
            </p:nvSpPr>
            <p:spPr>
              <a:xfrm>
                <a:off x="722376" y="1824677"/>
                <a:ext cx="10753344" cy="1796034"/>
              </a:xfrm>
              <a:prstGeom prst="rect">
                <a:avLst/>
              </a:prstGeom>
              <a:blipFill rotWithShape="1">
                <a:blip r:embed="rId1"/>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9_1#56784006f?vop=1&amp;pid=fa06d51f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质粒是一种裸露的、结构简单的环状双链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分子，独立于原核细胞拟核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或真核细胞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细胞核之外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，A正确，C错误；在基因工程操作中，真正被用作载体的质粒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，都是在天然质粒的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基础上进行过人工改造的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，B错误；质粒一般相对分子质量较小，便于携带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片段进入受体细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19_1#56784006f?vop=1&amp;pid=fa06d51fb&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0_1#b1878d3c8?pid=ee8b53304&amp;color=0,0,0&amp;vtp=1&amp;bt=1&amp;bbb=1&amp;hb=1"/>
              <p:cNvSpPr/>
              <p:nvPr/>
            </p:nvSpPr>
            <p:spPr>
              <a:xfrm>
                <a:off x="722376" y="972000"/>
                <a:ext cx="10753344" cy="17519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[河北邢台名校联盟2024高二联考]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基因是与龋齿的发生有关的抗原基因，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分序列如图所示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algn="ct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CCGTGT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ATGCCT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algn="ctr" latinLnBrk="1">
                  <a:lnSpc>
                    <a:spcPts val="34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GGCACA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TACGGA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2" name="QC_6_BD.20_1#b1878d3c8?pid=ee8b53304&amp;color=0,0,0&amp;vtp=1&amp;bt=1&amp;bbb=1&amp;hb=1"/>
              <p:cNvSpPr>
                <a:spLocks noRot="1" noChangeAspect="1" noMove="1" noResize="1" noEditPoints="1" noAdjustHandles="1" noChangeArrowheads="1" noChangeShapeType="1" noTextEdit="1"/>
              </p:cNvSpPr>
              <p:nvPr/>
            </p:nvSpPr>
            <p:spPr>
              <a:xfrm>
                <a:off x="722376" y="972000"/>
                <a:ext cx="10753344" cy="1751902"/>
              </a:xfrm>
              <a:prstGeom prst="rect">
                <a:avLst/>
              </a:prstGeom>
              <a:blipFill rotWithShape="1">
                <a:blip r:embed="rId1"/>
                <a:stretch>
                  <a:fillRect l="-4" t="-26" r="-443" b="-2914"/>
                </a:stretch>
              </a:blipFill>
            </p:spPr>
            <p:txBody>
              <a:bodyPr/>
              <a:lstStyle/>
              <a:p>
                <a:r>
                  <a:rPr lang="zh-CN" altLang="en-US">
                    <a:noFill/>
                  </a:rPr>
                  <a:t> </a:t>
                </a:r>
              </a:p>
            </p:txBody>
          </p:sp>
        </mc:Fallback>
      </mc:AlternateContent>
      <p:sp>
        <p:nvSpPr>
          <p:cNvPr id="3" name="QC_6_AN.21_1#b1878d3c8.bracket?pid=ee8b53304&amp;color=0,0,0&amp;vpa=7&amp;vtp=1"/>
          <p:cNvSpPr/>
          <p:nvPr/>
        </p:nvSpPr>
        <p:spPr>
          <a:xfrm>
            <a:off x="4986401" y="1429200"/>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20_2#b1878d3c8.choices?pid=ee8b53304&amp;color=0,0,0&amp;vtp=1&amp;bbb=1"/>
              <p:cNvSpPr/>
              <p:nvPr/>
            </p:nvSpPr>
            <p:spPr>
              <a:xfrm>
                <a:off x="722376" y="2732092"/>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基因时需要以4种脱氧核糖核苷酸为原料</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扩增完成后，常用琼脂糖凝胶电泳来鉴定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基因时的引物组合是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AGGCAT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CCGTGT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扩增过程中需要加入耐高温的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基因等</a:t>
                </a:r>
                <a:endParaRPr lang="en-US" altLang="zh-CN" sz="2000" dirty="0"/>
              </a:p>
            </p:txBody>
          </p:sp>
        </mc:Choice>
        <mc:Fallback>
          <p:sp>
            <p:nvSpPr>
              <p:cNvPr id="4" name="QC_6_BD.20_2#b1878d3c8.choices?pid=ee8b53304&amp;color=0,0,0&amp;vtp=1&amp;bbb=1"/>
              <p:cNvSpPr>
                <a:spLocks noRot="1" noChangeAspect="1" noMove="1" noResize="1" noEditPoints="1" noAdjustHandles="1" noChangeArrowheads="1" noChangeShapeType="1" noTextEdit="1"/>
              </p:cNvSpPr>
              <p:nvPr/>
            </p:nvSpPr>
            <p:spPr>
              <a:xfrm>
                <a:off x="722376" y="2732092"/>
                <a:ext cx="10753344" cy="1796034"/>
              </a:xfrm>
              <a:prstGeom prst="rect">
                <a:avLst/>
              </a:prstGeom>
              <a:blipFill rotWithShape="1">
                <a:blip r:embed="rId2"/>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22_1#b1878d3c8?vop=1&amp;pid=ee8b53304&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P91“走进实验室”的变式题。教材介绍了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扩增目的基因的原理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、步骤及琼脂糖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凝胶电泳检测</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片段的方法和技术；本题以选择题的形式对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的过程和条件进行考查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对教材重点知识的掌握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,同时培养知识迁移应用能力和辨析能力。</a:t>
                </a:r>
                <a:endParaRPr lang="en-US" altLang="zh-CN" sz="2000" dirty="0"/>
              </a:p>
            </p:txBody>
          </p:sp>
        </mc:Choice>
        <mc:Fallback>
          <p:sp>
            <p:nvSpPr>
              <p:cNvPr id="2" name="QC_6_EX.22_1#b1878d3c8?vop=1&amp;pid=ee8b53304&amp;color=0,0,0&amp;mp=1&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248"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23_1#b1878d3c8?vop=1&amp;pid=ee8b53304&amp;color=0,0,0&amp;vtp=1&amp;bt=1&amp;bbb=1&amp;hb=1"/>
              <p:cNvSpPr/>
              <p:nvPr/>
            </p:nvSpPr>
            <p:spPr>
              <a:xfrm>
                <a:off x="722376" y="972000"/>
                <a:ext cx="10753344" cy="275215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基因时需要以4种脱氧核糖核苷酸为原料，A正确；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在琼脂糖凝胶电泳中</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分子的大小和构象不同，电泳迁移速率不同，因此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扩增完成后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，常用琼脂糖凝胶电泳来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复制时，子链是沿着引物的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端继续合成的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，且引物与母链结合遵循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碱基互补配对原则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基因时的引物组合是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TACGGA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TGTGCC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zh-CN" altLang="en-US" sz="2200" b="0" i="0" kern="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扩增过程的基本条件包括</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基因（模板）、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4种脱氧核苷酸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原料）、耐高温的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聚合酶、引物、缓冲溶液</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a:t>
                </a:r>
                <a14:m>
                  <m:oMath xmlns:m="http://schemas.openxmlformats.org/officeDocument/2006/math">
                    <m:sSup>
                      <m:sSupPr>
                        <m:ctrlPr>
                          <a:rPr lang="en-US" altLang="zh-CN" sz="22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Mg</m:t>
                        </m:r>
                      </m:e>
                      <m:sup>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等，D正确。</a:t>
                </a:r>
                <a:endParaRPr lang="en-US" altLang="zh-CN" sz="2200" dirty="0"/>
              </a:p>
            </p:txBody>
          </p:sp>
        </mc:Choice>
        <mc:Fallback>
          <p:sp>
            <p:nvSpPr>
              <p:cNvPr id="2" name="QC_6_AS.23_1#b1878d3c8?vop=1&amp;pid=ee8b53304&amp;color=0,0,0&amp;vtp=1&amp;bt=1&amp;bbb=1&amp;hb=1"/>
              <p:cNvSpPr>
                <a:spLocks noRot="1" noChangeAspect="1" noMove="1" noResize="1" noEditPoints="1" noAdjustHandles="1" noChangeArrowheads="1" noChangeShapeType="1" noTextEdit="1"/>
              </p:cNvSpPr>
              <p:nvPr/>
            </p:nvSpPr>
            <p:spPr>
              <a:xfrm>
                <a:off x="722376" y="972000"/>
                <a:ext cx="10753344" cy="2752154"/>
              </a:xfrm>
              <a:prstGeom prst="rect">
                <a:avLst/>
              </a:prstGeom>
              <a:blipFill rotWithShape="1">
                <a:blip r:embed="rId1"/>
                <a:stretch>
                  <a:fillRect l="-4" t="-16" r="-951" b="-196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ef55238bf.fixed?pid=4e8cadc89&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2#ef55238bf.fixed?pid=4e8cadc89&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基因工程及其技术</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24_1#b1878d3c8?vop=1&amp;pid=ee8b5330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是聚合酶链式反应的缩写，它是一项根据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半保留复制的原理，在体外提供参与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的各种组分与反应条件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，对目的基因的核苷酸序列进行大量复制的技术。</a:t>
                </a:r>
                <a:endParaRPr lang="en-US" altLang="zh-CN" sz="2000" dirty="0"/>
              </a:p>
            </p:txBody>
          </p:sp>
        </mc:Choice>
        <mc:Fallback>
          <p:sp>
            <p:nvSpPr>
              <p:cNvPr id="2" name="QC_6_EX.24_1#b1878d3c8?vop=1&amp;pid=ee8b53304&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5_1#2513e28e0?pid=ee8b53304&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[四川成都2025高二期中]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的产物一般通过琼脂糖凝胶电泳来鉴定。在凝胶中不同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的迁移速率不同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，凝胶中的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分子通过染色，可以被检测出来。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25_1#2513e28e0?pid=ee8b53304&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r="-455" b="-5384"/>
                </a:stretch>
              </a:blipFill>
            </p:spPr>
            <p:txBody>
              <a:bodyPr/>
              <a:lstStyle/>
              <a:p>
                <a:r>
                  <a:rPr lang="zh-CN" altLang="en-US">
                    <a:noFill/>
                  </a:rPr>
                  <a:t> </a:t>
                </a:r>
              </a:p>
            </p:txBody>
          </p:sp>
        </mc:Fallback>
      </mc:AlternateContent>
      <p:sp>
        <p:nvSpPr>
          <p:cNvPr id="3" name="QC_6_AN.26_1#2513e28e0.bracket?pid=ee8b53304&amp;color=0,0,0&amp;vpa=8&amp;vtp=1"/>
          <p:cNvSpPr/>
          <p:nvPr/>
        </p:nvSpPr>
        <p:spPr>
          <a:xfrm>
            <a:off x="10807764" y="14101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6_BD.25_2#2513e28e0.choices?pid=ee8b53304&amp;color=0,0,0&amp;vtp=1&amp;bbb=1"/>
              <p:cNvSpPr/>
              <p:nvPr/>
            </p:nvSpPr>
            <p:spPr>
              <a:xfrm>
                <a:off x="722376" y="1824678"/>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A.电泳缓冲液加入电泳槽不能没过凝胶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分子的迁移速率，只取决于其分子大小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.电泳时间越长，不同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之间的距离越大，分离效果越好</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得到的产物需要与凝胶载样缓冲液混合后方可用于电泳</a:t>
                </a:r>
                <a:endParaRPr lang="en-US" altLang="zh-CN" sz="2000" dirty="0"/>
              </a:p>
            </p:txBody>
          </p:sp>
        </mc:Choice>
        <mc:Fallback>
          <p:sp>
            <p:nvSpPr>
              <p:cNvPr id="4" name="QC_6_BD.25_2#2513e28e0.choices?pid=ee8b53304&amp;color=0,0,0&amp;vtp=1&amp;bbb=1"/>
              <p:cNvSpPr>
                <a:spLocks noRot="1" noChangeAspect="1" noMove="1" noResize="1" noEditPoints="1" noAdjustHandles="1" noChangeArrowheads="1" noChangeShapeType="1" noTextEdit="1"/>
              </p:cNvSpPr>
              <p:nvPr/>
            </p:nvSpPr>
            <p:spPr>
              <a:xfrm>
                <a:off x="722376" y="1824678"/>
                <a:ext cx="10753344" cy="1796034"/>
              </a:xfrm>
              <a:prstGeom prst="rect">
                <a:avLst/>
              </a:prstGeom>
              <a:blipFill rotWithShape="1">
                <a:blip r:embed="rId2"/>
                <a:stretch>
                  <a:fillRect l="-4" t="-18" b="-25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27_1#2513e28e0?vop=1&amp;pid=ee8b53304&amp;color=0,0,0&amp;vtp=1&amp;bt=1&amp;bbb=1&amp;hb=1"/>
              <p:cNvSpPr/>
              <p:nvPr/>
            </p:nvSpPr>
            <p:spPr>
              <a:xfrm>
                <a:off x="722376" y="972000"/>
                <a:ext cx="10753344" cy="1923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将电泳缓冲液加入电泳槽中，电泳缓冲液没过凝胶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为宜，A错误；在凝胶中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的迁移速率与凝胶的浓度</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；电泳时间过长可能会导致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跑出凝胶或条带模糊等，反而会降低分离效果，C错误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得到的产物需要与凝胶载样缓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冲液混合后方可用于电泳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27_1#2513e28e0?vop=1&amp;pid=ee8b53304&amp;color=0,0,0&amp;vtp=1&amp;bt=1&amp;bbb=1&amp;hb=1"/>
              <p:cNvSpPr>
                <a:spLocks noRot="1" noChangeAspect="1" noMove="1" noResize="1" noEditPoints="1" noAdjustHandles="1" noChangeArrowheads="1" noChangeShapeType="1" noTextEdit="1"/>
              </p:cNvSpPr>
              <p:nvPr/>
            </p:nvSpPr>
            <p:spPr>
              <a:xfrm>
                <a:off x="722376" y="972000"/>
                <a:ext cx="10753344" cy="1923034"/>
              </a:xfrm>
              <a:prstGeom prst="rect">
                <a:avLst/>
              </a:prstGeom>
              <a:blipFill rotWithShape="1">
                <a:blip r:embed="rId1"/>
                <a:stretch>
                  <a:fillRect l="-4" t="-23" r="-24" b="-23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8_1#5fd27ca04?pid=ee8b53304&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[江苏五市十一校2025高二联考]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仪实际上是一个温控设备，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能在每次循环的3</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个步骤间进行温度切换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，主要过程如下图所示，图中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28_1#5fd27ca04?pid=ee8b53304&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p:sp>
        <p:nvSpPr>
          <p:cNvPr id="3" name="QC_6_AN.29_1#5fd27ca04.bracket?pid=ee8b53304&amp;color=0,0,0&amp;vpa=9&amp;vtp=1&amp;bbb=1"/>
          <p:cNvSpPr/>
          <p:nvPr/>
        </p:nvSpPr>
        <p:spPr>
          <a:xfrm>
            <a:off x="960501" y="1867350"/>
            <a:ext cx="5476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a:t>
            </a:r>
            <a:endParaRPr lang="en-US" altLang="zh-CN" sz="2000" dirty="0"/>
          </a:p>
        </p:txBody>
      </p:sp>
      <p:pic>
        <p:nvPicPr>
          <p:cNvPr id="4" name="QC_6_BD.28_2#5fd27ca04?htil=1&amp;pid=ee8b5330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560043" y="2408878"/>
            <a:ext cx="4837176" cy="110642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28_3#5fd27ca04.choices?htil=1&amp;pid=ee8b53304&amp;color=0,0,0&amp;vtp=1&amp;bbb=1&amp;hb=1"/>
              <p:cNvSpPr/>
              <p:nvPr/>
            </p:nvSpPr>
            <p:spPr>
              <a:xfrm>
                <a:off x="722376" y="2281878"/>
                <a:ext cx="5788152" cy="27231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循环过程控制的温度高低关系为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.延伸的温度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、时间与引物和待扩增片段的长度均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.每次循环需要的引物Ⅰ与引物Ⅱ的数量相同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.若设计的引物与模板不完全配对，可适当降低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复性的温度</a:t>
                </a:r>
                <a:endParaRPr lang="en-US" altLang="zh-CN" sz="2000" dirty="0"/>
              </a:p>
            </p:txBody>
          </p:sp>
        </mc:Choice>
        <mc:Fallback>
          <p:sp>
            <p:nvSpPr>
              <p:cNvPr id="5" name="QC_6_BD.28_3#5fd27ca04.choices?htil=1&amp;pid=ee8b53304&amp;color=0,0,0&amp;vtp=1&amp;bbb=1&amp;hb=1"/>
              <p:cNvSpPr>
                <a:spLocks noRot="1" noChangeAspect="1" noMove="1" noResize="1" noEditPoints="1" noAdjustHandles="1" noChangeArrowheads="1" noChangeShapeType="1" noTextEdit="1"/>
              </p:cNvSpPr>
              <p:nvPr/>
            </p:nvSpPr>
            <p:spPr>
              <a:xfrm>
                <a:off x="722376" y="2281878"/>
                <a:ext cx="5788152" cy="2723134"/>
              </a:xfrm>
              <a:prstGeom prst="rect">
                <a:avLst/>
              </a:prstGeom>
              <a:blipFill rotWithShape="1">
                <a:blip r:embed="rId3"/>
                <a:stretch>
                  <a:fillRect l="-7" t="-12" r="9" b="-165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0_1#5fd27ca04?vop=1&amp;pid=ee8b53304&amp;color=0,0,0&amp;vtp=1&amp;bt=1&amp;bbb=1&amp;hb=1"/>
              <p:cNvSpPr/>
              <p:nvPr/>
            </p:nvSpPr>
            <p:spPr>
              <a:xfrm>
                <a:off x="722376" y="972000"/>
                <a:ext cx="10753344" cy="4120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循环过程包括变性、复性和延伸三个步骤，其中变性温度</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最高，超过</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双链解开；复性温度</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较低，一般为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左右，使引物与模板链结合；延伸温度</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聚合酶催化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的合成，因此</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过程中温度高低关系为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错误。延伸过程是在耐高温的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聚合酶的作用下，以脱氧核苷酸为原料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，按照碱基互补配对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原则合成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的过程。延伸的时间与待扩增片段的长度有关，片段越长，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所需的延伸时间越长；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但延伸温度主要由</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聚合酶的最适温度决定，B错误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每次循环中，引物Ⅰ和引物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分别与模板链结合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，参与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的合成，所以每次循环需要的引物Ⅰ与引物Ⅱ的数量是相同的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技术中，复性过程是引物与模板链结合的过程，若设计的引物与模板不完全配对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当降低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复性的温度，可使引物与模板更易结合，提高引物与模板的结合效率，D正确。</a:t>
                </a:r>
                <a:endParaRPr lang="en-US" altLang="zh-CN" sz="2200" dirty="0"/>
              </a:p>
            </p:txBody>
          </p:sp>
        </mc:Choice>
        <mc:Fallback>
          <p:sp>
            <p:nvSpPr>
              <p:cNvPr id="2" name="QC_6_AS.30_1#5fd27ca04?vop=1&amp;pid=ee8b53304&amp;color=0,0,0&amp;vtp=1&amp;bt=1&amp;bbb=1&amp;hb=1"/>
              <p:cNvSpPr>
                <a:spLocks noRot="1" noChangeAspect="1" noMove="1" noResize="1" noEditPoints="1" noAdjustHandles="1" noChangeArrowheads="1" noChangeShapeType="1" noTextEdit="1"/>
              </p:cNvSpPr>
              <p:nvPr/>
            </p:nvSpPr>
            <p:spPr>
              <a:xfrm>
                <a:off x="722376" y="972000"/>
                <a:ext cx="10753344" cy="4120134"/>
              </a:xfrm>
              <a:prstGeom prst="rect">
                <a:avLst/>
              </a:prstGeom>
              <a:blipFill rotWithShape="1">
                <a:blip r:embed="rId1"/>
                <a:stretch>
                  <a:fillRect l="-4" t="-11" r="-2917" b="-109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1_1#63e082dd5?pid=d895de41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[山东烟台2025高二月考]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下表为常用的限制性内切核酸酶（限制酶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）及其识别序列和切割位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由此推断下列叙述错误的是(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26" name="QC_7_BD.31_2#63e082dd5?colgroup=5,14,5,14&amp;pid=d895de41b&amp;color=0,0,0&amp;vtp=1&amp;bbb=1"/>
              <p:cNvGraphicFramePr>
                <a:graphicFrameLocks noGrp="1"/>
              </p:cNvGraphicFramePr>
              <p:nvPr/>
            </p:nvGraphicFramePr>
            <p:xfrm>
              <a:off x="722376" y="1951677"/>
              <a:ext cx="10716768" cy="1257745"/>
            </p:xfrm>
            <a:graphic>
              <a:graphicData uri="http://schemas.openxmlformats.org/drawingml/2006/table">
                <a:tbl>
                  <a:tblPr/>
                  <a:tblGrid>
                    <a:gridCol w="1527048"/>
                    <a:gridCol w="3822192"/>
                    <a:gridCol w="1536192"/>
                    <a:gridCol w="3831336"/>
                  </a:tblGrid>
                  <a:tr h="421132">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识别序列和切割位点</a:t>
                          </a:r>
                          <a:r>
                            <a:rPr lang="en-US" altLang="zh-CN" sz="2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识别序列和切割位点</a:t>
                          </a:r>
                          <a:r>
                            <a:rPr lang="en-US" altLang="zh-CN" sz="2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CCC</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GGG</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0274">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GTY</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RAC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6" name="QC_7_BD.31_2#63e082dd5?colgroup=5,14,5,14&amp;pid=d895de41b&amp;color=0,0,0&amp;vtp=1&amp;bbb=1"/>
              <p:cNvGraphicFramePr>
                <a:graphicFrameLocks noGrp="1"/>
              </p:cNvGraphicFramePr>
              <p:nvPr/>
            </p:nvGraphicFramePr>
            <p:xfrm>
              <a:off x="722376" y="1951677"/>
              <a:ext cx="10716768" cy="1257745"/>
            </p:xfrm>
            <a:graphic>
              <a:graphicData uri="http://schemas.openxmlformats.org/drawingml/2006/table">
                <a:tbl>
                  <a:tblPr/>
                  <a:tblGrid>
                    <a:gridCol w="1527048"/>
                    <a:gridCol w="3822192"/>
                    <a:gridCol w="1536192"/>
                    <a:gridCol w="3831336"/>
                  </a:tblGrid>
                  <a:tr h="421005">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2672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1021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mc:AlternateContent xmlns:mc="http://schemas.openxmlformats.org/markup-compatibility/2006">
        <mc:Choice xmlns:a14="http://schemas.microsoft.com/office/drawing/2010/main" Requires="a14">
          <p:sp>
            <p:nvSpPr>
              <p:cNvPr id="4" name="QC_7_BD.31_3#63e082dd5?pid=d895de41b&amp;color=0,0,0&amp;vtp=1&amp;bbb=1"/>
              <p:cNvSpPr/>
              <p:nvPr/>
            </p:nvSpPr>
            <p:spPr>
              <a:xfrm>
                <a:off x="722376" y="3348677"/>
                <a:ext cx="10753344" cy="403352"/>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为C或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4" name="QC_7_BD.31_3#63e082dd5?pid=d895de41b&amp;color=0,0,0&amp;vtp=1&amp;bbb=1"/>
              <p:cNvSpPr>
                <a:spLocks noRot="1" noChangeAspect="1" noMove="1" noResize="1" noEditPoints="1" noAdjustHandles="1" noChangeArrowheads="1" noChangeShapeType="1" noTextEdit="1"/>
              </p:cNvSpPr>
              <p:nvPr/>
            </p:nvSpPr>
            <p:spPr>
              <a:xfrm>
                <a:off x="722376" y="3348677"/>
                <a:ext cx="10753344" cy="403352"/>
              </a:xfrm>
              <a:prstGeom prst="rect">
                <a:avLst/>
              </a:prstGeom>
              <a:blipFill rotWithShape="1">
                <a:blip r:embed="rId2"/>
                <a:stretch>
                  <a:fillRect l="-4" t="-80" b="-13270"/>
                </a:stretch>
              </a:blipFill>
            </p:spPr>
            <p:txBody>
              <a:bodyPr/>
              <a:lstStyle/>
              <a:p>
                <a:r>
                  <a:rPr lang="zh-CN" altLang="en-US">
                    <a:noFill/>
                  </a:rPr>
                  <a:t> </a:t>
                </a:r>
              </a:p>
            </p:txBody>
          </p:sp>
        </mc:Fallback>
      </mc:AlternateContent>
      <p:sp>
        <p:nvSpPr>
          <p:cNvPr id="5" name="QC_7_AN.32_1#63e082dd5.bracket?pid=d895de41b&amp;color=0,0,0&amp;vpa=10&amp;vtp=1"/>
          <p:cNvSpPr/>
          <p:nvPr/>
        </p:nvSpPr>
        <p:spPr>
          <a:xfrm>
            <a:off x="4465701" y="14101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6" name="QC_7_BD.31_4#63e082dd5.choices?pid=d895de41b&amp;color=0,0,0&amp;vtp=1&amp;bbb=1"/>
              <p:cNvSpPr/>
              <p:nvPr/>
            </p:nvSpPr>
            <p:spPr>
              <a:xfrm>
                <a:off x="722376" y="37550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A.能被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识别并切割的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也能被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识别和切割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Ⅰ切割后的片段可以由</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.有些限制酶的识别序列只有一种，有些限制酶的识别序列有多种</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切割后连接形成的片段不能被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a:t>
                </a:r>
                <a:endParaRPr lang="en-US" altLang="zh-CN" sz="2000" dirty="0"/>
              </a:p>
            </p:txBody>
          </p:sp>
        </mc:Choice>
        <mc:Fallback>
          <p:sp>
            <p:nvSpPr>
              <p:cNvPr id="6" name="QC_7_BD.31_4#63e082dd5.choices?pid=d895de41b&amp;color=0,0,0&amp;vtp=1&amp;bbb=1"/>
              <p:cNvSpPr>
                <a:spLocks noRot="1" noChangeAspect="1" noMove="1" noResize="1" noEditPoints="1" noAdjustHandles="1" noChangeArrowheads="1" noChangeShapeType="1" noTextEdit="1"/>
              </p:cNvSpPr>
              <p:nvPr/>
            </p:nvSpPr>
            <p:spPr>
              <a:xfrm>
                <a:off x="722376" y="37550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33_1#63e082dd5?vop=1&amp;pid=d895de41b&amp;color=0,0,0&amp;vtp=1&amp;bt=1&amp;bbb=1&amp;hb=1"/>
              <p:cNvSpPr/>
              <p:nvPr/>
            </p:nvSpPr>
            <p:spPr>
              <a:xfrm>
                <a:off x="722376" y="972000"/>
                <a:ext cx="10753344" cy="27358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的识别序列中包含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的识别序列，故能被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识别并切割的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也能被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识别和切割，A正确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Ⅰ切割后形成的是平末端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连接酶可以连接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具有平末端的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片段，B正确；有些限制酶的识别序列只有一种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，有些限制酶的识别序列有多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的识别序列为</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GTY</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RAC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为C或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，其识别序列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有多种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切割后产生的黏性末端相同，因此能够相连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，连接后仍然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序列，能被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识别，若存在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GGATCC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序列，也能被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识别，D错误。</a:t>
                </a:r>
                <a:endParaRPr lang="en-US" altLang="zh-CN" sz="2200" dirty="0"/>
              </a:p>
            </p:txBody>
          </p:sp>
        </mc:Choice>
        <mc:Fallback>
          <p:sp>
            <p:nvSpPr>
              <p:cNvPr id="2" name="QC_7_AS.33_1#63e082dd5?vop=1&amp;pid=d895de41b&amp;color=0,0,0&amp;vtp=1&amp;bt=1&amp;bbb=1&amp;hb=1"/>
              <p:cNvSpPr>
                <a:spLocks noRot="1" noChangeAspect="1" noMove="1" noResize="1" noEditPoints="1" noAdjustHandles="1" noChangeArrowheads="1" noChangeShapeType="1" noTextEdit="1"/>
              </p:cNvSpPr>
              <p:nvPr/>
            </p:nvSpPr>
            <p:spPr>
              <a:xfrm>
                <a:off x="722376" y="972000"/>
                <a:ext cx="10753344" cy="2735834"/>
              </a:xfrm>
              <a:prstGeom prst="rect">
                <a:avLst/>
              </a:prstGeom>
              <a:blipFill rotWithShape="1">
                <a:blip r:embed="rId1"/>
                <a:stretch>
                  <a:fillRect l="-4" t="-16" r="-2462" b="-164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34_1#63e082dd5?vop=1&amp;pid=d895de41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部分学生会错误地认为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“一种限制酶只能识别并切割一种序列”“不同的限制酶切割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后产生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的末端一定不同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”等。如</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切割后产生的黏性末端相同，而被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片段能不能再被这两种限制酶切割，则要看连接后的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片段是否仍存在这两种限制酶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EX.34_1#63e082dd5?vop=1&amp;pid=d895de41b&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272"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7769b583f.fixed?pid=56727461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mc:AlternateContent xmlns:mc="http://schemas.openxmlformats.org/markup-compatibility/2006">
        <mc:Choice xmlns:a14="http://schemas.microsoft.com/office/drawing/2010/main" Requires="a14">
          <p:sp>
            <p:nvSpPr>
              <p:cNvPr id="3" name="C_4#7769b583f.fixed?pid=56727461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基因工程的基本工具和</a:t>
                </a:r>
                <a14:m>
                  <m:oMath xmlns:m="http://schemas.openxmlformats.org/officeDocument/2006/math">
                    <m:r>
                      <a:rPr lang="en-US" altLang="zh-CN" sz="4400" b="1" i="0">
                        <a:solidFill>
                          <a:srgbClr val="FFFFFF"/>
                        </a:solidFill>
                        <a:latin typeface="Cambria Math" panose="02040503050406030204" pitchFamily="34" charset="0"/>
                        <a:ea typeface="Cambria Math" panose="02040503050406030204" pitchFamily="34" charset="-122"/>
                        <a:cs typeface="Cambria Math" panose="02040503050406030204" pitchFamily="34" charset="-120"/>
                      </a:rPr>
                      <m:t>𝐏𝐂𝐑</m:t>
                    </m:r>
                  </m:oMath>
                </a14:m>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技术</a:t>
                </a:r>
                <a:endParaRPr lang="en-US" altLang="zh-CN" sz="4400" dirty="0"/>
              </a:p>
            </p:txBody>
          </p:sp>
        </mc:Choice>
        <mc:Fallback>
          <p:sp>
            <p:nvSpPr>
              <p:cNvPr id="3" name="C_4#7769b583f.fixed?pid=56727461e&amp;color=255,255,255&amp;vtp=1&amp;bbb=1"/>
              <p:cNvSpPr>
                <a:spLocks noRot="1" noChangeAspect="1" noMove="1" noResize="1" noEditPoints="1" noAdjustHandles="1" noChangeArrowheads="1" noChangeShapeType="1" noTextEdit="1"/>
              </p:cNvSpPr>
              <p:nvPr/>
            </p:nvSpPr>
            <p:spPr>
              <a:xfrm>
                <a:off x="0" y="3493008"/>
                <a:ext cx="12188952" cy="768096"/>
              </a:xfrm>
              <a:prstGeom prst="rect">
                <a:avLst/>
              </a:prstGeom>
              <a:blipFill rotWithShape="1">
                <a:blip r:embed="rId1"/>
                <a:stretch>
                  <a:fillRect t="-66" r="1" b="33"/>
                </a:stretch>
              </a:blipFill>
            </p:spPr>
            <p:txBody>
              <a:bodyPr/>
              <a:lstStyle/>
              <a:p>
                <a:r>
                  <a:rPr lang="zh-CN" altLang="en-US">
                    <a:noFill/>
                  </a:rPr>
                  <a:t> </a:t>
                </a:r>
              </a:p>
            </p:txBody>
          </p:sp>
        </mc:Fallback>
      </mc:AlternateContent>
      <p:pic>
        <p:nvPicPr>
          <p:cNvPr id="4" name="C_4#7769b583f.fixed?pid=56727461e&amp;color=0,0,0&amp;tib=255,255,255&amp;vtp=1" descr="preencoded.png"/>
          <p:cNvPicPr>
            <a:picLocks noChangeAspect="1"/>
          </p:cNvPicPr>
          <p:nvPr/>
        </p:nvPicPr>
        <p:blipFill>
          <a:blip r:embed="rId2"/>
          <a:stretch>
            <a:fillRect/>
          </a:stretch>
        </p:blipFill>
        <p:spPr>
          <a:xfrm>
            <a:off x="9939528" y="4507992"/>
            <a:ext cx="402336" cy="438912"/>
          </a:xfrm>
          <a:prstGeom prst="rect">
            <a:avLst/>
          </a:prstGeom>
        </p:spPr>
      </p:pic>
      <p:sp>
        <p:nvSpPr>
          <p:cNvPr id="5" name="C_4_BD#7769b583f.fixed?pid=56727461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5_1#374de2e95?pid=7769b583f&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[广东惠州2024高二期中]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某线性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分子含有5</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000个碱基对</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，把得到的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酶切割，得到的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片段大小如表所示。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酶的识别序列和切割位点如图所示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列有关说法错误的是(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35_1#374de2e95?pid=7769b583f&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0" name="QC_5_BD.35_2#374de2e95?colgroup=16,24&amp;pid=7769b583f&amp;color=0,0,0&amp;vtp=1&amp;bbb=1"/>
              <p:cNvGraphicFramePr>
                <a:graphicFrameLocks noGrp="1"/>
              </p:cNvGraphicFramePr>
              <p:nvPr/>
            </p:nvGraphicFramePr>
            <p:xfrm>
              <a:off x="722376" y="2408877"/>
              <a:ext cx="10725912" cy="843915"/>
            </p:xfrm>
            <a:graphic>
              <a:graphicData uri="http://schemas.openxmlformats.org/drawingml/2006/table">
                <a:tbl>
                  <a:tblPr/>
                  <a:tblGrid>
                    <a:gridCol w="4389120"/>
                    <a:gridCol w="6336792"/>
                  </a:tblGrid>
                  <a:tr h="421132">
                    <a:tc>
                      <a:txBody>
                        <a:bodyPr/>
                        <a:lstStyle/>
                        <a:p>
                          <a:pPr algn="ctr" latinLnBrk="1" hangingPunct="0">
                            <a:lnSpc>
                              <a:spcPts val="30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酶切割产物</a:t>
                          </a: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酶再次切割产物</a:t>
                          </a: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0" name="QC_5_BD.35_2#374de2e95?colgroup=16,24&amp;pid=7769b583f&amp;color=0,0,0&amp;vtp=1&amp;bbb=1"/>
              <p:cNvGraphicFramePr>
                <a:graphicFrameLocks noGrp="1"/>
              </p:cNvGraphicFramePr>
              <p:nvPr/>
            </p:nvGraphicFramePr>
            <p:xfrm>
              <a:off x="722376" y="2408877"/>
              <a:ext cx="10725912" cy="843915"/>
            </p:xfrm>
            <a:graphic>
              <a:graphicData uri="http://schemas.openxmlformats.org/drawingml/2006/table">
                <a:tbl>
                  <a:tblPr/>
                  <a:tblGrid>
                    <a:gridCol w="4389120"/>
                    <a:gridCol w="6336792"/>
                  </a:tblGrid>
                  <a:tr h="42100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22783">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300</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5_AN.36_1#374de2e95.bracket?pid=7769b583f&amp;color=0,0,0&amp;vpa=11&amp;vtp=1"/>
          <p:cNvSpPr/>
          <p:nvPr/>
        </p:nvSpPr>
        <p:spPr>
          <a:xfrm>
            <a:off x="3195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5" name="QC_5_BD.35_3#374de2e95?htil=2&amp;pid=7769b583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85632" y="3386777"/>
            <a:ext cx="2971800" cy="130759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5_BD.35_4#374de2e95.choices?htil=2&amp;pid=7769b583f&amp;color=0,0,0&amp;vtp=1&amp;bbb=1&amp;hb=1"/>
              <p:cNvSpPr/>
              <p:nvPr/>
            </p:nvSpPr>
            <p:spPr>
              <a:xfrm>
                <a:off x="722376" y="3386777"/>
                <a:ext cx="7653528" cy="22659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酶的识别序列均为3个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酶切出的黏性末端能相互连接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酶切断的化学键相同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酶切割与该线性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分子具有相同碱基序列的质粒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，一定能得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4种切割产物</a:t>
                </a:r>
                <a:endParaRPr lang="en-US" altLang="zh-CN" sz="2000" dirty="0"/>
              </a:p>
            </p:txBody>
          </p:sp>
        </mc:Choice>
        <mc:Fallback>
          <p:sp>
            <p:nvSpPr>
              <p:cNvPr id="6" name="QC_5_BD.35_4#374de2e95.choices?htil=2&amp;pid=7769b583f&amp;color=0,0,0&amp;vtp=1&amp;bbb=1&amp;hb=1"/>
              <p:cNvSpPr>
                <a:spLocks noRot="1" noChangeAspect="1" noMove="1" noResize="1" noEditPoints="1" noAdjustHandles="1" noChangeArrowheads="1" noChangeShapeType="1" noTextEdit="1"/>
              </p:cNvSpPr>
              <p:nvPr/>
            </p:nvSpPr>
            <p:spPr>
              <a:xfrm>
                <a:off x="722376" y="3386777"/>
                <a:ext cx="7653528" cy="2265934"/>
              </a:xfrm>
              <a:prstGeom prst="rect">
                <a:avLst/>
              </a:prstGeom>
              <a:blipFill rotWithShape="1">
                <a:blip r:embed="rId4"/>
                <a:stretch>
                  <a:fillRect l="-5" t="-14" r="3" b="-199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cf74eef4b.fixed?pid=56727461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mc:AlternateContent xmlns:mc="http://schemas.openxmlformats.org/markup-compatibility/2006">
        <mc:Choice xmlns:a14="http://schemas.microsoft.com/office/drawing/2010/main" Requires="a14">
          <p:sp>
            <p:nvSpPr>
              <p:cNvPr id="3" name="C_4#cf74eef4b.fixed?pid=56727461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基因工程的基本工具和</a:t>
                </a:r>
                <a14:m>
                  <m:oMath xmlns:m="http://schemas.openxmlformats.org/officeDocument/2006/math">
                    <m:r>
                      <a:rPr lang="en-US" altLang="zh-CN" sz="4400" b="1" i="0">
                        <a:solidFill>
                          <a:srgbClr val="FFFFFF"/>
                        </a:solidFill>
                        <a:latin typeface="Cambria Math" panose="02040503050406030204" pitchFamily="34" charset="0"/>
                        <a:ea typeface="Cambria Math" panose="02040503050406030204" pitchFamily="34" charset="-122"/>
                        <a:cs typeface="Cambria Math" panose="02040503050406030204" pitchFamily="34" charset="-120"/>
                      </a:rPr>
                      <m:t>𝐏𝐂𝐑</m:t>
                    </m:r>
                  </m:oMath>
                </a14:m>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技术</a:t>
                </a:r>
                <a:endParaRPr lang="en-US" altLang="zh-CN" sz="4400" dirty="0"/>
              </a:p>
            </p:txBody>
          </p:sp>
        </mc:Choice>
        <mc:Fallback>
          <p:sp>
            <p:nvSpPr>
              <p:cNvPr id="3" name="C_4#cf74eef4b.fixed?pid=56727461e&amp;color=255,255,255&amp;vtp=1&amp;bbb=1"/>
              <p:cNvSpPr>
                <a:spLocks noRot="1" noChangeAspect="1" noMove="1" noResize="1" noEditPoints="1" noAdjustHandles="1" noChangeArrowheads="1" noChangeShapeType="1" noTextEdit="1"/>
              </p:cNvSpPr>
              <p:nvPr/>
            </p:nvSpPr>
            <p:spPr>
              <a:xfrm>
                <a:off x="0" y="3493008"/>
                <a:ext cx="12188952" cy="768096"/>
              </a:xfrm>
              <a:prstGeom prst="rect">
                <a:avLst/>
              </a:prstGeom>
              <a:blipFill rotWithShape="1">
                <a:blip r:embed="rId1"/>
                <a:stretch>
                  <a:fillRect t="-66" r="1" b="33"/>
                </a:stretch>
              </a:blipFill>
            </p:spPr>
            <p:txBody>
              <a:bodyPr/>
              <a:lstStyle/>
              <a:p>
                <a:r>
                  <a:rPr lang="zh-CN" altLang="en-US">
                    <a:noFill/>
                  </a:rPr>
                  <a:t> </a:t>
                </a:r>
              </a:p>
            </p:txBody>
          </p:sp>
        </mc:Fallback>
      </mc:AlternateContent>
      <p:pic>
        <p:nvPicPr>
          <p:cNvPr id="4" name="C_4#cf74eef4b.fixed?pid=56727461e&amp;color=0,0,0&amp;tib=255,255,255&amp;vtp=1" descr="preencoded.png"/>
          <p:cNvPicPr>
            <a:picLocks noChangeAspect="1"/>
          </p:cNvPicPr>
          <p:nvPr/>
        </p:nvPicPr>
        <p:blipFill>
          <a:blip r:embed="rId2"/>
          <a:stretch>
            <a:fillRect/>
          </a:stretch>
        </p:blipFill>
        <p:spPr>
          <a:xfrm>
            <a:off x="9939528" y="4507992"/>
            <a:ext cx="402336" cy="438912"/>
          </a:xfrm>
          <a:prstGeom prst="rect">
            <a:avLst/>
          </a:prstGeom>
        </p:spPr>
      </p:pic>
      <p:sp>
        <p:nvSpPr>
          <p:cNvPr id="5" name="C_4_BD#cf74eef4b.fixed?pid=56727461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7_1#374de2e95?vop=1&amp;pid=7769b583f&amp;color=0,0,0&amp;vtp=1&amp;bt=1&amp;bbb=1&amp;hb=1"/>
              <p:cNvSpPr/>
              <p:nvPr/>
            </p:nvSpPr>
            <p:spPr>
              <a:xfrm>
                <a:off x="722376" y="972000"/>
                <a:ext cx="10753344" cy="3637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酶可以把线性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分子切成4段，说明该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分子上有3个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酶切割位点，即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酶的识别序列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3个；由题图可知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酶的识别序列不同，由表可知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，又把大小是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切成大小分别为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的两个片段，把大小是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切成大小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的两个片段，把大小是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切成大小分别为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个片段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分子上有3个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酶切割位点，即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酶的识别序列有3个，A正确。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酶切出的黏性末端相同，用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连接酶可以将它们连接起来，B正确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。限制酶切割的化学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键都是磷酸二酯键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酶切断的化学键相同，C正确。质粒为环状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分子，故用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与该线性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具有相同碱基序列的质粒，可能得到3种切割产物，D错误。</a:t>
                </a:r>
                <a:endParaRPr lang="en-US" altLang="zh-CN" sz="2200" dirty="0"/>
              </a:p>
            </p:txBody>
          </p:sp>
        </mc:Choice>
        <mc:Fallback>
          <p:sp>
            <p:nvSpPr>
              <p:cNvPr id="2" name="QC_5_AS.37_1#374de2e95?vop=1&amp;pid=7769b583f&amp;color=0,0,0&amp;vtp=1&amp;bt=1&amp;bbb=1&amp;hb=1"/>
              <p:cNvSpPr>
                <a:spLocks noRot="1" noChangeAspect="1" noMove="1" noResize="1" noEditPoints="1" noAdjustHandles="1" noChangeArrowheads="1" noChangeShapeType="1" noTextEdit="1"/>
              </p:cNvSpPr>
              <p:nvPr/>
            </p:nvSpPr>
            <p:spPr>
              <a:xfrm>
                <a:off x="722376" y="972000"/>
                <a:ext cx="10753344" cy="3637534"/>
              </a:xfrm>
              <a:prstGeom prst="rect">
                <a:avLst/>
              </a:prstGeom>
              <a:blipFill rotWithShape="1">
                <a:blip r:embed="rId1"/>
                <a:stretch>
                  <a:fillRect l="-4" t="-12" r="-1069" b="-123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8_1#87253667d?htil=3&amp;pid=7769b583f&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201585" y="1054295"/>
            <a:ext cx="5239512" cy="110642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38_2#87253667d?htil=3&amp;pid=7769b583f&amp;color=0,0,0&amp;vtp=1&amp;bt=1&amp;bbb=1&amp;hb=1&amp;hs=1"/>
              <p:cNvSpPr/>
              <p:nvPr/>
            </p:nvSpPr>
            <p:spPr>
              <a:xfrm>
                <a:off x="722376" y="972000"/>
                <a:ext cx="5376672"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如图表示通过</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取目的基因的过程中某个阶段反应体系的情况，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表示相关物质，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表示方向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38_2#87253667d?htil=3&amp;pid=7769b583f&amp;color=0,0,0&amp;vtp=1&amp;bt=1&amp;bbb=1&amp;hb=1&amp;hs=1"/>
              <p:cNvSpPr>
                <a:spLocks noRot="1" noChangeAspect="1" noMove="1" noResize="1" noEditPoints="1" noAdjustHandles="1" noChangeArrowheads="1" noChangeShapeType="1" noTextEdit="1"/>
              </p:cNvSpPr>
              <p:nvPr/>
            </p:nvSpPr>
            <p:spPr>
              <a:xfrm>
                <a:off x="722376" y="972000"/>
                <a:ext cx="5376672" cy="1757553"/>
              </a:xfrm>
              <a:prstGeom prst="rect">
                <a:avLst/>
              </a:prstGeom>
              <a:blipFill rotWithShape="1">
                <a:blip r:embed="rId2"/>
                <a:stretch>
                  <a:fillRect l="-7" t="-26" r="-2341" b="-2583"/>
                </a:stretch>
              </a:blipFill>
            </p:spPr>
            <p:txBody>
              <a:bodyPr/>
              <a:lstStyle/>
              <a:p>
                <a:r>
                  <a:rPr lang="zh-CN" altLang="en-US">
                    <a:noFill/>
                  </a:rPr>
                  <a:t> </a:t>
                </a:r>
              </a:p>
            </p:txBody>
          </p:sp>
        </mc:Fallback>
      </mc:AlternateContent>
      <p:sp>
        <p:nvSpPr>
          <p:cNvPr id="4" name="QC_5_AN.39_1#87253667d.bracket?pid=7769b583f&amp;color=0,0,0&amp;vpa=12&amp;vtp=1"/>
          <p:cNvSpPr/>
          <p:nvPr/>
        </p:nvSpPr>
        <p:spPr>
          <a:xfrm>
            <a:off x="2179701" y="23245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38_3#87253667d.choices?pid=7769b583f&amp;color=0,0,0&amp;vtp=1&amp;bbb=1&amp;hs=1"/>
              <p:cNvSpPr/>
              <p:nvPr/>
            </p:nvSpPr>
            <p:spPr>
              <a:xfrm>
                <a:off x="722376" y="2739077"/>
                <a:ext cx="10753344" cy="1808734"/>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A.②链从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的方向为</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链均可作为子链合成的模板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过程需要通过解旋酶断开氢键，且为边解旋边复制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.以1个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为模板经3次循环需消耗8个引物③</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.物质③的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端添加了某序列，至少需经2次循环才可获得含该序列的双链产物</a:t>
                </a:r>
                <a:endParaRPr lang="en-US" altLang="zh-CN" sz="2000" dirty="0"/>
              </a:p>
            </p:txBody>
          </p:sp>
        </mc:Choice>
        <mc:Fallback>
          <p:sp>
            <p:nvSpPr>
              <p:cNvPr id="5" name="QC_5_BD.38_3#87253667d.choices?pid=7769b583f&amp;color=0,0,0&amp;vtp=1&amp;bbb=1&amp;hs=1"/>
              <p:cNvSpPr>
                <a:spLocks noRot="1" noChangeAspect="1" noMove="1" noResize="1" noEditPoints="1" noAdjustHandles="1" noChangeArrowheads="1" noChangeShapeType="1" noTextEdit="1"/>
              </p:cNvSpPr>
              <p:nvPr/>
            </p:nvSpPr>
            <p:spPr>
              <a:xfrm>
                <a:off x="722376" y="2739077"/>
                <a:ext cx="10753344" cy="1808734"/>
              </a:xfrm>
              <a:prstGeom prst="rect">
                <a:avLst/>
              </a:prstGeom>
              <a:blipFill rotWithShape="1">
                <a:blip r:embed="rId3"/>
                <a:stretch>
                  <a:fillRect l="-4" t="-18" b="-249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40_1#87253667d?vop=1&amp;pid=7769b583f&amp;color=0,0,0&amp;vtp=1&amp;bt=1&amp;bbb=1&amp;hb=1"/>
              <p:cNvSpPr/>
              <p:nvPr/>
            </p:nvSpPr>
            <p:spPr>
              <a:xfrm>
                <a:off x="722376" y="97200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分子中两条链的反向平行关系可判断，②链从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的方向为</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均可作为子链合成的模板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过程通过高温处理使双链中氢键断裂解聚成为单链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需要解旋酶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，B错误；以1个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为模板经3次循环产生的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分子数目为</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p>
                    </m:s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需消耗引物③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的数目为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，C错误；引物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端添加了某序列</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与模板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分子一条链的碱基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，至少需经2次循环才可获得含该序列的双链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产物，D正确。</a:t>
                </a:r>
                <a:endParaRPr lang="en-US" altLang="zh-CN" sz="2200" dirty="0"/>
              </a:p>
            </p:txBody>
          </p:sp>
        </mc:Choice>
        <mc:Fallback>
          <p:sp>
            <p:nvSpPr>
              <p:cNvPr id="2" name="QC_5_AS.40_1#87253667d?vop=1&amp;pid=7769b583f&amp;color=0,0,0&amp;vtp=1&amp;bt=1&amp;bbb=1&amp;h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r="-301"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41_1#87253667d?vop=1&amp;pid=7769b583f&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根据引物结合的位置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，常见</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可分三类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，扩增出目的基因所需的最少循环数可按照下述公式进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行计算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EX.41_1#87253667d?vop=1&amp;pid=7769b583f&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pic>
        <p:nvPicPr>
          <p:cNvPr id="3" name="QC_5_EX.41_2#87253667d?vop=1&amp;pid=7769b583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12464" y="2427928"/>
            <a:ext cx="4773168" cy="13624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EX.41_3#87253667d?vop=1&amp;pid=7769b583f&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12464" y="972000"/>
            <a:ext cx="4773168" cy="249631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C_5_EX.41_4#87253667d?vop=1&amp;pid=7769b583f&amp;color=0,0,0&amp;mp=1&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12464" y="3602932"/>
            <a:ext cx="4773168" cy="140817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42_1#9f6c57278?htil=4&amp;pid=7769b583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633254" y="1054295"/>
            <a:ext cx="2706624" cy="246888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42_2#9f6c57278?htil=4&amp;pid=7769b583f&amp;color=0,0,0&amp;vtp=1&amp;bt=1&amp;bbb=1&amp;hb=1"/>
              <p:cNvSpPr/>
              <p:nvPr/>
            </p:nvSpPr>
            <p:spPr>
              <a:xfrm>
                <a:off x="722376" y="972000"/>
                <a:ext cx="7909560"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[黑龙江省实验中学2024高二期末]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在基因工程操作中，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科研人员利用两种限制酶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处理基因载体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，进行聚丙烯酰胺凝</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胶电泳检测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42_2#9f6c57278?htil=4&amp;pid=7769b583f&amp;color=0,0,0&amp;vtp=1&amp;bt=1&amp;bbb=1&amp;hb=1"/>
              <p:cNvSpPr>
                <a:spLocks noRot="1" noChangeAspect="1" noMove="1" noResize="1" noEditPoints="1" noAdjustHandles="1" noChangeArrowheads="1" noChangeShapeType="1" noTextEdit="1"/>
              </p:cNvSpPr>
              <p:nvPr/>
            </p:nvSpPr>
            <p:spPr>
              <a:xfrm>
                <a:off x="722376" y="972000"/>
                <a:ext cx="7909560" cy="1300353"/>
              </a:xfrm>
              <a:prstGeom prst="rect">
                <a:avLst/>
              </a:prstGeom>
              <a:blipFill rotWithShape="1">
                <a:blip r:embed="rId2"/>
                <a:stretch>
                  <a:fillRect l="-5" t="-35" r="5" b="-3491"/>
                </a:stretch>
              </a:blipFill>
            </p:spPr>
            <p:txBody>
              <a:bodyPr/>
              <a:lstStyle/>
              <a:p>
                <a:r>
                  <a:rPr lang="zh-CN" altLang="en-US">
                    <a:noFill/>
                  </a:rPr>
                  <a:t> </a:t>
                </a:r>
              </a:p>
            </p:txBody>
          </p:sp>
        </mc:Fallback>
      </mc:AlternateContent>
      <p:sp>
        <p:nvSpPr>
          <p:cNvPr id="4" name="QC_5_AN.43_1#9f6c57278.bracket?pid=7769b583f&amp;color=0,0,0&amp;vpa=13&amp;vtp=1&amp;bbb=1"/>
          <p:cNvSpPr/>
          <p:nvPr/>
        </p:nvSpPr>
        <p:spPr>
          <a:xfrm>
            <a:off x="6281801" y="1867350"/>
            <a:ext cx="5762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AD</a:t>
            </a:r>
            <a:endParaRPr lang="en-US" altLang="zh-CN" sz="2000" dirty="0"/>
          </a:p>
        </p:txBody>
      </p:sp>
      <mc:AlternateContent xmlns:mc="http://schemas.openxmlformats.org/markup-compatibility/2006">
        <mc:Choice xmlns:a14="http://schemas.microsoft.com/office/drawing/2010/main" Requires="a14">
          <p:sp>
            <p:nvSpPr>
              <p:cNvPr id="5" name="QC_5_BD.42_3#9f6c57278.choices?htil=4&amp;pid=7769b583f&amp;color=0,0,0&amp;vtp=1&amp;bbb=1"/>
              <p:cNvSpPr/>
              <p:nvPr/>
            </p:nvSpPr>
            <p:spPr>
              <a:xfrm>
                <a:off x="722376" y="2334074"/>
                <a:ext cx="7909560"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A.两种限制酶在载体上识别的序列相同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.两种限制酶在载体上可能各有一个酶切位点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的切割位点最短相距约为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在凝胶中迁移的速率与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构象无关</a:t>
                </a:r>
                <a:endParaRPr lang="en-US" altLang="zh-CN" sz="2000" dirty="0"/>
              </a:p>
            </p:txBody>
          </p:sp>
        </mc:Choice>
        <mc:Fallback>
          <p:sp>
            <p:nvSpPr>
              <p:cNvPr id="5" name="QC_5_BD.42_3#9f6c57278.choices?htil=4&amp;pid=7769b583f&amp;color=0,0,0&amp;vtp=1&amp;bbb=1"/>
              <p:cNvSpPr>
                <a:spLocks noRot="1" noChangeAspect="1" noMove="1" noResize="1" noEditPoints="1" noAdjustHandles="1" noChangeArrowheads="1" noChangeShapeType="1" noTextEdit="1"/>
              </p:cNvSpPr>
              <p:nvPr/>
            </p:nvSpPr>
            <p:spPr>
              <a:xfrm>
                <a:off x="722376" y="2334074"/>
                <a:ext cx="7909560" cy="1796034"/>
              </a:xfrm>
              <a:prstGeom prst="rect">
                <a:avLst/>
              </a:prstGeom>
              <a:blipFill rotWithShape="1">
                <a:blip r:embed="rId3"/>
                <a:stretch>
                  <a:fillRect l="-5" t="-25" r="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44_1#9f6c57278?vop=1&amp;pid=7769b583f&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如果两种限制酶在载体上识别序列相同，则用两种酶切割与用一种酶切割产生的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，与图示结果不符，因而可推测两种限制酶识别的序列不相同，A错误。当仅用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一种限制酶切割载体时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，仅产生一种长度的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片段，当用两种限制酶同时切割时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，则产生两种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片段，该载体最有可能为环状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，两种限制酶在载体上可能各有一个酶切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，B正确。用两种酶单独切割载体，产物长度为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,两种限制酶同时切割时产生</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片段，所以两种限制酶的切割位点最短相距约为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子在凝胶中的迁移速率与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分子大小、构象、凝胶的浓度等有关，D错误。</a:t>
                </a:r>
                <a:endParaRPr lang="en-US" altLang="zh-CN" sz="2200" dirty="0"/>
              </a:p>
            </p:txBody>
          </p:sp>
        </mc:Choice>
        <mc:Fallback>
          <p:sp>
            <p:nvSpPr>
              <p:cNvPr id="2" name="QC_5_AS.44_1#9f6c57278?vop=1&amp;pid=7769b583f&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272"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45_1#a442c4ce9?pid=7769b583f&amp;color=0,0,0&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[河北保定部分学校2025高二联考]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Ⅰ是两种限制酶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，其识别序列及切割位点如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mc:Choice>
        <mc:Fallback>
          <p:sp>
            <p:nvSpPr>
              <p:cNvPr id="2" name="QO_5_BD.45_1#a442c4ce9?pid=7769b583f&amp;color=0,0,0&amp;vtp=1&amp;bt=1&amp;bbb=1&amp;hb=1"/>
              <p:cNvSpPr>
                <a:spLocks noRot="1" noChangeAspect="1" noMove="1" noResize="1" noEditPoints="1" noAdjustHandles="1" noChangeArrowheads="1" noChangeShapeType="1" noTextEdit="1"/>
              </p:cNvSpPr>
              <p:nvPr/>
            </p:nvSpPr>
            <p:spPr>
              <a:xfrm>
                <a:off x="722376" y="972000"/>
                <a:ext cx="10753344" cy="856234"/>
              </a:xfrm>
              <a:prstGeom prst="rect">
                <a:avLst/>
              </a:prstGeom>
              <a:blipFill rotWithShape="1">
                <a:blip r:embed="rId1"/>
                <a:stretch>
                  <a:fillRect l="-4" t="-53" b="-525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8" name="QO_5_BD.45_2#a442c4ce9?colgroup=18,10,10&amp;pid=7769b583f&amp;color=0,0,0&amp;vtp=1&amp;bbb=1"/>
              <p:cNvGraphicFramePr>
                <a:graphicFrameLocks noGrp="1"/>
              </p:cNvGraphicFramePr>
              <p:nvPr/>
            </p:nvGraphicFramePr>
            <p:xfrm>
              <a:off x="722376" y="1961203"/>
              <a:ext cx="10725912" cy="1632839"/>
            </p:xfrm>
            <a:graphic>
              <a:graphicData uri="http://schemas.openxmlformats.org/drawingml/2006/table">
                <a:tbl>
                  <a:tblPr/>
                  <a:tblGrid>
                    <a:gridCol w="4928616"/>
                    <a:gridCol w="2898648"/>
                    <a:gridCol w="2898648"/>
                  </a:tblGrid>
                  <a:tr h="426339">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0650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识别序列及切割位点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2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8" name="QO_5_BD.45_2#a442c4ce9?colgroup=18,10,10&amp;pid=7769b583f&amp;color=0,0,0&amp;vtp=1&amp;bbb=1"/>
              <p:cNvGraphicFramePr>
                <a:graphicFrameLocks noGrp="1"/>
              </p:cNvGraphicFramePr>
              <p:nvPr/>
            </p:nvGraphicFramePr>
            <p:xfrm>
              <a:off x="722376" y="1961203"/>
              <a:ext cx="10725912" cy="1632839"/>
            </p:xfrm>
            <a:graphic>
              <a:graphicData uri="http://schemas.openxmlformats.org/drawingml/2006/table">
                <a:tbl>
                  <a:tblPr/>
                  <a:tblGrid>
                    <a:gridCol w="4928616"/>
                    <a:gridCol w="2898648"/>
                    <a:gridCol w="2898648"/>
                  </a:tblGrid>
                  <a:tr h="426085">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120650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识别序列及切割位点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2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4" name="QO_5_BD.45_3#a442c4ce9.table_image?tii=1&amp;pid=7769b583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45936" y="2506160"/>
            <a:ext cx="1508760" cy="9692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5_BD.45_4#a442c4ce9.table_image?tii=2&amp;pid=7769b583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258300" y="2529020"/>
            <a:ext cx="1481328" cy="9235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B_6_BD.46_1#d9fbe9746?pid=a442c4ce9&amp;color=0,0,0&amp;vtp=1&amp;bbb=1&amp;hb=1"/>
              <p:cNvSpPr/>
              <p:nvPr/>
            </p:nvSpPr>
            <p:spPr>
              <a:xfrm>
                <a:off x="722376" y="372650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填“能”或“不能”）切割原核细胞自身的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6" name="QB_6_BD.46_1#d9fbe9746?pid=a442c4ce9&amp;color=0,0,0&amp;vtp=1&amp;bbb=1&amp;hb=1"/>
              <p:cNvSpPr>
                <a:spLocks noRot="1" noChangeAspect="1" noMove="1" noResize="1" noEditPoints="1" noAdjustHandles="1" noChangeArrowheads="1" noChangeShapeType="1" noTextEdit="1"/>
              </p:cNvSpPr>
              <p:nvPr/>
            </p:nvSpPr>
            <p:spPr>
              <a:xfrm>
                <a:off x="722376" y="3726503"/>
                <a:ext cx="10753344" cy="843153"/>
              </a:xfrm>
              <a:prstGeom prst="rect">
                <a:avLst/>
              </a:prstGeom>
              <a:blipFill rotWithShape="1">
                <a:blip r:embed="rId5"/>
                <a:stretch>
                  <a:fillRect l="-4" t="-38" r="-461" b="-5399"/>
                </a:stretch>
              </a:blipFill>
            </p:spPr>
            <p:txBody>
              <a:bodyPr/>
              <a:lstStyle/>
              <a:p>
                <a:r>
                  <a:rPr lang="zh-CN" altLang="en-US">
                    <a:noFill/>
                  </a:rPr>
                  <a:t> </a:t>
                </a:r>
              </a:p>
            </p:txBody>
          </p:sp>
        </mc:Fallback>
      </mc:AlternateContent>
      <p:sp>
        <p:nvSpPr>
          <p:cNvPr id="7" name="QB_6_AN.47_1#d9fbe9746.blank?pid=a442c4ce9&amp;color=0,0,0&amp;vpa=14&amp;vtp=1&amp;bbb=1"/>
          <p:cNvSpPr/>
          <p:nvPr/>
        </p:nvSpPr>
        <p:spPr>
          <a:xfrm>
            <a:off x="2151126" y="3688403"/>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sz="2000" dirty="0"/>
          </a:p>
        </p:txBody>
      </p:sp>
      <mc:AlternateContent xmlns:mc="http://schemas.openxmlformats.org/markup-compatibility/2006">
        <mc:Choice xmlns:a14="http://schemas.microsoft.com/office/drawing/2010/main" Requires="a14">
          <p:sp>
            <p:nvSpPr>
              <p:cNvPr id="8" name="QB_6_AN.48_1#d9fbe9746.blank?pid=a442c4ce9&amp;color=0,0,0&amp;vpa=15&amp;vtp=1&amp;bbb=1&amp;hb=1"/>
              <p:cNvSpPr/>
              <p:nvPr/>
            </p:nvSpPr>
            <p:spPr>
              <a:xfrm>
                <a:off x="722377" y="3688403"/>
                <a:ext cx="10749631" cy="865759"/>
              </a:xfrm>
              <a:prstGeom prst="rect">
                <a:avLst/>
              </a:prstGeom>
              <a:noFill/>
            </p:spPr>
            <p:txBody>
              <a:bodyPr wrap="squar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原核细胞</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中不存在自身限制酶的识别序列或其识别序列被修饰了</a:t>
                </a:r>
                <a:endParaRPr lang="en-US" altLang="zh-CN" sz="2000" dirty="0"/>
              </a:p>
            </p:txBody>
          </p:sp>
        </mc:Choice>
        <mc:Fallback>
          <p:sp>
            <p:nvSpPr>
              <p:cNvPr id="8" name="QB_6_AN.48_1#d9fbe9746.blank?pid=a442c4ce9&amp;color=0,0,0&amp;vpa=15&amp;vtp=1&amp;bbb=1&amp;hb=1"/>
              <p:cNvSpPr>
                <a:spLocks noRot="1" noChangeAspect="1" noMove="1" noResize="1" noEditPoints="1" noAdjustHandles="1" noChangeArrowheads="1" noChangeShapeType="1" noTextEdit="1"/>
              </p:cNvSpPr>
              <p:nvPr/>
            </p:nvSpPr>
            <p:spPr>
              <a:xfrm>
                <a:off x="722377" y="3688403"/>
                <a:ext cx="10749631" cy="865759"/>
              </a:xfrm>
              <a:prstGeom prst="rect">
                <a:avLst/>
              </a:prstGeom>
              <a:blipFill rotWithShape="1">
                <a:blip r:embed="rId6"/>
                <a:stretch>
                  <a:fillRect l="-4" t="-37" r="1" b="-455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6_AS.49_1#d9fbe9746?vop=1&amp;pid=a442c4ce9&amp;color=0,0,0&amp;vtp=1&amp;bbb=1&amp;hb=1"/>
              <p:cNvSpPr/>
              <p:nvPr/>
            </p:nvSpPr>
            <p:spPr>
              <a:xfrm>
                <a:off x="722376" y="4571053"/>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限制酶能切割外源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，不能切割原核细胞自身的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，原因可能是原核细胞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中不存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在自身限制酶的识别序列或其识别序列被修饰了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9" name="QB_6_AS.49_1#d9fbe9746?vop=1&amp;pid=a442c4ce9&amp;color=0,0,0&amp;vtp=1&amp;bbb=1&amp;hb=1"/>
              <p:cNvSpPr>
                <a:spLocks noRot="1" noChangeAspect="1" noMove="1" noResize="1" noEditPoints="1" noAdjustHandles="1" noChangeArrowheads="1" noChangeShapeType="1" noTextEdit="1"/>
              </p:cNvSpPr>
              <p:nvPr/>
            </p:nvSpPr>
            <p:spPr>
              <a:xfrm>
                <a:off x="722376" y="4571053"/>
                <a:ext cx="10753344" cy="907034"/>
              </a:xfrm>
              <a:prstGeom prst="rect">
                <a:avLst/>
              </a:prstGeom>
              <a:blipFill rotWithShape="1">
                <a:blip r:embed="rId7"/>
                <a:stretch>
                  <a:fillRect l="-4" t="-36" b="-497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fade">
                                      <p:cBhvr>
                                        <p:cTn id="15" dur="500"/>
                                        <p:tgtEl>
                                          <p:spTgt spid="8">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fade">
                                      <p:cBhvr>
                                        <p:cTn id="23" dur="500"/>
                                        <p:tgtEl>
                                          <p:spTgt spid="9">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500"/>
                                        <p:tgtEl>
                                          <p:spTgt spid="9">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xEl>
                                              <p:pRg st="1" end="1"/>
                                            </p:txEl>
                                          </p:spTgt>
                                        </p:tgtEl>
                                        <p:attrNameLst>
                                          <p:attrName>style.visibility</p:attrName>
                                        </p:attrNameLst>
                                      </p:cBhvr>
                                      <p:to>
                                        <p:strVal val="visible"/>
                                      </p:to>
                                    </p:set>
                                    <p:animEffect transition="in" filter="fade">
                                      <p:cBhvr>
                                        <p:cTn id="2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P spid="8" grpId="0" animBg="1" build="p"/>
      <p:bldP spid="9"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50_1#08eb4c0ec?pid=a442c4ce9&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（2）若某链状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分子中含有两个</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分子将被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切成</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段，共断裂</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个磷酸二酯键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50_1#08eb4c0ec?pid=a442c4ce9&amp;color=0,0,0&amp;vtp=1&amp;bt=1&amp;bbb=1&amp;hb=1"/>
              <p:cNvSpPr>
                <a:spLocks noRot="1" noChangeAspect="1" noMove="1" noResize="1" noEditPoints="1" noAdjustHandles="1" noChangeArrowheads="1" noChangeShapeType="1" noTextEdit="1"/>
              </p:cNvSpPr>
              <p:nvPr/>
            </p:nvSpPr>
            <p:spPr>
              <a:xfrm>
                <a:off x="722376" y="969265"/>
                <a:ext cx="10753344" cy="843153"/>
              </a:xfrm>
              <a:prstGeom prst="rect">
                <a:avLst/>
              </a:prstGeom>
              <a:blipFill rotWithShape="1">
                <a:blip r:embed="rId1"/>
                <a:stretch>
                  <a:fillRect l="-4" t="-30" b="-5407"/>
                </a:stretch>
              </a:blipFill>
            </p:spPr>
            <p:txBody>
              <a:bodyPr/>
              <a:lstStyle/>
              <a:p>
                <a:r>
                  <a:rPr lang="zh-CN" altLang="en-US">
                    <a:noFill/>
                  </a:rPr>
                  <a:t> </a:t>
                </a:r>
              </a:p>
            </p:txBody>
          </p:sp>
        </mc:Fallback>
      </mc:AlternateContent>
      <p:sp>
        <p:nvSpPr>
          <p:cNvPr id="3" name="QB_6_AN.51_1#08eb4c0ec.blank?pid=a442c4ce9&amp;color=0,0,0&amp;vpa=16&amp;vtp=1"/>
          <p:cNvSpPr/>
          <p:nvPr/>
        </p:nvSpPr>
        <p:spPr>
          <a:xfrm>
            <a:off x="10371201" y="931165"/>
            <a:ext cx="34131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2000" dirty="0"/>
          </a:p>
        </p:txBody>
      </p:sp>
      <p:sp>
        <p:nvSpPr>
          <p:cNvPr id="4" name="QB_6_AN.52_1#08eb4c0ec.blank?pid=a442c4ce9&amp;color=0,0,0&amp;vpa=17&amp;vtp=1"/>
          <p:cNvSpPr/>
          <p:nvPr/>
        </p:nvSpPr>
        <p:spPr>
          <a:xfrm>
            <a:off x="1989201" y="1369315"/>
            <a:ext cx="3413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2000" dirty="0"/>
          </a:p>
        </p:txBody>
      </p:sp>
      <mc:AlternateContent xmlns:mc="http://schemas.openxmlformats.org/markup-compatibility/2006">
        <mc:Choice xmlns:a14="http://schemas.microsoft.com/office/drawing/2010/main" Requires="a14">
          <p:sp>
            <p:nvSpPr>
              <p:cNvPr id="5" name="QB_6_AS.53_1#08eb4c0ec?vop=1&amp;pid=a442c4ce9&amp;color=0,0,0&amp;vtp=1&amp;bbb=1&amp;hb=1"/>
              <p:cNvSpPr/>
              <p:nvPr/>
            </p:nvSpPr>
            <p:spPr>
              <a:xfrm>
                <a:off x="722376" y="18224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若某链状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分子中含有两个</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将被切成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3个片段，每个酶切位点被切割的过程中会断裂2个磷酸二酯键，共断裂4个磷酸二酯键。</a:t>
                </a:r>
                <a:endParaRPr lang="en-US" altLang="zh-CN" sz="2200" dirty="0"/>
              </a:p>
            </p:txBody>
          </p:sp>
        </mc:Choice>
        <mc:Fallback>
          <p:sp>
            <p:nvSpPr>
              <p:cNvPr id="5" name="QB_6_AS.53_1#08eb4c0ec?vop=1&amp;pid=a442c4ce9&amp;color=0,0,0&amp;vtp=1&amp;bbb=1&amp;hb=1"/>
              <p:cNvSpPr>
                <a:spLocks noRot="1" noChangeAspect="1" noMove="1" noResize="1" noEditPoints="1" noAdjustHandles="1" noChangeArrowheads="1" noChangeShapeType="1" noTextEdit="1"/>
              </p:cNvSpPr>
              <p:nvPr/>
            </p:nvSpPr>
            <p:spPr>
              <a:xfrm>
                <a:off x="722376" y="1822450"/>
                <a:ext cx="10753344" cy="907034"/>
              </a:xfrm>
              <a:prstGeom prst="rect">
                <a:avLst/>
              </a:prstGeom>
              <a:blipFill rotWithShape="1">
                <a:blip r:embed="rId2"/>
                <a:stretch>
                  <a:fillRect l="-4" r="-1600" b="-50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O_6_BD.54_1#1a6950d80?pid=a442c4ce9&amp;color=0,0,0&amp;vtp=1&amp;bbb=1"/>
              <p:cNvSpPr/>
              <p:nvPr/>
            </p:nvSpPr>
            <p:spPr>
              <a:xfrm>
                <a:off x="722376" y="2779014"/>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（3）请画出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Ⅰ切割后产生的末端。</a:t>
                </a:r>
                <a:endParaRPr lang="en-US" altLang="zh-CN" sz="2000" dirty="0"/>
              </a:p>
            </p:txBody>
          </p:sp>
        </mc:Choice>
        <mc:Fallback>
          <p:sp>
            <p:nvSpPr>
              <p:cNvPr id="6" name="QO_6_BD.54_1#1a6950d80?pid=a442c4ce9&amp;color=0,0,0&amp;vtp=1&amp;bbb=1"/>
              <p:cNvSpPr>
                <a:spLocks noRot="1" noChangeAspect="1" noMove="1" noResize="1" noEditPoints="1" noAdjustHandles="1" noChangeArrowheads="1" noChangeShapeType="1" noTextEdit="1"/>
              </p:cNvSpPr>
              <p:nvPr/>
            </p:nvSpPr>
            <p:spPr>
              <a:xfrm>
                <a:off x="722376" y="2779014"/>
                <a:ext cx="10753344" cy="408559"/>
              </a:xfrm>
              <a:prstGeom prst="rect">
                <a:avLst/>
              </a:prstGeom>
              <a:blipFill rotWithShape="1">
                <a:blip r:embed="rId3"/>
                <a:stretch>
                  <a:fillRect l="-4" t="-62" b="-11843"/>
                </a:stretch>
              </a:blipFill>
            </p:spPr>
            <p:txBody>
              <a:bodyPr/>
              <a:lstStyle/>
              <a:p>
                <a:r>
                  <a:rPr lang="zh-CN" altLang="en-US">
                    <a:noFill/>
                  </a:rPr>
                  <a:t> </a:t>
                </a:r>
              </a:p>
            </p:txBody>
          </p:sp>
        </mc:Fallback>
      </mc:AlternateContent>
      <p:sp>
        <p:nvSpPr>
          <p:cNvPr id="7" name="QO_6_AN.55_1#1a6950d80?vop=1&amp;pid=a442c4ce9&amp;color=0,0,0&amp;vtp=1&amp;bbb=1"/>
          <p:cNvSpPr/>
          <p:nvPr/>
        </p:nvSpPr>
        <p:spPr>
          <a:xfrm>
            <a:off x="722377" y="3253105"/>
            <a:ext cx="10749631" cy="426911"/>
          </a:xfrm>
          <a:prstGeom prst="rect">
            <a:avLst/>
          </a:prstGeom>
          <a:noFill/>
        </p:spPr>
        <p:txBody>
          <a:bodyPr wrap="none" lIns="0" tIns="0" rIns="0" bIns="0" rtlCol="0" anchor="t"/>
          <a:lstStyle/>
          <a:p>
            <a:pPr algn="l" latinLnBrk="1">
              <a:lnSpc>
                <a:spcPts val="38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15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p:pic>
        <p:nvPicPr>
          <p:cNvPr id="8" name="QO_6_AN.55_1#1a6950d80?vop=1&amp;pid=a442c4ce9&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566133" y="3256915"/>
            <a:ext cx="1636776" cy="42976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9" name="QO_6_AS.56_1#1a6950d80?vop=1&amp;pid=a442c4ce9&amp;color=0,0,0&amp;vtp=1&amp;bbb=1"/>
              <p:cNvSpPr/>
              <p:nvPr/>
            </p:nvSpPr>
            <p:spPr>
              <a:xfrm>
                <a:off x="722376" y="3737547"/>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结合表中信息，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Ⅰ切割后产生的末端见答案。</a:t>
                </a:r>
                <a:endParaRPr lang="en-US" altLang="zh-CN" sz="2200" dirty="0"/>
              </a:p>
            </p:txBody>
          </p:sp>
        </mc:Choice>
        <mc:Fallback>
          <p:sp>
            <p:nvSpPr>
              <p:cNvPr id="9" name="QO_6_AS.56_1#1a6950d80?vop=1&amp;pid=a442c4ce9&amp;color=0,0,0&amp;vtp=1&amp;bbb=1"/>
              <p:cNvSpPr>
                <a:spLocks noRot="1" noChangeAspect="1" noMove="1" noResize="1" noEditPoints="1" noAdjustHandles="1" noChangeArrowheads="1" noChangeShapeType="1" noTextEdit="1"/>
              </p:cNvSpPr>
              <p:nvPr/>
            </p:nvSpPr>
            <p:spPr>
              <a:xfrm>
                <a:off x="722376" y="3737547"/>
                <a:ext cx="10753344" cy="434785"/>
              </a:xfrm>
              <a:prstGeom prst="rect">
                <a:avLst/>
              </a:prstGeom>
              <a:blipFill rotWithShape="1">
                <a:blip r:embed="rId5"/>
                <a:stretch>
                  <a:fillRect l="-4" t="-132" b="-137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bg/>
                                          </p:spTgt>
                                        </p:tgtEl>
                                        <p:attrNameLst>
                                          <p:attrName>style.visibility</p:attrName>
                                        </p:attrNameLst>
                                      </p:cBhvr>
                                      <p:to>
                                        <p:strVal val="visible"/>
                                      </p:to>
                                    </p:set>
                                    <p:animEffect transition="in" filter="fade">
                                      <p:cBhvr>
                                        <p:cTn id="45" dur="500"/>
                                        <p:tgtEl>
                                          <p:spTgt spid="9">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fade">
                                      <p:cBhvr>
                                        <p:cTn id="4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9"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57_1#6864ef917?pid=a442c4ce9&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Ⅰ切割后产生的黏性末端能否被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连接酶连接？</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填“能”或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说明你的理由：</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57_1#6864ef917?pid=a442c4ce9&amp;color=0,0,0&amp;vtp=1&amp;bt=1&amp;bbb=1&amp;hb=1"/>
              <p:cNvSpPr>
                <a:spLocks noRot="1" noChangeAspect="1" noMove="1" noResize="1" noEditPoints="1" noAdjustHandles="1" noChangeArrowheads="1" noChangeShapeType="1" noTextEdit="1"/>
              </p:cNvSpPr>
              <p:nvPr/>
            </p:nvSpPr>
            <p:spPr>
              <a:xfrm>
                <a:off x="722376" y="969265"/>
                <a:ext cx="10753344" cy="843153"/>
              </a:xfrm>
              <a:prstGeom prst="rect">
                <a:avLst/>
              </a:prstGeom>
              <a:blipFill rotWithShape="1">
                <a:blip r:embed="rId1"/>
                <a:stretch>
                  <a:fillRect l="-4" t="-30" b="-5407"/>
                </a:stretch>
              </a:blipFill>
            </p:spPr>
            <p:txBody>
              <a:bodyPr/>
              <a:lstStyle/>
              <a:p>
                <a:r>
                  <a:rPr lang="zh-CN" altLang="en-US">
                    <a:noFill/>
                  </a:rPr>
                  <a:t> </a:t>
                </a:r>
              </a:p>
            </p:txBody>
          </p:sp>
        </mc:Fallback>
      </mc:AlternateContent>
      <p:sp>
        <p:nvSpPr>
          <p:cNvPr id="3" name="QB_6_AN.58_1#6864ef917.blank?pid=a442c4ce9&amp;color=0,0,0&amp;vpa=18&amp;vtp=1"/>
          <p:cNvSpPr/>
          <p:nvPr/>
        </p:nvSpPr>
        <p:spPr>
          <a:xfrm>
            <a:off x="8545703" y="931165"/>
            <a:ext cx="43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a:t>
            </a:r>
            <a:endParaRPr lang="en-US" altLang="zh-CN" sz="2000" dirty="0"/>
          </a:p>
        </p:txBody>
      </p:sp>
      <p:sp>
        <p:nvSpPr>
          <p:cNvPr id="4" name="QB_6_AN.59_1#6864ef917.blank?pid=a442c4ce9&amp;color=0,0,0&amp;vpa=19&amp;vtp=1&amp;bbb=1"/>
          <p:cNvSpPr/>
          <p:nvPr/>
        </p:nvSpPr>
        <p:spPr>
          <a:xfrm>
            <a:off x="3525901" y="1369315"/>
            <a:ext cx="3740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二者切割后产生的黏性末端相同</a:t>
            </a:r>
            <a:endParaRPr lang="en-US" altLang="zh-CN" sz="2000" dirty="0"/>
          </a:p>
        </p:txBody>
      </p:sp>
      <mc:AlternateContent xmlns:mc="http://schemas.openxmlformats.org/markup-compatibility/2006">
        <mc:Choice xmlns:a14="http://schemas.microsoft.com/office/drawing/2010/main" Requires="a14">
          <p:sp>
            <p:nvSpPr>
              <p:cNvPr id="5" name="QB_6_AS.60_1#6864ef917?vop=1&amp;pid=a442c4ce9&amp;color=0,0,0&amp;vtp=1&amp;bbb=1&amp;hb=1"/>
              <p:cNvSpPr/>
              <p:nvPr/>
            </p:nvSpPr>
            <p:spPr>
              <a:xfrm>
                <a:off x="722376" y="18224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Ⅰ切割后产生的黏性末端相同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，故这两种限制酶切割后产生的黏性末端能被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连接酶连接。</a:t>
                </a:r>
                <a:endParaRPr lang="en-US" altLang="zh-CN" sz="2200" dirty="0"/>
              </a:p>
            </p:txBody>
          </p:sp>
        </mc:Choice>
        <mc:Fallback>
          <p:sp>
            <p:nvSpPr>
              <p:cNvPr id="5" name="QB_6_AS.60_1#6864ef917?vop=1&amp;pid=a442c4ce9&amp;color=0,0,0&amp;vtp=1&amp;bbb=1&amp;hb=1"/>
              <p:cNvSpPr>
                <a:spLocks noRot="1" noChangeAspect="1" noMove="1" noResize="1" noEditPoints="1" noAdjustHandles="1" noChangeArrowheads="1" noChangeShapeType="1" noTextEdit="1"/>
              </p:cNvSpPr>
              <p:nvPr/>
            </p:nvSpPr>
            <p:spPr>
              <a:xfrm>
                <a:off x="722376" y="1822450"/>
                <a:ext cx="10753344" cy="907034"/>
              </a:xfrm>
              <a:prstGeom prst="rect">
                <a:avLst/>
              </a:prstGeom>
              <a:blipFill rotWithShape="1">
                <a:blip r:embed="rId2"/>
                <a:stretch>
                  <a:fillRect l="-4" r="-230" b="-50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BD.61_1#70ceb2f12?pid=a442c4ce9&amp;color=0,0,0&amp;vtp=1&amp;bbb=1&amp;hb=1"/>
              <p:cNvSpPr/>
              <p:nvPr/>
            </p:nvSpPr>
            <p:spPr>
              <a:xfrm>
                <a:off x="722376" y="273240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（5）不同生物的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分子能拼接起来的原因有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6" name="QB_6_BD.61_1#70ceb2f12?pid=a442c4ce9&amp;color=0,0,0&amp;vtp=1&amp;bbb=1&amp;hb=1"/>
              <p:cNvSpPr>
                <a:spLocks noRot="1" noChangeAspect="1" noMove="1" noResize="1" noEditPoints="1" noAdjustHandles="1" noChangeArrowheads="1" noChangeShapeType="1" noTextEdit="1"/>
              </p:cNvSpPr>
              <p:nvPr/>
            </p:nvSpPr>
            <p:spPr>
              <a:xfrm>
                <a:off x="722376" y="2732405"/>
                <a:ext cx="10753344" cy="843153"/>
              </a:xfrm>
              <a:prstGeom prst="rect">
                <a:avLst/>
              </a:prstGeom>
              <a:blipFill rotWithShape="1">
                <a:blip r:embed="rId3"/>
                <a:stretch>
                  <a:fillRect l="-4" r="-461" b="-54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6_AN.62_1#70ceb2f12.blank?pid=a442c4ce9&amp;color=0,0,0&amp;vpa=20&amp;vtp=1&amp;bbb=1&amp;hb=1"/>
              <p:cNvSpPr/>
              <p:nvPr/>
            </p:nvSpPr>
            <p:spPr>
              <a:xfrm>
                <a:off x="722377" y="2694305"/>
                <a:ext cx="10749631" cy="865759"/>
              </a:xfrm>
              <a:prstGeom prst="rect">
                <a:avLst/>
              </a:prstGeom>
              <a:noFill/>
            </p:spPr>
            <p:txBody>
              <a:bodyPr wrap="non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的基本组成单位都是四种脱氧核苷酸</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；双</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链</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分子的空间结构都是规则的双螺旋结构；</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分子都遵循碱基互补配对原则</a:t>
                </a:r>
                <a:endParaRPr lang="en-US" altLang="zh-CN" sz="100" dirty="0"/>
              </a:p>
            </p:txBody>
          </p:sp>
        </mc:Choice>
        <mc:Fallback>
          <p:sp>
            <p:nvSpPr>
              <p:cNvPr id="7" name="QB_6_AN.62_1#70ceb2f12.blank?pid=a442c4ce9&amp;color=0,0,0&amp;vpa=20&amp;vtp=1&amp;bbb=1&amp;hb=1"/>
              <p:cNvSpPr>
                <a:spLocks noRot="1" noChangeAspect="1" noMove="1" noResize="1" noEditPoints="1" noAdjustHandles="1" noChangeArrowheads="1" noChangeShapeType="1" noTextEdit="1"/>
              </p:cNvSpPr>
              <p:nvPr/>
            </p:nvSpPr>
            <p:spPr>
              <a:xfrm>
                <a:off x="722377" y="2694305"/>
                <a:ext cx="10749631" cy="865759"/>
              </a:xfrm>
              <a:prstGeom prst="rect">
                <a:avLst/>
              </a:prstGeom>
              <a:blipFill rotWithShape="1">
                <a:blip r:embed="rId4"/>
                <a:stretch>
                  <a:fillRect l="-4" r="1" b="-459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AS.63_1#70ceb2f12?vop=1&amp;pid=a442c4ce9&amp;color=0,0,0&amp;vtp=1&amp;bbb=1&amp;hb=1"/>
              <p:cNvSpPr/>
              <p:nvPr/>
            </p:nvSpPr>
            <p:spPr>
              <a:xfrm>
                <a:off x="722376" y="3576955"/>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不同生物的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具有相同的基本组成单位，即四种脱氧核苷酸；双链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的空间结构相同，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均为双螺旋结构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；不同生物的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分子都遵循碱基互补配对原则。因此，不同生物的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在相关酶的催化下拼接起来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8" name="QB_6_AS.63_1#70ceb2f12?vop=1&amp;pid=a442c4ce9&amp;color=0,0,0&amp;vtp=1&amp;bbb=1&amp;hb=1"/>
              <p:cNvSpPr>
                <a:spLocks noRot="1" noChangeAspect="1" noMove="1" noResize="1" noEditPoints="1" noAdjustHandles="1" noChangeArrowheads="1" noChangeShapeType="1" noTextEdit="1"/>
              </p:cNvSpPr>
              <p:nvPr/>
            </p:nvSpPr>
            <p:spPr>
              <a:xfrm>
                <a:off x="722376" y="3576955"/>
                <a:ext cx="10753344" cy="1326134"/>
              </a:xfrm>
              <a:prstGeom prst="rect">
                <a:avLst/>
              </a:prstGeom>
              <a:blipFill rotWithShape="1">
                <a:blip r:embed="rId5"/>
                <a:stretch>
                  <a:fillRect l="-4" r="-1925"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1" end="1"/>
                                            </p:txEl>
                                          </p:spTgt>
                                        </p:tgtEl>
                                        <p:attrNameLst>
                                          <p:attrName>style.visibility</p:attrName>
                                        </p:attrNameLst>
                                      </p:cBhvr>
                                      <p:to>
                                        <p:strVal val="visible"/>
                                      </p:to>
                                    </p:set>
                                    <p:animEffect transition="in" filter="fade">
                                      <p:cBhvr>
                                        <p:cTn id="40" dur="500"/>
                                        <p:tgtEl>
                                          <p:spTgt spid="7">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bg/>
                                          </p:spTgt>
                                        </p:tgtEl>
                                        <p:attrNameLst>
                                          <p:attrName>style.visibility</p:attrName>
                                        </p:attrNameLst>
                                      </p:cBhvr>
                                      <p:to>
                                        <p:strVal val="visible"/>
                                      </p:to>
                                    </p:set>
                                    <p:animEffect transition="in" filter="fade">
                                      <p:cBhvr>
                                        <p:cTn id="45" dur="500"/>
                                        <p:tgtEl>
                                          <p:spTgt spid="8">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500"/>
                                        <p:tgtEl>
                                          <p:spTgt spid="8">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1" end="1"/>
                                            </p:txEl>
                                          </p:spTgt>
                                        </p:tgtEl>
                                        <p:attrNameLst>
                                          <p:attrName>style.visibility</p:attrName>
                                        </p:attrNameLst>
                                      </p:cBhvr>
                                      <p:to>
                                        <p:strVal val="visible"/>
                                      </p:to>
                                    </p:set>
                                    <p:animEffect transition="in" filter="fade">
                                      <p:cBhvr>
                                        <p:cTn id="51" dur="500"/>
                                        <p:tgtEl>
                                          <p:spTgt spid="8">
                                            <p:txEl>
                                              <p:pRg st="1" end="1"/>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xEl>
                                              <p:pRg st="2" end="2"/>
                                            </p:txEl>
                                          </p:spTgt>
                                        </p:tgtEl>
                                        <p:attrNameLst>
                                          <p:attrName>style.visibility</p:attrName>
                                        </p:attrNameLst>
                                      </p:cBhvr>
                                      <p:to>
                                        <p:strVal val="visible"/>
                                      </p:to>
                                    </p:set>
                                    <p:animEffect transition="in" filter="fade">
                                      <p:cBhvr>
                                        <p:cTn id="54"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bb00d3158?pid=1c1f442c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[辽宁铁岭2025开学考]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下列关于基因工程的概念和理论基础的说法，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bb00d3158.bracket?pid=1c1f442c4&amp;color=0,0,0&amp;vpa=1&amp;vtp=1"/>
          <p:cNvSpPr/>
          <p:nvPr/>
        </p:nvSpPr>
        <p:spPr>
          <a:xfrm>
            <a:off x="9883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6_BD.1_2#bb00d3158.choices?pid=1c1f442c4&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A.通过基因工程，人类可以定向地改变生物性状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.基因工程是在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分子水平上进行设计和施工的</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.基因工程可以打破物种界限，实现遗传物质横向转移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.遗传物质作用方式的差异性是转基因技术的基础</a:t>
                </a:r>
                <a:endParaRPr lang="en-US" altLang="zh-CN" sz="2000" dirty="0"/>
              </a:p>
            </p:txBody>
          </p:sp>
        </mc:Choice>
        <mc:Fallback>
          <p:sp>
            <p:nvSpPr>
              <p:cNvPr id="4" name="QC_6_BD.1_2#bb00d3158.choices?pid=1c1f442c4&amp;color=0,0,0&amp;vtp=1&amp;bbb=1"/>
              <p:cNvSpPr>
                <a:spLocks noRot="1" noChangeAspect="1" noMove="1" noResize="1" noEditPoints="1" noAdjustHandles="1" noChangeArrowheads="1" noChangeShapeType="1" noTextEdit="1"/>
              </p:cNvSpPr>
              <p:nvPr/>
            </p:nvSpPr>
            <p:spPr>
              <a:xfrm>
                <a:off x="722376" y="143649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b374265f.fixed?pid=ce6aeb333&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8b374265f.fixed?pid=ce6aeb333&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基因工程的基本操作程序</a:t>
            </a:r>
            <a:endParaRPr lang="en-US" altLang="zh-CN" sz="4400" dirty="0"/>
          </a:p>
        </p:txBody>
      </p:sp>
      <p:pic>
        <p:nvPicPr>
          <p:cNvPr id="4" name="C_4#8b374265f.fixed?pid=ce6aeb333&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b374265f.fixed?pid=ce6aeb333&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4_1#f6640d1c6?pid=407caa73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[河南新乡一中2025高二月考]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下列关于目的基因的筛选与获取的叙述，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5_1#f6640d1c6.bracket?pid=407caa738&amp;color=0,0,0&amp;vpa=21&amp;vtp=1"/>
          <p:cNvSpPr/>
          <p:nvPr/>
        </p:nvSpPr>
        <p:spPr>
          <a:xfrm>
            <a:off x="10150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6_BD.64_2#f6640d1c6.choices?pid=407caa738&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A.目的基因是指用于改变受体细胞性状的基因，即编码蛋白质的基因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.从已知结构与功能清晰的基因中筛选，是筛选目的基因的有效方法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.可以利用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获取和扩增目的基因，也可以从基因文库中获取目的基因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仪中自动完成，通过琼脂糖凝胶电泳进行产物鉴定</a:t>
                </a:r>
                <a:endParaRPr lang="en-US" altLang="zh-CN" sz="2000" dirty="0"/>
              </a:p>
            </p:txBody>
          </p:sp>
        </mc:Choice>
        <mc:Fallback>
          <p:sp>
            <p:nvSpPr>
              <p:cNvPr id="4" name="QC_6_BD.64_2#f6640d1c6.choices?pid=407caa738&amp;color=0,0,0&amp;vtp=1&amp;bbb=1"/>
              <p:cNvSpPr>
                <a:spLocks noRot="1" noChangeAspect="1" noMove="1" noResize="1" noEditPoints="1" noAdjustHandles="1" noChangeArrowheads="1" noChangeShapeType="1" noTextEdit="1"/>
              </p:cNvSpPr>
              <p:nvPr/>
            </p:nvSpPr>
            <p:spPr>
              <a:xfrm>
                <a:off x="722376" y="143649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6_1#f6640d1c6?vop=1&amp;pid=407caa738&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spc="-10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10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基因工程中，目的基因通常是编码蛋白质的基因，也可以是具有调控功能的核酸序列，A错误。</a:t>
            </a:r>
            <a:endParaRPr lang="en-US" altLang="zh-CN" sz="2200" spc="-1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67_1#40a48c6c8?pid=407caa738&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[福建多校2025高二联考]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文库是利用某一生物体特定发育时期细胞内的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，再将这些</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片段与适当的载体拼接后，转入宿主细胞所构建的基因文库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文库中可筛选出所需要的目的基因。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67_1#40a48c6c8?pid=407caa738&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p:sp>
        <p:nvSpPr>
          <p:cNvPr id="3" name="QC_6_AN.68_1#40a48c6c8.bracket?pid=407caa738&amp;color=0,0,0&amp;vpa=22&amp;vtp=1"/>
          <p:cNvSpPr/>
          <p:nvPr/>
        </p:nvSpPr>
        <p:spPr>
          <a:xfrm>
            <a:off x="7631176" y="18673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6_BD.67_2#40a48c6c8.choices?pid=407caa738&amp;color=0,0,0&amp;vtp=1&amp;bbb=1"/>
              <p:cNvSpPr/>
              <p:nvPr/>
            </p:nvSpPr>
            <p:spPr>
              <a:xfrm>
                <a:off x="722376" y="22818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A.构建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文库的过程中需要使用逆转录酶、限制酶和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.从不同组织细胞中提取出的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文库完全相同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文库中的基因不含终止密码子所对应的序列</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文库中筛选出的目的基因与真核生物中对应的原基因相同</a:t>
                </a:r>
                <a:endParaRPr lang="en-US" altLang="zh-CN" sz="2000" dirty="0"/>
              </a:p>
            </p:txBody>
          </p:sp>
        </mc:Choice>
        <mc:Fallback>
          <p:sp>
            <p:nvSpPr>
              <p:cNvPr id="4" name="QC_6_BD.67_2#40a48c6c8.choices?pid=407caa738&amp;color=0,0,0&amp;vtp=1&amp;bbb=1"/>
              <p:cNvSpPr>
                <a:spLocks noRot="1" noChangeAspect="1" noMove="1" noResize="1" noEditPoints="1" noAdjustHandles="1" noChangeArrowheads="1" noChangeShapeType="1" noTextEdit="1"/>
              </p:cNvSpPr>
              <p:nvPr/>
            </p:nvSpPr>
            <p:spPr>
              <a:xfrm>
                <a:off x="722376" y="2281877"/>
                <a:ext cx="10753344" cy="1796034"/>
              </a:xfrm>
              <a:prstGeom prst="rect">
                <a:avLst/>
              </a:prstGeom>
              <a:blipFill rotWithShape="1">
                <a:blip r:embed="rId2"/>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9_1#40a48c6c8?vop=1&amp;pid=407caa738&amp;color=0,0,0&amp;vtp=1&amp;bt=1&amp;bbb=1&amp;hb=1"/>
              <p:cNvSpPr/>
              <p:nvPr/>
            </p:nvSpPr>
            <p:spPr>
              <a:xfrm>
                <a:off x="722376" y="972000"/>
                <a:ext cx="10753344" cy="3637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为模板合成单链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的过程需要逆转录酶，将双链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片段与适当的载体拼接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，需要用限制酶切割载体和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，使它们产生相同的黏性末端或平末端，再用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，A正确；由于基因的选择性表达，不同组织细胞中表达的基因不完全相同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，即转录出的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不完全相同，所以从不同组织细胞中提取的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文库也不完全相同，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文库中的基因是由</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逆转录形成的，终止密码子位于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，逆转录后生成的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会保留其对应碱基序列，C错误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文库中的基因是由</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逆转录形成的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，真核生物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基因转录时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，部分序列（如启动子、终止子、内含子序列等）不转录，所以从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文库中筛选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出的目的基因与真核生物中的原基因不相同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69_1#40a48c6c8?vop=1&amp;pid=407caa738&amp;color=0,0,0&amp;vtp=1&amp;bt=1&amp;bbb=1&amp;hb=1"/>
              <p:cNvSpPr>
                <a:spLocks noRot="1" noChangeAspect="1" noMove="1" noResize="1" noEditPoints="1" noAdjustHandles="1" noChangeArrowheads="1" noChangeShapeType="1" noTextEdit="1"/>
              </p:cNvSpPr>
              <p:nvPr/>
            </p:nvSpPr>
            <p:spPr>
              <a:xfrm>
                <a:off x="722376" y="972000"/>
                <a:ext cx="10753344" cy="3637534"/>
              </a:xfrm>
              <a:prstGeom prst="rect">
                <a:avLst/>
              </a:prstGeom>
              <a:blipFill rotWithShape="1">
                <a:blip r:embed="rId1"/>
                <a:stretch>
                  <a:fillRect l="-4" t="-12" b="-123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70_1#01f1f09fb?pid=edb23c50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）某实验小组进行了“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的粗提取与鉴定”实验，实验流程如图所示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70_1#01f1f09fb?pid=edb23c509&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b="-5384"/>
                </a:stretch>
              </a:blipFill>
            </p:spPr>
            <p:txBody>
              <a:bodyPr/>
              <a:lstStyle/>
              <a:p>
                <a:r>
                  <a:rPr lang="zh-CN" altLang="en-US">
                    <a:noFill/>
                  </a:rPr>
                  <a:t> </a:t>
                </a:r>
              </a:p>
            </p:txBody>
          </p:sp>
        </mc:Fallback>
      </mc:AlternateContent>
      <p:sp>
        <p:nvSpPr>
          <p:cNvPr id="3" name="QC_6_AN.71_1#01f1f09fb.bracket?pid=edb23c509&amp;color=0,0,0&amp;vpa=23&amp;vtp=1&amp;bbb=1"/>
          <p:cNvSpPr/>
          <p:nvPr/>
        </p:nvSpPr>
        <p:spPr>
          <a:xfrm>
            <a:off x="1697101" y="1410150"/>
            <a:ext cx="71913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ABC</a:t>
            </a:r>
            <a:endParaRPr lang="en-US" altLang="zh-CN" sz="2000" dirty="0"/>
          </a:p>
        </p:txBody>
      </p:sp>
      <p:pic>
        <p:nvPicPr>
          <p:cNvPr id="4" name="QC_6_BD.70_2#01f1f09fb?htil=5&amp;pid=edb23c50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481112" y="1951677"/>
            <a:ext cx="4864608" cy="17190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70_3#01f1f09fb.choices?htil=5&amp;pid=edb23c509&amp;color=0,0,0&amp;vtp=1&amp;bbb=1&amp;hb=1"/>
              <p:cNvSpPr/>
              <p:nvPr/>
            </p:nvSpPr>
            <p:spPr>
              <a:xfrm>
                <a:off x="722376" y="1824677"/>
                <a:ext cx="5760720"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A.溶液甲是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溶液，加入它的目的是溶解</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.溶液乙在使用时需用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水浴加热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.用同样方法从等体积鸡血和猪血中提取的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相近</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.粗提取的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、蛋白质等杂质</a:t>
                </a:r>
                <a:endParaRPr lang="en-US" altLang="zh-CN" sz="2000" dirty="0"/>
              </a:p>
            </p:txBody>
          </p:sp>
        </mc:Choice>
        <mc:Fallback>
          <p:sp>
            <p:nvSpPr>
              <p:cNvPr id="5" name="QC_6_BD.70_3#01f1f09fb.choices?htil=5&amp;pid=edb23c509&amp;color=0,0,0&amp;vtp=1&amp;bbb=1&amp;hb=1"/>
              <p:cNvSpPr>
                <a:spLocks noRot="1" noChangeAspect="1" noMove="1" noResize="1" noEditPoints="1" noAdjustHandles="1" noChangeArrowheads="1" noChangeShapeType="1" noTextEdit="1"/>
              </p:cNvSpPr>
              <p:nvPr/>
            </p:nvSpPr>
            <p:spPr>
              <a:xfrm>
                <a:off x="722376" y="1824677"/>
                <a:ext cx="5760720" cy="2253234"/>
              </a:xfrm>
              <a:prstGeom prst="rect">
                <a:avLst/>
              </a:prstGeom>
              <a:blipFill rotWithShape="1">
                <a:blip r:embed="rId3"/>
                <a:stretch>
                  <a:fillRect l="-7" t="-14" r="7" b="-20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72_1#01f1f09fb?vop=1&amp;pid=edb23c509&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P96“边做边学”的变式题。教材中详细介绍了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的粗提取和鉴定的过程及操作；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本题以选择题的形式对该重点内容进行考查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，帮助我们巩固实验相关知识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，提升应用能力和应试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EX.72_1#01f1f09fb?vop=1&amp;pid=edb23c509&amp;color=0,0,0&amp;mp=1&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402"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3_1#01f1f09fb?vop=1&amp;pid=edb23c50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不溶于酒精，但细胞中的某些蛋白质溶于酒精，可用酒精将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与蛋白质等初步分离，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加入溶液甲后获得的白色丝状物主要为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，故溶液甲为体积分数为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的冷酒精，A错误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液乙为二苯胺试剂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时需要进行沸水浴加热，B错误；猪为哺乳动物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，其成熟的红细胞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无细胞核等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，故用猪血作此实验的材料提取的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很少，C错误；粗提取的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有核蛋白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、多糖和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等杂质，D正确。</a:t>
                </a:r>
                <a:endParaRPr lang="en-US" altLang="zh-CN" sz="2200" dirty="0"/>
              </a:p>
            </p:txBody>
          </p:sp>
        </mc:Choice>
        <mc:Fallback>
          <p:sp>
            <p:nvSpPr>
              <p:cNvPr id="2" name="QC_6_AS.73_1#01f1f09fb?vop=1&amp;pid=edb23c509&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1925"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74_1#01f1f09fb?vop=1&amp;pid=edb23c509&amp;color=0,0,0&amp;vtp=1&amp;bt=1&amp;bbb=1"/>
              <p:cNvSpPr/>
              <p:nvPr/>
            </p:nvSpPr>
            <p:spPr>
              <a:xfrm>
                <a:off x="722376" y="972000"/>
                <a:ext cx="10753344" cy="22659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的粗提取与鉴定的原理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不溶于酒精但某些蛋白质溶于酒精。</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在不同浓度的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溶液中溶解度不同。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与二苯胺试剂反应呈现蓝色。</a:t>
                </a:r>
                <a:endParaRPr lang="en-US" altLang="zh-CN" sz="2000" dirty="0"/>
              </a:p>
            </p:txBody>
          </p:sp>
        </mc:Choice>
        <mc:Fallback>
          <p:sp>
            <p:nvSpPr>
              <p:cNvPr id="2" name="QC_6_EX.74_1#01f1f09fb?vop=1&amp;pid=edb23c509&amp;color=0,0,0&amp;vtp=1&amp;bt=1&amp;bb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75_1#e7084efcb?htil=6&amp;pid=8a043ea7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662462" y="1054295"/>
            <a:ext cx="1664208"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75_2#e7084efcb?htil=6&amp;pid=8a043ea7c&amp;color=0,0,0&amp;vtp=1&amp;bt=1&amp;bbb=1&amp;hb=1"/>
          <p:cNvSpPr/>
          <p:nvPr/>
        </p:nvSpPr>
        <p:spPr>
          <a:xfrm>
            <a:off x="722376" y="972000"/>
            <a:ext cx="8951976"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[河北沧州五校2025高二联考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如图为科研人员运用基因工程技术进行研究时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构建的一个基因表达载体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76_1#e7084efcb.bracket?pid=8a043ea7c&amp;color=0,0,0&amp;vpa=24&amp;vtp=1"/>
          <p:cNvSpPr/>
          <p:nvPr/>
        </p:nvSpPr>
        <p:spPr>
          <a:xfrm>
            <a:off x="6510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6_BD.75_3#e7084efcb.choices?htil=6&amp;pid=8a043ea7c&amp;color=0,0,0&amp;vtp=1&amp;bbb=1"/>
              <p:cNvSpPr/>
              <p:nvPr/>
            </p:nvSpPr>
            <p:spPr>
              <a:xfrm>
                <a:off x="722376" y="1824677"/>
                <a:ext cx="8951976"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聚合酶识别和结合的部位，则</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为启动子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表示终止子，则其上的终止密码子能使翻译停止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.载体中可能含有多个限制酶切割位点</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表示复制原点，则其能使载体在受体细胞中进行自我复制</a:t>
                </a:r>
                <a:endParaRPr lang="en-US" altLang="zh-CN" sz="2000" dirty="0"/>
              </a:p>
            </p:txBody>
          </p:sp>
        </mc:Choice>
        <mc:Fallback>
          <p:sp>
            <p:nvSpPr>
              <p:cNvPr id="5" name="QC_6_BD.75_3#e7084efcb.choices?htil=6&amp;pid=8a043ea7c&amp;color=0,0,0&amp;vtp=1&amp;bbb=1"/>
              <p:cNvSpPr>
                <a:spLocks noRot="1" noChangeAspect="1" noMove="1" noResize="1" noEditPoints="1" noAdjustHandles="1" noChangeArrowheads="1" noChangeShapeType="1" noTextEdit="1"/>
              </p:cNvSpPr>
              <p:nvPr/>
            </p:nvSpPr>
            <p:spPr>
              <a:xfrm>
                <a:off x="722376" y="1824677"/>
                <a:ext cx="8951976" cy="1796034"/>
              </a:xfrm>
              <a:prstGeom prst="rect">
                <a:avLst/>
              </a:prstGeom>
              <a:blipFill rotWithShape="1">
                <a:blip r:embed="rId2"/>
                <a:stretch>
                  <a:fillRect l="-4" t="-18" r="1"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bb00d3158?vop=1&amp;pid=1c1f442c4&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基因工程是指在体外通过人工“剪切”和“拼接”等方法，将外源目的基因与载体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行组合形成重组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，然后导入受体细胞，并使其在受体细胞中表达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，产生人类需要的基因产物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。因此通过基因工程，人类可以定向地改变生物性状，A正确。基因工程是在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平上进行设计和施工的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，又叫作重组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技术，B正确。基因工程可以打破物种界限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，实现遗传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物质横向转移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，在分子水平上定向改变生物的遗传特性，C正确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。几乎所有生物共用同一套遗传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，基因的表达遵循中心法则，因此遗传物质作用方式的相似性是转基因技术的基础，D错误。</a:t>
                </a:r>
                <a:endParaRPr lang="en-US" altLang="zh-CN" sz="2200" dirty="0"/>
              </a:p>
            </p:txBody>
          </p:sp>
        </mc:Choice>
        <mc:Fallback>
          <p:sp>
            <p:nvSpPr>
              <p:cNvPr id="2" name="QC_6_AS.3_1#bb00d3158?vop=1&amp;pid=1c1f442c4&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600"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7_1#e7084efcb?vop=1&amp;pid=8a043ea7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聚合酶识别和结合的部位，能启动转录过程，A正确。若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表示终止子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有终止转录的作用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；终止密码子位于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上，作用是使翻译停止，B错误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。载体中可能含有多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个限制酶切割位点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，供外源基因插入载体中，便于构建基因表达载体，C正确。若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表示复制原点，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则其能使载体在受体细胞中进行自我复制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77_1#e7084efcb?vop=1&amp;pid=8a043ea7c&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329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8_1#1327ad09f?pid=8a043ea7c&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[山东日照2025高二期中]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下列关于基因表达载体构建及其组件的叙述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9_1#1327ad09f.bracket?pid=8a043ea7c&amp;color=0,0,0&amp;vpa=25&amp;vtp=1&amp;bbb=1"/>
          <p:cNvSpPr/>
          <p:nvPr/>
        </p:nvSpPr>
        <p:spPr>
          <a:xfrm>
            <a:off x="922401" y="1407415"/>
            <a:ext cx="743649"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mc:AlternateContent xmlns:mc="http://schemas.openxmlformats.org/markup-compatibility/2006">
        <mc:Choice xmlns:a14="http://schemas.microsoft.com/office/drawing/2010/main" Requires="a14">
          <p:sp>
            <p:nvSpPr>
              <p:cNvPr id="4" name="QC_6_BD.78_2#1327ad09f.choices?pid=8a043ea7c&amp;color=0,0,0&amp;vtp=1&amp;bbb=1&amp;hb=1"/>
              <p:cNvSpPr/>
              <p:nvPr/>
            </p:nvSpPr>
            <p:spPr>
              <a:xfrm>
                <a:off x="722376" y="1822450"/>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A.启动子编码的起始密码子是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聚合酶识别和结合的部位，驱动基因转录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，可以用能产生相同黏性末端的不同种限制酶切割含有目的基因的片段和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.构建基因表达载体时，目的基因的转录模板链的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端应与启动子连接</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.基因表达载体上的抗生素合成基因常用于重组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p>
            </p:txBody>
          </p:sp>
        </mc:Choice>
        <mc:Fallback>
          <p:sp>
            <p:nvSpPr>
              <p:cNvPr id="4" name="QC_6_BD.78_2#1327ad09f.choices?pid=8a043ea7c&amp;color=0,0,0&amp;vtp=1&amp;bbb=1&amp;hb=1"/>
              <p:cNvSpPr>
                <a:spLocks noRot="1" noChangeAspect="1" noMove="1" noResize="1" noEditPoints="1" noAdjustHandles="1" noChangeArrowheads="1" noChangeShapeType="1" noTextEdit="1"/>
              </p:cNvSpPr>
              <p:nvPr/>
            </p:nvSpPr>
            <p:spPr>
              <a:xfrm>
                <a:off x="722376" y="1822450"/>
                <a:ext cx="10753344" cy="2253234"/>
              </a:xfrm>
              <a:prstGeom prst="rect">
                <a:avLst/>
              </a:prstGeom>
              <a:blipFill rotWithShape="1">
                <a:blip r:embed="rId1"/>
                <a:stretch>
                  <a:fillRect l="-4" r="-89" b="-20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0_1#1327ad09f?vop=1&amp;pid=8a043ea7c&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启动子位于基因上游，是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聚合酶识别和结合的部位，能驱动基因转录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，而密码子位于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上，A错误；有些不同种限制酶切割后能产生相同的黏性末端，构建基因表达载体时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以用这些不同种限制酶切割含有目的基因的片段和载体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，B正确；转录时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聚合酶沿着转录模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端向</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端移动，因此构建基因表达载体时，目的基因的转录模板链的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端应与启动子连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，C错误；基因表达载体上的抗生素抗性基因常用于重组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，而抗生素合成基因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一般不用于常规的重组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筛选，D错误。</a:t>
                </a:r>
                <a:endParaRPr lang="en-US" altLang="zh-CN" sz="2200" dirty="0"/>
              </a:p>
            </p:txBody>
          </p:sp>
        </mc:Choice>
        <mc:Fallback>
          <p:sp>
            <p:nvSpPr>
              <p:cNvPr id="2" name="QC_6_AS.80_1#1327ad09f?vop=1&amp;pid=8a043ea7c&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1_1#0d9f8e615?pid=8a043ea7c&amp;color=0,0,0&amp;vtp=1&amp;bt=1&amp;bbb=1&amp;hb=1"/>
          <p:cNvSpPr/>
          <p:nvPr/>
        </p:nvSpPr>
        <p:spPr>
          <a:xfrm>
            <a:off x="722376" y="972000"/>
            <a:ext cx="10753344" cy="1017905"/>
          </a:xfrm>
          <a:prstGeom prst="rect">
            <a:avLst/>
          </a:prstGeom>
          <a:noFill/>
        </p:spPr>
        <p:txBody>
          <a:bodyPr wrap="none" lIns="0" tIns="0" rIns="0" bIns="0" rtlCol="0" anchor="t"/>
          <a:lstStyle/>
          <a:p>
            <a:pPr algn="l" latinLnBrk="1">
              <a:lnSpc>
                <a:spcPts val="2800"/>
              </a:lnSpc>
            </a:pP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6.如表所示为5种限制酶的识别序列及切割位点，图1为某种质粒，</a:t>
            </a: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图中标出了限制酶的酶切位点，图</a:t>
            </a:r>
            <a:endPar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2800"/>
              </a:lnSpc>
            </a:pP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为某种目的基因及限制酶的酶切位点。现要将图中的目的基因定向插入质粒中</a:t>
            </a: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。下列有关叙述错误</a:t>
            </a:r>
            <a:endPar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2600"/>
              </a:lnSpc>
            </a:pP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的是(</a:t>
            </a:r>
            <a:r>
              <a:rPr lang="en-US" altLang="zh-CN" sz="19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9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900" dirty="0"/>
          </a:p>
        </p:txBody>
      </p:sp>
      <mc:AlternateContent xmlns:mc="http://schemas.openxmlformats.org/markup-compatibility/2006" xmlns:a14="http://schemas.microsoft.com/office/drawing/2010/main">
        <mc:Choice Requires="a14">
          <p:graphicFrame>
            <p:nvGraphicFramePr>
              <p:cNvPr id="54" name="QC_6_BD.81_2#0d9f8e615?colgroup=16,24&amp;pid=8a043ea7c&amp;color=0,0,0&amp;vtp=1&amp;bbb=1"/>
              <p:cNvGraphicFramePr>
                <a:graphicFrameLocks noGrp="1"/>
              </p:cNvGraphicFramePr>
              <p:nvPr/>
            </p:nvGraphicFramePr>
            <p:xfrm>
              <a:off x="722376" y="2110427"/>
              <a:ext cx="10725912" cy="2256855"/>
            </p:xfrm>
            <a:graphic>
              <a:graphicData uri="http://schemas.openxmlformats.org/drawingml/2006/table">
                <a:tbl>
                  <a:tblPr/>
                  <a:tblGrid>
                    <a:gridCol w="4288536"/>
                    <a:gridCol w="6437376"/>
                  </a:tblGrid>
                  <a:tr h="379413">
                    <a:tc>
                      <a:txBody>
                        <a:bodyPr/>
                        <a:lstStyle/>
                        <a:p>
                          <a:pPr algn="ctr" latinLnBrk="1" hangingPunct="0">
                            <a:lnSpc>
                              <a:spcPts val="2500"/>
                            </a:lnSpc>
                          </a:pPr>
                          <a:r>
                            <a:rPr lang="en-US" altLang="zh-CN" sz="19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500"/>
                            </a:lnSpc>
                          </a:pP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识别序列和切割位点</a:t>
                          </a:r>
                          <a14:m>
                            <m:oMath xmlns:m="http://schemas.openxmlformats.org/officeDocument/2006/math">
                              <m:d>
                                <m:dPr>
                                  <m:begChr m:val=""/>
                                  <m:endChr m:val=""/>
                                  <m:ctrlPr>
                                    <a:rPr lang="en-US" altLang="zh-CN" sz="19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9570">
                    <a:tc>
                      <a:txBody>
                        <a:bodyPr/>
                        <a:lstStyle/>
                        <a:p>
                          <a:pPr algn="ctr" latinLnBrk="1" hangingPunct="0">
                            <a:lnSpc>
                              <a:spcPts val="2600"/>
                            </a:lnSpc>
                          </a:pPr>
                          <a14:m>
                            <m:oMath xmlns:m="http://schemas.openxmlformats.org/officeDocument/2006/math">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600"/>
                            </a:lnSpc>
                          </a:pPr>
                          <a14:m>
                            <m:oMath xmlns:m="http://schemas.openxmlformats.org/officeDocument/2006/math">
                              <m:d>
                                <m:dPr>
                                  <m:begChr m:val=""/>
                                  <m:endChr m:val=""/>
                                  <m:ctrlPr>
                                    <a:rPr lang="en-US" altLang="zh-CN" sz="19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9570">
                    <a:tc>
                      <a:txBody>
                        <a:bodyPr/>
                        <a:lstStyle/>
                        <a:p>
                          <a:pPr algn="ctr" latinLnBrk="1" hangingPunct="0">
                            <a:lnSpc>
                              <a:spcPts val="2600"/>
                            </a:lnSpc>
                          </a:pPr>
                          <a14:m>
                            <m:oMath xmlns:m="http://schemas.openxmlformats.org/officeDocument/2006/math">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600"/>
                            </a:lnSpc>
                          </a:pPr>
                          <a14:m>
                            <m:oMath xmlns:m="http://schemas.openxmlformats.org/officeDocument/2006/math">
                              <m:d>
                                <m:dPr>
                                  <m:begChr m:val=""/>
                                  <m:endChr m:val=""/>
                                  <m:ctrlPr>
                                    <a:rPr lang="en-US" altLang="zh-CN" sz="19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9570">
                    <a:tc>
                      <a:txBody>
                        <a:bodyPr/>
                        <a:lstStyle/>
                        <a:p>
                          <a:pPr algn="ctr" latinLnBrk="1" hangingPunct="0">
                            <a:lnSpc>
                              <a:spcPts val="2600"/>
                            </a:lnSpc>
                          </a:pPr>
                          <a14:m>
                            <m:oMath xmlns:m="http://schemas.openxmlformats.org/officeDocument/2006/math">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m:rPr>
                                  <m:nor/>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600"/>
                            </a:lnSpc>
                          </a:pPr>
                          <a14:m>
                            <m:oMath xmlns:m="http://schemas.openxmlformats.org/officeDocument/2006/math">
                              <m:d>
                                <m:dPr>
                                  <m:begChr m:val=""/>
                                  <m:endChr m:val=""/>
                                  <m:ctrlPr>
                                    <a:rPr lang="en-US" altLang="zh-CN" sz="19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AGCTT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4366">
                    <a:tc>
                      <a:txBody>
                        <a:bodyPr/>
                        <a:lstStyle/>
                        <a:p>
                          <a:pPr algn="ctr" latinLnBrk="1" hangingPunct="0">
                            <a:lnSpc>
                              <a:spcPts val="2600"/>
                            </a:lnSpc>
                          </a:pPr>
                          <a14:m>
                            <m:oMath xmlns:m="http://schemas.openxmlformats.org/officeDocument/2006/math">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9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600"/>
                            </a:lnSpc>
                          </a:pPr>
                          <a14:m>
                            <m:oMath xmlns:m="http://schemas.openxmlformats.org/officeDocument/2006/math">
                              <m:d>
                                <m:dPr>
                                  <m:begChr m:val=""/>
                                  <m:endChr m:val=""/>
                                  <m:ctrlPr>
                                    <a:rPr lang="en-US" altLang="zh-CN" sz="19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CTAGC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4366">
                    <a:tc>
                      <a:txBody>
                        <a:bodyPr/>
                        <a:lstStyle/>
                        <a:p>
                          <a:pPr algn="ctr" latinLnBrk="1" hangingPunct="0">
                            <a:lnSpc>
                              <a:spcPts val="2600"/>
                            </a:lnSpc>
                          </a:pPr>
                          <a14:m>
                            <m:oMath xmlns:m="http://schemas.openxmlformats.org/officeDocument/2006/math">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9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600"/>
                            </a:lnSpc>
                          </a:pPr>
                          <a14:m>
                            <m:oMath xmlns:m="http://schemas.openxmlformats.org/officeDocument/2006/math">
                              <m:d>
                                <m:dPr>
                                  <m:begChr m:val=""/>
                                  <m:endChr m:val=""/>
                                  <m:ctrlPr>
                                    <a:rPr lang="en-US" altLang="zh-CN" sz="19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19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AATTG</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4" name="QC_6_BD.81_2#0d9f8e615?colgroup=16,24&amp;pid=8a043ea7c&amp;color=0,0,0&amp;vtp=1&amp;bbb=1"/>
              <p:cNvGraphicFramePr>
                <a:graphicFrameLocks noGrp="1"/>
              </p:cNvGraphicFramePr>
              <p:nvPr/>
            </p:nvGraphicFramePr>
            <p:xfrm>
              <a:off x="722376" y="2110427"/>
              <a:ext cx="10725912" cy="2256855"/>
            </p:xfrm>
            <a:graphic>
              <a:graphicData uri="http://schemas.openxmlformats.org/drawingml/2006/table">
                <a:tbl>
                  <a:tblPr/>
                  <a:tblGrid>
                    <a:gridCol w="4288536"/>
                    <a:gridCol w="6437376"/>
                  </a:tblGrid>
                  <a:tr h="379730">
                    <a:tc>
                      <a:txBody>
                        <a:bodyPr/>
                        <a:lstStyle/>
                        <a:p>
                          <a:pPr algn="ctr" latinLnBrk="1" hangingPunct="0">
                            <a:lnSpc>
                              <a:spcPts val="2500"/>
                            </a:lnSpc>
                          </a:pPr>
                          <a:r>
                            <a:rPr lang="en-US" altLang="zh-CN" sz="19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6957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6957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6957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8417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8417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C_6_AN.82_1#0d9f8e615.bracket?pid=8a043ea7c&amp;color=0,0,0&amp;vpa=26&amp;vtp=1"/>
          <p:cNvSpPr/>
          <p:nvPr/>
        </p:nvSpPr>
        <p:spPr>
          <a:xfrm>
            <a:off x="1397063" y="1672405"/>
            <a:ext cx="336550" cy="310071"/>
          </a:xfrm>
          <a:prstGeom prst="rect">
            <a:avLst/>
          </a:prstGeom>
          <a:noFill/>
        </p:spPr>
        <p:txBody>
          <a:bodyPr wrap="none" lIns="0" tIns="0" rIns="0" bIns="0" rtlCol="0" anchor="t"/>
          <a:lstStyle/>
          <a:p>
            <a:pPr algn="ctr" latinLnBrk="1">
              <a:lnSpc>
                <a:spcPts val="2600"/>
              </a:lnSpc>
            </a:pPr>
            <a:r>
              <a:rPr lang="en-US" altLang="zh-CN" sz="19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900" dirty="0"/>
          </a:p>
        </p:txBody>
      </p:sp>
      <p:pic>
        <p:nvPicPr>
          <p:cNvPr id="5" name="QC_6_BD.81_3#0d9f8e615?htil=7&amp;pid=8a043ea7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78040" y="4498027"/>
            <a:ext cx="4279392" cy="176479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6_BD.81_4#0d9f8e615.choices?htil=7&amp;pid=8a043ea7c&amp;color=0,0,0&amp;vtp=1&amp;bbb=1"/>
              <p:cNvSpPr/>
              <p:nvPr/>
            </p:nvSpPr>
            <p:spPr>
              <a:xfrm>
                <a:off x="722376" y="4498027"/>
                <a:ext cx="6345936" cy="1371918"/>
              </a:xfrm>
              <a:prstGeom prst="rect">
                <a:avLst/>
              </a:prstGeom>
              <a:noFill/>
            </p:spPr>
            <p:txBody>
              <a:bodyPr wrap="none" lIns="0" tIns="0" rIns="0" bIns="0" rtlCol="0" anchor="t"/>
              <a:lstStyle/>
              <a:p>
                <a:pPr algn="l" latinLnBrk="1">
                  <a:lnSpc>
                    <a:spcPts val="2800"/>
                  </a:lnSpc>
                </a:pP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A.目的基因必须插入启动子和终止子之间</a:t>
                </a:r>
                <a:endParaRPr lang="en-US" altLang="zh-CN" sz="1900" dirty="0"/>
              </a:p>
              <a:p>
                <a:pPr latinLnBrk="1">
                  <a:lnSpc>
                    <a:spcPts val="2800"/>
                  </a:lnSpc>
                </a:pP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.构建基因表达载体时一定要用到</a:t>
                </a:r>
                <a14:m>
                  <m:oMath xmlns:m="http://schemas.openxmlformats.org/officeDocument/2006/math">
                    <m:r>
                      <m:rPr>
                        <m:sty m:val="p"/>
                      </m:rPr>
                      <a:rPr lang="en-US" altLang="zh-CN" sz="19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a:t>
                </a:r>
                <a:endParaRPr lang="en-US" altLang="zh-CN" sz="1900" dirty="0"/>
              </a:p>
              <a:p>
                <a:pPr latinLnBrk="1">
                  <a:lnSpc>
                    <a:spcPts val="2800"/>
                  </a:lnSpc>
                </a:pP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.切割图中目的基因和质粒时必须选用相同的限制酶</a:t>
                </a:r>
                <a:endParaRPr lang="en-US" altLang="zh-CN" sz="1900" dirty="0"/>
              </a:p>
              <a:p>
                <a:pPr latinLnBrk="1">
                  <a:lnSpc>
                    <a:spcPts val="2600"/>
                  </a:lnSpc>
                </a:pPr>
                <a:r>
                  <a:rPr lang="en-US" altLang="zh-CN" sz="19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9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.切割目的基因和质粒时一定用到的酶是</a:t>
                </a:r>
                <a14:m>
                  <m:oMath xmlns:m="http://schemas.openxmlformats.org/officeDocument/2006/math">
                    <m:r>
                      <a:rPr lang="en-US" altLang="zh-CN" sz="19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19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19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6" name="QC_6_BD.81_4#0d9f8e615.choices?htil=7&amp;pid=8a043ea7c&amp;color=0,0,0&amp;vtp=1&amp;bbb=1"/>
              <p:cNvSpPr>
                <a:spLocks noRot="1" noChangeAspect="1" noMove="1" noResize="1" noEditPoints="1" noAdjustHandles="1" noChangeArrowheads="1" noChangeShapeType="1" noTextEdit="1"/>
              </p:cNvSpPr>
              <p:nvPr/>
            </p:nvSpPr>
            <p:spPr>
              <a:xfrm>
                <a:off x="722376" y="4498027"/>
                <a:ext cx="6345936" cy="1371918"/>
              </a:xfrm>
              <a:prstGeom prst="rect">
                <a:avLst/>
              </a:prstGeom>
              <a:blipFill rotWithShape="1">
                <a:blip r:embed="rId3"/>
                <a:stretch>
                  <a:fillRect l="-6" t="-23" r="2" b="-180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3_1#0d9f8e615?vop=1&amp;pid=8a043ea7c&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目的基因必须插入启动子和终止子之间才能进行表达，A正确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。目的基因和质粒的连接要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连接酶，B正确。切割图中目的基因和质粒时只要形成的黏性末端相同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，就可以将二者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，不一定要选用相同的限制酶，C错误。结合图1、2和表格可知，图中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于目的基因内</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的酶切位点位于标记基因内</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Ⅰ在质粒上无相应识别序列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，且其他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Ⅰ产生的黏性末端不同，故切割目的基因应选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；质粒上无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Ⅰ的酶切位点，但</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切出的黏性末端相同，故可选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mc:Choice>
        <mc:Fallback>
          <p:sp>
            <p:nvSpPr>
              <p:cNvPr id="2" name="QC_6_AS.83_1#0d9f8e615?vop=1&amp;pid=8a043ea7c&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1435"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84_1#0b6a8298a?pid=8a043ea7c&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[广东广州2025高二期中]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如图分别表示某种质粒和含目的基因的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，利用相关工具酶将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二者构建成基因表达载体并导入受体菌。下列关于构建基因表达载体时限制酶的选择叙述正确的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84_1#0b6a8298a?pid=8a043ea7c&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045" b="-3491"/>
                </a:stretch>
              </a:blipFill>
            </p:spPr>
            <p:txBody>
              <a:bodyPr/>
              <a:lstStyle/>
              <a:p>
                <a:r>
                  <a:rPr lang="zh-CN" altLang="en-US">
                    <a:noFill/>
                  </a:rPr>
                  <a:t> </a:t>
                </a:r>
              </a:p>
            </p:txBody>
          </p:sp>
        </mc:Fallback>
      </mc:AlternateContent>
      <p:pic>
        <p:nvPicPr>
          <p:cNvPr id="4" name="QC_6_BD.84_3#0b6a8298a?htil=1&amp;pid=8a043ea7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984248" y="2408877"/>
            <a:ext cx="2843784" cy="14173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6_BD.84_4#0b6a8298a?htil=1&amp;pid=8a043ea7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13448" y="2500317"/>
            <a:ext cx="3547872" cy="132588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6_BD.84_5#0b6a8298a?pid=8a043ea7c&amp;color=0,0,0&amp;vtp=1&amp;bbb=1"/>
              <p:cNvSpPr/>
              <p:nvPr/>
            </p:nvSpPr>
            <p:spPr>
              <a:xfrm>
                <a:off x="722376" y="3958277"/>
                <a:ext cx="10753344" cy="2263902"/>
              </a:xfrm>
              <a:prstGeom prst="rect">
                <a:avLst/>
              </a:prstGeom>
              <a:noFill/>
            </p:spPr>
            <p:txBody>
              <a:bodyPr wrap="none" lIns="0" tIns="0" rIns="0" bIns="0" rtlCol="0" anchor="t"/>
              <a:lstStyle/>
              <a:p>
                <a:pPr algn="l" latinLnBrk="1">
                  <a:lnSpc>
                    <a:spcPts val="37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𝑇𝑒𝑡</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表示四环素抗性基因；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𝐴𝑚𝑝</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表示氨苄青霉素抗性基因；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限制酶识别序列及其切割位点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4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GGG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6" name="QC_6_BD.84_5#0b6a8298a?pid=8a043ea7c&amp;color=0,0,0&amp;vtp=1&amp;bbb=1"/>
              <p:cNvSpPr>
                <a:spLocks noRot="1" noChangeAspect="1" noMove="1" noResize="1" noEditPoints="1" noAdjustHandles="1" noChangeArrowheads="1" noChangeShapeType="1" noTextEdit="1"/>
              </p:cNvSpPr>
              <p:nvPr/>
            </p:nvSpPr>
            <p:spPr>
              <a:xfrm>
                <a:off x="722376" y="3958277"/>
                <a:ext cx="10753344" cy="2263902"/>
              </a:xfrm>
              <a:prstGeom prst="rect">
                <a:avLst/>
              </a:prstGeom>
              <a:blipFill rotWithShape="1">
                <a:blip r:embed="rId4"/>
                <a:stretch>
                  <a:fillRect l="-4" t="-14" b="-2084"/>
                </a:stretch>
              </a:blipFill>
            </p:spPr>
            <p:txBody>
              <a:bodyPr/>
              <a:lstStyle/>
              <a:p>
                <a:r>
                  <a:rPr lang="zh-CN" altLang="en-US">
                    <a:noFill/>
                  </a:rPr>
                  <a:t> </a:t>
                </a:r>
              </a:p>
            </p:txBody>
          </p:sp>
        </mc:Fallback>
      </mc:AlternateContent>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86_1#0b6a8298a.choices?pid=8a043ea7c&amp;color=0,0,0&amp;vtp=1&amp;bt=1&amp;bbb=1"/>
              <p:cNvSpPr/>
              <p:nvPr/>
            </p:nvSpPr>
            <p:spPr>
              <a:xfrm>
                <a:off x="722376" y="972000"/>
                <a:ext cx="10753344"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Ⅰ，则目的基因在不同受体菌中表达的产物一定相同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Ⅰ，则含有目的基因的受体菌能在含氨苄青霉素的培养基中生长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Ⅰ，能在含四环素的培养基中生长的受体菌一定含有目的基因</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Ⅰ切割质粒，则需用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dirty="0"/>
              </a:p>
            </p:txBody>
          </p:sp>
        </mc:Choice>
        <mc:Fallback>
          <p:sp>
            <p:nvSpPr>
              <p:cNvPr id="2" name="QC_6_BD.86_1#0b6a8298a.choices?pid=8a043ea7c&amp;color=0,0,0&amp;vtp=1&amp;bt=1&amp;bbb=1"/>
              <p:cNvSpPr>
                <a:spLocks noRot="1" noChangeAspect="1" noMove="1" noResize="1" noEditPoints="1" noAdjustHandles="1" noChangeArrowheads="1" noChangeShapeType="1" noTextEdit="1"/>
              </p:cNvSpPr>
              <p:nvPr/>
            </p:nvSpPr>
            <p:spPr>
              <a:xfrm>
                <a:off x="722376" y="972000"/>
                <a:ext cx="10753344" cy="1782953"/>
              </a:xfrm>
              <a:prstGeom prst="rect">
                <a:avLst/>
              </a:prstGeom>
              <a:blipFill rotWithShape="1">
                <a:blip r:embed="rId1"/>
                <a:stretch>
                  <a:fillRect l="-4" t="-25" b="-2546"/>
                </a:stretch>
              </a:blipFill>
            </p:spPr>
            <p:txBody>
              <a:bodyPr/>
              <a:lstStyle/>
              <a:p>
                <a:r>
                  <a:rPr lang="zh-CN" altLang="en-US">
                    <a:noFill/>
                  </a:rPr>
                  <a:t> </a:t>
                </a:r>
              </a:p>
            </p:txBody>
          </p:sp>
        </mc:Fallback>
      </mc:AlternateContent>
      <p:sp>
        <p:nvSpPr>
          <p:cNvPr id="3" name="QC_6_AN.85_1#0b6a8298a.bracket?pid=8a043ea7c&amp;color=0,0,0&amp;vpa=27&amp;vtp=1&amp;answeroption=D"/>
          <p:cNvSpPr txBox="1"/>
          <p:nvPr/>
        </p:nvSpPr>
        <p:spPr>
          <a:xfrm>
            <a:off x="595376" y="2384113"/>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7_1#0b6a8298a?vop=1&amp;pid=8a043ea7c&amp;color=0,0,0&amp;vtp=1&amp;bt=1&amp;bbb=1&amp;hb=1"/>
              <p:cNvSpPr/>
              <p:nvPr/>
            </p:nvSpPr>
            <p:spPr>
              <a:xfrm>
                <a:off x="722376" y="972000"/>
                <a:ext cx="10753344" cy="4069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用同一种限制酶切割质粒和含目的基因的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目的基因可能会反向连接到质粒上，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因此目的基因表达的产物可能不相同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，会破坏质粒上的氨苄青霉素抗性基因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，使含有目的基因的受体菌不能在含氨苄青霉素的培养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基中生长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，B错误。若选择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，重组质粒上含有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正常的四环素抗性基因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，能在含四环素的培养基中生长的受体菌有可能导入了重组质粒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，也有可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能导入了空质粒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片段上有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的识别序列但没有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Ⅰ的识别序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片段；因为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切割后产生的黏性末端与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割后产生的黏性末端相同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Ⅰ切割质粒，则需用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切割含目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片段，D正确。</a:t>
                </a:r>
                <a:endParaRPr lang="en-US" altLang="zh-CN" sz="2200" dirty="0"/>
              </a:p>
            </p:txBody>
          </p:sp>
        </mc:Choice>
        <mc:Fallback>
          <p:sp>
            <p:nvSpPr>
              <p:cNvPr id="2" name="QC_6_AS.87_1#0b6a8298a?vop=1&amp;pid=8a043ea7c&amp;color=0,0,0&amp;vtp=1&amp;bt=1&amp;bbb=1&amp;hb=1"/>
              <p:cNvSpPr>
                <a:spLocks noRot="1" noChangeAspect="1" noMove="1" noResize="1" noEditPoints="1" noAdjustHandles="1" noChangeArrowheads="1" noChangeShapeType="1" noTextEdit="1"/>
              </p:cNvSpPr>
              <p:nvPr/>
            </p:nvSpPr>
            <p:spPr>
              <a:xfrm>
                <a:off x="722376" y="972000"/>
                <a:ext cx="10753344" cy="4069334"/>
              </a:xfrm>
              <a:prstGeom prst="rect">
                <a:avLst/>
              </a:prstGeom>
              <a:blipFill rotWithShape="1">
                <a:blip r:embed="rId1"/>
                <a:stretch>
                  <a:fillRect l="-4" t="-11" r="-2055" b="-11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8_1#5b7689449?pid=eba8cdd2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[福建三明六校2025高二联考]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下列有关将目的基因导入受体细胞的叙述，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9_1#5b7689449.bracket?pid=eba8cdd28&amp;color=0,0,0&amp;vpa=28&amp;vtp=1"/>
          <p:cNvSpPr/>
          <p:nvPr/>
        </p:nvSpPr>
        <p:spPr>
          <a:xfrm>
            <a:off x="10404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4" name="QC_6_BD.88_2#5b7689449.choices?pid=eba8cdd28&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A.将目的基因导入裸子植物细胞采用最多的方法是花粉管通道法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.植物的受体细胞可以是受精卵，也可以是叶肉细胞等体细胞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.将目的基因导入大肠杆菌可以直接操作，一般不需要预先处理大肠杆菌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.利用农杆菌转化法将目的基因插入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上并整合到受体细胞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上，其实质是基因突变</a:t>
                </a:r>
                <a:endParaRPr lang="en-US" altLang="zh-CN" sz="2000" dirty="0"/>
              </a:p>
            </p:txBody>
          </p:sp>
        </mc:Choice>
        <mc:Fallback>
          <p:sp>
            <p:nvSpPr>
              <p:cNvPr id="4" name="QC_6_BD.88_2#5b7689449.choices?pid=eba8cdd28&amp;color=0,0,0&amp;vtp=1&amp;bbb=1"/>
              <p:cNvSpPr>
                <a:spLocks noRot="1" noChangeAspect="1" noMove="1" noResize="1" noEditPoints="1" noAdjustHandles="1" noChangeArrowheads="1" noChangeShapeType="1" noTextEdit="1"/>
              </p:cNvSpPr>
              <p:nvPr/>
            </p:nvSpPr>
            <p:spPr>
              <a:xfrm>
                <a:off x="722376" y="143649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0_1#5b7689449?vop=1&amp;pid=eba8cdd28&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将目的基因导入裸子植物细胞采用最多的方法是农杆菌转化法，A错误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；植物的受体细胞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可以是受精卵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，也可以是叶肉细胞等体细胞，B正确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；将目的基因导入大肠杆菌一般需要先用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处理大肠杆菌，使其处于感受态，C错误；农杆菌细胞内含有</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质粒，目的基因插入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上，侵染植物细胞后</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转移到被侵染的细胞，并整合到该细胞的染色体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，属于基因重组，D错误。</a:t>
                </a:r>
                <a:endParaRPr lang="en-US" altLang="zh-CN" sz="2200" dirty="0"/>
              </a:p>
            </p:txBody>
          </p:sp>
        </mc:Choice>
        <mc:Fallback>
          <p:sp>
            <p:nvSpPr>
              <p:cNvPr id="2" name="QC_6_AS.90_1#5b7689449?vop=1&amp;pid=eba8cdd28&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_1#2ae0faf40?pid=2f962ca9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[北京西城区2025高二期中]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连接酶功能的描述，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_1#2ae0faf40?pid=2f962ca93&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6_AN.5_1#2ae0faf40.bracket?pid=2f962ca93&amp;color=0,0,0&amp;vpa=2&amp;vtp=1"/>
          <p:cNvSpPr/>
          <p:nvPr/>
        </p:nvSpPr>
        <p:spPr>
          <a:xfrm>
            <a:off x="8872601"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4_2#2ae0faf40.choices?pid=2f962ca93&amp;color=0,0,0&amp;vtp=1&amp;bbb=1"/>
              <p:cNvSpPr/>
              <p:nvPr/>
            </p:nvSpPr>
            <p:spPr>
              <a:xfrm>
                <a:off x="722376" y="13843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A.将碱基、脱氧核糖、磷酸连接起来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.在基因工程中只作用于两个黏性末端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聚合酶作用的部位相同，作用对象不同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复制时母链与子链间形成氢键</a:t>
                </a:r>
                <a:endParaRPr lang="en-US" altLang="zh-CN" sz="2000" dirty="0"/>
              </a:p>
            </p:txBody>
          </p:sp>
        </mc:Choice>
        <mc:Fallback>
          <p:sp>
            <p:nvSpPr>
              <p:cNvPr id="4" name="QC_6_BD.4_2#2ae0faf40.choices?pid=2f962ca93&amp;color=0,0,0&amp;vtp=1&amp;bbb=1"/>
              <p:cNvSpPr>
                <a:spLocks noRot="1" noChangeAspect="1" noMove="1" noResize="1" noEditPoints="1" noAdjustHandles="1" noChangeArrowheads="1" noChangeShapeType="1" noTextEdit="1"/>
              </p:cNvSpPr>
              <p:nvPr/>
            </p:nvSpPr>
            <p:spPr>
              <a:xfrm>
                <a:off x="722376" y="1384300"/>
                <a:ext cx="10753344" cy="1796034"/>
              </a:xfrm>
              <a:prstGeom prst="rect">
                <a:avLst/>
              </a:prstGeom>
              <a:blipFill rotWithShape="1">
                <a:blip r:embed="rId2"/>
                <a:stretch>
                  <a:fillRect l="-4"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91_1#6454978c6?pid=eba8cdd28&amp;color=0,0,0&amp;vtp=1&amp;bt=1&amp;bbb=1&amp;hb=1"/>
              <p:cNvSpPr/>
              <p:nvPr/>
            </p:nvSpPr>
            <p:spPr>
              <a:xfrm>
                <a:off x="722376" y="972000"/>
                <a:ext cx="10753344" cy="855853"/>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[江苏无锡六校2025高二联考]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如图为转基因抗冻番茄培育过程的示意图（其中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𝑝</m:t>
                        </m:r>
                      </m:e>
                      <m:sup>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为氨苄青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霉素抗性基因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91_1#6454978c6?pid=eba8cdd28&amp;color=0,0,0&amp;vtp=1&amp;bt=1&amp;bbb=1&amp;hb=1"/>
              <p:cNvSpPr>
                <a:spLocks noRot="1" noChangeAspect="1" noMove="1" noResize="1" noEditPoints="1" noAdjustHandles="1" noChangeArrowheads="1" noChangeShapeType="1" noTextEdit="1"/>
              </p:cNvSpPr>
              <p:nvPr/>
            </p:nvSpPr>
            <p:spPr>
              <a:xfrm>
                <a:off x="722376" y="972000"/>
                <a:ext cx="10753344" cy="855853"/>
              </a:xfrm>
              <a:prstGeom prst="rect">
                <a:avLst/>
              </a:prstGeom>
              <a:blipFill rotWithShape="1">
                <a:blip r:embed="rId1"/>
                <a:stretch>
                  <a:fillRect l="-4" t="-53" r="-130" b="-5304"/>
                </a:stretch>
              </a:blipFill>
            </p:spPr>
            <p:txBody>
              <a:bodyPr/>
              <a:lstStyle/>
              <a:p>
                <a:r>
                  <a:rPr lang="zh-CN" altLang="en-US">
                    <a:noFill/>
                  </a:rPr>
                  <a:t> </a:t>
                </a:r>
              </a:p>
            </p:txBody>
          </p:sp>
        </mc:Fallback>
      </mc:AlternateContent>
      <p:sp>
        <p:nvSpPr>
          <p:cNvPr id="3" name="QC_6_AN.92_1#6454978c6.bracket?pid=eba8cdd28&amp;color=0,0,0&amp;vpa=29&amp;vtp=1"/>
          <p:cNvSpPr/>
          <p:nvPr/>
        </p:nvSpPr>
        <p:spPr>
          <a:xfrm>
            <a:off x="4986401" y="14228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6_BD.91_2#6454978c6?htil=9&amp;pid=eba8cdd2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73931" y="1956185"/>
            <a:ext cx="5239512" cy="23042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91_3#6454978c6.choices?htil=9&amp;pid=eba8cdd28&amp;color=0,0,0&amp;vtp=1&amp;bbb=1&amp;hb=1"/>
              <p:cNvSpPr/>
              <p:nvPr/>
            </p:nvSpPr>
            <p:spPr>
              <a:xfrm>
                <a:off x="722376" y="1829185"/>
                <a:ext cx="5376672"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A.可同时选用限制酶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Ⅰ对含目的基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进行切割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.过程②中，通常直接将过程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①得到的产物注入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受体细胞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.过程③需要用到纤维素酶和果胶酶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，以便获得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并培养活的原生质体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.过程④中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，若利用探针在试管苗细胞内检测到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，则转基因成功</a:t>
                </a:r>
                <a:endParaRPr lang="en-US" altLang="zh-CN" sz="2000" dirty="0"/>
              </a:p>
            </p:txBody>
          </p:sp>
        </mc:Choice>
        <mc:Fallback>
          <p:sp>
            <p:nvSpPr>
              <p:cNvPr id="5" name="QC_6_BD.91_3#6454978c6.choices?htil=9&amp;pid=eba8cdd28&amp;color=0,0,0&amp;vtp=1&amp;bbb=1&amp;hb=1"/>
              <p:cNvSpPr>
                <a:spLocks noRot="1" noChangeAspect="1" noMove="1" noResize="1" noEditPoints="1" noAdjustHandles="1" noChangeArrowheads="1" noChangeShapeType="1" noTextEdit="1"/>
              </p:cNvSpPr>
              <p:nvPr/>
            </p:nvSpPr>
            <p:spPr>
              <a:xfrm>
                <a:off x="722376" y="1829185"/>
                <a:ext cx="5376672" cy="3637534"/>
              </a:xfrm>
              <a:prstGeom prst="rect">
                <a:avLst/>
              </a:prstGeom>
              <a:blipFill rotWithShape="1">
                <a:blip r:embed="rId3"/>
                <a:stretch>
                  <a:fillRect l="-7" t="-11" r="-1609" b="-123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3_1#6454978c6?vop=1&amp;pid=eba8cdd28&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目的基因两侧分别有限制酶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，且质粒上也含有这两种限制酶的切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割位点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，所以可同时选用限制酶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Ⅰ对含目的基因的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进行切割，A正确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因导入植物细胞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，常用花粉管通道法或农杆菌转化法，B错误；过程③为植物组织培养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用纤维素酶和果胶酶处理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，C错误；过程④中，若利用探针在试管苗细胞内检测到目的基因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能说明转基因成功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，转基因成功的标志是目的基因成功表达，并出现相应性状，D错误。</a:t>
                </a:r>
                <a:endParaRPr lang="en-US" altLang="zh-CN" sz="2200" dirty="0"/>
              </a:p>
            </p:txBody>
          </p:sp>
        </mc:Choice>
        <mc:Fallback>
          <p:sp>
            <p:nvSpPr>
              <p:cNvPr id="2" name="QC_6_AS.93_1#6454978c6?vop=1&amp;pid=eba8cdd28&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774"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4_1#e7765efe7?pid=f457625b0&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[湖北荆州沙市中学2025高二月考]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目的基因导入受体细胞后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，是否可以稳定维持和表达其遗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，只有通过检测与鉴定才能知道。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下列检测与鉴定方法中错误的是(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5_1#e7765efe7.bracket?pid=f457625b0&amp;color=0,0,0&amp;vpa=30&amp;vtp=1"/>
          <p:cNvSpPr/>
          <p:nvPr/>
        </p:nvSpPr>
        <p:spPr>
          <a:xfrm>
            <a:off x="9050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94_2#e7765efe7.choices?pid=f457625b0&amp;color=0,0,0&amp;vtp=1&amp;bbb=1"/>
              <p:cNvSpPr/>
              <p:nvPr/>
            </p:nvSpPr>
            <p:spPr>
              <a:xfrm>
                <a:off x="722376" y="182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A.可采用分子杂交技术检测目的基因是否转录出了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.用相应的抗体进行抗原—抗体杂交，检测目的基因是否翻译成蛋白质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.用显微镜观察染色体的形态和结构检测受体细胞是否导入了目的基因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.做抗虫或抗病的接种实验，检测转基因生物是否具有抗性以及抗性的程度</a:t>
                </a:r>
                <a:endParaRPr lang="en-US" altLang="zh-CN" sz="2000" dirty="0"/>
              </a:p>
            </p:txBody>
          </p:sp>
        </mc:Choice>
        <mc:Fallback>
          <p:sp>
            <p:nvSpPr>
              <p:cNvPr id="4" name="QC_6_BD.94_2#e7765efe7.choices?pid=f457625b0&amp;color=0,0,0&amp;vtp=1&amp;bbb=1"/>
              <p:cNvSpPr>
                <a:spLocks noRot="1" noChangeAspect="1" noMove="1" noResize="1" noEditPoints="1" noAdjustHandles="1" noChangeArrowheads="1" noChangeShapeType="1" noTextEdit="1"/>
              </p:cNvSpPr>
              <p:nvPr/>
            </p:nvSpPr>
            <p:spPr>
              <a:xfrm>
                <a:off x="722376" y="1824677"/>
                <a:ext cx="10753344" cy="1796034"/>
              </a:xfrm>
              <a:prstGeom prst="rect">
                <a:avLst/>
              </a:prstGeom>
              <a:blipFill rotWithShape="1">
                <a:blip r:embed="rId1"/>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6_1#e7765efe7?vop=1&amp;pid=f457625b0&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可采用分子杂交技术检测目的基因是否转录出了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，若转录成功，则会出现杂交带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；用相应的抗体进行抗原—抗体杂交，可检测目的基因是否翻译成蛋白质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，若有相应蛋白质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，则会出现相应的条带，B正确；显微镜下无法看到基因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，检测受体细胞是否导入了目的基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因可以用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技术，C错误；从个体层面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，做抗虫或抗病的接种实验可检测转基因生物是否具有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抗性以及抗性的程度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96_1#e7765efe7?vop=1&amp;pid=f457625b0&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856"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97_1#8c7bd4a65?htil=10&amp;pid=f457625b0&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64424" y="1054295"/>
            <a:ext cx="3483864" cy="996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97_2#8c7bd4a65?htil=10&amp;pid=f457625b0&amp;color=0,0,0&amp;vtp=1&amp;bt=1&amp;bbb=1&amp;hb=1&amp;hs=1"/>
          <p:cNvSpPr/>
          <p:nvPr/>
        </p:nvSpPr>
        <p:spPr>
          <a:xfrm>
            <a:off x="722376" y="972000"/>
            <a:ext cx="7132320" cy="1199134"/>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[天津部分区2024高二期中]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质粒是基因工程中最常用的载体，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它存在于许多细菌体内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，某细菌质粒上的标记基因如图所示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过标记基因可以推知外源基因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（目的基因）是否转入成功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。外源</a:t>
            </a:r>
            <a:endParaRPr lang="en-US" altLang="zh-CN" sz="2000" dirty="0"/>
          </a:p>
        </p:txBody>
      </p:sp>
      <p:sp>
        <p:nvSpPr>
          <p:cNvPr id="4" name="QC_6_AN.98_1#8c7bd4a65.bracket?pid=f457625b0&amp;color=0,0,0&amp;vpa=31&amp;vtp=1"/>
          <p:cNvSpPr/>
          <p:nvPr/>
        </p:nvSpPr>
        <p:spPr>
          <a:xfrm>
            <a:off x="2954401" y="3040321"/>
            <a:ext cx="357188" cy="370459"/>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xmlns:a14="http://schemas.microsoft.com/office/drawing/2010/main">
        <mc:Choice Requires="a14">
          <p:graphicFrame>
            <p:nvGraphicFramePr>
              <p:cNvPr id="65" name="QC_6_BD.97_3#8c7bd4a65?colgroup=5,14,11,8&amp;pid=f457625b0&amp;color=0,0,0&amp;vtp=1&amp;bbb=1"/>
              <p:cNvGraphicFramePr>
                <a:graphicFrameLocks noGrp="1"/>
              </p:cNvGraphicFramePr>
              <p:nvPr/>
            </p:nvGraphicFramePr>
            <p:xfrm>
              <a:off x="722376" y="3550734"/>
              <a:ext cx="10725912" cy="2206498"/>
            </p:xfrm>
            <a:graphic>
              <a:graphicData uri="http://schemas.openxmlformats.org/drawingml/2006/table">
                <a:tbl>
                  <a:tblPr/>
                  <a:tblGrid>
                    <a:gridCol w="1490472"/>
                    <a:gridCol w="3867912"/>
                    <a:gridCol w="3118104"/>
                    <a:gridCol w="2249424"/>
                  </a:tblGrid>
                  <a:tr h="437134">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在含氨苄青霉素的培养基上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在含四环素的培养基上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目的基因插入位置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5" name="QC_6_BD.97_3#8c7bd4a65?colgroup=5,14,11,8&amp;pid=f457625b0&amp;color=0,0,0&amp;vtp=1&amp;bbb=1"/>
              <p:cNvGraphicFramePr>
                <a:graphicFrameLocks noGrp="1"/>
              </p:cNvGraphicFramePr>
              <p:nvPr/>
            </p:nvGraphicFramePr>
            <p:xfrm>
              <a:off x="722376" y="3550734"/>
              <a:ext cx="10725912" cy="2206498"/>
            </p:xfrm>
            <a:graphic>
              <a:graphicData uri="http://schemas.openxmlformats.org/drawingml/2006/table">
                <a:tbl>
                  <a:tblPr/>
                  <a:tblGrid>
                    <a:gridCol w="1490472"/>
                    <a:gridCol w="3867912"/>
                    <a:gridCol w="3118104"/>
                    <a:gridCol w="2249424"/>
                  </a:tblGrid>
                  <a:tr h="437134">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在含氨苄青霉素的培养基上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在含四环素的培养基上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目的基因插入位置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1960">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6" name="QC_6_BD.97_4#8c7bd4a65.choices?pid=f457625b0&amp;color=0,0,0&amp;vtp=1&amp;bbb=1"/>
          <p:cNvSpPr/>
          <p:nvPr/>
        </p:nvSpPr>
        <p:spPr>
          <a:xfrm>
            <a:off x="722376" y="5887534"/>
            <a:ext cx="10753344" cy="366903"/>
          </a:xfrm>
          <a:prstGeom prst="rect">
            <a:avLst/>
          </a:prstGeom>
          <a:noFill/>
        </p:spPr>
        <p:txBody>
          <a:bodyPr wrap="none" lIns="0" tIns="0" rIns="0" bIns="0" rtlCol="0" anchor="t"/>
          <a:lstStyle/>
          <a:p>
            <a:pPr latinLnBrk="1">
              <a:lnSpc>
                <a:spcPts val="32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dirty="0"/>
          </a:p>
        </p:txBody>
      </p:sp>
      <mc:AlternateContent xmlns:mc="http://schemas.openxmlformats.org/markup-compatibility/2006">
        <mc:Choice xmlns:a14="http://schemas.microsoft.com/office/drawing/2010/main" Requires="a14">
          <p:sp>
            <p:nvSpPr>
              <p:cNvPr id="5" name="QC_6_BD.97_2#8c7bd4a65?htil=10&amp;pid=f457625b0&amp;color=0,0,0&amp;vtp=1&amp;bt=1&amp;bbb=1&amp;hb=1&amp;hs=1"/>
              <p:cNvSpPr/>
              <p:nvPr/>
            </p:nvSpPr>
            <p:spPr>
              <a:xfrm>
                <a:off x="722376" y="2210503"/>
                <a:ext cx="10752014" cy="1205103"/>
              </a:xfrm>
              <a:prstGeom prst="rect">
                <a:avLst/>
              </a:prstGeom>
              <a:noFill/>
            </p:spPr>
            <p:txBody>
              <a:bodyPr wrap="none" lIns="0" tIns="0" rIns="0" bIns="0" rtlCol="0" anchor="t"/>
              <a:lstStyle/>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基因插入的位置不同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，细菌在培养基上的生长情况也不同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。已知外源基因在该细菌质粒中可插入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的位置有</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。假设插入位点只有一个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某同学根据实验现象对其插入的位点进行分析，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5" name="QC_6_BD.97_2#8c7bd4a65?htil=10&amp;pid=f457625b0&amp;color=0,0,0&amp;vtp=1&amp;bt=1&amp;bbb=1&amp;hb=1&amp;hs=1"/>
              <p:cNvSpPr>
                <a:spLocks noRot="1" noChangeAspect="1" noMove="1" noResize="1" noEditPoints="1" noAdjustHandles="1" noChangeArrowheads="1" noChangeShapeType="1" noTextEdit="1"/>
              </p:cNvSpPr>
              <p:nvPr/>
            </p:nvSpPr>
            <p:spPr>
              <a:xfrm>
                <a:off x="722376" y="2210503"/>
                <a:ext cx="10752014" cy="1205103"/>
              </a:xfrm>
              <a:prstGeom prst="rect">
                <a:avLst/>
              </a:prstGeom>
              <a:blipFill rotWithShape="1">
                <a:blip r:embed="rId3"/>
                <a:stretch>
                  <a:fillRect l="-4" t="-6" r="-414" b="-327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9_1#8c7bd4a65?vop=1&amp;pid=f457625b0&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插入外源基因的细菌能在含氨苄青霉素的培养基上生长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，说明抗氨苄青霉素基因没有被破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；能在含四环素的培养基上生长，说明抗四环素基因没有被破坏，故外源基因插入位置是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。插入外源基因的细菌能在含氨苄青霉素的培养基上生长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，说明抗氨苄青霉素基因没有被破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；不能在含四环素的培养基上生长，说明抗四环素基因被破坏，故外源基因插入位置是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，C错误。插入外源基因的细菌在含氨苄青霉素的培养基上不能生长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被破坏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99_1#8c7bd4a65?vop=1&amp;pid=f457625b0&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815"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100_1#98270159a?htil=11&amp;pid=a9ff40aa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83079" y="1471423"/>
            <a:ext cx="3886200" cy="26700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100_2#98270159a?htil=11&amp;pid=a9ff40aaa&amp;color=0,0,0&amp;vtp=1&amp;bt=1&amp;bbb=1&amp;hb=1"/>
          <p:cNvSpPr/>
          <p:nvPr/>
        </p:nvSpPr>
        <p:spPr>
          <a:xfrm>
            <a:off x="722376" y="1389128"/>
            <a:ext cx="672998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[山西太原2025高二期中</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如图表示某质粒的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101_1#98270159a.bracket?pid=a9ff40aaa&amp;color=0,0,0&amp;vpa=32&amp;vtp=1&amp;bbb=1"/>
          <p:cNvSpPr/>
          <p:nvPr/>
        </p:nvSpPr>
        <p:spPr>
          <a:xfrm>
            <a:off x="4478401" y="1827278"/>
            <a:ext cx="7493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mc:AlternateContent xmlns:mc="http://schemas.openxmlformats.org/markup-compatibility/2006">
        <mc:Choice xmlns:a14="http://schemas.microsoft.com/office/drawing/2010/main" Requires="a14">
          <p:sp>
            <p:nvSpPr>
              <p:cNvPr id="5" name="QC_7_BD.100_3#98270159a.choices?htil=11&amp;pid=a9ff40aaa&amp;color=0,0,0&amp;vtp=1&amp;bbb=1&amp;hb=1"/>
              <p:cNvSpPr/>
              <p:nvPr/>
            </p:nvSpPr>
            <p:spPr>
              <a:xfrm>
                <a:off x="722376" y="2241805"/>
                <a:ext cx="6729984" cy="3167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A.启动子和复制原点是相应的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，起始密码子是相应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.由该质粒的限制酶识别位点可知，可选择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聚合酶与起始密码子结合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，驱动相关基因转录出相应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.该质粒中标记基因的作用是便于重组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p>
            </p:txBody>
          </p:sp>
        </mc:Choice>
        <mc:Fallback>
          <p:sp>
            <p:nvSpPr>
              <p:cNvPr id="5" name="QC_7_BD.100_3#98270159a.choices?htil=11&amp;pid=a9ff40aaa&amp;color=0,0,0&amp;vtp=1&amp;bbb=1&amp;hb=1"/>
              <p:cNvSpPr>
                <a:spLocks noRot="1" noChangeAspect="1" noMove="1" noResize="1" noEditPoints="1" noAdjustHandles="1" noChangeArrowheads="1" noChangeShapeType="1" noTextEdit="1"/>
              </p:cNvSpPr>
              <p:nvPr/>
            </p:nvSpPr>
            <p:spPr>
              <a:xfrm>
                <a:off x="722376" y="2241805"/>
                <a:ext cx="6729984" cy="3167634"/>
              </a:xfrm>
              <a:prstGeom prst="rect">
                <a:avLst/>
              </a:prstGeom>
              <a:blipFill rotWithShape="1">
                <a:blip r:embed="rId2"/>
                <a:stretch>
                  <a:fillRect l="-6" t="-8" b="-142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102_1#98270159a?vop=1&amp;pid=a9ff40aaa&amp;color=0,0,0&amp;vtp=1&amp;bt=1&amp;bbb=1&amp;hb=1"/>
              <p:cNvSpPr/>
              <p:nvPr/>
            </p:nvSpPr>
            <p:spPr>
              <a:xfrm>
                <a:off x="722376" y="1399032"/>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启动子和复制原点均位于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分子上，是相应的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序列，起始密码子位于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序列，A正确；由该质粒的限制酶识别位点可知，用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切割质粒会破坏标记基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切割质粒会破坏复制原点，因此应选择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聚合酶识别和结合的部位，驱动相关基因转录出相应的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；该质粒中标记基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因的作用是便于重组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分子的筛选，D正确。</a:t>
                </a:r>
                <a:endParaRPr lang="en-US" altLang="zh-CN" sz="2200" dirty="0"/>
              </a:p>
            </p:txBody>
          </p:sp>
        </mc:Choice>
        <mc:Fallback>
          <p:sp>
            <p:nvSpPr>
              <p:cNvPr id="2" name="QC_7_AS.102_1#98270159a?vop=1&amp;pid=a9ff40aaa&amp;color=0,0,0&amp;vtp=1&amp;bt=1&amp;bbb=1&amp;hb=1"/>
              <p:cNvSpPr>
                <a:spLocks noRot="1" noChangeAspect="1" noMove="1" noResize="1" noEditPoints="1" noAdjustHandles="1" noChangeArrowheads="1" noChangeShapeType="1" noTextEdit="1"/>
              </p:cNvSpPr>
              <p:nvPr/>
            </p:nvSpPr>
            <p:spPr>
              <a:xfrm>
                <a:off x="722376" y="1399032"/>
                <a:ext cx="10753344" cy="2240534"/>
              </a:xfrm>
              <a:prstGeom prst="rect">
                <a:avLst/>
              </a:prstGeom>
              <a:blipFill rotWithShape="1">
                <a:blip r:embed="rId1"/>
                <a:stretch>
                  <a:fillRect l="-4" t="-6" r="-313" b="-20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103_1#98270159a?vop=1&amp;pid=a9ff40aaa&amp;color=0,0,0&amp;vtp=1&amp;bt=1&amp;bbb=1&amp;hb=1"/>
              <p:cNvSpPr/>
              <p:nvPr/>
            </p:nvSpPr>
            <p:spPr>
              <a:xfrm>
                <a:off x="722376" y="1307592"/>
                <a:ext cx="10753344" cy="4069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由于对启动子与终止子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、起始密码子与终止密码子及复制原点的本质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、作用理解不清楚而出现错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。启动子、终止子和复制原点的本质都是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序列，而起始密码子和终止密码子的本质是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。启动子是一段有特殊结构的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片段，位于基因的上游，它是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，有了它才能驱动基因转录出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；终止子相当于一盏红色信号灯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，使转录在所需要的地方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停止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；复制原点要能与特定的受体细胞相匹配，使外源基因在受体细胞中稳定复制并遗传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密码子是位于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上的密码子，是翻译开始的地方；终止密码子也是位于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上的密码子，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是翻译结束的位置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。一个真核生物基因中编码区与非编码区、内含子与外显子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、启动子与终止子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的位置关系如下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EX.103_1#98270159a?vop=1&amp;pid=a9ff40aaa&amp;color=0,0,0&amp;vtp=1&amp;bt=1&amp;bbb=1&amp;hb=1"/>
              <p:cNvSpPr>
                <a:spLocks noRot="1" noChangeAspect="1" noMove="1" noResize="1" noEditPoints="1" noAdjustHandles="1" noChangeArrowheads="1" noChangeShapeType="1" noTextEdit="1"/>
              </p:cNvSpPr>
              <p:nvPr/>
            </p:nvSpPr>
            <p:spPr>
              <a:xfrm>
                <a:off x="722376" y="1307592"/>
                <a:ext cx="10753344" cy="4069334"/>
              </a:xfrm>
              <a:prstGeom prst="rect">
                <a:avLst/>
              </a:prstGeom>
              <a:blipFill rotWithShape="1">
                <a:blip r:embed="rId1"/>
                <a:stretch>
                  <a:fillRect l="-4" t="-3" r="-402" b="-1114"/>
                </a:stretch>
              </a:blipFill>
            </p:spPr>
            <p:txBody>
              <a:bodyPr/>
              <a:lstStyle/>
              <a:p>
                <a:r>
                  <a:rPr lang="zh-CN" altLang="en-US">
                    <a:noFill/>
                  </a:rPr>
                  <a:t> </a:t>
                </a:r>
              </a:p>
            </p:txBody>
          </p:sp>
        </mc:Fallback>
      </mc:AlternateContent>
      <p:pic>
        <p:nvPicPr>
          <p:cNvPr id="3" name="QC_7_EX.103_2#98270159a?vop=1&amp;pid=a9ff40aa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56432" y="5376926"/>
            <a:ext cx="5285232" cy="106984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e6cb17da.fixed?pid=ce6aeb333&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8e6cb17da.fixed?pid=ce6aeb333&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基因工程的基本操作程序</a:t>
            </a:r>
            <a:endParaRPr lang="en-US" altLang="zh-CN" sz="4400" dirty="0"/>
          </a:p>
        </p:txBody>
      </p:sp>
      <p:pic>
        <p:nvPicPr>
          <p:cNvPr id="4" name="C_4#8e6cb17da.fixed?pid=ce6aeb333&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e6cb17da.fixed?pid=ce6aeb333&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_1#2ae0faf40?vop=1&amp;pid=2f962ca93&amp;color=0,0,0&amp;vtp=1&amp;bt=1&amp;bbb=1&amp;hb=1"/>
              <p:cNvSpPr/>
              <p:nvPr/>
            </p:nvSpPr>
            <p:spPr>
              <a:xfrm>
                <a:off x="722376" y="972000"/>
                <a:ext cx="10753344" cy="1952879"/>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连接酶的作用是在相邻两个核苷酸的磷酸和脱氧核糖之间形成磷酸二酯键，A、D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在基因工程中</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连接酶作用于两个黏性末端或两个平末端，B错误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酶作用的部位相同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，均在磷酸和脱氧核糖之间形成磷酸二酯键；两者作用对象不同</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作用于两个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聚合酶可使游离的脱氧核苷酸连接到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片段上，C正确。</a:t>
                </a:r>
                <a:endParaRPr lang="en-US" altLang="zh-CN" sz="2200" dirty="0"/>
              </a:p>
            </p:txBody>
          </p:sp>
        </mc:Choice>
        <mc:Fallback>
          <p:sp>
            <p:nvSpPr>
              <p:cNvPr id="2" name="QC_6_AS.6_1#2ae0faf40?vop=1&amp;pid=2f962ca93&amp;color=0,0,0&amp;vtp=1&amp;bt=1&amp;bbb=1&amp;hb=1"/>
              <p:cNvSpPr>
                <a:spLocks noRot="1" noChangeAspect="1" noMove="1" noResize="1" noEditPoints="1" noAdjustHandles="1" noChangeArrowheads="1" noChangeShapeType="1" noTextEdit="1"/>
              </p:cNvSpPr>
              <p:nvPr/>
            </p:nvSpPr>
            <p:spPr>
              <a:xfrm>
                <a:off x="722376" y="972000"/>
                <a:ext cx="10753344" cy="1952879"/>
              </a:xfrm>
              <a:prstGeom prst="rect">
                <a:avLst/>
              </a:prstGeom>
              <a:blipFill rotWithShape="1">
                <a:blip r:embed="rId1"/>
                <a:stretch>
                  <a:fillRect l="-4" t="-23" r="-3153" b="-27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04_1#da3442c1b?pid=8e6cb17d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[河北衡水二中2024高二期末]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如图是利用基因工程培育抗虫植物的示意图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。下列相关叙述不正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05_1#da3442c1b.bracket?pid=8e6cb17da&amp;color=0,0,0&amp;vpa=33&amp;vtp=1"/>
          <p:cNvSpPr/>
          <p:nvPr/>
        </p:nvSpPr>
        <p:spPr>
          <a:xfrm>
            <a:off x="168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104_2#da3442c1b?pid=8e6cb17d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1951677"/>
            <a:ext cx="4745736" cy="13898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04_3#da3442c1b.choices?pid=8e6cb17da&amp;color=0,0,0&amp;vtp=1&amp;bbb=1"/>
              <p:cNvSpPr/>
              <p:nvPr/>
            </p:nvSpPr>
            <p:spPr>
              <a:xfrm>
                <a:off x="722376" y="3475677"/>
                <a:ext cx="10753344" cy="1865122"/>
              </a:xfrm>
              <a:prstGeom prst="rect">
                <a:avLst/>
              </a:prstGeom>
              <a:noFill/>
            </p:spPr>
            <p:txBody>
              <a:bodyPr wrap="none" lIns="0" tIns="0" rIns="0" bIns="0" rtlCol="0" anchor="t"/>
              <a:lstStyle/>
              <a:p>
                <a:pPr algn="l" latinLnBrk="1">
                  <a:lnSpc>
                    <a:spcPts val="38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利用两种不同限制酶处理，能避免含抗虫基因的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片段自身环化</a:t>
                </a:r>
                <a:endParaRPr lang="en-US" altLang="zh-CN" sz="2000" dirty="0"/>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②→③</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可用氯化钙处理农杆菌，有助于促进重组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质粒转入农杆菌细胞中</a:t>
                </a:r>
                <a:endParaRPr lang="en-US" altLang="zh-CN" sz="2000" dirty="0"/>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③→④</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用农杆菌侵染植物细胞，重组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质粒整合到植物细胞的染色体上</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④→⑤</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利用植物组织培养技术，原理是植物细胞的全能性</a:t>
                </a:r>
                <a:endParaRPr lang="en-US" altLang="zh-CN" sz="2000" dirty="0"/>
              </a:p>
            </p:txBody>
          </p:sp>
        </mc:Choice>
        <mc:Fallback>
          <p:sp>
            <p:nvSpPr>
              <p:cNvPr id="5" name="QC_5_BD.104_3#da3442c1b.choices?pid=8e6cb17da&amp;color=0,0,0&amp;vtp=1&amp;bbb=1"/>
              <p:cNvSpPr>
                <a:spLocks noRot="1" noChangeAspect="1" noMove="1" noResize="1" noEditPoints="1" noAdjustHandles="1" noChangeArrowheads="1" noChangeShapeType="1" noTextEdit="1"/>
              </p:cNvSpPr>
              <p:nvPr/>
            </p:nvSpPr>
            <p:spPr>
              <a:xfrm>
                <a:off x="722376" y="3475677"/>
                <a:ext cx="10753344" cy="1865122"/>
              </a:xfrm>
              <a:prstGeom prst="rect">
                <a:avLst/>
              </a:prstGeom>
              <a:blipFill rotWithShape="1">
                <a:blip r:embed="rId2"/>
                <a:stretch>
                  <a:fillRect l="-4" t="-17" b="-280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06_1#da3442c1b?vop=1&amp;pid=8e6cb17da&amp;color=0,0,0&amp;vtp=1&amp;bt=1&amp;bbb=1&amp;hb=1"/>
              <p:cNvSpPr/>
              <p:nvPr/>
            </p:nvSpPr>
            <p:spPr>
              <a:xfrm>
                <a:off x="722376" y="972000"/>
                <a:ext cx="10753344" cy="2329434"/>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利用两种不同限制酶处理，能避免含抗虫基因的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片段自身环化，A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②→③</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可用氯化钙处理农杆菌，使之处于易吸收周围环境中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分子的生理状态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，这样有助于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质粒转入农杆菌细胞中，B正确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③→④</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用农杆菌侵染植物细胞，重组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质粒上的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片段整合到植物细胞的染色体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④→⑤</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利用植物组织培养技术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植物细胞的全能性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106_1#da3442c1b?vop=1&amp;pid=8e6cb17da&amp;color=0,0,0&amp;vtp=1&amp;bt=1&amp;bbb=1&amp;hb=1"/>
              <p:cNvSpPr>
                <a:spLocks noRot="1" noChangeAspect="1" noMove="1" noResize="1" noEditPoints="1" noAdjustHandles="1" noChangeArrowheads="1" noChangeShapeType="1" noTextEdit="1"/>
              </p:cNvSpPr>
              <p:nvPr/>
            </p:nvSpPr>
            <p:spPr>
              <a:xfrm>
                <a:off x="722376" y="972000"/>
                <a:ext cx="10753344" cy="2329434"/>
              </a:xfrm>
              <a:prstGeom prst="rect">
                <a:avLst/>
              </a:prstGeom>
              <a:blipFill rotWithShape="1">
                <a:blip r:embed="rId1"/>
                <a:stretch>
                  <a:fillRect l="-4" t="-19" r="-986" b="-193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07_1#e73133a88?pid=8e6cb17d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[浙江五校联盟2024高二联考]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蜘蛛丝（丝蛋白）被称为“生物钢”，有着超强的抗张强度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图为蛛丝蛋白基因对应的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片段结构示意图，其中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上引物可能结合的位置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07_1#e73133a88?pid=8e6cb17da&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pic>
        <p:nvPicPr>
          <p:cNvPr id="3" name="QC_5_BD.107_2#e73133a88?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383280" y="2408877"/>
            <a:ext cx="5431536" cy="9509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AN.108_1#e73133a88.bracket?pid=8e6cb17da&amp;color=0,0,0&amp;vpa=34&amp;vtp=1"/>
          <p:cNvSpPr/>
          <p:nvPr/>
        </p:nvSpPr>
        <p:spPr>
          <a:xfrm>
            <a:off x="295440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5_BD.107_3#e73133a88.choices?pid=8e6cb17da&amp;color=0,0,0&amp;vtp=1&amp;bbb=1"/>
              <p:cNvSpPr/>
              <p:nvPr/>
            </p:nvSpPr>
            <p:spPr>
              <a:xfrm>
                <a:off x="722376" y="34883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片段中直接获取蛛丝蛋白基因，会破坏4个磷酸二酯键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技术获取目的基因，则图中的1、4分别是2种引物结合的位置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.若受体细胞为大肠杆菌，则需先将其处理为感受态，更利于实现转化</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过程中退火温度过低，可能会导致电泳结果出现不止一条条带</a:t>
                </a:r>
                <a:endParaRPr lang="en-US" altLang="zh-CN" sz="2000" dirty="0"/>
              </a:p>
            </p:txBody>
          </p:sp>
        </mc:Choice>
        <mc:Fallback>
          <p:sp>
            <p:nvSpPr>
              <p:cNvPr id="5" name="QC_5_BD.107_3#e73133a88.choices?pid=8e6cb17da&amp;color=0,0,0&amp;vtp=1&amp;bbb=1"/>
              <p:cNvSpPr>
                <a:spLocks noRot="1" noChangeAspect="1" noMove="1" noResize="1" noEditPoints="1" noAdjustHandles="1" noChangeArrowheads="1" noChangeShapeType="1" noTextEdit="1"/>
              </p:cNvSpPr>
              <p:nvPr/>
            </p:nvSpPr>
            <p:spPr>
              <a:xfrm>
                <a:off x="722376" y="34883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09_1#e73133a88?vop=1&amp;pid=8e6cb17da&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片段中直接获取蛛丝蛋白基因</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每条链上会破坏2个磷酸二酯键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，共会破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4个磷酸二酯键，A正确；由于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聚合酶只能从引物的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端延伸子链，图中的磷酸基团端为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，羟基端为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端，子链和模板链反向平行，因此根据子链的延伸方向可知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，图中与引物结合的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部位是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2、3，B错误；若受体细胞为大肠杆菌，先用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处理使其成为感受态细胞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，容易从周围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环境吸收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分子，C正确；复性温度过低可能造成引物与模板错配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，引物与模板的结合位点增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，可能会导致</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扩增产物不止一种，电泳结果出现不止一条条带，D正确。</a:t>
                </a:r>
                <a:endParaRPr lang="en-US" altLang="zh-CN" sz="2200" dirty="0"/>
              </a:p>
            </p:txBody>
          </p:sp>
        </mc:Choice>
        <mc:Fallback>
          <p:sp>
            <p:nvSpPr>
              <p:cNvPr id="2" name="QC_5_AS.109_1#e73133a88?vop=1&amp;pid=8e6cb17da&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8"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0_1#7d612e089?pid=8e6cb17d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[江西宜春一中2025高二期中]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目的基因和载体如果用同一种限制酶处理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，连接时会出现正向连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接和反向连接两种情况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，为鉴定筛选出的表达载体中是否含有正确插入目的基因的重组质粒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设计引物进行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后，结合电泳技术鉴定。图示为甲、乙、丙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3条引物在正确重组质粒中的相应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，其中目的基因为长度</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0_1#7d612e089?pid=8e6cb17da&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5_AN.111_1#7d612e089.bracket?pid=8e6cb17da&amp;color=0,0,0&amp;vpa=35&amp;vtp=1"/>
          <p:cNvSpPr/>
          <p:nvPr/>
        </p:nvSpPr>
        <p:spPr>
          <a:xfrm>
            <a:off x="8286814" y="23245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110_2#7d612e089?htil=12&amp;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9053149" y="2866077"/>
            <a:ext cx="2249424"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10_3#7d612e089.choices?htil=12&amp;pid=8e6cb17da&amp;color=0,0,0&amp;vtp=1&amp;bbb=1"/>
              <p:cNvSpPr/>
              <p:nvPr/>
            </p:nvSpPr>
            <p:spPr>
              <a:xfrm>
                <a:off x="722376" y="2739077"/>
                <a:ext cx="8366760"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复性温度不宜太低，避免引物和模板链错配形成双链</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.电泳条带迁移的速率与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.选取引物甲、丙，扩增出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的片段时，可以说明目的基因正向连接</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.选取引物乙、丙，可以判断目的基因是否反向连接</a:t>
                </a:r>
                <a:endParaRPr lang="en-US" altLang="zh-CN" sz="2000" dirty="0"/>
              </a:p>
            </p:txBody>
          </p:sp>
        </mc:Choice>
        <mc:Fallback>
          <p:sp>
            <p:nvSpPr>
              <p:cNvPr id="5" name="QC_5_BD.110_3#7d612e089.choices?htil=12&amp;pid=8e6cb17da&amp;color=0,0,0&amp;vtp=1&amp;bbb=1"/>
              <p:cNvSpPr>
                <a:spLocks noRot="1" noChangeAspect="1" noMove="1" noResize="1" noEditPoints="1" noAdjustHandles="1" noChangeArrowheads="1" noChangeShapeType="1" noTextEdit="1"/>
              </p:cNvSpPr>
              <p:nvPr/>
            </p:nvSpPr>
            <p:spPr>
              <a:xfrm>
                <a:off x="722376" y="2739077"/>
                <a:ext cx="8366760" cy="1796034"/>
              </a:xfrm>
              <a:prstGeom prst="rect">
                <a:avLst/>
              </a:prstGeom>
              <a:blipFill rotWithShape="1">
                <a:blip r:embed="rId3"/>
                <a:stretch>
                  <a:fillRect l="-5" t="-18" r="5"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12_1#7d612e089?vop=1&amp;pid=8e6cb17da&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复性是在高温解旋后降低温度让引物与模板链结合，复性温度不宜太低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，避免引物和模板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链错配形成双链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，A正确;电泳时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，如电泳一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段时间后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，较大的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分子迁移距离小，离加样孔近，而较小的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分子迁移距离大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，离加样孔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，B正确；由于使用的引物是甲和丙，没有与目的基因相应位置配对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，因此不管目的基因正向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连接还是反向连接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，均可能扩增出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的片段，C错误；选取引物乙、丙，扩增出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，可以说明目的基因正向连接，若反向连接，则不能扩增出有效片段，D正确。</a:t>
                </a:r>
                <a:endParaRPr lang="en-US" altLang="zh-CN" sz="2200" dirty="0"/>
              </a:p>
            </p:txBody>
          </p:sp>
        </mc:Choice>
        <mc:Fallback>
          <p:sp>
            <p:nvSpPr>
              <p:cNvPr id="2" name="QC_5_AS.112_1#7d612e089?vop=1&amp;pid=8e6cb17da&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42"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3_1#577e663ba?pid=8e6cb17d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[湖南长沙2025开学考]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酵母双杂交技术如下，蛋白</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结合结构域（BD）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与转录激活结构域（AD）融合。若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相互作用，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BD</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在空间上靠近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，会激活下游报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告基因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𝐻𝐼𝑆</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𝐿𝑎𝑐𝑍</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）的表达。其中，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𝐻𝐼𝑆</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编码组氨酸合成酶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，允许酵母在缺乏组氨酸的培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养基中生长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𝐿𝑎𝑐𝑍</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编码</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半乳糖苷酶，催化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底物显蓝色。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3_1#577e663ba?pid=8e6cb17da&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3319" b="-2583"/>
                </a:stretch>
              </a:blipFill>
            </p:spPr>
            <p:txBody>
              <a:bodyPr/>
              <a:lstStyle/>
              <a:p>
                <a:r>
                  <a:rPr lang="zh-CN" altLang="en-US">
                    <a:noFill/>
                  </a:rPr>
                  <a:t> </a:t>
                </a:r>
              </a:p>
            </p:txBody>
          </p:sp>
        </mc:Fallback>
      </mc:AlternateContent>
      <p:sp>
        <p:nvSpPr>
          <p:cNvPr id="3" name="QC_5_AN.114_1#577e663ba.bracket?pid=8e6cb17da&amp;color=0,0,0&amp;vpa=36&amp;vtp=1&amp;bbb=1"/>
          <p:cNvSpPr/>
          <p:nvPr/>
        </p:nvSpPr>
        <p:spPr>
          <a:xfrm>
            <a:off x="10335387" y="2324550"/>
            <a:ext cx="5588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BD</a:t>
            </a:r>
            <a:endParaRPr lang="en-US" altLang="zh-CN" sz="2000" dirty="0"/>
          </a:p>
        </p:txBody>
      </p:sp>
      <p:pic>
        <p:nvPicPr>
          <p:cNvPr id="4" name="QC_5_BD.113_2#577e663ba?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151376" y="2866077"/>
            <a:ext cx="3895344" cy="112471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13_3#577e663ba.choices?pid=8e6cb17da&amp;color=0,0,0&amp;vtp=1&amp;bbb=1"/>
              <p:cNvSpPr/>
              <p:nvPr/>
            </p:nvSpPr>
            <p:spPr>
              <a:xfrm>
                <a:off x="722376" y="41233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定位于细胞膜，可以用上述酵母双杂交技术验证</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的相互作用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.若酵母在缺乏组氨酸的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培养基上长出蓝色菌落，则</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存在相互作用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.需要在培养基中添加</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BD</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复合物，以观察其相互作用</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.酵母细胞中报告基因自发激活的转录因子可能造成假阳性反应</a:t>
                </a:r>
                <a:endParaRPr lang="en-US" altLang="zh-CN" sz="2000" dirty="0"/>
              </a:p>
            </p:txBody>
          </p:sp>
        </mc:Choice>
        <mc:Fallback>
          <p:sp>
            <p:nvSpPr>
              <p:cNvPr id="5" name="QC_5_BD.113_3#577e663ba.choices?pid=8e6cb17da&amp;color=0,0,0&amp;vtp=1&amp;bbb=1"/>
              <p:cNvSpPr>
                <a:spLocks noRot="1" noChangeAspect="1" noMove="1" noResize="1" noEditPoints="1" noAdjustHandles="1" noChangeArrowheads="1" noChangeShapeType="1" noTextEdit="1"/>
              </p:cNvSpPr>
              <p:nvPr/>
            </p:nvSpPr>
            <p:spPr>
              <a:xfrm>
                <a:off x="722376" y="41233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15_1#577e663ba?vop=1&amp;pid=8e6cb17da&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定位于细胞膜，蛋白</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无法与转录激活结构域</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融合，故不能用于验证</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的相互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，A错误；若酵母在缺乏组氨酸的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培养基上生长出蓝色菌落，说明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𝐻𝐼𝑆</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𝐿𝑎𝑐𝑍</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因均表达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，验证了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存在特异性相互作用，B正确；培养基中添加的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BD</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Y</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复合物无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法进入细胞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，无法观察其相互作用，C错误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；酵母细胞中报告基因自发激活的转录因子会导致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𝐻𝐼𝑆</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𝐿𝑎𝑐𝑍</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基因表达，会使酵母菌在缺乏组氨酸的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培养基上生长出蓝色菌落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，造成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假阳性反应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115_1#577e663ba?vop=1&amp;pid=8e6cb17da&amp;color=0,0,0&amp;vtp=1&amp;bt=1&amp;bbb=1&amp;hb=1"/>
              <p:cNvSpPr>
                <a:spLocks noRot="1" noChangeAspect="1" noMove="1" noResize="1" noEditPoints="1" noAdjustHandles="1" noChangeArrowheads="1" noChangeShapeType="1" noTextEdit="1"/>
              </p:cNvSpPr>
              <p:nvPr/>
            </p:nvSpPr>
            <p:spPr>
              <a:xfrm>
                <a:off x="722376" y="972000"/>
                <a:ext cx="10753344" cy="2710434"/>
              </a:xfrm>
              <a:prstGeom prst="rect">
                <a:avLst/>
              </a:prstGeom>
              <a:blipFill rotWithShape="1">
                <a:blip r:embed="rId1"/>
                <a:stretch>
                  <a:fillRect l="-4" t="-17" r="-815"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6_1#a3863566b?pid=8e6cb17da&amp;color=0,0,0&amp;vtp=1&amp;bt=1&amp;bbb=1&amp;hb=1"/>
              <p:cNvSpPr/>
              <p:nvPr/>
            </p:nvSpPr>
            <p:spPr>
              <a:xfrm>
                <a:off x="722376" y="972000"/>
                <a:ext cx="10753344" cy="1662303"/>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[河南郑州2025高二月考]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大肠杆菌经溶菌酶和洗涤剂处理后，拟核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就会缠绕在细胞壁碎片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，静置一段时间，质粒分布在上清液中，利用上述原理可初步获得质粒</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。将质粒</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单独用限制酶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Ⅰ、Ⅱ、Ⅲ处理，提取得到1、2、3号产物，三种产物电泳结果如图所示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于质粒的粗提取和鉴定的叙述正确的是(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6_1#a3863566b?pid=8e6cb17da&amp;color=0,0,0&amp;vtp=1&amp;bt=1&amp;bbb=1&amp;hb=1"/>
              <p:cNvSpPr>
                <a:spLocks noRot="1" noChangeAspect="1" noMove="1" noResize="1" noEditPoints="1" noAdjustHandles="1" noChangeArrowheads="1" noChangeShapeType="1" noTextEdit="1"/>
              </p:cNvSpPr>
              <p:nvPr/>
            </p:nvSpPr>
            <p:spPr>
              <a:xfrm>
                <a:off x="722376" y="972000"/>
                <a:ext cx="10753344" cy="1662303"/>
              </a:xfrm>
              <a:prstGeom prst="rect">
                <a:avLst/>
              </a:prstGeom>
              <a:blipFill rotWithShape="1">
                <a:blip r:embed="rId1"/>
                <a:stretch>
                  <a:fillRect l="-4" t="-27" r="-1045" b="-2349"/>
                </a:stretch>
              </a:blipFill>
            </p:spPr>
            <p:txBody>
              <a:bodyPr/>
              <a:lstStyle/>
              <a:p>
                <a:r>
                  <a:rPr lang="zh-CN" altLang="en-US">
                    <a:noFill/>
                  </a:rPr>
                  <a:t> </a:t>
                </a:r>
              </a:p>
            </p:txBody>
          </p:sp>
        </mc:Fallback>
      </mc:AlternateContent>
      <p:sp>
        <p:nvSpPr>
          <p:cNvPr id="3" name="QC_5_AN.117_1#a3863566b.bracket?pid=8e6cb17da&amp;color=0,0,0&amp;vpa=37&amp;vtp=1"/>
          <p:cNvSpPr/>
          <p:nvPr/>
        </p:nvSpPr>
        <p:spPr>
          <a:xfrm>
            <a:off x="5240401" y="2256732"/>
            <a:ext cx="357188" cy="370459"/>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116_2#a3863566b?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28032" y="2745427"/>
            <a:ext cx="2532888" cy="17465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16_3#a3863566b.choices?pid=8e6cb17da&amp;color=0,0,0&amp;vtp=1&amp;bbb=1"/>
              <p:cNvSpPr/>
              <p:nvPr/>
            </p:nvSpPr>
            <p:spPr>
              <a:xfrm>
                <a:off x="722376" y="4625027"/>
                <a:ext cx="10753344" cy="16753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A.提取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时加入体积分数为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预冷的酒精，使溶于酒精的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等物质溶解</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.将提取的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mol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溶液后,可用二苯胺试剂进行鉴定</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.电泳时，电泳缓冲液不能没过凝胶以免凝胶加样孔中的电泳样液流出</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.根据电泳结果，质粒上有限制酶Ⅲ的切割位点，而一定没有限制酶Ⅰ和Ⅱ的切割位点</a:t>
                </a:r>
                <a:endParaRPr lang="en-US" altLang="zh-CN" sz="2000" dirty="0"/>
              </a:p>
            </p:txBody>
          </p:sp>
        </mc:Choice>
        <mc:Fallback>
          <p:sp>
            <p:nvSpPr>
              <p:cNvPr id="5" name="QC_5_BD.116_3#a3863566b.choices?pid=8e6cb17da&amp;color=0,0,0&amp;vtp=1&amp;bbb=1"/>
              <p:cNvSpPr>
                <a:spLocks noRot="1" noChangeAspect="1" noMove="1" noResize="1" noEditPoints="1" noAdjustHandles="1" noChangeArrowheads="1" noChangeShapeType="1" noTextEdit="1"/>
              </p:cNvSpPr>
              <p:nvPr/>
            </p:nvSpPr>
            <p:spPr>
              <a:xfrm>
                <a:off x="722376" y="4625027"/>
                <a:ext cx="10753344" cy="1675384"/>
              </a:xfrm>
              <a:prstGeom prst="rect">
                <a:avLst/>
              </a:prstGeom>
              <a:blipFill rotWithShape="1">
                <a:blip r:embed="rId3"/>
                <a:stretch>
                  <a:fillRect l="-4" t="-19" b="-23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18_1#a3863566b?vop=1&amp;pid=8e6cb17d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不溶于酒精，但细胞中某些蛋白质等溶于酒精，利用这一原理，可以将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与蛋白质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等初步分离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mol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溶液中溶解度较大，且</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遇二苯胺试剂会呈现蓝</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，所以将提取的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mol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溶液后，可用二苯胺试剂在沸水浴条件进行鉴定，B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，电泳缓冲液没过凝胶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为宜，C错误；质粒的本质是环状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，单独用限制酶Ⅰ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处理后电泳均只有一条条带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，可能该质粒上各有这些限制酶的一个切割位点，D错误。</a:t>
                </a:r>
                <a:endParaRPr lang="en-US" altLang="zh-CN" sz="2200" dirty="0"/>
              </a:p>
            </p:txBody>
          </p:sp>
        </mc:Choice>
        <mc:Fallback>
          <p:sp>
            <p:nvSpPr>
              <p:cNvPr id="2" name="QC_5_AS.118_1#a3863566b?vop=1&amp;pid=8e6cb17da&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3307"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7_1#c05740bc2?pid=2f962ca93&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[陕西西安2024高二检测]</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Ⅰ是两种限制酶，其识别和切割的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序列如图所示。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7_1#c05740bc2?pid=2f962ca93&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r="-555" b="-5384"/>
                </a:stretch>
              </a:blipFill>
            </p:spPr>
            <p:txBody>
              <a:bodyPr/>
              <a:lstStyle/>
              <a:p>
                <a:r>
                  <a:rPr lang="zh-CN" altLang="en-US">
                    <a:noFill/>
                  </a:rPr>
                  <a:t> </a:t>
                </a:r>
              </a:p>
            </p:txBody>
          </p:sp>
        </mc:Fallback>
      </mc:AlternateContent>
      <p:sp>
        <p:nvSpPr>
          <p:cNvPr id="3" name="QC_6_AN.8_1#c05740bc2.bracket?pid=2f962ca93&amp;color=0,0,0&amp;vpa=3&amp;vtp=1"/>
          <p:cNvSpPr/>
          <p:nvPr/>
        </p:nvSpPr>
        <p:spPr>
          <a:xfrm>
            <a:off x="3462401" y="14101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6_BD.7_2#c05740bc2?pid=2f962ca9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123944" y="1951677"/>
            <a:ext cx="3950208" cy="82296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7_3#c05740bc2.choices?pid=2f962ca93&amp;color=0,0,0&amp;vtp=1&amp;bbb=1"/>
              <p:cNvSpPr/>
              <p:nvPr/>
            </p:nvSpPr>
            <p:spPr>
              <a:xfrm>
                <a:off x="722376" y="29041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产生的末端用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𝑐𝑜𝑙𝑖</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连接酶连接的效率较低</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.两种限制酶能识别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的特定序列，并切割碱基间的氢键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片段分别产生黏性末端和平末端</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产生的末端不可用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连接酶连接</a:t>
                </a:r>
                <a:endParaRPr lang="en-US" altLang="zh-CN" sz="2000" dirty="0"/>
              </a:p>
            </p:txBody>
          </p:sp>
        </mc:Choice>
        <mc:Fallback>
          <p:sp>
            <p:nvSpPr>
              <p:cNvPr id="5" name="QC_6_BD.7_3#c05740bc2.choices?pid=2f962ca93&amp;color=0,0,0&amp;vtp=1&amp;bbb=1"/>
              <p:cNvSpPr>
                <a:spLocks noRot="1" noChangeAspect="1" noMove="1" noResize="1" noEditPoints="1" noAdjustHandles="1" noChangeArrowheads="1" noChangeShapeType="1" noTextEdit="1"/>
              </p:cNvSpPr>
              <p:nvPr/>
            </p:nvSpPr>
            <p:spPr>
              <a:xfrm>
                <a:off x="722376" y="29041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9_1#bb2903072?pid=8e6cb17d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[山东省实验中学2024高二月考]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基因编辑是指实现目标</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片段敲除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、置换和插入等操作的技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。如图是对某生物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基因进行编辑的过程，该过程中用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指引</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（一种能切割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）结合到特定的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9_1#bb2903072?pid=8e6cb17da&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045" b="-3491"/>
                </a:stretch>
              </a:blipFill>
            </p:spPr>
            <p:txBody>
              <a:bodyPr/>
              <a:lstStyle/>
              <a:p>
                <a:r>
                  <a:rPr lang="zh-CN" altLang="en-US">
                    <a:noFill/>
                  </a:rPr>
                  <a:t> </a:t>
                </a:r>
              </a:p>
            </p:txBody>
          </p:sp>
        </mc:Fallback>
      </mc:AlternateContent>
      <p:sp>
        <p:nvSpPr>
          <p:cNvPr id="3" name="QC_5_AN.120_1#bb2903072.bracket?pid=8e6cb17da&amp;color=0,0,0&amp;vpa=38&amp;vtp=1"/>
          <p:cNvSpPr/>
          <p:nvPr/>
        </p:nvSpPr>
        <p:spPr>
          <a:xfrm>
            <a:off x="7010464"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119_2#bb2903072?htil=13&amp;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711331" y="2408877"/>
            <a:ext cx="4599432"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19_3#bb2903072.choices?htil=13&amp;pid=8e6cb17da&amp;color=0,0,0&amp;vtp=1&amp;bbb=1"/>
              <p:cNvSpPr/>
              <p:nvPr/>
            </p:nvSpPr>
            <p:spPr>
              <a:xfrm>
                <a:off x="722376" y="2281877"/>
                <a:ext cx="6016752"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是合成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的模板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的碱基序列与靶基因碱基序列能够全部互补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可在特定位点断裂核苷酸之间的连接键</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基因被编辑后因不能转录而无法表达相关蛋白质</a:t>
                </a:r>
                <a:endParaRPr lang="en-US" altLang="zh-CN" sz="2000" dirty="0"/>
              </a:p>
            </p:txBody>
          </p:sp>
        </mc:Choice>
        <mc:Fallback>
          <p:sp>
            <p:nvSpPr>
              <p:cNvPr id="5" name="QC_5_BD.119_3#bb2903072.choices?htil=13&amp;pid=8e6cb17da&amp;color=0,0,0&amp;vtp=1&amp;bbb=1"/>
              <p:cNvSpPr>
                <a:spLocks noRot="1" noChangeAspect="1" noMove="1" noResize="1" noEditPoints="1" noAdjustHandles="1" noChangeArrowheads="1" noChangeShapeType="1" noTextEdit="1"/>
              </p:cNvSpPr>
              <p:nvPr/>
            </p:nvSpPr>
            <p:spPr>
              <a:xfrm>
                <a:off x="722376" y="2281877"/>
                <a:ext cx="6016752" cy="1796034"/>
              </a:xfrm>
              <a:prstGeom prst="rect">
                <a:avLst/>
              </a:prstGeom>
              <a:blipFill rotWithShape="1">
                <a:blip r:embed="rId3"/>
                <a:stretch>
                  <a:fillRect l="-6" t="-18" r="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1_1#bb2903072?vop=1&amp;pid=8e6cb17da&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可指引</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结合到特定的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序列，它不是合成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的模板，该过程中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分碱基序列可与靶基因特定部位的碱基序列互补配对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，A、B错误；由题意可知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限制酶类似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，可在特定位点切割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，使相应部位的核苷酸之间的磷酸二酯键断裂，C正确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因编辑可能造成表达的蛋白质功能丧失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，但不一定不能转录，故</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基因被编辑后可能依然可以转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，只是表达的蛋白质会改变，D错误。</a:t>
                </a:r>
                <a:endParaRPr lang="en-US" altLang="zh-CN" sz="2200" dirty="0"/>
              </a:p>
            </p:txBody>
          </p:sp>
        </mc:Choice>
        <mc:Fallback>
          <p:sp>
            <p:nvSpPr>
              <p:cNvPr id="2" name="QC_5_AS.121_1#bb2903072?vop=1&amp;pid=8e6cb17da&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22_1#d17cc757e?pid=8e6cb17d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[江苏南京2025高二期末]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研究人员将目的基因插入质粒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，构建重组质粒的过程如图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，再将该重组质粒导入大肠杆菌中。由</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半乳糖苷酶基因编码产生的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半乳糖苷酶可分解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产生蓝色物质，使菌落呈蓝色，否则菌落为白色。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22_1#d17cc757e?pid=8e6cb17da&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5_AN.123_1#d17cc757e.bracket?pid=8e6cb17da&amp;color=0,0,0&amp;vpa=39&amp;vtp=1&amp;bbb=1"/>
          <p:cNvSpPr/>
          <p:nvPr/>
        </p:nvSpPr>
        <p:spPr>
          <a:xfrm>
            <a:off x="9307767" y="1867350"/>
            <a:ext cx="7493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p:pic>
        <p:nvPicPr>
          <p:cNvPr id="4" name="QC_5_BD.122_2#d17cc757e?htil=14&amp;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685646" y="2408877"/>
            <a:ext cx="4727448" cy="2898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22_3#d17cc757e.choices?htil=14&amp;pid=8e6cb17da&amp;color=0,0,0&amp;vtp=1&amp;bbb=1&amp;hb=1"/>
              <p:cNvSpPr/>
              <p:nvPr/>
            </p:nvSpPr>
            <p:spPr>
              <a:xfrm>
                <a:off x="722376" y="2281877"/>
                <a:ext cx="5897880"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A.将目的基因插入质粒中时，可能用到的酶有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，使其处于易于吸收周围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分子的状态</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.按图示构建的重组质粒导入大肠杆菌后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可正常表达该目的基因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的培养基上培养导入了重组质粒的大肠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杆菌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，可出现蓝色菌落</a:t>
                </a:r>
                <a:endParaRPr lang="en-US" altLang="zh-CN" sz="2000" dirty="0"/>
              </a:p>
            </p:txBody>
          </p:sp>
        </mc:Choice>
        <mc:Fallback>
          <p:sp>
            <p:nvSpPr>
              <p:cNvPr id="5" name="QC_5_BD.122_3#d17cc757e.choices?htil=14&amp;pid=8e6cb17da&amp;color=0,0,0&amp;vtp=1&amp;bbb=1&amp;hb=1"/>
              <p:cNvSpPr>
                <a:spLocks noRot="1" noChangeAspect="1" noMove="1" noResize="1" noEditPoints="1" noAdjustHandles="1" noChangeArrowheads="1" noChangeShapeType="1" noTextEdit="1"/>
              </p:cNvSpPr>
              <p:nvPr/>
            </p:nvSpPr>
            <p:spPr>
              <a:xfrm>
                <a:off x="722376" y="2281877"/>
                <a:ext cx="5897880" cy="3637534"/>
              </a:xfrm>
              <a:prstGeom prst="rect">
                <a:avLst/>
              </a:prstGeom>
              <a:blipFill rotWithShape="1">
                <a:blip r:embed="rId3"/>
                <a:stretch>
                  <a:fillRect l="-6" t="-9" r="-1307" b="-12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4_1#d17cc757e?vop=1&amp;pid=8e6cb17da&amp;color=0,0,0&amp;vtp=1&amp;bt=1&amp;bbb=1&amp;hb=1"/>
              <p:cNvSpPr/>
              <p:nvPr/>
            </p:nvSpPr>
            <p:spPr>
              <a:xfrm>
                <a:off x="722376" y="972000"/>
                <a:ext cx="10753344" cy="3180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目的基因两侧和质粒中均含有限制酶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，将目的基因插入质粒中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，可能用到限制酶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Ⅰ切割目的基因和质粒，再用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连接酶将目的基因和质粒连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接在一起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，A正确；将目的基因导入大肠杆菌时，需要用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，使其处于易吸收周围环境中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分子的状态，B正确；按图示构建的重组质粒导入大肠杆菌后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，由于目的基因的转录方向和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启动子启动转录的方向相反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，大肠杆菌不能正常表达该目的基因，C错误；在含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上培养导入了重组质粒的大肠杆菌</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半乳糖苷酶基因编码产生的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半乳糖苷酶可分解</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，使菌落呈蓝色，D正确。</a:t>
                </a:r>
                <a:endParaRPr lang="en-US" altLang="zh-CN" sz="2200" dirty="0"/>
              </a:p>
            </p:txBody>
          </p:sp>
        </mc:Choice>
        <mc:Fallback>
          <p:sp>
            <p:nvSpPr>
              <p:cNvPr id="2" name="QC_5_AS.124_1#d17cc757e?vop=1&amp;pid=8e6cb17da&amp;color=0,0,0&amp;vtp=1&amp;bt=1&amp;bbb=1&amp;hb=1"/>
              <p:cNvSpPr>
                <a:spLocks noRot="1" noChangeAspect="1" noMove="1" noResize="1" noEditPoints="1" noAdjustHandles="1" noChangeArrowheads="1" noChangeShapeType="1" noTextEdit="1"/>
              </p:cNvSpPr>
              <p:nvPr/>
            </p:nvSpPr>
            <p:spPr>
              <a:xfrm>
                <a:off x="722376" y="972000"/>
                <a:ext cx="10753344" cy="3180334"/>
              </a:xfrm>
              <a:prstGeom prst="rect">
                <a:avLst/>
              </a:prstGeom>
              <a:blipFill rotWithShape="1">
                <a:blip r:embed="rId1"/>
                <a:stretch>
                  <a:fillRect l="-4" t="-14" r="-94"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125_1#86da8b6ec?pid=8e6cb17da&amp;color=0,0,0&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[辽宁锦州2024高二期末改编]</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大刍草具有较强的耐盐碱能力，该性状与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蛋白有关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技术获取和扩增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蛋白基因，如图1所示。将获得的大量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蛋白基因与质粒构建基因表达载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，各部分结构如图2所示。</a:t>
                </a:r>
                <a:endParaRPr lang="en-US" altLang="zh-CN" sz="2000" dirty="0"/>
              </a:p>
            </p:txBody>
          </p:sp>
        </mc:Choice>
        <mc:Fallback>
          <p:sp>
            <p:nvSpPr>
              <p:cNvPr id="2" name="QO_5_BD.125_1#86da8b6ec?pid=8e6cb17da&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rotWithShape="1">
                <a:blip r:embed="rId1"/>
                <a:stretch>
                  <a:fillRect l="-4" t="-34" r="-738" b="-3427"/>
                </a:stretch>
              </a:blipFill>
            </p:spPr>
            <p:txBody>
              <a:bodyPr/>
              <a:lstStyle/>
              <a:p>
                <a:r>
                  <a:rPr lang="zh-CN" altLang="en-US">
                    <a:noFill/>
                  </a:rPr>
                  <a:t> </a:t>
                </a:r>
              </a:p>
            </p:txBody>
          </p:sp>
        </mc:Fallback>
      </mc:AlternateContent>
      <p:pic>
        <p:nvPicPr>
          <p:cNvPr id="3" name="QO_5_BD.125_3#86da8b6ec?iti=1&amp;htil=1&amp;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362456" y="4174051"/>
            <a:ext cx="4096512" cy="104241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125_4#86da8b6ec?iti=2&amp;htil=1&amp;pid=8e6cb17d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01968" y="2418403"/>
            <a:ext cx="4370832"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BD.125_5#86da8b6ec?iti=1&amp;htil=1&amp;pid=8e6cb17da&amp;color=0,0,0&amp;vtp=1&amp;bbb=1"/>
          <p:cNvSpPr/>
          <p:nvPr/>
        </p:nvSpPr>
        <p:spPr>
          <a:xfrm>
            <a:off x="3180524" y="5343467"/>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6" name="QO_5_BD.125_6#86da8b6ec?iti=2&amp;htil=1&amp;pid=8e6cb17da&amp;color=0,0,0&amp;vtp=1&amp;bbb=1"/>
          <p:cNvSpPr/>
          <p:nvPr/>
        </p:nvSpPr>
        <p:spPr>
          <a:xfrm>
            <a:off x="8557197" y="5343467"/>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26_1#9c7ad3864?pid=86da8b6ec&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一般可分为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。据图1分析，</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过程应选择的引物是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126_1#9c7ad3864?pid=86da8b6ec&amp;color=0,0,0&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r="-797" b="-5407"/>
                </a:stretch>
              </a:blipFill>
            </p:spPr>
            <p:txBody>
              <a:bodyPr/>
              <a:lstStyle/>
              <a:p>
                <a:r>
                  <a:rPr lang="zh-CN" altLang="en-US">
                    <a:noFill/>
                  </a:rPr>
                  <a:t> </a:t>
                </a:r>
              </a:p>
            </p:txBody>
          </p:sp>
        </mc:Fallback>
      </mc:AlternateContent>
      <p:sp>
        <p:nvSpPr>
          <p:cNvPr id="3" name="QB_6_AN.127_1#9c7ad3864.blank?pid=86da8b6ec&amp;color=0,0,0&amp;vpa=40&amp;vtp=1&amp;bbb=1"/>
          <p:cNvSpPr/>
          <p:nvPr/>
        </p:nvSpPr>
        <p:spPr>
          <a:xfrm>
            <a:off x="3103626" y="931164"/>
            <a:ext cx="221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变性、复性、延伸</a:t>
            </a:r>
            <a:endParaRPr lang="en-US" altLang="zh-CN" sz="2000" dirty="0">
              <a:solidFill>
                <a:srgbClr val="00B050"/>
              </a:solidFill>
            </a:endParaRPr>
          </a:p>
        </p:txBody>
      </p:sp>
      <p:sp>
        <p:nvSpPr>
          <p:cNvPr id="4" name="QB_6_AN.128_1#9c7ad3864.blank?pid=86da8b6ec&amp;color=0,0,0&amp;vpa=41&amp;vtp=1&amp;bbb=1&amp;hb=1"/>
          <p:cNvSpPr/>
          <p:nvPr/>
        </p:nvSpPr>
        <p:spPr>
          <a:xfrm>
            <a:off x="722377" y="931164"/>
            <a:ext cx="10749631" cy="865759"/>
          </a:xfrm>
          <a:prstGeom prst="rect">
            <a:avLst/>
          </a:prstGeom>
          <a:noFill/>
        </p:spPr>
        <p:txBody>
          <a:bodyPr wrap="square" lIns="0" tIns="0" rIns="0" bIns="0" rtlCol="0" anchor="t"/>
          <a:lstStyle/>
          <a:p>
            <a:pPr latinLnBrk="1">
              <a:lnSpc>
                <a:spcPct val="1500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引物</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Ⅱ、Ⅲ</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6_AN.129_1#9c7ad3864.blank?pid=86da8b6ec&amp;color=0,0,0&amp;vpa=42&amp;vtp=1&amp;bbb=1"/>
              <p:cNvSpPr/>
              <p:nvPr/>
            </p:nvSpPr>
            <p:spPr>
              <a:xfrm>
                <a:off x="2903601" y="1453388"/>
                <a:ext cx="6013450"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端开始连接脱氧核苷酸</a:t>
                </a:r>
                <a:endParaRPr lang="en-US" altLang="zh-CN" sz="2000" dirty="0">
                  <a:solidFill>
                    <a:srgbClr val="00B050"/>
                  </a:solidFill>
                </a:endParaRPr>
              </a:p>
            </p:txBody>
          </p:sp>
        </mc:Choice>
        <mc:Fallback>
          <p:sp>
            <p:nvSpPr>
              <p:cNvPr id="5" name="QB_6_AN.129_1#9c7ad3864.blank?pid=86da8b6ec&amp;color=0,0,0&amp;vpa=42&amp;vtp=1&amp;bbb=1"/>
              <p:cNvSpPr>
                <a:spLocks noRot="1" noChangeAspect="1" noMove="1" noResize="1" noEditPoints="1" noAdjustHandles="1" noChangeArrowheads="1" noChangeShapeType="1" noTextEdit="1"/>
              </p:cNvSpPr>
              <p:nvPr/>
            </p:nvSpPr>
            <p:spPr>
              <a:xfrm>
                <a:off x="2903601" y="1453388"/>
                <a:ext cx="6013450" cy="303784"/>
              </a:xfrm>
              <a:prstGeom prst="rect">
                <a:avLst/>
              </a:prstGeom>
              <a:blipFill rotWithShape="1">
                <a:blip r:embed="rId2"/>
                <a:stretch>
                  <a:fillRect l="-6" t="-3930" r="6"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130_1#9c7ad3864?vop=1&amp;pid=86da8b6ec&amp;color=0,0,0&amp;vtp=1&amp;bbb=1&amp;hb=1"/>
              <p:cNvSpPr/>
              <p:nvPr/>
            </p:nvSpPr>
            <p:spPr>
              <a:xfrm>
                <a:off x="722376" y="1822450"/>
                <a:ext cx="10753344" cy="2875534"/>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是一项根据</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半保留复制的原理，在体外提供参与</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复制的各种组分与反应条件，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对目的基因的核苷酸序列进行大量复制的技术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，其过程一般可分为变性、复性、延伸三步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分子是由两条链按反向平行方式盘旋成的双螺旋结构</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的每条单链都具有两个末端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，有一个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游离的磷酸基团的一端为</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端，另一端有一个羟基</a:t>
                </a:r>
                <a14:m>
                  <m:oMath xmlns:m="http://schemas.openxmlformats.org/officeDocument/2006/math">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OH</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，称作</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端，而且</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聚合酶只能将脱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氧核苷酸加到引物的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端。据此分析并据图1可知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过程应选择的引物是Ⅱ、Ⅲ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端开始连接脱氧核苷酸。</a:t>
                </a:r>
                <a:endParaRPr lang="en-US" altLang="zh-CN" sz="2200" dirty="0">
                  <a:solidFill>
                    <a:srgbClr val="000000"/>
                  </a:solidFill>
                </a:endParaRPr>
              </a:p>
            </p:txBody>
          </p:sp>
        </mc:Choice>
        <mc:Fallback>
          <p:sp>
            <p:nvSpPr>
              <p:cNvPr id="6" name="QB_6_AS.130_1#9c7ad3864?vop=1&amp;pid=86da8b6ec&amp;color=0,0,0&amp;vtp=1&amp;bbb=1&amp;hb=1"/>
              <p:cNvSpPr>
                <a:spLocks noRot="1" noChangeAspect="1" noMove="1" noResize="1" noEditPoints="1" noAdjustHandles="1" noChangeArrowheads="1" noChangeShapeType="1" noTextEdit="1"/>
              </p:cNvSpPr>
              <p:nvPr/>
            </p:nvSpPr>
            <p:spPr>
              <a:xfrm>
                <a:off x="722376" y="1822450"/>
                <a:ext cx="10753344" cy="2875534"/>
              </a:xfrm>
              <a:prstGeom prst="rect">
                <a:avLst/>
              </a:prstGeom>
              <a:blipFill rotWithShape="1">
                <a:blip r:embed="rId3"/>
                <a:stretch>
                  <a:fillRect l="-4" r="-1335" b="-158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fade">
                                      <p:cBhvr>
                                        <p:cTn id="46" dur="500"/>
                                        <p:tgtEl>
                                          <p:spTgt spid="6">
                                            <p:txEl>
                                              <p:pRg st="4" end="4"/>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Effect transition="in" filter="fade">
                                      <p:cBhvr>
                                        <p:cTn id="49"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31_1#8b491ca2e?pid=86da8b6ec&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蛋白基因两端设计不同黏性末端的目的是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。质粒中氨苄青霉素抗性基因的作用是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131_1#8b491ca2e?pid=86da8b6ec&amp;color=0,0,0&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r="-154" b="-54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132_1#8b491ca2e.blank?pid=86da8b6ec&amp;color=0,0,0&amp;vpa=43&amp;vtp=1&amp;bbb=1&amp;hb=1"/>
              <p:cNvSpPr/>
              <p:nvPr/>
            </p:nvSpPr>
            <p:spPr>
              <a:xfrm>
                <a:off x="722377" y="931164"/>
                <a:ext cx="10749631" cy="865759"/>
              </a:xfrm>
              <a:prstGeom prst="rect">
                <a:avLst/>
              </a:prstGeom>
              <a:noFill/>
            </p:spPr>
            <p:txBody>
              <a:bodyPr wrap="non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防止</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蛋白基因自身环化，保证</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与质粒正向连接</a:t>
                </a:r>
                <a:endParaRPr lang="en-US" altLang="zh-CN" sz="2000" dirty="0">
                  <a:solidFill>
                    <a:srgbClr val="00B050"/>
                  </a:solidFill>
                </a:endParaRPr>
              </a:p>
            </p:txBody>
          </p:sp>
        </mc:Choice>
        <mc:Fallback>
          <p:sp>
            <p:nvSpPr>
              <p:cNvPr id="3" name="QB_6_AN.132_1#8b491ca2e.blank?pid=86da8b6ec&amp;color=0,0,0&amp;vpa=43&amp;vtp=1&amp;bbb=1&amp;hb=1"/>
              <p:cNvSpPr>
                <a:spLocks noRot="1" noChangeAspect="1" noMove="1" noResize="1" noEditPoints="1" noAdjustHandles="1" noChangeArrowheads="1" noChangeShapeType="1" noTextEdit="1"/>
              </p:cNvSpPr>
              <p:nvPr/>
            </p:nvSpPr>
            <p:spPr>
              <a:xfrm>
                <a:off x="722377" y="931164"/>
                <a:ext cx="10749631" cy="865759"/>
              </a:xfrm>
              <a:prstGeom prst="rect">
                <a:avLst/>
              </a:prstGeom>
              <a:blipFill rotWithShape="1">
                <a:blip r:embed="rId2"/>
                <a:stretch>
                  <a:fillRect l="-4" t="-29" r="-501" b="-45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133_1#8b491ca2e.blank?pid=86da8b6ec&amp;color=0,0,0&amp;vpa=44&amp;vtp=1&amp;bbb=1"/>
              <p:cNvSpPr/>
              <p:nvPr/>
            </p:nvSpPr>
            <p:spPr>
              <a:xfrm>
                <a:off x="6942201" y="1453388"/>
                <a:ext cx="30019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便于重组</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solidFill>
                    <a:srgbClr val="00B050"/>
                  </a:solidFill>
                </a:endParaRPr>
              </a:p>
            </p:txBody>
          </p:sp>
        </mc:Choice>
        <mc:Fallback>
          <p:sp>
            <p:nvSpPr>
              <p:cNvPr id="4" name="QB_6_AN.133_1#8b491ca2e.blank?pid=86da8b6ec&amp;color=0,0,0&amp;vpa=44&amp;vtp=1&amp;bbb=1"/>
              <p:cNvSpPr>
                <a:spLocks noRot="1" noChangeAspect="1" noMove="1" noResize="1" noEditPoints="1" noAdjustHandles="1" noChangeArrowheads="1" noChangeShapeType="1" noTextEdit="1"/>
              </p:cNvSpPr>
              <p:nvPr/>
            </p:nvSpPr>
            <p:spPr>
              <a:xfrm>
                <a:off x="6942201" y="1453388"/>
                <a:ext cx="3001963" cy="303784"/>
              </a:xfrm>
              <a:prstGeom prst="rect">
                <a:avLst/>
              </a:prstGeom>
              <a:blipFill rotWithShape="1">
                <a:blip r:embed="rId3"/>
                <a:stretch>
                  <a:fillRect l="-13" t="-3930" r="2"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S.134_1#8b491ca2e?vop=1&amp;pid=86da8b6ec&amp;color=0,0,0&amp;vtp=1&amp;bbb=1&amp;hb=1"/>
              <p:cNvSpPr/>
              <p:nvPr/>
            </p:nvSpPr>
            <p:spPr>
              <a:xfrm>
                <a:off x="722376" y="182245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蛋白基因两端设计不同黏性末端，其目的是在构建基因表达载体时，防止</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自身环化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蛋白基因在质粒上正向连接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。质粒中氨苄青霉素抗性基因属于基因工程中的标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记基因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，标记基因的作用是便于重组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200" dirty="0">
                  <a:solidFill>
                    <a:srgbClr val="000000"/>
                  </a:solidFill>
                </a:endParaRPr>
              </a:p>
            </p:txBody>
          </p:sp>
        </mc:Choice>
        <mc:Fallback>
          <p:sp>
            <p:nvSpPr>
              <p:cNvPr id="5" name="QB_6_AS.134_1#8b491ca2e?vop=1&amp;pid=86da8b6ec&amp;color=0,0,0&amp;vtp=1&amp;bbb=1&amp;hb=1"/>
              <p:cNvSpPr>
                <a:spLocks noRot="1" noChangeAspect="1" noMove="1" noResize="1" noEditPoints="1" noAdjustHandles="1" noChangeArrowheads="1" noChangeShapeType="1" noTextEdit="1"/>
              </p:cNvSpPr>
              <p:nvPr/>
            </p:nvSpPr>
            <p:spPr>
              <a:xfrm>
                <a:off x="722376" y="1822450"/>
                <a:ext cx="10753344" cy="1326134"/>
              </a:xfrm>
              <a:prstGeom prst="rect">
                <a:avLst/>
              </a:prstGeom>
              <a:blipFill rotWithShape="1">
                <a:blip r:embed="rId4"/>
                <a:stretch>
                  <a:fillRect l="-4"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35_1#ed55afd7c?pid=86da8b6ec&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（3）为实现质粒和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蛋白基因的连接，切割质粒时选用限制酶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Ⅰ而不选用限制酶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蛋白基因连接到质粒上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，还需要</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135_1#ed55afd7c?pid=86da8b6ec&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28" b="-25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136_1#ed55afd7c.blank?pid=86da8b6ec&amp;color=0,0,0&amp;vpa=45&amp;vtp=1&amp;bbb=1&amp;hb=1"/>
              <p:cNvSpPr/>
              <p:nvPr/>
            </p:nvSpPr>
            <p:spPr>
              <a:xfrm>
                <a:off x="722377" y="1391100"/>
                <a:ext cx="10749631" cy="865759"/>
              </a:xfrm>
              <a:prstGeom prst="rect">
                <a:avLst/>
              </a:prstGeom>
              <a:noFill/>
            </p:spPr>
            <p:txBody>
              <a:bodyPr wrap="none" lIns="0" tIns="0" rIns="0" bIns="0" rtlCol="0" anchor="t"/>
              <a:lstStyle/>
              <a:p>
                <a:pPr latinLnBrk="1">
                  <a:lnSpc>
                    <a:spcPts val="3590"/>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𝑿𝒎𝒂</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Ⅰ酶切出的黏性末端与</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蛋白基因一端的黏性末端相同，</a:t>
                </a:r>
                <a14:m>
                  <m:oMath xmlns:m="http://schemas.openxmlformats.org/officeDocument/2006/math">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𝑺𝒎𝒂</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Ⅰ酶切出的末端为平</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末端</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，无法直接与</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蛋白基因的黏性末端连接</a:t>
                </a:r>
                <a:endParaRPr lang="en-US" altLang="zh-CN" sz="100" dirty="0"/>
              </a:p>
            </p:txBody>
          </p:sp>
        </mc:Choice>
        <mc:Fallback>
          <p:sp>
            <p:nvSpPr>
              <p:cNvPr id="3" name="QB_6_AN.136_1#ed55afd7c.blank?pid=86da8b6ec&amp;color=0,0,0&amp;vpa=45&amp;vtp=1&amp;bbb=1&amp;hb=1"/>
              <p:cNvSpPr>
                <a:spLocks noRot="1" noChangeAspect="1" noMove="1" noResize="1" noEditPoints="1" noAdjustHandles="1" noChangeArrowheads="1" noChangeShapeType="1" noTextEdit="1"/>
              </p:cNvSpPr>
              <p:nvPr/>
            </p:nvSpPr>
            <p:spPr>
              <a:xfrm>
                <a:off x="722377" y="1391100"/>
                <a:ext cx="10749631" cy="865759"/>
              </a:xfrm>
              <a:prstGeom prst="rect">
                <a:avLst/>
              </a:prstGeom>
              <a:blipFill rotWithShape="1">
                <a:blip r:embed="rId2"/>
                <a:stretch>
                  <a:fillRect l="-4" t="-52" r="-29" b="-527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137_1#ed55afd7c.blank?pid=86da8b6ec&amp;color=0,0,0&amp;vpa=46&amp;vtp=1&amp;bbb=1&amp;hb=1"/>
              <p:cNvSpPr/>
              <p:nvPr/>
            </p:nvSpPr>
            <p:spPr>
              <a:xfrm>
                <a:off x="722377" y="1848300"/>
                <a:ext cx="10749631" cy="865759"/>
              </a:xfrm>
              <a:prstGeom prst="rect">
                <a:avLst/>
              </a:prstGeom>
              <a:noFill/>
            </p:spPr>
            <p:txBody>
              <a:bodyPr wrap="non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𝑩𝒈𝒍</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1"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连接</a:t>
                </a:r>
                <a:endParaRPr lang="en-US" altLang="zh-CN" sz="100" dirty="0"/>
              </a:p>
            </p:txBody>
          </p:sp>
        </mc:Choice>
        <mc:Fallback>
          <p:sp>
            <p:nvSpPr>
              <p:cNvPr id="4" name="QB_6_AN.137_1#ed55afd7c.blank?pid=86da8b6ec&amp;color=0,0,0&amp;vpa=46&amp;vtp=1&amp;bbb=1&amp;hb=1"/>
              <p:cNvSpPr>
                <a:spLocks noRot="1" noChangeAspect="1" noMove="1" noResize="1" noEditPoints="1" noAdjustHandles="1" noChangeArrowheads="1" noChangeShapeType="1" noTextEdit="1"/>
              </p:cNvSpPr>
              <p:nvPr/>
            </p:nvSpPr>
            <p:spPr>
              <a:xfrm>
                <a:off x="722377" y="1848300"/>
                <a:ext cx="10749631" cy="865759"/>
              </a:xfrm>
              <a:prstGeom prst="rect">
                <a:avLst/>
              </a:prstGeom>
              <a:blipFill rotWithShape="1">
                <a:blip r:embed="rId3"/>
                <a:stretch>
                  <a:fillRect l="-4" t="-52" r="1" b="-453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S.138_1#ed55afd7c?vop=1&amp;pid=86da8b6ec&amp;color=0,0,0&amp;vtp=1&amp;bbb=1&amp;hb=1"/>
              <p:cNvSpPr/>
              <p:nvPr/>
            </p:nvSpPr>
            <p:spPr>
              <a:xfrm>
                <a:off x="722376" y="2739078"/>
                <a:ext cx="10753344" cy="2723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分析图2可知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Ⅱ酶切出的黏性末端的碱基序列能够与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蛋白基因右侧的黏性末端的碱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基序列互补配对</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Ⅰ酶切出的黏性末端与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蛋白基因左侧的黏性末端相同，而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Ⅰ酶切出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的末端为平末端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，无法直接与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蛋白基因的黏性末端连接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Ⅰ酶切出的黏性末端无法与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白基因的黏性末端互补配对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。综上分析，为实现质粒和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蛋白基因的高效连接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，切割质粒时选用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Ⅰ而不选用限制酶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Ⅰ。为将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蛋白基因连接到质粒上，还需要用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连接酶将切割后的质粒与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a:t>
                </a:r>
                <a:endParaRPr lang="en-US" altLang="zh-CN" sz="2200" dirty="0"/>
              </a:p>
            </p:txBody>
          </p:sp>
        </mc:Choice>
        <mc:Fallback>
          <p:sp>
            <p:nvSpPr>
              <p:cNvPr id="5" name="QB_6_AS.138_1#ed55afd7c?vop=1&amp;pid=86da8b6ec&amp;color=0,0,0&amp;vtp=1&amp;bbb=1&amp;hb=1"/>
              <p:cNvSpPr>
                <a:spLocks noRot="1" noChangeAspect="1" noMove="1" noResize="1" noEditPoints="1" noAdjustHandles="1" noChangeArrowheads="1" noChangeShapeType="1" noTextEdit="1"/>
              </p:cNvSpPr>
              <p:nvPr/>
            </p:nvSpPr>
            <p:spPr>
              <a:xfrm>
                <a:off x="722376" y="2739078"/>
                <a:ext cx="10753344" cy="2723134"/>
              </a:xfrm>
              <a:prstGeom prst="rect">
                <a:avLst/>
              </a:prstGeom>
              <a:blipFill rotWithShape="1">
                <a:blip r:embed="rId4"/>
                <a:stretch>
                  <a:fillRect l="-4" t="-12" r="-1264" b="-165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bg/>
                                          </p:spTgt>
                                        </p:tgtEl>
                                        <p:attrNameLst>
                                          <p:attrName>style.visibility</p:attrName>
                                        </p:attrNameLst>
                                      </p:cBhvr>
                                      <p:to>
                                        <p:strVal val="visible"/>
                                      </p:to>
                                    </p:set>
                                    <p:animEffect transition="in" filter="fade">
                                      <p:cBhvr>
                                        <p:cTn id="29" dur="500"/>
                                        <p:tgtEl>
                                          <p:spTgt spid="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500"/>
                                        <p:tgtEl>
                                          <p:spTgt spid="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Effect transition="in" filter="fade">
                                      <p:cBhvr>
                                        <p:cTn id="35" dur="500"/>
                                        <p:tgtEl>
                                          <p:spTgt spid="5">
                                            <p:txEl>
                                              <p:pRg st="1" end="1"/>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2" end="2"/>
                                            </p:txEl>
                                          </p:spTgt>
                                        </p:tgtEl>
                                        <p:attrNameLst>
                                          <p:attrName>style.visibility</p:attrName>
                                        </p:attrNameLst>
                                      </p:cBhvr>
                                      <p:to>
                                        <p:strVal val="visible"/>
                                      </p:to>
                                    </p:set>
                                    <p:animEffect transition="in" filter="fade">
                                      <p:cBhvr>
                                        <p:cTn id="38" dur="500"/>
                                        <p:tgtEl>
                                          <p:spTgt spid="5">
                                            <p:txEl>
                                              <p:pRg st="2" end="2"/>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Effect transition="in" filter="fade">
                                      <p:cBhvr>
                                        <p:cTn id="41" dur="500"/>
                                        <p:tgtEl>
                                          <p:spTgt spid="5">
                                            <p:txEl>
                                              <p:pRg st="3" end="3"/>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Effect transition="in" filter="fade">
                                      <p:cBhvr>
                                        <p:cTn id="44" dur="500"/>
                                        <p:tgtEl>
                                          <p:spTgt spid="5">
                                            <p:txEl>
                                              <p:pRg st="4" end="4"/>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fade">
                                      <p:cBhvr>
                                        <p:cTn id="4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139_1#2e082582c?pid=8e6cb17da&amp;color=0,0,0&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[湖南常德汉寿一中2025高二期中]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有研究发现，花生细胞中的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基因在抗真菌类病害中发挥着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。科研人员提取花生细胞中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，通过基因重组技术，以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质粒为表达载体，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导入水稻叶片外植体细胞中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，使水稻获得了对稻瘟病（由真菌感染引起，导致水稻减产）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的抗性。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据图示信息回答下列问题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O_5_BD.139_1#2e082582c?pid=8e6cb17da&amp;color=0,0,0&amp;vtp=1&amp;bt=1&amp;bbb=1&amp;hb=1"/>
              <p:cNvSpPr>
                <a:spLocks noRot="1" noChangeAspect="1" noMove="1" noResize="1" noEditPoints="1" noAdjustHandles="1" noChangeArrowheads="1" noChangeShapeType="1" noTextEdit="1"/>
              </p:cNvSpPr>
              <p:nvPr/>
            </p:nvSpPr>
            <p:spPr>
              <a:xfrm>
                <a:off x="722376" y="972000"/>
                <a:ext cx="10753344" cy="1770634"/>
              </a:xfrm>
              <a:prstGeom prst="rect">
                <a:avLst/>
              </a:prstGeom>
              <a:blipFill rotWithShape="1">
                <a:blip r:embed="rId1"/>
                <a:stretch>
                  <a:fillRect l="-4" t="-25" r="-2764" b="-2542"/>
                </a:stretch>
              </a:blipFill>
            </p:spPr>
            <p:txBody>
              <a:bodyPr/>
              <a:lstStyle/>
              <a:p>
                <a:r>
                  <a:rPr lang="zh-CN" altLang="en-US">
                    <a:noFill/>
                  </a:rPr>
                  <a:t> </a:t>
                </a:r>
              </a:p>
            </p:txBody>
          </p:sp>
        </mc:Fallback>
      </mc:AlternateContent>
      <p:pic>
        <p:nvPicPr>
          <p:cNvPr id="3" name="QO_5_BD.139_3#2e082582c?htil=1&amp;pid=8e6cb17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112264" y="3735139"/>
            <a:ext cx="2596896" cy="14813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139_4#2e082582c?htil=1&amp;pid=8e6cb17d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62088" y="2875603"/>
            <a:ext cx="2432304"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40_1#3a3cf9e45?pid=2e082582c&amp;color=0,0,0&amp;vtp=1&amp;bt=1&amp;bbb=1&amp;hb=1"/>
              <p:cNvSpPr/>
              <p:nvPr/>
            </p:nvSpPr>
            <p:spPr>
              <a:xfrm>
                <a:off x="722376" y="969264"/>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（1）科学家提取花生细胞的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后通过</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过程获得其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过该方法获得的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基因的碱基序列</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填“完全一致”或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全一致”），原因是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140_1#3a3cf9e45?pid=2e082582c&amp;color=0,0,0&amp;vtp=1&amp;bt=1&amp;bbb=1&amp;hb=1"/>
              <p:cNvSpPr>
                <a:spLocks noRot="1" noChangeAspect="1" noMove="1" noResize="1" noEditPoints="1" noAdjustHandles="1" noChangeArrowheads="1" noChangeShapeType="1" noTextEdit="1"/>
              </p:cNvSpPr>
              <p:nvPr/>
            </p:nvSpPr>
            <p:spPr>
              <a:xfrm>
                <a:off x="722376" y="969264"/>
                <a:ext cx="10753344" cy="1757553"/>
              </a:xfrm>
              <a:prstGeom prst="rect">
                <a:avLst/>
              </a:prstGeom>
              <a:blipFill rotWithShape="1">
                <a:blip r:embed="rId1"/>
                <a:stretch>
                  <a:fillRect l="-4" t="-14" r="-543" b="-2594"/>
                </a:stretch>
              </a:blipFill>
            </p:spPr>
            <p:txBody>
              <a:bodyPr/>
              <a:lstStyle/>
              <a:p>
                <a:r>
                  <a:rPr lang="zh-CN" altLang="en-US">
                    <a:noFill/>
                  </a:rPr>
                  <a:t> </a:t>
                </a:r>
              </a:p>
            </p:txBody>
          </p:sp>
        </mc:Fallback>
      </mc:AlternateContent>
      <p:sp>
        <p:nvSpPr>
          <p:cNvPr id="3" name="QB_6_AN.141_1#3a3cf9e45.blank?pid=2e082582c&amp;color=0,0,0&amp;vpa=47&amp;vtp=1&amp;bbb=1"/>
          <p:cNvSpPr/>
          <p:nvPr/>
        </p:nvSpPr>
        <p:spPr>
          <a:xfrm>
            <a:off x="5391214" y="931164"/>
            <a:ext cx="94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逆转录</a:t>
            </a:r>
            <a:endParaRPr lang="en-US" altLang="zh-CN" sz="2000" dirty="0"/>
          </a:p>
        </p:txBody>
      </p:sp>
      <p:sp>
        <p:nvSpPr>
          <p:cNvPr id="4" name="QB_6_AN.142_1#3a3cf9e45.blank?pid=2e082582c&amp;color=0,0,0&amp;vpa=48&amp;vtp=1&amp;bbb=1"/>
          <p:cNvSpPr/>
          <p:nvPr/>
        </p:nvSpPr>
        <p:spPr>
          <a:xfrm>
            <a:off x="6853682" y="1388364"/>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不完全一致</a:t>
            </a:r>
            <a:endParaRPr lang="en-US" altLang="zh-CN" sz="2000" dirty="0"/>
          </a:p>
        </p:txBody>
      </p:sp>
      <mc:AlternateContent xmlns:mc="http://schemas.openxmlformats.org/markup-compatibility/2006">
        <mc:Choice xmlns:a14="http://schemas.microsoft.com/office/drawing/2010/main" Requires="a14">
          <p:sp>
            <p:nvSpPr>
              <p:cNvPr id="5" name="QB_6_AN.143_1#3a3cf9e45.blank?pid=2e082582c&amp;color=0,0,0&amp;vpa=49&amp;vtp=1&amp;bbb=1&amp;hb=1"/>
              <p:cNvSpPr/>
              <p:nvPr/>
            </p:nvSpPr>
            <p:spPr>
              <a:xfrm>
                <a:off x="722377" y="1845564"/>
                <a:ext cx="10749631" cy="865759"/>
              </a:xfrm>
              <a:prstGeom prst="rect">
                <a:avLst/>
              </a:prstGeom>
              <a:noFill/>
            </p:spPr>
            <p:txBody>
              <a:bodyPr wrap="non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以花生细胞的</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𝐦𝐑𝐍𝐀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通过逆转录过程获得的</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𝐜𝐃𝐍𝐀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不含内含子</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、启动子和终</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止子等非编码序列</a:t>
                </a:r>
                <a:endParaRPr lang="en-US" altLang="zh-CN" sz="2000" dirty="0"/>
              </a:p>
            </p:txBody>
          </p:sp>
        </mc:Choice>
        <mc:Fallback>
          <p:sp>
            <p:nvSpPr>
              <p:cNvPr id="5" name="QB_6_AN.143_1#3a3cf9e45.blank?pid=2e082582c&amp;color=0,0,0&amp;vpa=49&amp;vtp=1&amp;bbb=1&amp;hb=1"/>
              <p:cNvSpPr>
                <a:spLocks noRot="1" noChangeAspect="1" noMove="1" noResize="1" noEditPoints="1" noAdjustHandles="1" noChangeArrowheads="1" noChangeShapeType="1" noTextEdit="1"/>
              </p:cNvSpPr>
              <p:nvPr/>
            </p:nvSpPr>
            <p:spPr>
              <a:xfrm>
                <a:off x="722377" y="1845564"/>
                <a:ext cx="10749631" cy="865759"/>
              </a:xfrm>
              <a:prstGeom prst="rect">
                <a:avLst/>
              </a:prstGeom>
              <a:blipFill rotWithShape="1">
                <a:blip r:embed="rId2"/>
                <a:stretch>
                  <a:fillRect l="-4" t="-29" r="-921" b="-45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144_1#3a3cf9e45?vop=1&amp;pid=2e082582c&amp;color=0,0,0&amp;vtp=1&amp;bbb=1&amp;hb=1"/>
              <p:cNvSpPr/>
              <p:nvPr/>
            </p:nvSpPr>
            <p:spPr>
              <a:xfrm>
                <a:off x="722376" y="273685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的过程为逆转录，此过程需要逆转录酶的催化</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转录为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基因中内含子相对应的序列会被剪切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，启动子和终止子等非编码序列没有被转录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。以花生细胞的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通过逆转录过程获得的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，不含内含子、启动子和终止子等非编码序列，因此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转录获得的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基因的碱基序列不完全一致。</a:t>
                </a:r>
                <a:endParaRPr lang="en-US" altLang="zh-CN" sz="2200" dirty="0"/>
              </a:p>
            </p:txBody>
          </p:sp>
        </mc:Choice>
        <mc:Fallback>
          <p:sp>
            <p:nvSpPr>
              <p:cNvPr id="6" name="QB_6_AS.144_1#3a3cf9e45?vop=1&amp;pid=2e082582c&amp;color=0,0,0&amp;vtp=1&amp;bbb=1&amp;hb=1"/>
              <p:cNvSpPr>
                <a:spLocks noRot="1" noChangeAspect="1" noMove="1" noResize="1" noEditPoints="1" noAdjustHandles="1" noChangeArrowheads="1" noChangeShapeType="1" noTextEdit="1"/>
              </p:cNvSpPr>
              <p:nvPr/>
            </p:nvSpPr>
            <p:spPr>
              <a:xfrm>
                <a:off x="722376" y="2736850"/>
                <a:ext cx="10753344" cy="1783334"/>
              </a:xfrm>
              <a:prstGeom prst="rect">
                <a:avLst/>
              </a:prstGeom>
              <a:blipFill rotWithShape="1">
                <a:blip r:embed="rId3"/>
                <a:stretch>
                  <a:fillRect l="-4" r="-685"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_1#c05740bc2?vop=1&amp;pid=2f962ca93&amp;color=0,0,0&amp;vtp=1&amp;bt=1&amp;bbb=1&amp;hb=1"/>
              <p:cNvSpPr/>
              <p:nvPr/>
            </p:nvSpPr>
            <p:spPr>
              <a:xfrm>
                <a:off x="722376" y="972000"/>
                <a:ext cx="10753344" cy="1923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产生的是平末端，平末端用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𝑐𝑜𝑙𝑖</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连接酶连接的效率较低，A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两种限制酶均能识别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的特定序列，并切割磷酸二酯键，B错误；由图可知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片段分别产生平末端和黏性末端，C错误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产生的末端是黏性末端</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连接酶可用于连接黏性末端和平末端，D错误。</a:t>
                </a:r>
                <a:endParaRPr lang="en-US" altLang="zh-CN" sz="2200" dirty="0"/>
              </a:p>
            </p:txBody>
          </p:sp>
        </mc:Choice>
        <mc:Fallback>
          <p:sp>
            <p:nvSpPr>
              <p:cNvPr id="2" name="QC_6_AS.9_1#c05740bc2?vop=1&amp;pid=2f962ca93&amp;color=0,0,0&amp;vtp=1&amp;bt=1&amp;bbb=1&amp;hb=1"/>
              <p:cNvSpPr>
                <a:spLocks noRot="1" noChangeAspect="1" noMove="1" noResize="1" noEditPoints="1" noAdjustHandles="1" noChangeArrowheads="1" noChangeShapeType="1" noTextEdit="1"/>
              </p:cNvSpPr>
              <p:nvPr/>
            </p:nvSpPr>
            <p:spPr>
              <a:xfrm>
                <a:off x="722376" y="972000"/>
                <a:ext cx="10753344" cy="1923034"/>
              </a:xfrm>
              <a:prstGeom prst="rect">
                <a:avLst/>
              </a:prstGeom>
              <a:blipFill rotWithShape="1">
                <a:blip r:embed="rId1"/>
                <a:stretch>
                  <a:fillRect l="-4" t="-23" b="-23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45_1#bde1100f6?pid=2e082582c&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基因时，需要设计引物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为了使目的基因能够被限制酶切割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，需要在引物的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端”）添加限制酶识别序列。</a:t>
                </a:r>
                <a:endParaRPr lang="en-US" altLang="zh-CN" sz="2000" dirty="0">
                  <a:solidFill>
                    <a:srgbClr val="000000"/>
                  </a:solidFill>
                </a:endParaRPr>
              </a:p>
            </p:txBody>
          </p:sp>
        </mc:Choice>
        <mc:Fallback>
          <p:sp>
            <p:nvSpPr>
              <p:cNvPr id="2" name="QB_6_BD.145_1#bde1100f6?pid=2e082582c&amp;color=0,0,0&amp;vtp=1&amp;bt=1&amp;bbb=1&amp;hb=1"/>
              <p:cNvSpPr>
                <a:spLocks noRot="1" noChangeAspect="1" noMove="1" noResize="1" noEditPoints="1" noAdjustHandles="1" noChangeArrowheads="1" noChangeShapeType="1" noTextEdit="1"/>
              </p:cNvSpPr>
              <p:nvPr/>
            </p:nvSpPr>
            <p:spPr>
              <a:xfrm>
                <a:off x="722376" y="969265"/>
                <a:ext cx="10753344" cy="1313434"/>
              </a:xfrm>
              <a:prstGeom prst="rect">
                <a:avLst/>
              </a:prstGeom>
              <a:blipFill rotWithShape="1">
                <a:blip r:embed="rId1"/>
                <a:stretch>
                  <a:fillRect l="-4" t="-19" r="-71" b="-344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146_1#bde1100f6.blank?pid=2e082582c&amp;color=0,0,0&amp;vpa=50&amp;vtp=1&amp;bbb=1&amp;hb=1"/>
              <p:cNvSpPr/>
              <p:nvPr/>
            </p:nvSpPr>
            <p:spPr>
              <a:xfrm>
                <a:off x="722377" y="931165"/>
                <a:ext cx="10749631" cy="865759"/>
              </a:xfrm>
              <a:prstGeom prst="rect">
                <a:avLst/>
              </a:prstGeom>
              <a:noFill/>
            </p:spPr>
            <p:txBody>
              <a:bodyPr wrap="none" lIns="0" tIns="0" rIns="0" bIns="0" rtlCol="0" anchor="t"/>
              <a:lstStyle/>
              <a:p>
                <a:pPr latinLnBrk="1">
                  <a:lnSpc>
                    <a:spcPts val="359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开始连接脱氧核苷酸</a:t>
                </a:r>
                <a:endParaRPr lang="en-US" altLang="zh-CN" sz="2000" dirty="0">
                  <a:solidFill>
                    <a:srgbClr val="00B050"/>
                  </a:solidFill>
                </a:endParaRPr>
              </a:p>
            </p:txBody>
          </p:sp>
        </mc:Choice>
        <mc:Fallback>
          <p:sp>
            <p:nvSpPr>
              <p:cNvPr id="3" name="QB_6_AN.146_1#bde1100f6.blank?pid=2e082582c&amp;color=0,0,0&amp;vpa=50&amp;vtp=1&amp;bbb=1&amp;hb=1"/>
              <p:cNvSpPr>
                <a:spLocks noRot="1" noChangeAspect="1" noMove="1" noResize="1" noEditPoints="1" noAdjustHandles="1" noChangeArrowheads="1" noChangeShapeType="1" noTextEdit="1"/>
              </p:cNvSpPr>
              <p:nvPr/>
            </p:nvSpPr>
            <p:spPr>
              <a:xfrm>
                <a:off x="722377" y="931165"/>
                <a:ext cx="10749631" cy="865759"/>
              </a:xfrm>
              <a:prstGeom prst="rect">
                <a:avLst/>
              </a:prstGeom>
              <a:blipFill rotWithShape="1">
                <a:blip r:embed="rId2"/>
                <a:stretch>
                  <a:fillRect l="-4" t="-29" r="1" b="-529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147_1#bde1100f6.blank?pid=2e082582c&amp;color=0,0,0&amp;vpa=51&amp;vtp=1&amp;bbb=1"/>
              <p:cNvSpPr/>
              <p:nvPr/>
            </p:nvSpPr>
            <p:spPr>
              <a:xfrm>
                <a:off x="8948801" y="1472438"/>
                <a:ext cx="655638" cy="303784"/>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𝟓</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a:t>
                </a:r>
                <a:endParaRPr lang="en-US" altLang="zh-CN" sz="100" dirty="0">
                  <a:solidFill>
                    <a:srgbClr val="00B050"/>
                  </a:solidFill>
                </a:endParaRPr>
              </a:p>
            </p:txBody>
          </p:sp>
        </mc:Choice>
        <mc:Fallback>
          <p:sp>
            <p:nvSpPr>
              <p:cNvPr id="4" name="QB_6_AN.147_1#bde1100f6.blank?pid=2e082582c&amp;color=0,0,0&amp;vpa=51&amp;vtp=1&amp;bbb=1"/>
              <p:cNvSpPr>
                <a:spLocks noRot="1" noChangeAspect="1" noMove="1" noResize="1" noEditPoints="1" noAdjustHandles="1" noChangeArrowheads="1" noChangeShapeType="1" noTextEdit="1"/>
              </p:cNvSpPr>
              <p:nvPr/>
            </p:nvSpPr>
            <p:spPr>
              <a:xfrm>
                <a:off x="8948801" y="1472438"/>
                <a:ext cx="655638" cy="303784"/>
              </a:xfrm>
              <a:prstGeom prst="rect">
                <a:avLst/>
              </a:prstGeom>
              <a:blipFill rotWithShape="1">
                <a:blip r:embed="rId3"/>
                <a:stretch>
                  <a:fillRect l="-58" t="-3930" r="10"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S.148_1#bde1100f6?vop=1&amp;pid=2e082582c&amp;color=0,0,0&amp;vtp=1&amp;bbb=1&amp;hb=1"/>
              <p:cNvSpPr/>
              <p:nvPr/>
            </p:nvSpPr>
            <p:spPr>
              <a:xfrm>
                <a:off x="722376" y="2289175"/>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基因时，需要设计引物，引物的作用是使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始连接脱氧核苷酸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。为了使目的基因能够被限制酶切割，扩增目的基因时，需要在引物的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加限制酶的识别序列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5" name="QB_6_AS.148_1#bde1100f6?vop=1&amp;pid=2e082582c&amp;color=0,0,0&amp;vtp=1&amp;bbb=1&amp;hb=1"/>
              <p:cNvSpPr>
                <a:spLocks noRot="1" noChangeAspect="1" noMove="1" noResize="1" noEditPoints="1" noAdjustHandles="1" noChangeArrowheads="1" noChangeShapeType="1" noTextEdit="1"/>
              </p:cNvSpPr>
              <p:nvPr/>
            </p:nvSpPr>
            <p:spPr>
              <a:xfrm>
                <a:off x="722376" y="2289175"/>
                <a:ext cx="10753344" cy="1326134"/>
              </a:xfrm>
              <a:prstGeom prst="rect">
                <a:avLst/>
              </a:prstGeom>
              <a:blipFill rotWithShape="1">
                <a:blip r:embed="rId4"/>
                <a:stretch>
                  <a:fillRect l="-4"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49_1#271a0917c?pid=2e082582c&amp;color=0,0,0&amp;vtp=1&amp;bt=1&amp;bbb=1&amp;hb=1"/>
              <p:cNvSpPr/>
              <p:nvPr/>
            </p:nvSpPr>
            <p:spPr>
              <a:xfrm>
                <a:off x="722376" y="969264"/>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（3）为了成功构建重组表达载体，确保目的基因插入载体中方向正确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，最好选用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填图中限制酶）切割</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和载体。用农杆菌侵染水稻叶片外植体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149_1#271a0917c?pid=2e082582c&amp;color=0,0,0&amp;vtp=1&amp;bt=1&amp;bbb=1&amp;hb=1"/>
              <p:cNvSpPr>
                <a:spLocks noRot="1" noChangeAspect="1" noMove="1" noResize="1" noEditPoints="1" noAdjustHandles="1" noChangeArrowheads="1" noChangeShapeType="1" noTextEdit="1"/>
              </p:cNvSpPr>
              <p:nvPr/>
            </p:nvSpPr>
            <p:spPr>
              <a:xfrm>
                <a:off x="722376" y="969264"/>
                <a:ext cx="10753344" cy="1300353"/>
              </a:xfrm>
              <a:prstGeom prst="rect">
                <a:avLst/>
              </a:prstGeom>
              <a:blipFill rotWithShape="1">
                <a:blip r:embed="rId1"/>
                <a:stretch>
                  <a:fillRect l="-4" t="-20" r="-591" b="-35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150_1#271a0917c.blank?pid=2e082582c&amp;color=0,0,0&amp;vpa=52&amp;vtp=1&amp;bbb=1&amp;hb=1"/>
              <p:cNvSpPr/>
              <p:nvPr/>
            </p:nvSpPr>
            <p:spPr>
              <a:xfrm>
                <a:off x="722377" y="931164"/>
                <a:ext cx="10749631" cy="856552"/>
              </a:xfrm>
              <a:prstGeom prst="rect">
                <a:avLst/>
              </a:prstGeom>
              <a:noFill/>
            </p:spPr>
            <p:txBody>
              <a:bodyPr wrap="square" lIns="0" tIns="0" rIns="0" bIns="0" rtlCol="0" anchor="t"/>
              <a:lstStyle/>
              <a:p>
                <a:pPr latinLnBrk="1">
                  <a:lnSpc>
                    <a:spcPts val="355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𝑿𝒃𝒂</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𝑯𝒊𝒏</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𝐝</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6_AN.150_1#271a0917c.blank?pid=2e082582c&amp;color=0,0,0&amp;vpa=52&amp;vtp=1&amp;bbb=1&amp;hb=1"/>
              <p:cNvSpPr>
                <a:spLocks noRot="1" noChangeAspect="1" noMove="1" noResize="1" noEditPoints="1" noAdjustHandles="1" noChangeArrowheads="1" noChangeShapeType="1" noTextEdit="1"/>
              </p:cNvSpPr>
              <p:nvPr/>
            </p:nvSpPr>
            <p:spPr>
              <a:xfrm>
                <a:off x="722377" y="931164"/>
                <a:ext cx="10749631" cy="856552"/>
              </a:xfrm>
              <a:prstGeom prst="rect">
                <a:avLst/>
              </a:prstGeom>
              <a:blipFill rotWithShape="1">
                <a:blip r:embed="rId2"/>
                <a:stretch>
                  <a:fillRect l="-4" t="-30" r="1" b="-539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151_1#271a0917c.blank?pid=2e082582c&amp;color=0,0,0&amp;vpa=53&amp;vtp=1&amp;bbb=1"/>
              <p:cNvSpPr/>
              <p:nvPr/>
            </p:nvSpPr>
            <p:spPr>
              <a:xfrm>
                <a:off x="719201" y="1912874"/>
                <a:ext cx="8589963" cy="303784"/>
              </a:xfrm>
              <a:prstGeom prst="rect">
                <a:avLst/>
              </a:prstGeom>
              <a:noFill/>
            </p:spPr>
            <p:txBody>
              <a:bodyPr wrap="none" lIns="0" tIns="0" rIns="0" bIns="0" rtlCol="0" anchor="t"/>
              <a:lstStyle/>
              <a:p>
                <a:pPr algn="ctr" latinLnBrk="1">
                  <a:lnSpc>
                    <a:spcPts val="2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通过农杆菌的转化作用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，使目的基因进入水稻细胞并整合到其染色体</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000" dirty="0">
                  <a:solidFill>
                    <a:srgbClr val="00B050"/>
                  </a:solidFill>
                </a:endParaRPr>
              </a:p>
            </p:txBody>
          </p:sp>
        </mc:Choice>
        <mc:Fallback>
          <p:sp>
            <p:nvSpPr>
              <p:cNvPr id="4" name="QB_6_AN.151_1#271a0917c.blank?pid=2e082582c&amp;color=0,0,0&amp;vpa=53&amp;vtp=1&amp;bbb=1"/>
              <p:cNvSpPr>
                <a:spLocks noRot="1" noChangeAspect="1" noMove="1" noResize="1" noEditPoints="1" noAdjustHandles="1" noChangeArrowheads="1" noChangeShapeType="1" noTextEdit="1"/>
              </p:cNvSpPr>
              <p:nvPr/>
            </p:nvSpPr>
            <p:spPr>
              <a:xfrm>
                <a:off x="719201" y="1912874"/>
                <a:ext cx="8589963" cy="303784"/>
              </a:xfrm>
              <a:prstGeom prst="rect">
                <a:avLst/>
              </a:prstGeom>
              <a:blipFill rotWithShape="1">
                <a:blip r:embed="rId3"/>
                <a:stretch>
                  <a:fillRect l="-4" t="-3846" r="1" b="-443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S.152_1#271a0917c?vop=1&amp;pid=2e082582c&amp;color=0,0,0&amp;vtp=1&amp;bbb=1&amp;hb=1"/>
              <p:cNvSpPr/>
              <p:nvPr/>
            </p:nvSpPr>
            <p:spPr>
              <a:xfrm>
                <a:off x="722376" y="227965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依据图示可知，选用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会破坏目的基因，而</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Ⅰ的酶切位点不在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基因的左右两侧均有酶切位点）可能导致错误连接等，再根据</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基因的转录方向可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，只有选用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𝑋𝑏𝑎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和载体，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才能确保目的基因插入载体中方向正确。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用农杆菌侵染水稻叶片外植体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，是利用了农杆菌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可转移到被侵染的细胞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合到该细胞的染色体</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上，通过农杆菌的转化作用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，使目的基因能进入水稻细胞并整合到其染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色体</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200" dirty="0">
                  <a:solidFill>
                    <a:srgbClr val="000000"/>
                  </a:solidFill>
                </a:endParaRPr>
              </a:p>
            </p:txBody>
          </p:sp>
        </mc:Choice>
        <mc:Fallback>
          <p:sp>
            <p:nvSpPr>
              <p:cNvPr id="5" name="QB_6_AS.152_1#271a0917c?vop=1&amp;pid=2e082582c&amp;color=0,0,0&amp;vtp=1&amp;bbb=1&amp;hb=1"/>
              <p:cNvSpPr>
                <a:spLocks noRot="1" noChangeAspect="1" noMove="1" noResize="1" noEditPoints="1" noAdjustHandles="1" noChangeArrowheads="1" noChangeShapeType="1" noTextEdit="1"/>
              </p:cNvSpPr>
              <p:nvPr/>
            </p:nvSpPr>
            <p:spPr>
              <a:xfrm>
                <a:off x="722376" y="2279650"/>
                <a:ext cx="10753344" cy="2697734"/>
              </a:xfrm>
              <a:prstGeom prst="rect">
                <a:avLst/>
              </a:prstGeom>
              <a:blipFill rotWithShape="1">
                <a:blip r:embed="rId4"/>
                <a:stretch>
                  <a:fillRect l="-4" r="-2362" b="-168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Effect transition="in" filter="fade">
                                      <p:cBhvr>
                                        <p:cTn id="41"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53_1#adfe9c4fe?pid=2e082582c&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（4）转基因水稻是否表现出了抗性，需要进行个体生物学水平的鉴定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154_1#adfe9c4fe.blank?pid=2e082582c&amp;color=0,0,0&amp;vpa=54&amp;vtp=1&amp;bbb=1&amp;hb=1"/>
          <p:cNvSpPr/>
          <p:nvPr/>
        </p:nvSpPr>
        <p:spPr>
          <a:xfrm>
            <a:off x="722377" y="931164"/>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对转基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因水稻植株接种相应的真菌</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，观察其是否患稻瘟病</a:t>
            </a:r>
            <a:endParaRPr lang="en-US" altLang="zh-CN" sz="2000" dirty="0"/>
          </a:p>
        </p:txBody>
      </p:sp>
      <p:sp>
        <p:nvSpPr>
          <p:cNvPr id="4" name="QB_6_AS.155_1#adfe9c4fe?vop=1&amp;pid=2e082582c&amp;color=0,0,0&amp;vtp=1&amp;bbb=1&amp;hb=1"/>
          <p:cNvSpPr/>
          <p:nvPr/>
        </p:nvSpPr>
        <p:spPr>
          <a:xfrm>
            <a:off x="722376" y="1920367"/>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转基因水稻是否表现出抗性，需要进行个体生物学水平的鉴定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，鉴定的方法是对转基因水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稻植株接种相应的真菌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，观察其是否患稻瘟病。</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156_1#673af1cd0?pid=b8dd7381a&amp;color=0,0,0&amp;vtp=1&amp;bt=1&amp;bbb=1&amp;hb=1"/>
              <p:cNvSpPr/>
              <p:nvPr/>
            </p:nvSpPr>
            <p:spPr>
              <a:xfrm>
                <a:off x="722376" y="972000"/>
                <a:ext cx="10753344" cy="222700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[海南海口2025高二期末]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乳酸乙酯是白酒的主要呈香物质，乳酸脱氢酶基因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是实现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该物质高产的关键基因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。为培育高产乳酸乙酯的酵母菌，科研人员运用基因工程技术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，通过重组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酶介导的同源重组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，将酿酒酵母质粒上的丙酮酸脱氢酶基因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𝑃𝐷</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替换为植物乳杆菌的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重组酶不需要酶切产生黏性末端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，能直接催化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产物连接。图1呈现酵母菌质粒与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接过程</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𝐴𝑚𝑝</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为氨苄青霉素抗性基因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，图2展示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的结构和相关引物。请据此回答问题。</a:t>
                </a:r>
                <a:endParaRPr lang="en-US" altLang="zh-CN" sz="2000" dirty="0"/>
              </a:p>
            </p:txBody>
          </p:sp>
        </mc:Choice>
        <mc:Fallback>
          <p:sp>
            <p:nvSpPr>
              <p:cNvPr id="2" name="QO_6_BD.156_1#673af1cd0?pid=b8dd7381a&amp;color=0,0,0&amp;vtp=1&amp;bt=1&amp;bbb=1&amp;hb=1"/>
              <p:cNvSpPr>
                <a:spLocks noRot="1" noChangeAspect="1" noMove="1" noResize="1" noEditPoints="1" noAdjustHandles="1" noChangeArrowheads="1" noChangeShapeType="1" noTextEdit="1"/>
              </p:cNvSpPr>
              <p:nvPr/>
            </p:nvSpPr>
            <p:spPr>
              <a:xfrm>
                <a:off x="722376" y="972000"/>
                <a:ext cx="10753344" cy="2227009"/>
              </a:xfrm>
              <a:prstGeom prst="rect">
                <a:avLst/>
              </a:prstGeom>
              <a:blipFill rotWithShape="1">
                <a:blip r:embed="rId1"/>
                <a:stretch>
                  <a:fillRect l="-4" t="-20" r="-691" b="-2058"/>
                </a:stretch>
              </a:blipFill>
            </p:spPr>
            <p:txBody>
              <a:bodyPr/>
              <a:lstStyle/>
              <a:p>
                <a:r>
                  <a:rPr lang="zh-CN" altLang="en-US">
                    <a:noFill/>
                  </a:rPr>
                  <a:t> </a:t>
                </a:r>
              </a:p>
            </p:txBody>
          </p:sp>
        </mc:Fallback>
      </mc:AlternateContent>
      <p:pic>
        <p:nvPicPr>
          <p:cNvPr id="3" name="QO_6_BD.156_3#673af1cd0?iti=3&amp;htil=1&amp;pid=b8dd7381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335024" y="3582676"/>
            <a:ext cx="4151376" cy="10332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6_BD.156_4#673af1cd0?iti=4&amp;htil=1&amp;pid=b8dd7381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55280" y="3326644"/>
            <a:ext cx="1664208" cy="12801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56_5#673af1cd0?iti=3&amp;htil=1&amp;pid=b8dd7381a&amp;color=0,0,0&amp;vtp=1&amp;bbb=1"/>
          <p:cNvSpPr/>
          <p:nvPr/>
        </p:nvSpPr>
        <p:spPr>
          <a:xfrm>
            <a:off x="3180524" y="4742948"/>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6" name="QO_6_BD.156_6#673af1cd0?iti=4&amp;htil=1&amp;pid=b8dd7381a&amp;color=0,0,0&amp;vtp=1&amp;bbb=1"/>
          <p:cNvSpPr/>
          <p:nvPr/>
        </p:nvSpPr>
        <p:spPr>
          <a:xfrm>
            <a:off x="8557197" y="4733804"/>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57_1#46a85e9ef?pid=673af1cd0&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（1）图1中</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𝑃𝐷</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发生同源重组的前提是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7_BD.157_1#46a85e9ef?pid=673af1cd0&amp;color=0,0,0&amp;vtp=1&amp;bt=1&amp;bbb=1&amp;hb=1"/>
              <p:cNvSpPr>
                <a:spLocks noRot="1" noChangeAspect="1" noMove="1" noResize="1" noEditPoints="1" noAdjustHandles="1" noChangeArrowheads="1" noChangeShapeType="1" noTextEdit="1"/>
              </p:cNvSpPr>
              <p:nvPr/>
            </p:nvSpPr>
            <p:spPr>
              <a:xfrm>
                <a:off x="722376" y="969265"/>
                <a:ext cx="10753344" cy="843153"/>
              </a:xfrm>
              <a:prstGeom prst="rect">
                <a:avLst/>
              </a:prstGeom>
              <a:blipFill rotWithShape="1">
                <a:blip r:embed="rId1"/>
                <a:stretch>
                  <a:fillRect l="-4" t="-30" r="-307" b="-54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AN.158_1#46a85e9ef.blank?pid=673af1cd0&amp;color=0,0,0&amp;vpa=55&amp;vtp=1&amp;bbb=1&amp;hb=1"/>
              <p:cNvSpPr/>
              <p:nvPr/>
            </p:nvSpPr>
            <p:spPr>
              <a:xfrm>
                <a:off x="722377" y="931165"/>
                <a:ext cx="10749631" cy="856552"/>
              </a:xfrm>
              <a:prstGeom prst="rect">
                <a:avLst/>
              </a:prstGeom>
              <a:noFill/>
            </p:spPr>
            <p:txBody>
              <a:bodyPr wrap="non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𝑳</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𝑷𝑮</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𝑷𝑫</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两端都分别具有（同源序列）</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𝐏𝐀</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𝐏𝐁</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7_AN.158_1#46a85e9ef.blank?pid=673af1cd0&amp;color=0,0,0&amp;vpa=55&amp;vtp=1&amp;bbb=1&amp;hb=1"/>
              <p:cNvSpPr>
                <a:spLocks noRot="1" noChangeAspect="1" noMove="1" noResize="1" noEditPoints="1" noAdjustHandles="1" noChangeArrowheads="1" noChangeShapeType="1" noTextEdit="1"/>
              </p:cNvSpPr>
              <p:nvPr/>
            </p:nvSpPr>
            <p:spPr>
              <a:xfrm>
                <a:off x="722377" y="931165"/>
                <a:ext cx="10749631" cy="856552"/>
              </a:xfrm>
              <a:prstGeom prst="rect">
                <a:avLst/>
              </a:prstGeom>
              <a:blipFill rotWithShape="1">
                <a:blip r:embed="rId2"/>
                <a:stretch>
                  <a:fillRect l="-4" t="-30" r="-797" b="-568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7_AS.159_1#46a85e9ef?vop=1&amp;pid=673af1cd0&amp;color=0,0,0&amp;vtp=1&amp;bbb=1"/>
              <p:cNvSpPr/>
              <p:nvPr/>
            </p:nvSpPr>
            <p:spPr>
              <a:xfrm>
                <a:off x="722376" y="182245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图1中</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𝑃𝐷</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发生同源重组的前提是</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𝑃𝐷</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两端都分别具有同源序列</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4" name="QB_7_AS.159_1#46a85e9ef?vop=1&amp;pid=673af1cd0&amp;color=0,0,0&amp;vtp=1&amp;bbb=1"/>
              <p:cNvSpPr>
                <a:spLocks noRot="1" noChangeAspect="1" noMove="1" noResize="1" noEditPoints="1" noAdjustHandles="1" noChangeArrowheads="1" noChangeShapeType="1" noTextEdit="1"/>
              </p:cNvSpPr>
              <p:nvPr/>
            </p:nvSpPr>
            <p:spPr>
              <a:xfrm>
                <a:off x="722376" y="1822450"/>
                <a:ext cx="10753344" cy="434785"/>
              </a:xfrm>
              <a:prstGeom prst="rect">
                <a:avLst/>
              </a:prstGeom>
              <a:blipFill rotWithShape="1">
                <a:blip r:embed="rId3"/>
                <a:stretch>
                  <a:fillRect l="-4" b="-1391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7_BD.160_1#12fb1d04b?pid=673af1cd0&amp;color=0,0,0&amp;vtp=1&amp;bbb=1&amp;hb=1"/>
              <p:cNvSpPr/>
              <p:nvPr/>
            </p:nvSpPr>
            <p:spPr>
              <a:xfrm>
                <a:off x="722376" y="230784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（2）若要获得图2所示的含</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并进行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扩增，则最好选择图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2中的引物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5" name="QB_7_BD.160_1#12fb1d04b?pid=673af1cd0&amp;color=0,0,0&amp;vtp=1&amp;bbb=1&amp;hb=1"/>
              <p:cNvSpPr>
                <a:spLocks noRot="1" noChangeAspect="1" noMove="1" noResize="1" noEditPoints="1" noAdjustHandles="1" noChangeArrowheads="1" noChangeShapeType="1" noTextEdit="1"/>
              </p:cNvSpPr>
              <p:nvPr/>
            </p:nvSpPr>
            <p:spPr>
              <a:xfrm>
                <a:off x="722376" y="2307844"/>
                <a:ext cx="10753344" cy="843153"/>
              </a:xfrm>
              <a:prstGeom prst="rect">
                <a:avLst/>
              </a:prstGeom>
              <a:blipFill rotWithShape="1">
                <a:blip r:embed="rId4"/>
                <a:stretch>
                  <a:fillRect l="-4" t="-30" b="-54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7_AN.161_1#12fb1d04b.blank?pid=673af1cd0&amp;color=0,0,0&amp;vpa=56&amp;vtp=1&amp;bbb=1"/>
              <p:cNvSpPr/>
              <p:nvPr/>
            </p:nvSpPr>
            <p:spPr>
              <a:xfrm>
                <a:off x="847788" y="2800223"/>
                <a:ext cx="910971" cy="298577"/>
              </a:xfrm>
              <a:prstGeom prst="rect">
                <a:avLst/>
              </a:prstGeom>
              <a:noFill/>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34" charset="0"/>
                            <a:ea typeface="微软雅黑" panose="020B0503020204020204" pitchFamily="34" charset="-122"/>
                            <a:cs typeface="微软雅黑" panose="020B0503020204020204" pitchFamily="34" charset="-120"/>
                          </a:rPr>
                        </m:ctrlPr>
                      </m:sSubPr>
                      <m:e>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m:t>
                        </m:r>
                      </m:e>
                      <m:sub>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𝟏</m:t>
                        </m:r>
                      </m:sub>
                    </m:sSub>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1" i="1" dirty="0" smtClean="0">
                            <a:solidFill>
                              <a:srgbClr val="00B050"/>
                            </a:solidFill>
                            <a:latin typeface="Cambria Math" panose="02040503050406030204" pitchFamily="34" charset="0"/>
                            <a:ea typeface="微软雅黑" panose="020B0503020204020204" pitchFamily="34" charset="-122"/>
                            <a:cs typeface="微软雅黑" panose="020B0503020204020204" pitchFamily="34" charset="-120"/>
                          </a:rPr>
                        </m:ctrlPr>
                      </m:sSubPr>
                      <m:e>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m:t>
                        </m:r>
                      </m:e>
                      <m:sub>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𝟔</m:t>
                        </m:r>
                      </m:sub>
                    </m:sSub>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7_AN.161_1#12fb1d04b.blank?pid=673af1cd0&amp;color=0,0,0&amp;vpa=56&amp;vtp=1&amp;bbb=1"/>
              <p:cNvSpPr>
                <a:spLocks noRot="1" noChangeAspect="1" noMove="1" noResize="1" noEditPoints="1" noAdjustHandles="1" noChangeArrowheads="1" noChangeShapeType="1" noTextEdit="1"/>
              </p:cNvSpPr>
              <p:nvPr/>
            </p:nvSpPr>
            <p:spPr>
              <a:xfrm>
                <a:off x="847788" y="2800223"/>
                <a:ext cx="910971" cy="298577"/>
              </a:xfrm>
              <a:prstGeom prst="rect">
                <a:avLst/>
              </a:prstGeom>
              <a:blipFill rotWithShape="1">
                <a:blip r:embed="rId5"/>
                <a:stretch>
                  <a:fillRect l="-7" t="-3998" r="49" b="-61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7_AS.162_1#12fb1d04b?vop=1&amp;pid=673af1cd0&amp;color=0,0,0&amp;vtp=1&amp;bbb=1&amp;hb=1"/>
              <p:cNvSpPr/>
              <p:nvPr/>
            </p:nvSpPr>
            <p:spPr>
              <a:xfrm>
                <a:off x="722376" y="3156585"/>
                <a:ext cx="10753344" cy="936879"/>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若要获得图2所示的含</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并进行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扩增，则最好选择图2中的引物</a:t>
                </a:r>
                <a14:m>
                  <m:oMath xmlns:m="http://schemas.openxmlformats.org/officeDocument/2006/math">
                    <m:sSub>
                      <m:sSub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14:m>
                  <m:oMath xmlns:m="http://schemas.openxmlformats.org/officeDocument/2006/math">
                    <m:sSub>
                      <m:sSub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，可以将</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片段和</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一起扩增。</a:t>
                </a:r>
                <a:endParaRPr lang="en-US" altLang="zh-CN" sz="2200" dirty="0">
                  <a:solidFill>
                    <a:srgbClr val="000000"/>
                  </a:solidFill>
                </a:endParaRPr>
              </a:p>
            </p:txBody>
          </p:sp>
        </mc:Choice>
        <mc:Fallback>
          <p:sp>
            <p:nvSpPr>
              <p:cNvPr id="7" name="QB_7_AS.162_1#12fb1d04b?vop=1&amp;pid=673af1cd0&amp;color=0,0,0&amp;vtp=1&amp;bbb=1&amp;hb=1"/>
              <p:cNvSpPr>
                <a:spLocks noRot="1" noChangeAspect="1" noMove="1" noResize="1" noEditPoints="1" noAdjustHandles="1" noChangeArrowheads="1" noChangeShapeType="1" noTextEdit="1"/>
              </p:cNvSpPr>
              <p:nvPr/>
            </p:nvSpPr>
            <p:spPr>
              <a:xfrm>
                <a:off x="722376" y="3156585"/>
                <a:ext cx="10753344" cy="936879"/>
              </a:xfrm>
              <a:prstGeom prst="rect">
                <a:avLst/>
              </a:prstGeom>
              <a:blipFill rotWithShape="1">
                <a:blip r:embed="rId6"/>
                <a:stretch>
                  <a:fillRect l="-4" r="-366" b="-573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1" end="1"/>
                                            </p:txEl>
                                          </p:spTgt>
                                        </p:tgtEl>
                                        <p:attrNameLst>
                                          <p:attrName>style.visibility</p:attrName>
                                        </p:attrNameLst>
                                      </p:cBhvr>
                                      <p:to>
                                        <p:strVal val="visible"/>
                                      </p:to>
                                    </p:set>
                                    <p:animEffect transition="in" filter="fade">
                                      <p:cBhvr>
                                        <p:cTn id="4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63_1#97f8c31fb?pid=673af1cd0&amp;color=0,0,0&amp;vtp=1&amp;bt=1&amp;bbb=1&amp;hb=1"/>
          <p:cNvSpPr/>
          <p:nvPr/>
        </p:nvSpPr>
        <p:spPr>
          <a:xfrm>
            <a:off x="722376" y="969264"/>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（3）与传统双酶切法构建基因表达载体相比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，利用同源重组技术构建基因表达载体的优点是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答出一点即可）。</a:t>
            </a:r>
            <a:endParaRPr lang="en-US" altLang="zh-CN" sz="2000" dirty="0"/>
          </a:p>
        </p:txBody>
      </p:sp>
      <p:sp>
        <p:nvSpPr>
          <p:cNvPr id="3" name="QB_7_AN.164_1#97f8c31fb.blank?pid=673af1cd0&amp;color=0,0,0&amp;vpa=57&amp;vtp=1&amp;bbb=1&amp;hb=1"/>
          <p:cNvSpPr/>
          <p:nvPr/>
        </p:nvSpPr>
        <p:spPr>
          <a:xfrm>
            <a:off x="722376" y="1388364"/>
            <a:ext cx="10668000" cy="865759"/>
          </a:xfrm>
          <a:prstGeom prst="rect">
            <a:avLst/>
          </a:prstGeom>
          <a:noFill/>
        </p:spPr>
        <p:txBody>
          <a:bodyPr wrap="square" lIns="0" tIns="0" rIns="0" bIns="0" rtlCol="0" anchor="t"/>
          <a:lstStyle/>
          <a:p>
            <a:pPr latinLnBrk="1">
              <a:lnSpc>
                <a:spcPct val="1500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不需要目的基因和载体上存在特定的限制性酶酶切位点</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，可直接通过同源序列实现连接</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；利用同源序列的特异性配对</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，能精准实现目的基因的定向插入或替换</a:t>
            </a:r>
            <a:endParaRPr lang="en-US" altLang="zh-CN" sz="2000" dirty="0"/>
          </a:p>
        </p:txBody>
      </p:sp>
      <p:sp>
        <p:nvSpPr>
          <p:cNvPr id="4" name="QB_7_AS.165_1#97f8c31fb?vop=1&amp;pid=673af1cd0&amp;color=0,0,0&amp;vtp=1&amp;bbb=1&amp;hb=1"/>
          <p:cNvSpPr/>
          <p:nvPr/>
        </p:nvSpPr>
        <p:spPr>
          <a:xfrm>
            <a:off x="722376" y="2377567"/>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与传统双酶切法构建基因表达载体相比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，利用同源重组技术构建基因表达载体的优点是不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需要目的基因和载体上存在特定的限制性酶酶切位点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，可直接通过同源序列实现连接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；利用同源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序列的特异性配对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，能精准实现目的基因的定向插入或替换。</a:t>
            </a:r>
            <a:endParaRPr lang="en-US" altLang="zh-CN" sz="2200" dirty="0"/>
          </a:p>
        </p:txBody>
      </p:sp>
      <mc:AlternateContent xmlns:mc="http://schemas.openxmlformats.org/markup-compatibility/2006">
        <mc:Choice xmlns:a14="http://schemas.microsoft.com/office/drawing/2010/main" Requires="a14">
          <p:sp>
            <p:nvSpPr>
              <p:cNvPr id="5" name="QB_7_BD.166_1#2c1036a49?pid=673af1cd0&amp;color=0,0,0&amp;vtp=1&amp;bbb=1&amp;hb=1"/>
              <p:cNvSpPr/>
              <p:nvPr/>
            </p:nvSpPr>
            <p:spPr>
              <a:xfrm>
                <a:off x="722376" y="3710305"/>
                <a:ext cx="10753344" cy="855853"/>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𝐴𝑚𝑝</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可作为标记基因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，标记基因的作用是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5" name="QB_7_BD.166_1#2c1036a49?pid=673af1cd0&amp;color=0,0,0&amp;vtp=1&amp;bbb=1&amp;hb=1"/>
              <p:cNvSpPr>
                <a:spLocks noRot="1" noChangeAspect="1" noMove="1" noResize="1" noEditPoints="1" noAdjustHandles="1" noChangeArrowheads="1" noChangeShapeType="1" noTextEdit="1"/>
              </p:cNvSpPr>
              <p:nvPr/>
            </p:nvSpPr>
            <p:spPr>
              <a:xfrm>
                <a:off x="722376" y="3710305"/>
                <a:ext cx="10753344" cy="855853"/>
              </a:xfrm>
              <a:prstGeom prst="rect">
                <a:avLst/>
              </a:prstGeom>
              <a:blipFill rotWithShape="1">
                <a:blip r:embed="rId1"/>
                <a:stretch>
                  <a:fillRect l="-4" r="-744" b="-5357"/>
                </a:stretch>
              </a:blipFill>
            </p:spPr>
            <p:txBody>
              <a:bodyPr/>
              <a:lstStyle/>
              <a:p>
                <a:r>
                  <a:rPr lang="zh-CN" altLang="en-US">
                    <a:noFill/>
                  </a:rPr>
                  <a:t> </a:t>
                </a:r>
              </a:p>
            </p:txBody>
          </p:sp>
        </mc:Fallback>
      </mc:AlternateContent>
      <p:sp>
        <p:nvSpPr>
          <p:cNvPr id="6" name="QB_7_AN.167_1#2c1036a49.blank?pid=673af1cd0&amp;color=0,0,0&amp;vpa=58&amp;vtp=1&amp;bbb=1&amp;hb=1"/>
          <p:cNvSpPr/>
          <p:nvPr/>
        </p:nvSpPr>
        <p:spPr>
          <a:xfrm>
            <a:off x="722377" y="3676713"/>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鉴别受体细胞是否含有目的基因，从而将含目</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的基因的细胞筛选出来</a:t>
            </a:r>
            <a:endParaRPr lang="en-US" altLang="zh-CN" sz="2000" dirty="0"/>
          </a:p>
        </p:txBody>
      </p:sp>
      <mc:AlternateContent xmlns:mc="http://schemas.openxmlformats.org/markup-compatibility/2006">
        <mc:Choice xmlns:a14="http://schemas.microsoft.com/office/drawing/2010/main" Requires="a14">
          <p:sp>
            <p:nvSpPr>
              <p:cNvPr id="7" name="QB_7_AS.168_1#2c1036a49?vop=1&amp;pid=673af1cd0&amp;color=0,0,0&amp;vtp=1&amp;bbb=1&amp;hb=1"/>
              <p:cNvSpPr/>
              <p:nvPr/>
            </p:nvSpPr>
            <p:spPr>
              <a:xfrm>
                <a:off x="722376" y="4572063"/>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𝐴𝑚𝑝</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可作为标记基因用于酵母菌的筛选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，标记基因的作用是鉴别受体细胞是否含有目的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，从而将含目的基因的细胞筛选出来。</a:t>
                </a:r>
                <a:endParaRPr lang="en-US" altLang="zh-CN" sz="2200" dirty="0"/>
              </a:p>
            </p:txBody>
          </p:sp>
        </mc:Choice>
        <mc:Fallback>
          <p:sp>
            <p:nvSpPr>
              <p:cNvPr id="7" name="QB_7_AS.168_1#2c1036a49?vop=1&amp;pid=673af1cd0&amp;color=0,0,0&amp;vtp=1&amp;bbb=1&amp;hb=1"/>
              <p:cNvSpPr>
                <a:spLocks noRot="1" noChangeAspect="1" noMove="1" noResize="1" noEditPoints="1" noAdjustHandles="1" noChangeArrowheads="1" noChangeShapeType="1" noTextEdit="1"/>
              </p:cNvSpPr>
              <p:nvPr/>
            </p:nvSpPr>
            <p:spPr>
              <a:xfrm>
                <a:off x="722376" y="4572063"/>
                <a:ext cx="10753344" cy="907034"/>
              </a:xfrm>
              <a:prstGeom prst="rect">
                <a:avLst/>
              </a:prstGeom>
              <a:blipFill rotWithShape="1">
                <a:blip r:embed="rId2"/>
                <a:stretch>
                  <a:fillRect l="-4" t="-7" b="-50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bg/>
                                          </p:spTgt>
                                        </p:tgtEl>
                                        <p:attrNameLst>
                                          <p:attrName>style.visibility</p:attrName>
                                        </p:attrNameLst>
                                      </p:cBhvr>
                                      <p:to>
                                        <p:strVal val="visible"/>
                                      </p:to>
                                    </p:set>
                                    <p:animEffect transition="in" filter="fade">
                                      <p:cBhvr>
                                        <p:cTn id="29" dur="500"/>
                                        <p:tgtEl>
                                          <p:spTgt spid="6">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500"/>
                                        <p:tgtEl>
                                          <p:spTgt spid="6">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fade">
                                      <p:cBhvr>
                                        <p:cTn id="35" dur="500"/>
                                        <p:tgtEl>
                                          <p:spTgt spid="6">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bg/>
                                          </p:spTgt>
                                        </p:tgtEl>
                                        <p:attrNameLst>
                                          <p:attrName>style.visibility</p:attrName>
                                        </p:attrNameLst>
                                      </p:cBhvr>
                                      <p:to>
                                        <p:strVal val="visible"/>
                                      </p:to>
                                    </p:set>
                                    <p:animEffect transition="in" filter="fade">
                                      <p:cBhvr>
                                        <p:cTn id="40" dur="500"/>
                                        <p:tgtEl>
                                          <p:spTgt spid="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Effect transition="in" filter="fade">
                                      <p:cBhvr>
                                        <p:cTn id="43" dur="500"/>
                                        <p:tgtEl>
                                          <p:spTgt spid="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xEl>
                                              <p:pRg st="1" end="1"/>
                                            </p:txEl>
                                          </p:spTgt>
                                        </p:tgtEl>
                                        <p:attrNameLst>
                                          <p:attrName>style.visibility</p:attrName>
                                        </p:attrNameLst>
                                      </p:cBhvr>
                                      <p:to>
                                        <p:strVal val="visible"/>
                                      </p:to>
                                    </p:set>
                                    <p:animEffect transition="in" filter="fade">
                                      <p:cBhvr>
                                        <p:cTn id="46"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69_1#6482ff81b?pid=673af1cd0&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（5）鉴定</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在转基因酵母菌中成功发挥作用的依据是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7_BD.169_1#6482ff81b?pid=673af1cd0&amp;color=0,0,0&amp;vtp=1&amp;bt=1&amp;bbb=1&amp;hb=1"/>
              <p:cNvSpPr>
                <a:spLocks noRot="1" noChangeAspect="1" noMove="1" noResize="1" noEditPoints="1" noAdjustHandles="1" noChangeArrowheads="1" noChangeShapeType="1" noTextEdit="1"/>
              </p:cNvSpPr>
              <p:nvPr/>
            </p:nvSpPr>
            <p:spPr>
              <a:xfrm>
                <a:off x="722376" y="969265"/>
                <a:ext cx="10753344" cy="843153"/>
              </a:xfrm>
              <a:prstGeom prst="rect">
                <a:avLst/>
              </a:prstGeom>
              <a:blipFill rotWithShape="1">
                <a:blip r:embed="rId1"/>
                <a:stretch>
                  <a:fillRect l="-4" t="-30" r="-543" b="-54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AN.170_1#6482ff81b.blank?pid=673af1cd0&amp;color=0,0,0&amp;vpa=59&amp;vtp=1&amp;bbb=1&amp;hb=1"/>
              <p:cNvSpPr/>
              <p:nvPr/>
            </p:nvSpPr>
            <p:spPr>
              <a:xfrm>
                <a:off x="722377" y="931165"/>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转</a:t>
                </a:r>
                <a14:m>
                  <m:oMath xmlns:m="http://schemas.openxmlformats.org/officeDocument/2006/math">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𝑳</m:t>
                    </m:r>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𝑷𝑮</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基因酵母菌培养液中检测</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到较高含量的乳酸乙酯</a:t>
                </a:r>
                <a:endParaRPr lang="en-US" altLang="zh-CN" sz="2000" dirty="0"/>
              </a:p>
            </p:txBody>
          </p:sp>
        </mc:Choice>
        <mc:Fallback>
          <p:sp>
            <p:nvSpPr>
              <p:cNvPr id="3" name="QB_7_AN.170_1#6482ff81b.blank?pid=673af1cd0&amp;color=0,0,0&amp;vpa=59&amp;vtp=1&amp;bbb=1&amp;hb=1"/>
              <p:cNvSpPr>
                <a:spLocks noRot="1" noChangeAspect="1" noMove="1" noResize="1" noEditPoints="1" noAdjustHandles="1" noChangeArrowheads="1" noChangeShapeType="1" noTextEdit="1"/>
              </p:cNvSpPr>
              <p:nvPr/>
            </p:nvSpPr>
            <p:spPr>
              <a:xfrm>
                <a:off x="722377" y="931165"/>
                <a:ext cx="10749631" cy="856234"/>
              </a:xfrm>
              <a:prstGeom prst="rect">
                <a:avLst/>
              </a:prstGeom>
              <a:blipFill rotWithShape="1">
                <a:blip r:embed="rId2"/>
                <a:stretch>
                  <a:fillRect l="-4" t="-30" r="1" b="-528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7_AS.171_1#6482ff81b?vop=1&amp;pid=673af1cd0&amp;color=0,0,0&amp;vtp=1&amp;bbb=1&amp;hb=1"/>
              <p:cNvSpPr/>
              <p:nvPr/>
            </p:nvSpPr>
            <p:spPr>
              <a:xfrm>
                <a:off x="722376" y="18224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𝑃𝐺</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在转基因酵母菌中成功发挥作用的依据是转基因酵母菌培养液中检测到较高含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量的乳酸乙酯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4" name="QB_7_AS.171_1#6482ff81b?vop=1&amp;pid=673af1cd0&amp;color=0,0,0&amp;vtp=1&amp;bbb=1&amp;hb=1"/>
              <p:cNvSpPr>
                <a:spLocks noRot="1" noChangeAspect="1" noMove="1" noResize="1" noEditPoints="1" noAdjustHandles="1" noChangeArrowheads="1" noChangeShapeType="1" noTextEdit="1"/>
              </p:cNvSpPr>
              <p:nvPr/>
            </p:nvSpPr>
            <p:spPr>
              <a:xfrm>
                <a:off x="722376" y="1822450"/>
                <a:ext cx="10753344" cy="907034"/>
              </a:xfrm>
              <a:prstGeom prst="rect">
                <a:avLst/>
              </a:prstGeom>
              <a:blipFill rotWithShape="1">
                <a:blip r:embed="rId3"/>
                <a:stretch>
                  <a:fillRect l="-4" b="-50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22516</Words>
  <Application>WPS 演示</Application>
  <PresentationFormat>宽屏</PresentationFormat>
  <Paragraphs>968</Paragraphs>
  <Slides>96</Slides>
  <Notes>97</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96</vt:i4>
      </vt:variant>
    </vt:vector>
  </HeadingPairs>
  <TitlesOfParts>
    <vt:vector size="120"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Cambria Math</vt:lpstr>
      <vt:lpstr>Cambria Math</vt:lpstr>
      <vt:lpstr>Cambria Math</vt:lpstr>
      <vt:lpstr>黑体</vt:lpstr>
      <vt:lpstr>宋体</vt:lpstr>
      <vt:lpstr>仿宋</vt:lpstr>
      <vt:lpstr>仿宋</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青青园中葵</cp:lastModifiedBy>
  <cp:revision>4</cp:revision>
  <dcterms:created xsi:type="dcterms:W3CDTF">2025-10-22T08:22:00Z</dcterms:created>
  <dcterms:modified xsi:type="dcterms:W3CDTF">2025-10-31T10:25:25Z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6B2A55C204B9444D8485ABA69165F096_12</vt:lpwstr>
  </property>
  <property fmtid="{D5CDD505-2E9C-101B-9397-08002B2CF9AE}" pid="3" name="KSOProductBuildVer">
    <vt:lpwstr>2052-12.1.0.23125</vt:lpwstr>
  </property>
</Properties>
</file>