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9" r:id="rId56"/>
    <p:sldId id="310" r:id="rId57"/>
    <p:sldId id="311" r:id="rId58"/>
    <p:sldId id="312" r:id="rId59"/>
    <p:sldId id="313" r:id="rId60"/>
    <p:sldId id="314" r:id="rId61"/>
    <p:sldId id="315" r:id="rId62"/>
    <p:sldId id="316" r:id="rId63"/>
    <p:sldId id="317" r:id="rId64"/>
    <p:sldId id="318" r:id="rId65"/>
    <p:sldId id="319" r:id="rId6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13" d="100"/>
          <a:sy n="113" d="100"/>
        </p:scale>
        <p:origin x="474" y="108"/>
      </p:cViewPr>
      <p:guideLst/>
    </p:cSldViewPr>
  </p:slideViewPr>
  <p:notesTextViewPr>
    <p:cViewPr>
      <p:scale>
        <a:sx n="1" d="1"/>
        <a:sy n="1" d="1"/>
      </p:scale>
      <p:origin x="0" y="0"/>
    </p:cViewPr>
  </p:notesTextViewPr>
  <p:sorterViewPr>
    <p:cViewPr>
      <p:scale>
        <a:sx n="100" d="100"/>
        <a:sy n="100" d="100"/>
      </p:scale>
      <p:origin x="0" y="-1258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bacb26cd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混淆动物细胞培养、植物组织培养和微生物培养的条件</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69a17b6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混淆单克隆抗体制备过程中的两次筛选</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56eb7b1f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体细胞核移植的过程</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33f90e02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体细胞核移植技术的应用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1c08b32c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动物细胞培养的条件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0a131731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动物细胞培养的过程和应用</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88435466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动物细胞融合技术</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523cbd0c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单克隆抗体的制备过程和应用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a44a6bbba7ab66dfaadd#tid=68f87e52ba80cb000ac8e7cf#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bacb26cd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混淆动物细胞培养、植物组织培养和微生物培养的条件</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69a17b6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混淆单克隆抗体制备过程中的两次筛选</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生物技术与工程  SJ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9.xml"/><Relationship Id="rId2" Type="http://schemas.openxmlformats.org/officeDocument/2006/relationships/image" Target="../media/image23.jpe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9.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image" Target="../media/image3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7.xml"/><Relationship Id="rId2" Type="http://schemas.openxmlformats.org/officeDocument/2006/relationships/image" Target="../media/image32.jpe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0.xml"/><Relationship Id="rId1"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image" Target="../media/image3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9.xml"/><Relationship Id="rId2" Type="http://schemas.openxmlformats.org/officeDocument/2006/relationships/image" Target="../media/image39.jpeg"/><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image" Target="../media/image40.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9.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9.xml"/><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1.xml"/><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1.xml"/><Relationship Id="rId1"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1.xml"/><Relationship Id="rId1"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9.xml"/><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9.xml"/><Relationship Id="rId1" Type="http://schemas.openxmlformats.org/officeDocument/2006/relationships/image" Target="../media/image53.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image" Target="../media/image54.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9.xml"/><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image" Target="../media/image5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9.xml"/><Relationship Id="rId2" Type="http://schemas.openxmlformats.org/officeDocument/2006/relationships/image" Target="../media/image59.jpeg"/><Relationship Id="rId1" Type="http://schemas.openxmlformats.org/officeDocument/2006/relationships/image" Target="../media/image58.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9.xml"/><Relationship Id="rId5" Type="http://schemas.openxmlformats.org/officeDocument/2006/relationships/image" Target="../media/image6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9.xml"/><Relationship Id="rId2" Type="http://schemas.openxmlformats.org/officeDocument/2006/relationships/image" Target="../media/image66.png"/><Relationship Id="rId1" Type="http://schemas.openxmlformats.org/officeDocument/2006/relationships/image" Target="../media/image6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9.xml"/><Relationship Id="rId1" Type="http://schemas.openxmlformats.org/officeDocument/2006/relationships/image" Target="../media/image67.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9.xml"/><Relationship Id="rId1" Type="http://schemas.openxmlformats.org/officeDocument/2006/relationships/image" Target="../media/image6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9.xml"/><Relationship Id="rId1" Type="http://schemas.openxmlformats.org/officeDocument/2006/relationships/image" Target="../media/image6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12.png"/><Relationship Id="rId1" Type="http://schemas.openxmlformats.org/officeDocument/2006/relationships/image" Target="../media/image11.jpe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9.xml"/><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image" Target="../media/image7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9.xml"/><Relationship Id="rId1" Type="http://schemas.openxmlformats.org/officeDocument/2006/relationships/image" Target="../media/image73.png"/></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9.xml"/><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image" Target="../media/image7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667508a56?vop=1&amp;pid=56eb7b1f1&amp;color=0,0,0&amp;vtp=1&amp;bt=1&amp;bbb=1&amp;hb=1"/>
              <p:cNvSpPr/>
              <p:nvPr/>
            </p:nvSpPr>
            <p:spPr>
              <a:xfrm>
                <a:off x="722376" y="972000"/>
                <a:ext cx="10753344" cy="27402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由郊狼甲的体细胞核移植克隆出郊狼乙，可得出郊狼体细胞的细胞核具有全能性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是由重组细胞发育而来的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，可得出重组细胞也具有全能性，A正确；在实际操作中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，通常将供体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细胞注入去核的卵母细胞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，这种方法既操作简便，又能减小对细胞的损伤，B正确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传物质中细胞质遗传物质来自家犬和郊狼甲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，细胞核遗传物质来自郊狼甲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，因此郊狼乙的遗传物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质与代孕家犬并非完全不同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，其核遗传物质与郊狼甲的相同，C错误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技术使用的是体细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，体细胞分化程度高，所以与胚胎细胞核移植技术相比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技术成功的难度更大，D正确。</a:t>
                </a:r>
                <a:endParaRPr lang="en-US" altLang="zh-CN" sz="2200" dirty="0"/>
              </a:p>
            </p:txBody>
          </p:sp>
        </mc:Choice>
        <mc:Fallback>
          <p:sp>
            <p:nvSpPr>
              <p:cNvPr id="2" name="QC_6_AS.10_1#667508a56?vop=1&amp;pid=56eb7b1f1&amp;color=0,0,0&amp;vtp=1&amp;bt=1&amp;bbb=1&amp;hb=1"/>
              <p:cNvSpPr>
                <a:spLocks noRot="1" noChangeAspect="1" noMove="1" noResize="1" noEditPoints="1" noAdjustHandles="1" noChangeArrowheads="1" noChangeShapeType="1" noTextEdit="1"/>
              </p:cNvSpPr>
              <p:nvPr/>
            </p:nvSpPr>
            <p:spPr>
              <a:xfrm>
                <a:off x="722376" y="972000"/>
                <a:ext cx="10753344" cy="2740279"/>
              </a:xfrm>
              <a:prstGeom prst="rect">
                <a:avLst/>
              </a:prstGeom>
              <a:blipFill rotWithShape="1">
                <a:blip r:embed="rId1"/>
                <a:stretch>
                  <a:fillRect l="-4" t="-16" r="-909" b="-194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0adb567e5?pid=33f90e02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[天津滨海新区2025高二月考]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核移植技术除了用于研究生物学的基本问题外，在药物生产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良种畜的培育和繁殖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、拯救濒危动物、治疗性克隆等方面，具有重要的实际应用价值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动物细胞核移植技术应用的叙述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_1#0adb567e5.bracket?pid=33f90e02b&amp;color=0,0,0&amp;vpa=4&amp;vtp=1"/>
          <p:cNvSpPr/>
          <p:nvPr/>
        </p:nvSpPr>
        <p:spPr>
          <a:xfrm>
            <a:off x="5748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1_2#0adb567e5.choices?pid=33f90e02b&amp;color=0,0,0&amp;vtp=1&amp;bbb=1"/>
          <p:cNvSpPr/>
          <p:nvPr/>
        </p:nvSpPr>
        <p:spPr>
          <a:xfrm>
            <a:off x="722376" y="23340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A.细胞核移植技术可用于优良种畜的培育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.细胞核移植技术的原理是动物细胞具有全能性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.核移植技术与干细胞诱导技术结合，可用于修复人体损伤的器官</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.核移植技术可用于转基因动物的克隆，以保持转基因动物的性状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_1#0adb567e5?vop=1&amp;pid=33f90e02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细胞核移植技术可利用优良个体的细胞核移植来培育优良种畜，A正确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；细胞核移植技术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的原理是动物细胞的细胞核具有全能性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，而非动物细胞具有全能性，B错误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；核移植技术结合干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细胞诱导技术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，可定向培育器官用于修复损伤器官，属于治疗性克隆，C正确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；核移植技术不改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变转基因动物的细胞核基因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，可保留其遗传性状，D正确。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5a034d56.fixed?pid=5d6c09850&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b5a034d56.fixed?pid=5d6c09850&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动物细胞核移植技术及其应用</a:t>
            </a:r>
            <a:endParaRPr lang="en-US" altLang="zh-CN" sz="4400" dirty="0"/>
          </a:p>
        </p:txBody>
      </p:sp>
      <p:pic>
        <p:nvPicPr>
          <p:cNvPr id="4" name="C_4#b5a034d56.fixed?pid=5d6c09850&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b5a034d56.fixed?pid=5d6c09850&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2320a502d?pid=b5a034d56&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[江苏扬州2025高二期中]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体细胞核移植技术为建立人类疾病的动物模型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、研究疾病机理带来光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。如图表示体细胞核移植技术的过程，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2320a502d.bracket?pid=b5a034d56&amp;color=0,0,0&amp;vpa=5&amp;vtp=1"/>
          <p:cNvSpPr/>
          <p:nvPr/>
        </p:nvSpPr>
        <p:spPr>
          <a:xfrm>
            <a:off x="803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4_2#2320a502d?pid=b5a034d5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19856" y="2101458"/>
            <a:ext cx="5458330" cy="14300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4_3#2320a502d.choices?pid=b5a034d56&amp;color=0,0,0&amp;vtp=1&amp;bbb=1"/>
          <p:cNvSpPr/>
          <p:nvPr/>
        </p:nvSpPr>
        <p:spPr>
          <a:xfrm>
            <a:off x="722376" y="3871151"/>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A.上述过程利用了动物细胞核移植、动物细胞培养等技术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.细胞A常用处于减数分裂Ⅱ中期的次级卵母细胞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.过程②在培养基中加入的动物血清含有激发细胞全能性表达的物质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.该技术有望解决供体器官的短缺和器官移植出现的免疫排斥反应问题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6_1#2320a502d?vop=1&amp;pid=b5a034d5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据图可知，该过程利用了动物细胞核移植、动物细胞培养等技术，A正确；细胞</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A常用处于减</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数分裂</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Ⅱ中期的次级卵母细胞，原因是其细胞质中含有激发细胞核全能性表达的物质，B正确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②表示重组细胞发育成囊胚，激发细胞核全能性表达的是细胞A细胞质中的物质，C错误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；图示中</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的胚胎干细胞的核遗传物质来源于患者提供的体细胞，将由此形成的器官移植给患者可以避免免疫</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排斥反应</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，故该技术有望解决供体器官的短缺和器官移植出现的免疫排斥反应问题，D正确。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7_1#8c0ce2ee3?pid=b5a034d56&amp;color=0,0,0&amp;vtp=1&amp;bt=1&amp;bbb=1&amp;hb=1"/>
          <p:cNvSpPr/>
          <p:nvPr/>
        </p:nvSpPr>
        <p:spPr>
          <a:xfrm>
            <a:off x="722376" y="972000"/>
            <a:ext cx="10753344" cy="1671828"/>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[山东青岛2025模拟</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二次克隆是指通过剖宫产获取克隆胎儿细胞进行的再次动物克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，可避免供核细胞长期体外培养所造成的老化现象。研究发现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，采用二次克隆来制备转基因克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隆动物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，无论是在重构胚的融合率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、发育率还是移植受体妊娠率方面均明显高于传统的体细胞核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移植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。如图为二次克隆的简易流程图，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8_1#8c0ce2ee3.bracket?pid=b5a034d56&amp;color=0,0,0&amp;vpa=6&amp;vtp=1&amp;bbb=1"/>
          <p:cNvSpPr/>
          <p:nvPr/>
        </p:nvSpPr>
        <p:spPr>
          <a:xfrm>
            <a:off x="7310501" y="2261685"/>
            <a:ext cx="557213" cy="379984"/>
          </a:xfrm>
          <a:prstGeom prst="rect">
            <a:avLst/>
          </a:prstGeom>
          <a:noFill/>
        </p:spPr>
        <p:txBody>
          <a:bodyPr wrap="none" lIns="0" tIns="0" rIns="0" bIns="0" rtlCol="0" anchor="t"/>
          <a:lstStyle/>
          <a:p>
            <a:pPr algn="ctr" latinLnBrk="1">
              <a:lnSpc>
                <a:spcPts val="33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CD</a:t>
            </a:r>
            <a:endParaRPr lang="en-US" altLang="zh-CN" sz="2000" dirty="0"/>
          </a:p>
        </p:txBody>
      </p:sp>
      <p:pic>
        <p:nvPicPr>
          <p:cNvPr id="4" name="QC_5_BD.17_2#8c0ce2ee3?pid=b5a034d5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68495" y="2770827"/>
            <a:ext cx="4590713" cy="184615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7_3#8c0ce2ee3.choices?pid=b5a034d56&amp;color=0,0,0&amp;vtp=1&amp;bbb=1"/>
              <p:cNvSpPr/>
              <p:nvPr/>
            </p:nvSpPr>
            <p:spPr>
              <a:xfrm>
                <a:off x="722376" y="4771819"/>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A.两次克隆的去核过程均是去除纺锤体—染色体复合物</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.制备供体细胞前可用胰蛋白酶消化胎羊细胞间的蛋白质</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.胎羊C细胞中线粒体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来源于甲羊和胎羊B</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.第二次克隆的重构胚融合率高是因为胎羊细胞的分化程度高</a:t>
                </a:r>
                <a:endParaRPr lang="en-US" altLang="zh-CN" sz="2000" dirty="0"/>
              </a:p>
            </p:txBody>
          </p:sp>
        </mc:Choice>
        <mc:Fallback>
          <p:sp>
            <p:nvSpPr>
              <p:cNvPr id="5" name="QC_5_BD.17_3#8c0ce2ee3.choices?pid=b5a034d56&amp;color=0,0,0&amp;vtp=1&amp;bbb=1"/>
              <p:cNvSpPr>
                <a:spLocks noRot="1" noChangeAspect="1" noMove="1" noResize="1" noEditPoints="1" noAdjustHandles="1" noChangeArrowheads="1" noChangeShapeType="1" noTextEdit="1"/>
              </p:cNvSpPr>
              <p:nvPr/>
            </p:nvSpPr>
            <p:spPr>
              <a:xfrm>
                <a:off x="722376" y="4771819"/>
                <a:ext cx="10753344" cy="1675384"/>
              </a:xfrm>
              <a:prstGeom prst="rect">
                <a:avLst/>
              </a:prstGeom>
              <a:blipFill rotWithShape="1">
                <a:blip r:embed="rId2"/>
                <a:stretch>
                  <a:fillRect l="-4" t="-26" b="-23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9_1#8c0ce2ee3?vop=1&amp;pid=b5a034d5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将采集的卵母细胞在体外培养到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期时通过显微操作去核，此时去除的是纺锤体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体复合物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，A正确；制备供体细胞前可用胰蛋白酶消化动物细胞之间的蛋白质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，从而得到单个细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，B正确；胎羊C的形成是将胎羊B的体细胞注射到乙羊去核的卵母细胞中，因此胎羊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来源于乙羊和胎羊B，C错误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；第二次克隆的重构胚融合成功率高是因为胎羊细胞的分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化程度低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，细胞核的全能性相对容易表达，D错误。</a:t>
                </a:r>
                <a:endParaRPr lang="en-US" altLang="zh-CN" sz="2200" dirty="0"/>
              </a:p>
            </p:txBody>
          </p:sp>
        </mc:Choice>
        <mc:Fallback>
          <p:sp>
            <p:nvSpPr>
              <p:cNvPr id="2" name="QC_5_AS.19_1#8c0ce2ee3?vop=1&amp;pid=b5a034d56&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974"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20_1#98d21c141?pid=b5a034d56&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[浙江金华2024高二期中]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现代社会压力使人们的作息很难严格遵循体内的生物钟。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频繁地加班、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熬夜等导致人的生物钟紊乱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，最终出现失眠、日间嗜睡等问题。通过实验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，我国科研团队成功获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基因敲除的克隆猴，极大地推动了生物钟紊乱相关问题的研究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。培育克隆猴的步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骤如图所示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20_1#98d21c141?pid=b5a034d56&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rotWithShape="1">
                <a:blip r:embed="rId1"/>
                <a:stretch>
                  <a:fillRect l="-4" t="-25" r="-3537" b="-2542"/>
                </a:stretch>
              </a:blipFill>
            </p:spPr>
            <p:txBody>
              <a:bodyPr/>
              <a:lstStyle/>
              <a:p>
                <a:r>
                  <a:rPr lang="zh-CN" altLang="en-US">
                    <a:noFill/>
                  </a:rPr>
                  <a:t> </a:t>
                </a:r>
              </a:p>
            </p:txBody>
          </p:sp>
        </mc:Fallback>
      </mc:AlternateContent>
      <p:pic>
        <p:nvPicPr>
          <p:cNvPr id="3" name="QO_5_BD.20_2#98d21c141?pid=b5a034d5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64967" y="2876787"/>
            <a:ext cx="3662066" cy="169705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21_1#46ac3b544?pid=98d21c141&amp;color=0,0,0&amp;vtp=1&amp;bbb=1&amp;hb=1"/>
          <p:cNvSpPr/>
          <p:nvPr/>
        </p:nvSpPr>
        <p:spPr>
          <a:xfrm>
            <a:off x="722376" y="472921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（1）哺乳动物利用胚胎细胞进行核移植较体细胞更易成功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22_1#46ac3b544.blank?pid=98d21c141&amp;color=0,0,0&amp;vpa=7&amp;vtp=1&amp;bbb=1&amp;hb=1"/>
          <p:cNvSpPr/>
          <p:nvPr/>
        </p:nvSpPr>
        <p:spPr>
          <a:xfrm>
            <a:off x="722377" y="4691114"/>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胚胎细胞分化程度低，表</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现全能性相对容易</a:t>
            </a:r>
            <a:endParaRPr lang="en-US" altLang="zh-CN" sz="2000" dirty="0"/>
          </a:p>
        </p:txBody>
      </p:sp>
      <p:sp>
        <p:nvSpPr>
          <p:cNvPr id="6" name="QB_6_AS.23_1#46ac3b544?vop=1&amp;pid=98d21c141&amp;color=0,0,0&amp;vtp=1&amp;bbb=1"/>
          <p:cNvSpPr/>
          <p:nvPr/>
        </p:nvSpPr>
        <p:spPr>
          <a:xfrm>
            <a:off x="722376" y="5609261"/>
            <a:ext cx="10753344" cy="434785"/>
          </a:xfrm>
          <a:prstGeom prst="rect">
            <a:avLst/>
          </a:prstGeom>
          <a:noFill/>
        </p:spPr>
        <p:txBody>
          <a:bodyPr wrap="none" lIns="0" tIns="0" rIns="0" bIns="0" rtlCol="0" anchor="t"/>
          <a:lstStyle/>
          <a:p>
            <a:pPr algn="l" latinLnBrk="1">
              <a:lnSpc>
                <a:spcPts val="3900"/>
              </a:lnSpc>
            </a:pPr>
            <a:r>
              <a:rPr lang="en-US" altLang="zh-CN" sz="2200" b="1" i="0" spc="-10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10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与动物体细胞相比，胚胎细胞分化程度低，表现全能性相对容易，故胚胎细胞核移植更易成功。</a:t>
            </a:r>
            <a:endParaRPr lang="en-US" altLang="zh-CN" sz="22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fade">
                                      <p:cBhvr>
                                        <p:cTn id="18" dur="500"/>
                                        <p:tgtEl>
                                          <p:spTgt spid="6">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4_1#6db04d645?pid=98d21c141&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）对卵母细胞去核常采用的方法是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，克隆猴的性状与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填“A”或“B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的性状相似度更高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。与供体猴相比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，克隆猴体细胞染色体数目</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填“加倍”“不变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减半”）。</a:t>
            </a:r>
            <a:endParaRPr lang="en-US" altLang="zh-CN" sz="2000" dirty="0"/>
          </a:p>
        </p:txBody>
      </p:sp>
      <p:sp>
        <p:nvSpPr>
          <p:cNvPr id="3" name="QB_6_AN.25_1#6db04d645.blank?pid=98d21c141&amp;color=0,0,0&amp;vpa=8&amp;vtp=1&amp;bbb=1"/>
          <p:cNvSpPr/>
          <p:nvPr/>
        </p:nvSpPr>
        <p:spPr>
          <a:xfrm>
            <a:off x="4945126" y="931165"/>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显微操作法</a:t>
            </a:r>
            <a:endParaRPr lang="en-US" altLang="zh-CN" sz="2000" dirty="0"/>
          </a:p>
        </p:txBody>
      </p:sp>
      <p:sp>
        <p:nvSpPr>
          <p:cNvPr id="4" name="QB_6_AN.26_1#6db04d645.blank?pid=98d21c141&amp;color=0,0,0&amp;vpa=9&amp;vtp=1"/>
          <p:cNvSpPr/>
          <p:nvPr/>
        </p:nvSpPr>
        <p:spPr>
          <a:xfrm>
            <a:off x="8475726" y="9311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B_6_AN.27_1#6db04d645.blank?pid=98d21c141&amp;color=0,0,0&amp;vpa=10&amp;vtp=1&amp;bbb=1"/>
          <p:cNvSpPr/>
          <p:nvPr/>
        </p:nvSpPr>
        <p:spPr>
          <a:xfrm>
            <a:off x="7589901" y="1388365"/>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不变</a:t>
            </a:r>
            <a:endParaRPr lang="en-US" altLang="zh-CN" sz="2000" dirty="0"/>
          </a:p>
        </p:txBody>
      </p:sp>
      <mc:AlternateContent xmlns:mc="http://schemas.openxmlformats.org/markup-compatibility/2006">
        <mc:Choice xmlns:a14="http://schemas.microsoft.com/office/drawing/2010/main" Requires="a14">
          <p:sp>
            <p:nvSpPr>
              <p:cNvPr id="6" name="QB_6_AS.28_1#6db04d645?vop=1&amp;pid=98d21c141&amp;color=0,0,0&amp;vtp=1&amp;bbb=1&amp;hb=1"/>
              <p:cNvSpPr/>
              <p:nvPr/>
            </p:nvSpPr>
            <p:spPr>
              <a:xfrm>
                <a:off x="722376" y="2383536"/>
                <a:ext cx="10753344" cy="93599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目前核移植技术中普遍使用的去核方法是显微操作法。图中克隆猴的细胞核基因来自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，因此克隆猴的性状与B猴的性状相似度更高，其体细胞染色体数目与供体猴</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猴</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a:t>
                </a:r>
                <a:endParaRPr lang="en-US" altLang="zh-CN" sz="2200" dirty="0"/>
              </a:p>
            </p:txBody>
          </p:sp>
        </mc:Choice>
        <mc:Fallback>
          <p:sp>
            <p:nvSpPr>
              <p:cNvPr id="6" name="QB_6_AS.28_1#6db04d645?vop=1&amp;pid=98d21c141&amp;color=0,0,0&amp;vtp=1&amp;bbb=1&amp;hb=1"/>
              <p:cNvSpPr>
                <a:spLocks noRot="1" noChangeAspect="1" noMove="1" noResize="1" noEditPoints="1" noAdjustHandles="1" noChangeArrowheads="1" noChangeShapeType="1" noTextEdit="1"/>
              </p:cNvSpPr>
              <p:nvPr/>
            </p:nvSpPr>
            <p:spPr>
              <a:xfrm>
                <a:off x="722376" y="2383536"/>
                <a:ext cx="10753344" cy="935990"/>
              </a:xfrm>
              <a:prstGeom prst="rect">
                <a:avLst/>
              </a:prstGeom>
              <a:blipFill rotWithShape="1">
                <a:blip r:embed="rId1"/>
                <a:stretch>
                  <a:fillRect l="-4" t="-41" r="-2427" b="-5794"/>
                </a:stretch>
              </a:blipFill>
            </p:spPr>
            <p:txBody>
              <a:bodyPr/>
              <a:lstStyle/>
              <a:p>
                <a:r>
                  <a:rPr lang="zh-CN" altLang="en-US">
                    <a:noFill/>
                  </a:rPr>
                  <a:t> </a:t>
                </a:r>
              </a:p>
            </p:txBody>
          </p:sp>
        </mc:Fallback>
      </mc:AlternateContent>
      <p:sp>
        <p:nvSpPr>
          <p:cNvPr id="7" name="QB_6_BD.29_1#5ae5caaf5?pid=98d21c141&amp;color=0,0,0&amp;vtp=1&amp;bbb=1&amp;hb=1"/>
          <p:cNvSpPr/>
          <p:nvPr/>
        </p:nvSpPr>
        <p:spPr>
          <a:xfrm>
            <a:off x="722376" y="332911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B_6_AN.30_1#5ae5caaf5.blank?pid=98d21c141&amp;color=0,0,0&amp;vpa=11&amp;vtp=1&amp;bbb=1"/>
          <p:cNvSpPr/>
          <p:nvPr/>
        </p:nvSpPr>
        <p:spPr>
          <a:xfrm>
            <a:off x="985901" y="3729164"/>
            <a:ext cx="8058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使克隆后代的核遗传物质全部来自有重要利用价值的动物提供的体细胞</a:t>
            </a:r>
            <a:endParaRPr lang="en-US" altLang="zh-CN" sz="2000" dirty="0"/>
          </a:p>
        </p:txBody>
      </p:sp>
      <p:sp>
        <p:nvSpPr>
          <p:cNvPr id="9" name="QB_6_AS.31_1#5ae5caaf5?vop=1&amp;pid=98d21c141&amp;color=0,0,0&amp;vtp=1&amp;bbb=1&amp;hb=1"/>
          <p:cNvSpPr/>
          <p:nvPr/>
        </p:nvSpPr>
        <p:spPr>
          <a:xfrm>
            <a:off x="722376" y="4271581"/>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克隆后代的核遗传物质全部来自有重要利用价值的动物提供的体细胞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1" end="1"/>
                                            </p:txEl>
                                          </p:spTgt>
                                        </p:tgtEl>
                                        <p:attrNameLst>
                                          <p:attrName>style.visibility</p:attrName>
                                        </p:attrNameLst>
                                      </p:cBhvr>
                                      <p:to>
                                        <p:strVal val="visible"/>
                                      </p:to>
                                    </p:set>
                                    <p:animEffect transition="in" filter="fade">
                                      <p:cBhvr>
                                        <p:cTn id="5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1fa8627cb.fixed?pid=3df1385e2&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2#1fa8627cb.fixed?pid=3df1385e2&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动物细胞工程及其应用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32_1#5497e8a5a?pid=98d21c141&amp;color=0,0,0&amp;vtp=1&amp;bt=1&amp;bbb=1"/>
              <p:cNvSpPr/>
              <p:nvPr/>
            </p:nvSpPr>
            <p:spPr>
              <a:xfrm>
                <a:off x="722376" y="972000"/>
                <a:ext cx="10753344" cy="37998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（4）为了验证</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基因与昼夜节律有关，科学家进行了相关实验，如表所示。</a:t>
                </a:r>
                <a:endParaRPr lang="en-US" altLang="zh-CN" sz="2000" dirty="0">
                  <a:solidFill>
                    <a:srgbClr val="000000"/>
                  </a:solidFill>
                </a:endParaRPr>
              </a:p>
            </p:txBody>
          </p:sp>
        </mc:Choice>
        <mc:Fallback>
          <p:sp>
            <p:nvSpPr>
              <p:cNvPr id="2" name="QO_6_BD.32_1#5497e8a5a?pid=98d21c141&amp;color=0,0,0&amp;vtp=1&amp;bt=1&amp;bbb=1"/>
              <p:cNvSpPr>
                <a:spLocks noRot="1" noChangeAspect="1" noMove="1" noResize="1" noEditPoints="1" noAdjustHandles="1" noChangeArrowheads="1" noChangeShapeType="1" noTextEdit="1"/>
              </p:cNvSpPr>
              <p:nvPr/>
            </p:nvSpPr>
            <p:spPr>
              <a:xfrm>
                <a:off x="722376" y="972000"/>
                <a:ext cx="10753344" cy="379984"/>
              </a:xfrm>
              <a:prstGeom prst="rect">
                <a:avLst/>
              </a:prstGeom>
              <a:blipFill rotWithShape="1">
                <a:blip r:embed="rId1"/>
                <a:stretch>
                  <a:fillRect l="-4" t="-118" b="-101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1" name="QO_6_BD.32_2#5497e8a5a?colgroup=13,27&amp;pid=98d21c141&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1" name="QO_6_BD.32_2#5497e8a5a?colgroup=13,27&amp;pid=98d21c141&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500">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B_7_BD.33_1#75d075c46?pid=5497e8a5a&amp;color=0,0,0&amp;vtp=1&amp;bbb=1"/>
          <p:cNvSpPr/>
          <p:nvPr/>
        </p:nvSpPr>
        <p:spPr>
          <a:xfrm>
            <a:off x="722376" y="2947485"/>
            <a:ext cx="10753344" cy="376428"/>
          </a:xfrm>
          <a:prstGeom prst="rect">
            <a:avLst/>
          </a:prstGeom>
          <a:noFill/>
        </p:spPr>
        <p:txBody>
          <a:bodyPr wrap="none" lIns="0" tIns="0" rIns="0" bIns="0" rtlCol="0" anchor="t"/>
          <a:lstStyle/>
          <a:p>
            <a:pPr algn="l"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①表中对照组的实验个体是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5" name="QB_7_AN.34_1#75d075c46.blank?pid=5497e8a5a&amp;color=0,0,0&amp;vpa=12&amp;vtp=1&amp;bbb=1"/>
              <p:cNvSpPr/>
              <p:nvPr/>
            </p:nvSpPr>
            <p:spPr>
              <a:xfrm>
                <a:off x="3767201" y="2972504"/>
                <a:ext cx="6556375"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5只与克隆猴生理状态相似的未敲除</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𝑩𝑴𝑨𝑳</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基因的同种猴</a:t>
                </a:r>
                <a:endParaRPr lang="en-US" altLang="zh-CN" sz="2000" dirty="0">
                  <a:solidFill>
                    <a:srgbClr val="00B050"/>
                  </a:solidFill>
                </a:endParaRPr>
              </a:p>
            </p:txBody>
          </p:sp>
        </mc:Choice>
        <mc:Fallback>
          <p:sp>
            <p:nvSpPr>
              <p:cNvPr id="5" name="QB_7_AN.34_1#75d075c46.blank?pid=5497e8a5a&amp;color=0,0,0&amp;vpa=12&amp;vtp=1&amp;bbb=1"/>
              <p:cNvSpPr>
                <a:spLocks noRot="1" noChangeAspect="1" noMove="1" noResize="1" noEditPoints="1" noAdjustHandles="1" noChangeArrowheads="1" noChangeShapeType="1" noTextEdit="1"/>
              </p:cNvSpPr>
              <p:nvPr/>
            </p:nvSpPr>
            <p:spPr>
              <a:xfrm>
                <a:off x="3767201" y="2972504"/>
                <a:ext cx="6556375" cy="303784"/>
              </a:xfrm>
              <a:prstGeom prst="rect">
                <a:avLst/>
              </a:prstGeom>
              <a:blipFill rotWithShape="1">
                <a:blip r:embed="rId3"/>
                <a:stretch>
                  <a:fillRect l="-6" t="-3785" r="6" b="-44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BD.35_1#273aaf0b4?pid=5497e8a5a&amp;color=0,0,0&amp;vtp=1&amp;bbb=1&amp;hb=1"/>
              <p:cNvSpPr/>
              <p:nvPr/>
            </p:nvSpPr>
            <p:spPr>
              <a:xfrm>
                <a:off x="722376" y="3370395"/>
                <a:ext cx="10753344" cy="12435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②结果显示，与对照组相比，实验组猴的神经内分泌激素褪黑素分泌减少；与睡眠剥夺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以及衰老等相关的基因表达</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填“增强”或“减弱”）；不再按照24小时的周期活动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夜间活动明显增多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。这说明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a:t>
                </a:r>
                <a:endParaRPr lang="en-US" altLang="zh-CN" sz="2000" dirty="0">
                  <a:solidFill>
                    <a:srgbClr val="000000"/>
                  </a:solidFill>
                </a:endParaRPr>
              </a:p>
            </p:txBody>
          </p:sp>
        </mc:Choice>
        <mc:Fallback>
          <p:sp>
            <p:nvSpPr>
              <p:cNvPr id="6" name="QB_7_BD.35_1#273aaf0b4?pid=5497e8a5a&amp;color=0,0,0&amp;vtp=1&amp;bbb=1&amp;hb=1"/>
              <p:cNvSpPr>
                <a:spLocks noRot="1" noChangeAspect="1" noMove="1" noResize="1" noEditPoints="1" noAdjustHandles="1" noChangeArrowheads="1" noChangeShapeType="1" noTextEdit="1"/>
              </p:cNvSpPr>
              <p:nvPr/>
            </p:nvSpPr>
            <p:spPr>
              <a:xfrm>
                <a:off x="722376" y="3370395"/>
                <a:ext cx="10753344" cy="1243584"/>
              </a:xfrm>
              <a:prstGeom prst="rect">
                <a:avLst/>
              </a:prstGeom>
              <a:blipFill rotWithShape="1">
                <a:blip r:embed="rId4"/>
                <a:stretch>
                  <a:fillRect l="-4" t="-36" r="-815" b="-3109"/>
                </a:stretch>
              </a:blipFill>
            </p:spPr>
            <p:txBody>
              <a:bodyPr/>
              <a:lstStyle/>
              <a:p>
                <a:r>
                  <a:rPr lang="zh-CN" altLang="en-US">
                    <a:noFill/>
                  </a:rPr>
                  <a:t> </a:t>
                </a:r>
              </a:p>
            </p:txBody>
          </p:sp>
        </mc:Fallback>
      </mc:AlternateContent>
      <p:sp>
        <p:nvSpPr>
          <p:cNvPr id="7" name="QB_7_AN.36_1#273aaf0b4.blank?pid=5497e8a5a&amp;color=0,0,0&amp;vpa=13&amp;vtp=1&amp;bbb=1"/>
          <p:cNvSpPr/>
          <p:nvPr/>
        </p:nvSpPr>
        <p:spPr>
          <a:xfrm>
            <a:off x="3779901" y="3775271"/>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增强</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O_6_AS.37_1#5497e8a5a?vop=1&amp;pid=98d21c141&amp;color=0,0,0&amp;vtp=1&amp;bbb=1&amp;hb=1"/>
              <p:cNvSpPr/>
              <p:nvPr/>
            </p:nvSpPr>
            <p:spPr>
              <a:xfrm>
                <a:off x="722376" y="4597342"/>
                <a:ext cx="10753344" cy="1675384"/>
              </a:xfrm>
              <a:prstGeom prst="rect">
                <a:avLst/>
              </a:prstGeom>
              <a:noFill/>
            </p:spPr>
            <p:txBody>
              <a:bodyPr wrap="none" lIns="0" tIns="0" rIns="0" bIns="0" rtlCol="0" anchor="t"/>
              <a:lstStyle/>
              <a:p>
                <a:pPr algn="l" latinLnBrk="1">
                  <a:lnSpc>
                    <a:spcPts val="34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从表中可知，对照组应该选择数量相同（5只）、生理状态与克隆猴相似的未敲除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基因的同种猴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。实验结果表明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基因与昼夜节律有关，因此，与对照组相比，敲除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基因的克隆猴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、抑郁症以及衰老等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相关的基因表达增强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；不再按照24小时的周期活动，在夜间活动明显增多。</a:t>
                </a:r>
                <a:endParaRPr lang="en-US" altLang="zh-CN" sz="2200" dirty="0">
                  <a:solidFill>
                    <a:srgbClr val="000000"/>
                  </a:solidFill>
                </a:endParaRPr>
              </a:p>
            </p:txBody>
          </p:sp>
        </mc:Choice>
        <mc:Fallback>
          <p:sp>
            <p:nvSpPr>
              <p:cNvPr id="8" name="QO_6_AS.37_1#5497e8a5a?vop=1&amp;pid=98d21c141&amp;color=0,0,0&amp;vtp=1&amp;bbb=1&amp;hb=1"/>
              <p:cNvSpPr>
                <a:spLocks noRot="1" noChangeAspect="1" noMove="1" noResize="1" noEditPoints="1" noAdjustHandles="1" noChangeArrowheads="1" noChangeShapeType="1" noTextEdit="1"/>
              </p:cNvSpPr>
              <p:nvPr/>
            </p:nvSpPr>
            <p:spPr>
              <a:xfrm>
                <a:off x="722376" y="4597342"/>
                <a:ext cx="10753344" cy="1675384"/>
              </a:xfrm>
              <a:prstGeom prst="rect">
                <a:avLst/>
              </a:prstGeom>
              <a:blipFill rotWithShape="1">
                <a:blip r:embed="rId5"/>
                <a:stretch>
                  <a:fillRect l="-4" t="-34" r="-402" b="-230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fade">
                                      <p:cBhvr>
                                        <p:cTn id="23" dur="500"/>
                                        <p:tgtEl>
                                          <p:spTgt spid="8">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500"/>
                                        <p:tgtEl>
                                          <p:spTgt spid="8">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animEffect transition="in" filter="fade">
                                      <p:cBhvr>
                                        <p:cTn id="35"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8"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acb9d0a9.fixed?pid=e3e59481f&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4acb9d0a9.fixed?pid=e3e59481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动物细胞培养技术及其应用</a:t>
            </a:r>
            <a:endParaRPr lang="en-US" altLang="zh-CN" sz="4400" dirty="0"/>
          </a:p>
        </p:txBody>
      </p:sp>
      <p:pic>
        <p:nvPicPr>
          <p:cNvPr id="4" name="C_4#4acb9d0a9.fixed?pid=e3e59481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acb9d0a9.fixed?pid=e3e59481f&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8_1#9d0cd4818?pid=1c08b32c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[陕西榆林2025高二月考]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动物细胞培养是动物细胞工程的基础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，科研人员将数量相等的动物肝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脏肿瘤细胞和肝脏正常细胞分别置于相同培养液中培养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9_1#9d0cd4818.bracket?pid=1c08b32c2&amp;color=0,0,0&amp;vpa=14&amp;vtp=1"/>
          <p:cNvSpPr/>
          <p:nvPr/>
        </p:nvSpPr>
        <p:spPr>
          <a:xfrm>
            <a:off x="9812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38_2#9d0cd4818.choices?pid=1c08b32c2&amp;color=0,0,0&amp;vtp=1&amp;bbb=1"/>
          <p:cNvSpPr/>
          <p:nvPr/>
        </p:nvSpPr>
        <p:spPr>
          <a:xfrm>
            <a:off x="722376" y="18768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A.培养动物细胞一般使用固体培养基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.细胞培养液中通常含有维生素、激素、糖类等多种能源物质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.定期更换培养液可以防止代谢产物积累对细胞自身造成危害</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.培养液和所有培养用具要进行消毒处理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0_1#9d0cd4818?vop=1&amp;pid=1c08b32c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动物细胞培养一般使用液体培养基，有利于细胞的大量增殖，A错误；维生素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、激素不是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，B错误；动物细胞培养过程中，随着细胞增殖，细胞代谢物积累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，故定期更换培养液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可以清除代谢物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，防止代谢物积累对细胞自身造成危害，C正确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；培养液和所有培养用具要进行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，消毒不能起到彻底杀灭所有微生物的作用，D错误。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1_1#44dfecb18?pid=0a1317315&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[安徽阜阳2025高二期末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如图为从小鼠胚胎中分离获取胚胎成纤维细胞进行贴壁培养过程示意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2_1#44dfecb18.bracket?pid=0a1317315&amp;color=0,0,0&amp;vpa=15&amp;vtp=1"/>
          <p:cNvSpPr/>
          <p:nvPr/>
        </p:nvSpPr>
        <p:spPr>
          <a:xfrm>
            <a:off x="3462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41_2#44dfecb18?pid=0a131731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30752" y="1951677"/>
            <a:ext cx="4718304" cy="15636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1_3#44dfecb18.choices?pid=0a1317315&amp;color=0,0,0&amp;vtp=1&amp;bbb=1"/>
          <p:cNvSpPr/>
          <p:nvPr/>
        </p:nvSpPr>
        <p:spPr>
          <a:xfrm>
            <a:off x="722376" y="36534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A.步骤②可用胰蛋白酶或胶原蛋白酶处理使细胞分散</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.步骤③到④直接用离心法收集细胞进行传代培养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.步骤③和④培养过程中可使用松盖培养瓶进行培养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.大多数类型动物细胞在培养时需要贴附于某些基质表面才能生长增殖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3_1#44dfecb18?vop=1&amp;pid=0a131731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在动物细胞培养时，需将组织分散成单个细胞，步骤②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可用胰蛋白酶或胶原蛋白酶处理，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破坏细胞间的连接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，使细胞分散开来，A正确；进行传代培养时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，悬浮培养的细胞直接用离心法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，贴壁细胞需要用胰蛋白酶等处理使之分散成单个细胞，再用离心法收集，B错误；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原代培养和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④传代培养过程中，为了保证气体交换，可使用松盖培养瓶进行培养，C正确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数类型动物细胞在培养时具有贴壁生长的特性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，需要贴附于某些基质表面才能生长增殖，D正确。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4_1#66aa259b9?pid=0a1317315&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[重庆南开中学2025高二期中]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科研人员将复苏128代含血清冻存的非洲绿猴肾</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细胞传代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136代后，用无血清冻存液制备成无血清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细胞库，随后从中取出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细胞补加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无血清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4_1#66aa259b9?pid=0a1317315&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390" b="-3491"/>
                </a:stretch>
              </a:blipFill>
            </p:spPr>
            <p:txBody>
              <a:bodyPr/>
              <a:lstStyle/>
              <a:p>
                <a:r>
                  <a:rPr lang="zh-CN" altLang="en-US">
                    <a:noFill/>
                  </a:rPr>
                  <a:t> </a:t>
                </a:r>
              </a:p>
            </p:txBody>
          </p:sp>
        </mc:Fallback>
      </mc:AlternateContent>
      <p:sp>
        <p:nvSpPr>
          <p:cNvPr id="3" name="QC_6_AN.45_1#66aa259b9.bracket?pid=0a1317315&amp;color=0,0,0&amp;vpa=16&amp;vtp=1"/>
          <p:cNvSpPr/>
          <p:nvPr/>
        </p:nvSpPr>
        <p:spPr>
          <a:xfrm>
            <a:off x="675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44_2#66aa259b9?htil=2&amp;pid=0a131731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785911" y="2504570"/>
            <a:ext cx="3664739" cy="270538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4_3#66aa259b9.choices?htil=2&amp;pid=0a1317315&amp;color=0,0,0&amp;vtp=1&amp;bbb=1"/>
          <p:cNvSpPr/>
          <p:nvPr/>
        </p:nvSpPr>
        <p:spPr>
          <a:xfrm>
            <a:off x="722376" y="2334074"/>
            <a:ext cx="712317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A.培养基中应添加某些促进细胞增殖的物质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.②处细胞的生长速率较①处细胞慢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.理论上该实验中细胞只进行有丝分裂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.更换培养基对衰退期细胞数量下降无影响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6_1#66aa259b9?vop=1&amp;pid=0a1317315&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在动物细胞培养过程中，为了促进细胞的增殖，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培养基中通常需要添加某些特定的物质，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如生长因子等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细胞在培养时会因密度过大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、有害代谢物质积累和培养液中营养物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质缺乏等因素而分裂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、生长受阻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，细胞表面相互接触后也会出现接触抑制现象而停止增殖进入平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台期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，②处细胞即将进入平台期，说明其生长缓慢甚至停止生长，而①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处细胞正处于对数生长期，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其生长和增殖速率均很快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，B正确；该实验对非洲绿猴肾细胞进行培养，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依据的原理是细胞增殖，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理论上细胞只进行有丝分裂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，C正确；更换培养基可清除代谢物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，防止细胞代谢物积累对细胞自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身造成危害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，进而延缓衰退期细胞数量下降的速率，D错误。</a:t>
                </a:r>
                <a:endParaRPr lang="en-US" altLang="zh-CN" sz="2200" dirty="0"/>
              </a:p>
            </p:txBody>
          </p:sp>
        </mc:Choice>
        <mc:Fallback>
          <p:sp>
            <p:nvSpPr>
              <p:cNvPr id="2" name="QC_6_AS.46_1#66aa259b9?vop=1&amp;pid=0a1317315&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64"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47_1#c5f079ddb?pid=bacb26cd9&amp;color=0,0,0&amp;vtp=1&amp;bt=1&amp;bbb=1&amp;hb=1"/>
          <p:cNvSpPr/>
          <p:nvPr/>
        </p:nvSpPr>
        <p:spPr>
          <a:xfrm>
            <a:off x="722376" y="152237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[吉林延吉2024高二检测]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下列关于植物组织培养、微生物培养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的描述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48_1#c5f079ddb.bracket?pid=bacb26cd9&amp;color=0,0,0&amp;vpa=17&amp;vtp=1&amp;bbb=1"/>
          <p:cNvSpPr/>
          <p:nvPr/>
        </p:nvSpPr>
        <p:spPr>
          <a:xfrm>
            <a:off x="2954401" y="1960523"/>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p:sp>
        <p:nvSpPr>
          <p:cNvPr id="4" name="QC_7_BD.47_2#c5f079ddb.choices?pid=bacb26cd9&amp;color=0,0,0&amp;vtp=1&amp;bbb=1&amp;hb=1"/>
          <p:cNvSpPr/>
          <p:nvPr/>
        </p:nvSpPr>
        <p:spPr>
          <a:xfrm>
            <a:off x="722376" y="2427247"/>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A.纯化微生物、植物组织培养和动物细胞培养所用的都是固体培养基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.利用选择培养基筛选土壤中尿素分解菌的过程中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，尿素分解菌细胞中水的来源包括从培养基中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吸收水分和细胞代谢产水两部分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.植物组织培养过程中，愈伤组织细胞的代谢类型为自养需氧型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.动物细胞培养过程中需要严格控制培养条件，若无外界条件干扰，细胞不会发生突变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49_1#c5f079ddb?vop=1&amp;pid=bacb26cd9&amp;color=0,0,0&amp;vtp=1&amp;bt=1&amp;bbb=1&amp;hb=1"/>
              <p:cNvSpPr/>
              <p:nvPr/>
            </p:nvSpPr>
            <p:spPr>
              <a:xfrm>
                <a:off x="722376" y="1511741"/>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动物细胞培养所用的是液体培养基，纯化微生物、植物组织培养所用的是固体培养基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；利用选择培养基筛选土壤中尿素分解菌的过程中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，尿素分解菌细胞中水的来源包括从培养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基中吸收水分和细胞代谢产水两部分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（如有氧呼吸的过程中会产生水），B正确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；愈伤组织细胞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没有叶绿体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，不能进行光合作用合成有机物，代谢类型为异养需氧型，C错误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；即使无外界条件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，细胞也可能由于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复制错误而发生基因突变，D错误。</a:t>
                </a:r>
                <a:endParaRPr lang="en-US" altLang="zh-CN" sz="2200" dirty="0"/>
              </a:p>
            </p:txBody>
          </p:sp>
        </mc:Choice>
        <mc:Fallback>
          <p:sp>
            <p:nvSpPr>
              <p:cNvPr id="2" name="QC_7_AS.49_1#c5f079ddb?vop=1&amp;pid=bacb26cd9&amp;color=0,0,0&amp;vtp=1&amp;bt=1&amp;bbb=1&amp;hb=1"/>
              <p:cNvSpPr>
                <a:spLocks noRot="1" noChangeAspect="1" noMove="1" noResize="1" noEditPoints="1" noAdjustHandles="1" noChangeArrowheads="1" noChangeShapeType="1" noTextEdit="1"/>
              </p:cNvSpPr>
              <p:nvPr/>
            </p:nvSpPr>
            <p:spPr>
              <a:xfrm>
                <a:off x="722376" y="1511741"/>
                <a:ext cx="10753344" cy="2240534"/>
              </a:xfrm>
              <a:prstGeom prst="rect">
                <a:avLst/>
              </a:prstGeom>
              <a:blipFill rotWithShape="1">
                <a:blip r:embed="rId1"/>
                <a:stretch>
                  <a:fillRect l="-4" t="-20" r="-402" b="-201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8c3982f9.fixed?pid=5d6c09850&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08c3982f9.fixed?pid=5d6c09850&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动物细胞核移植技术及其应用</a:t>
            </a:r>
            <a:endParaRPr lang="en-US" altLang="zh-CN" sz="4400" dirty="0"/>
          </a:p>
        </p:txBody>
      </p:sp>
      <p:pic>
        <p:nvPicPr>
          <p:cNvPr id="4" name="C_4#08c3982f9.fixed?pid=5d6c09850&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8c3982f9.fixed?pid=5d6c09850&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50_1#c5f079ddb?vop=1&amp;pid=bacb26cd9&amp;color=0,0,0&amp;mp=1&amp;vtp=1&amp;bt=1&amp;bbb=1"/>
              <p:cNvSpPr/>
              <p:nvPr/>
            </p:nvSpPr>
            <p:spPr>
              <a:xfrm>
                <a:off x="722376" y="1554268"/>
                <a:ext cx="10753344" cy="3205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、植物组织培养和微生物培养条件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1）动物细胞培养的条件：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无菌、无毒的环境：</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.灭菌及无菌操作，</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.定期更换培养液，以清除代谢物。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营养物质：糖、氨基酸、促生长因子、无机盐、微量元素等，还需加入血清等天然成分。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适宜的温度、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和渗透压。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的混合气体环境。</a:t>
                </a:r>
                <a:endParaRPr lang="en-US" altLang="zh-CN" sz="2000" dirty="0"/>
              </a:p>
            </p:txBody>
          </p:sp>
        </mc:Choice>
        <mc:Fallback>
          <p:sp>
            <p:nvSpPr>
              <p:cNvPr id="2" name="QC_7_EX.50_1#c5f079ddb?vop=1&amp;pid=bacb26cd9&amp;color=0,0,0&amp;mp=1&amp;vtp=1&amp;bt=1&amp;bbb=1"/>
              <p:cNvSpPr>
                <a:spLocks noRot="1" noChangeAspect="1" noMove="1" noResize="1" noEditPoints="1" noAdjustHandles="1" noChangeArrowheads="1" noChangeShapeType="1" noTextEdit="1"/>
              </p:cNvSpPr>
              <p:nvPr/>
            </p:nvSpPr>
            <p:spPr>
              <a:xfrm>
                <a:off x="722376" y="1554268"/>
                <a:ext cx="10753344" cy="3205734"/>
              </a:xfrm>
              <a:prstGeom prst="rect">
                <a:avLst/>
              </a:prstGeom>
              <a:blipFill rotWithShape="1">
                <a:blip r:embed="rId1"/>
                <a:stretch>
                  <a:fillRect l="-4" t="-13" b="-140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50_2#c5f079ddb?vop=1&amp;pid=bacb26cd9&amp;color=0,0,0&amp;mp=1&amp;vtp=1&amp;bt=1&amp;bbb=1&amp;hb=1"/>
              <p:cNvSpPr/>
              <p:nvPr/>
            </p:nvSpPr>
            <p:spPr>
              <a:xfrm>
                <a:off x="722376" y="1607222"/>
                <a:ext cx="10753344" cy="32057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（2）植物组织培养的条件：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在无菌条件下进行人工操作。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保证水、无机盐、碳源、氮源、生长因子等营养物质的供应。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需要添加一些植物生长调节物质，主要是生长素和细胞分裂素。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愈伤组织再分化形成芽，芽中需形成叶绿体，以进行光合作用，此时需要光照。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3）微生物培养基一般都含有水、碳源、氮源、无机盐，此外还要满足微生物生长对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营养物质以及氧气的要求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EX.50_2#c5f079ddb?vop=1&amp;pid=bacb26cd9&amp;color=0,0,0&amp;mp=1&amp;vtp=1&amp;bt=1&amp;bbb=1&amp;hb=1"/>
              <p:cNvSpPr>
                <a:spLocks noRot="1" noChangeAspect="1" noMove="1" noResize="1" noEditPoints="1" noAdjustHandles="1" noChangeArrowheads="1" noChangeShapeType="1" noTextEdit="1"/>
              </p:cNvSpPr>
              <p:nvPr/>
            </p:nvSpPr>
            <p:spPr>
              <a:xfrm>
                <a:off x="722376" y="1607222"/>
                <a:ext cx="10753344" cy="3205734"/>
              </a:xfrm>
              <a:prstGeom prst="rect">
                <a:avLst/>
              </a:prstGeom>
              <a:blipFill rotWithShape="1">
                <a:blip r:embed="rId1"/>
                <a:stretch>
                  <a:fillRect l="-4" t="-1" b="-14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71ce01a2.fixed?pid=cfa44ffe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471ce01a2.fixed?pid=cfa44ffe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动物细胞融合技术及其应用</a:t>
            </a:r>
            <a:endParaRPr lang="en-US" altLang="zh-CN" sz="4400" dirty="0"/>
          </a:p>
        </p:txBody>
      </p:sp>
      <p:pic>
        <p:nvPicPr>
          <p:cNvPr id="4" name="C_4#471ce01a2.fixed?pid=cfa44ffe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71ce01a2.fixed?pid=cfa44ffe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1_1#a33b5d2a9?pid=88435466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[黑龙江鸡西2024高二期末]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如图表示用灭活的仙台病毒诱导动物细胞融合的部分过程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2_1#a33b5d2a9.bracket?pid=88435466a&amp;color=0,0,0&amp;vpa=18&amp;vtp=1"/>
          <p:cNvSpPr/>
          <p:nvPr/>
        </p:nvSpPr>
        <p:spPr>
          <a:xfrm>
            <a:off x="270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1_2#a33b5d2a9?pid=88435466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39312" y="1951677"/>
            <a:ext cx="4901184" cy="9875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1_3#a33b5d2a9.choices?pid=88435466a&amp;color=0,0,0&amp;vtp=1&amp;bbb=1"/>
          <p:cNvSpPr/>
          <p:nvPr/>
        </p:nvSpPr>
        <p:spPr>
          <a:xfrm>
            <a:off x="722376" y="30692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A.细胞A和细胞B必须为同种细胞才能融合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.该方法也可诱导植物原生质体的融合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.该融合过程可以体现细胞膜的流动性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.植物细胞的融合过程与动物细胞的融合过程完全相同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3_1#a33b5d2a9?vop=1&amp;pid=88435466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不同种生物的细胞也能融合，如人、鼠细胞融合，A错误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；诱导植物原生质体融合不能用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灭活的仙台病毒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，B错误；动物细胞融合体现了细胞膜的流动性，C正确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；植物细胞的融合通常要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先去除细胞壁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，得到原生质体后再促融，与动物细胞的融合过程不完全相同，D错误。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4_1#3ef7dd505?pid=523cbd0c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[广东湛江2025高二期末]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女性受孕后，胎盘会产生一种糖蛋白类激素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，叫人绒毛膜促性腺激素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，该激素可通过肾小球从尿液中排出。用抗人绒毛膜促性腺激素单克隆抗体做成的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“早早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孕诊断试剂盒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”，在妊娠第8天就可以通过检查尿液作出诊断，如图是制备抗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流程示意图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4_1#3ef7dd505?pid=523cbd0cc&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6_AN.55_1#3ef7dd505.bracket?pid=523cbd0cc&amp;color=0,0,0&amp;vpa=19&amp;vtp=1"/>
          <p:cNvSpPr/>
          <p:nvPr/>
        </p:nvSpPr>
        <p:spPr>
          <a:xfrm>
            <a:off x="4465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54_2#3ef7dd505?pid=523cbd0c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74720" y="2866077"/>
            <a:ext cx="5239512" cy="11247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4_3#3ef7dd505.choices?pid=523cbd0cc&amp;color=0,0,0&amp;vtp=1&amp;bbb=1"/>
          <p:cNvSpPr/>
          <p:nvPr/>
        </p:nvSpPr>
        <p:spPr>
          <a:xfrm>
            <a:off x="722376" y="41233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A.孕早期女性血液中含有①过程注射的物质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.③过程需通过特定的选择培养基筛选杂交瘤细胞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.④过程在体外培养时细胞会出现接触抑制现象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6_1#3ef7dd505?vop=1&amp;pid=523cbd0cc&amp;color=0,0,0&amp;vtp=1&amp;bt=1&amp;bbb=1&amp;hb=1"/>
              <p:cNvSpPr/>
              <p:nvPr/>
            </p:nvSpPr>
            <p:spPr>
              <a:xfrm>
                <a:off x="722376" y="972000"/>
                <a:ext cx="10753344" cy="4082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①过程是向小鼠体内注射人绒毛膜促性腺激素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，目的是获得能产生相应抗体的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，结合题干“女性受孕后，胎盘会产生一种糖蛋白类激素，叫人绒毛膜促性腺激素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，孕早期女性血液中含有①过程注射的物质，A正确；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，原理是灭活的病毒可以使细胞膜上的蛋白质分子和脂质分子重新排布，细胞膜打开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，B正确；③过程需通过特定的选择培养基筛选杂交瘤细胞，在细胞融合后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，会存在多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，如未融合的细胞、同种细胞融合的细胞以及杂交瘤细胞等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，在特定的选择培养基上未融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合的细胞和同种细胞融合的细胞都会死亡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，只有融合的杂交瘤细胞才能生长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，从而筛选出杂交瘤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，C正确；④过程中筛选出的杂交瘤细胞具有癌细胞的特性，能够无限增殖，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在体外培养时，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一般不会出现接触抑制现象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56_1#3ef7dd505?vop=1&amp;pid=523cbd0cc&amp;color=0,0,0&amp;vtp=1&amp;bt=1&amp;bbb=1&amp;hb=1"/>
              <p:cNvSpPr>
                <a:spLocks noRot="1" noChangeAspect="1" noMove="1" noResize="1" noEditPoints="1" noAdjustHandles="1" noChangeArrowheads="1" noChangeShapeType="1" noTextEdit="1"/>
              </p:cNvSpPr>
              <p:nvPr/>
            </p:nvSpPr>
            <p:spPr>
              <a:xfrm>
                <a:off x="722376" y="972000"/>
                <a:ext cx="10753344" cy="4082034"/>
              </a:xfrm>
              <a:prstGeom prst="rect">
                <a:avLst/>
              </a:prstGeom>
              <a:blipFill rotWithShape="1">
                <a:blip r:embed="rId1"/>
                <a:stretch>
                  <a:fillRect l="-4" t="-11" r="-4051" b="-110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7_1#04f743dd0?pid=523cbd0cc&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[山东师范大学附中2025高二月考]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抗体—药物偶联物（ADC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）通过采用特定技术将具有生物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活性的小分子药物连接到能特异性识别肿瘤细胞的单克隆抗体上，实现对肿瘤细胞的选择性杀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的结构及其发挥作用的机理如图所示，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7_1#04f743dd0?pid=523cbd0cc&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6_AN.58_1#04f743dd0.bracket?pid=523cbd0cc&amp;color=0,0,0&amp;vpa=20&amp;vtp=1"/>
          <p:cNvSpPr/>
          <p:nvPr/>
        </p:nvSpPr>
        <p:spPr>
          <a:xfrm>
            <a:off x="87583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7_2#04f743dd0?pid=523cbd0c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041648" y="2408877"/>
            <a:ext cx="4114800" cy="17739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57_3#04f743dd0.choices?pid=523cbd0cc&amp;color=0,0,0&amp;vtp=1&amp;bbb=1"/>
              <p:cNvSpPr/>
              <p:nvPr/>
            </p:nvSpPr>
            <p:spPr>
              <a:xfrm>
                <a:off x="722376" y="43138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A.单克隆抗体制备过程中通常将免疫后得到的B淋巴细胞与骨髓瘤细胞融合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.用96孔板培养和多次筛选杂交瘤细胞后，在体外大规模培养可获得单克隆抗体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以胞吞的方式进入肿瘤细胞，这体现了细胞膜的功能特点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在肿瘤细胞里被溶酶体裂解，释放药物，使肿瘤细胞死亡</a:t>
                </a:r>
                <a:endParaRPr lang="en-US" altLang="zh-CN" sz="2000" dirty="0"/>
              </a:p>
            </p:txBody>
          </p:sp>
        </mc:Choice>
        <mc:Fallback>
          <p:sp>
            <p:nvSpPr>
              <p:cNvPr id="5" name="QC_6_BD.57_3#04f743dd0.choices?pid=523cbd0cc&amp;color=0,0,0&amp;vtp=1&amp;bbb=1"/>
              <p:cNvSpPr>
                <a:spLocks noRot="1" noChangeAspect="1" noMove="1" noResize="1" noEditPoints="1" noAdjustHandles="1" noChangeArrowheads="1" noChangeShapeType="1" noTextEdit="1"/>
              </p:cNvSpPr>
              <p:nvPr/>
            </p:nvSpPr>
            <p:spPr>
              <a:xfrm>
                <a:off x="722376" y="43138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59_1#04f743dd0?vop=1&amp;pid=523cbd0c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P68“边做边学——搜集单克隆抗体在临床上实际应用的资料”的变式题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。本题给出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单克隆抗体在肿瘤细胞选择性杀伤中的应用实例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并以选择题的形式对单克隆抗体的制备过程、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、应用等进行综合考查，能够更好地巩固教材重点知识，提升知识应用能力。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0_1#04f743dd0?vop=1&amp;pid=523cbd0cc&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利用动物细胞融合技术将免疫后得到的B淋巴细胞和骨髓瘤细胞融合成杂交瘤细胞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瘤细胞既能大量增殖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，又能产生特异性抗体，可利用该细胞制备单克隆抗体，A正确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体制备过程中至少经过两次筛选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，一次是用特定的选择培养基进行筛选，获得杂交瘤细胞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瘤细胞还需进行克隆化培养和抗体检测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，即用96孔板培养和抗体检测，经多次筛选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，就可获得能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分泌所需抗体的杂交瘤细胞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，在体外大规模培养可获得单克隆抗体，B正确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，这体现了细胞膜的结构特点，即具有一定的流动性，C错误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通过胞吞的方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，被溶酶体裂解，释放药物，实现了对肿瘤细胞的选择性杀伤，D正确。</a:t>
                </a:r>
                <a:endParaRPr lang="en-US" altLang="zh-CN" sz="2200" dirty="0"/>
              </a:p>
            </p:txBody>
          </p:sp>
        </mc:Choice>
        <mc:Fallback>
          <p:sp>
            <p:nvSpPr>
              <p:cNvPr id="2" name="QC_6_AS.60_1#04f743dd0?vop=1&amp;pid=523cbd0cc&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815"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3d18d0e7c?pid=56eb7b1f1&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[福建龙岩2025高二期末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科学家尝试将某种濒危猫科动物的体细胞核移植到去核的家猫卵母细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胞中形成重构胚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，以实现濒危猫科动物的克隆繁殖。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3d18d0e7c.bracket?pid=56eb7b1f1&amp;color=0,0,0&amp;vpa=1&amp;vtp=1"/>
          <p:cNvSpPr/>
          <p:nvPr/>
        </p:nvSpPr>
        <p:spPr>
          <a:xfrm>
            <a:off x="879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1_2#3d18d0e7c.choices?pid=56eb7b1f1&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A.家猫的卵母细胞需要在体外培养至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.可通过电融合法使濒危猫科动物的细胞与去核的家猫卵母细胞融合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.通过该技术可对濒危猫科动物进行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复制，有望拯救部分濒危动物</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.重构胚进行胚胎移植前需用物理或化学方法激活，使其完成细胞分裂和发育进程</a:t>
                </a:r>
                <a:endParaRPr lang="en-US" altLang="zh-CN" sz="2000" dirty="0"/>
              </a:p>
            </p:txBody>
          </p:sp>
        </mc:Choice>
        <mc:Fallback>
          <p:sp>
            <p:nvSpPr>
              <p:cNvPr id="4" name="QC_6_BD.1_2#3d18d0e7c.choices?pid=56eb7b1f1&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1_1#71885d216?pid=69a17b679&amp;color=0,0,0&amp;vtp=1&amp;bt=1&amp;bbb=1"/>
              <p:cNvSpPr/>
              <p:nvPr/>
            </p:nvSpPr>
            <p:spPr>
              <a:xfrm>
                <a:off x="722376" y="969264"/>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单克隆抗体的过程，据图分析，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61_1#71885d216?pid=69a17b679&amp;color=0,0,0&amp;vtp=1&amp;bt=1&amp;bbb=1"/>
              <p:cNvSpPr>
                <a:spLocks noRot="1" noChangeAspect="1" noMove="1" noResize="1" noEditPoints="1" noAdjustHandles="1" noChangeArrowheads="1" noChangeShapeType="1" noTextEdit="1"/>
              </p:cNvSpPr>
              <p:nvPr/>
            </p:nvSpPr>
            <p:spPr>
              <a:xfrm>
                <a:off x="722376" y="969264"/>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7_AN.62_1#71885d216.bracket?pid=69a17b679&amp;color=0,0,0&amp;vpa=21&amp;vtp=1&amp;bbb=1"/>
          <p:cNvSpPr/>
          <p:nvPr/>
        </p:nvSpPr>
        <p:spPr>
          <a:xfrm>
            <a:off x="10422192" y="969264"/>
            <a:ext cx="71913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ABC</a:t>
            </a:r>
            <a:endParaRPr lang="en-US" altLang="zh-CN" sz="2000" dirty="0"/>
          </a:p>
        </p:txBody>
      </p:sp>
      <p:pic>
        <p:nvPicPr>
          <p:cNvPr id="4" name="QC_7_BD.61_2#71885d216?pid=69a17b67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25696" y="1596364"/>
            <a:ext cx="3337560"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7_BD.61_3#71885d216.choices?pid=69a17b679&amp;color=0,0,0&amp;vtp=1&amp;bbb=1"/>
              <p:cNvSpPr/>
              <p:nvPr/>
            </p:nvSpPr>
            <p:spPr>
              <a:xfrm>
                <a:off x="722376" y="424298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A.从物理性质上来看，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培养基属于选择培养基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.细胞的全能性是抗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单克隆抗体制备过程中应用的原理之一</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.第一次筛选时融合成功的细胞都能在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培养基中生长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.第二次筛选需对杂交瘤细胞进行克隆化培养和抗体检测</a:t>
                </a:r>
                <a:endParaRPr lang="en-US" altLang="zh-CN" sz="2000" dirty="0"/>
              </a:p>
            </p:txBody>
          </p:sp>
        </mc:Choice>
        <mc:Fallback>
          <p:sp>
            <p:nvSpPr>
              <p:cNvPr id="5" name="QC_7_BD.61_3#71885d216.choices?pid=69a17b679&amp;color=0,0,0&amp;vtp=1&amp;bbb=1"/>
              <p:cNvSpPr>
                <a:spLocks noRot="1" noChangeAspect="1" noMove="1" noResize="1" noEditPoints="1" noAdjustHandles="1" noChangeArrowheads="1" noChangeShapeType="1" noTextEdit="1"/>
              </p:cNvSpPr>
              <p:nvPr/>
            </p:nvSpPr>
            <p:spPr>
              <a:xfrm>
                <a:off x="722376" y="4242984"/>
                <a:ext cx="10753344" cy="1796034"/>
              </a:xfrm>
              <a:prstGeom prst="rect">
                <a:avLst/>
              </a:prstGeom>
              <a:blipFill rotWithShape="1">
                <a:blip r:embed="rId3"/>
                <a:stretch>
                  <a:fillRect l="-4" t="-31" b="-250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63_1#71885d216?vop=1&amp;pid=69a17b679&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根据物理性质划分，培养基有液体培养基和固体培养基；从功能角度划分</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于选择培养基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，A错误。在单克隆抗体制备过程中并没有利用细胞的全能性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，因为该过程不需要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形成完整个体或分化出其他各种细胞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，B错误。第一次筛选：利用特定选择培养基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，获得杂交瘤细胞，即由B淋巴细胞与骨髓瘤细胞融合形成的细胞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，未融合的亲本细胞和融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合的具有同种核的细胞都会死亡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，C错误。第二次筛选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：对杂交瘤细胞进行克隆化培养和抗体检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，获得能产生所需抗体的杂交瘤细胞，D正确。</a:t>
                </a:r>
                <a:endParaRPr lang="en-US" altLang="zh-CN" sz="2200" dirty="0"/>
              </a:p>
            </p:txBody>
          </p:sp>
        </mc:Choice>
        <mc:Fallback>
          <p:sp>
            <p:nvSpPr>
              <p:cNvPr id="2" name="QC_7_AS.63_1#71885d216?vop=1&amp;pid=69a17b679&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64_1#71885d216?vop=1&amp;pid=69a17b679&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单克隆抗体制备过程中的两次筛选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首先将特定抗原注射到小鼠体内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，使小鼠发生特异性免疫，得到能产生特定抗体的B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淋巴细胞；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再利用动物细胞融合技术将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B淋巴细胞和骨髓瘤细胞融合；然后筛选出杂交瘤细胞，即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型细胞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为B淋巴细胞，B为骨髓瘤细胞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，不需要A、B、</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等类型细胞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；然后用多孔板克隆化培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，并进行抗体检测筛选出能分泌所需抗体的杂交瘤细胞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；最后在体外或体内培养杂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，获取大量的单克隆抗体。</a:t>
                </a:r>
                <a:endParaRPr lang="en-US" altLang="zh-CN" sz="2000" dirty="0"/>
              </a:p>
            </p:txBody>
          </p:sp>
        </mc:Choice>
        <mc:Fallback>
          <p:sp>
            <p:nvSpPr>
              <p:cNvPr id="2" name="QC_7_EX.64_1#71885d216?vop=1&amp;pid=69a17b679&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40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b84968f4.fixed?pid=cfa44ffe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cb84968f4.fixed?pid=cfa44ffe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动物细胞融合技术及其应用</a:t>
            </a:r>
            <a:endParaRPr lang="en-US" altLang="zh-CN" sz="4400" dirty="0"/>
          </a:p>
        </p:txBody>
      </p:sp>
      <p:pic>
        <p:nvPicPr>
          <p:cNvPr id="4" name="C_4#cb84968f4.fixed?pid=cfa44ffe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cb84968f4.fixed?pid=cfa44ffe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5_1#36caa9857?pid=cb84968f4&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[天津五区县重点校2025高二联考]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为鉴定单克隆抗体识别抗原的具体区域，可将抗原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进行逐步截短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，分别与纯化的单克隆抗体反应，实验结果如图所示（“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”表示有反应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示无反应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”表示氨基酸）。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5_1#36caa9857?pid=cb84968f4&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827" b="-3491"/>
                </a:stretch>
              </a:blipFill>
            </p:spPr>
            <p:txBody>
              <a:bodyPr/>
              <a:lstStyle/>
              <a:p>
                <a:r>
                  <a:rPr lang="zh-CN" altLang="en-US">
                    <a:noFill/>
                  </a:rPr>
                  <a:t> </a:t>
                </a:r>
              </a:p>
            </p:txBody>
          </p:sp>
        </mc:Fallback>
      </mc:AlternateContent>
      <p:sp>
        <p:nvSpPr>
          <p:cNvPr id="3" name="QC_5_AN.66_1#36caa9857.bracket?pid=cb84968f4&amp;color=0,0,0&amp;vpa=22&amp;vtp=1"/>
          <p:cNvSpPr/>
          <p:nvPr/>
        </p:nvSpPr>
        <p:spPr>
          <a:xfrm>
            <a:off x="675805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65_2#36caa9857?pid=cb84968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96661" y="2408878"/>
            <a:ext cx="4204774" cy="1810389"/>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5_3#36caa9857.choices?pid=cb84968f4&amp;color=0,0,0&amp;vtp=1&amp;bbb=1"/>
              <p:cNvSpPr/>
              <p:nvPr/>
            </p:nvSpPr>
            <p:spPr>
              <a:xfrm>
                <a:off x="722376" y="435591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A.单克隆抗体的制备过程中涉及动物细胞融合、动物细胞培养技术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.给小鼠同时注射2种抗原可刺激其B细胞分化为产双抗的浆细胞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.利用同位素标记单克隆抗体可定位诊断肿瘤、心血管畸形等疾病</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.据图可知，该单克隆抗体识别抗原的区域大概为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a:t>
                </a:r>
                <a:endParaRPr lang="en-US" altLang="zh-CN" sz="2000" dirty="0"/>
              </a:p>
            </p:txBody>
          </p:sp>
        </mc:Choice>
        <mc:Fallback>
          <p:sp>
            <p:nvSpPr>
              <p:cNvPr id="5" name="QC_5_BD.65_3#36caa9857.choices?pid=cb84968f4&amp;color=0,0,0&amp;vtp=1&amp;bbb=1"/>
              <p:cNvSpPr>
                <a:spLocks noRot="1" noChangeAspect="1" noMove="1" noResize="1" noEditPoints="1" noAdjustHandles="1" noChangeArrowheads="1" noChangeShapeType="1" noTextEdit="1"/>
              </p:cNvSpPr>
              <p:nvPr/>
            </p:nvSpPr>
            <p:spPr>
              <a:xfrm>
                <a:off x="722376" y="4355918"/>
                <a:ext cx="10753344" cy="1796034"/>
              </a:xfrm>
              <a:prstGeom prst="rect">
                <a:avLst/>
              </a:prstGeom>
              <a:blipFill rotWithShape="1">
                <a:blip r:embed="rId3"/>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67_1#36caa9857?vop=1&amp;pid=cb84968f4&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67_2#36caa9857?vop=1&amp;pid=cb84968f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35808" y="1513528"/>
            <a:ext cx="6126480" cy="42336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8_1#36caa9857?vop=1&amp;pid=cb84968f4&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单克隆抗体的制备过程中，先将免疫得到的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B淋巴细胞和骨髓瘤细胞通过动物细胞融合技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术进行融合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，然后筛选出杂交瘤细胞并对杂交瘤细胞进行动物细胞培养，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以获得大量单克隆抗体，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故涉及动物细胞融合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、动物细胞培养技术，A正确；单个B细胞通常仅表达一种B细胞受体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分化产生的浆细胞只能分泌一种抗体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，B错误；利用同位素标记单克隆抗体，基于抗原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异性结合原理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，可定位诊断肿瘤、心血管畸形等疾病，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这是单克隆抗体在医学诊断中的常见应用，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正确；由题图解读可知，该单克隆抗体识别抗原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位氨基酸序列，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5_AS.68_1#36caa9857?vop=1&amp;pid=cb84968f4&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64"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9_1#675f5e5cc?pid=cb84968f4&amp;color=0,0,0&amp;vtp=1&amp;bt=1&amp;bbb=1&amp;hb=1"/>
              <p:cNvSpPr/>
              <p:nvPr/>
            </p:nvSpPr>
            <p:spPr>
              <a:xfrm>
                <a:off x="722376" y="972000"/>
                <a:ext cx="10753344" cy="1319403"/>
              </a:xfrm>
              <a:prstGeom prst="rect">
                <a:avLst/>
              </a:prstGeom>
              <a:noFill/>
            </p:spPr>
            <p:txBody>
              <a:bodyPr wrap="squar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[江苏盐城七校2025高二联考]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科学家通过动物细胞融合技术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，将两种不同的杂交瘤细胞</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zh-CN" altLang="en-US"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endParaRPr>
              </a:p>
              <a:p>
                <a:pPr latinLnBrk="1">
                  <a:lnSpc>
                    <a:spcPct val="1500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融合形成双杂交瘤细胞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，可以产生双特异性抗体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9_1#675f5e5cc?pid=cb84968f4&amp;color=0,0,0&amp;vtp=1&amp;bt=1&amp;bbb=1&amp;hb=1"/>
              <p:cNvSpPr>
                <a:spLocks noRot="1" noChangeAspect="1" noMove="1" noResize="1" noEditPoints="1" noAdjustHandles="1" noChangeArrowheads="1" noChangeShapeType="1" noTextEdit="1"/>
              </p:cNvSpPr>
              <p:nvPr/>
            </p:nvSpPr>
            <p:spPr>
              <a:xfrm>
                <a:off x="722376" y="972000"/>
                <a:ext cx="10753344" cy="1319403"/>
              </a:xfrm>
              <a:prstGeom prst="rect">
                <a:avLst/>
              </a:prstGeom>
              <a:blipFill rotWithShape="1">
                <a:blip r:embed="rId1"/>
                <a:stretch>
                  <a:fillRect l="-4" t="-34" b="-3922"/>
                </a:stretch>
              </a:blipFill>
            </p:spPr>
            <p:txBody>
              <a:bodyPr/>
              <a:lstStyle/>
              <a:p>
                <a:r>
                  <a:rPr lang="zh-CN" altLang="en-US">
                    <a:noFill/>
                  </a:rPr>
                  <a:t> </a:t>
                </a:r>
              </a:p>
            </p:txBody>
          </p:sp>
        </mc:Fallback>
      </mc:AlternateContent>
      <p:sp>
        <p:nvSpPr>
          <p:cNvPr id="3" name="QC_5_AN.70_1#675f5e5cc.bracket?pid=cb84968f4&amp;color=0,0,0&amp;vpa=23&amp;vtp=1"/>
          <p:cNvSpPr/>
          <p:nvPr/>
        </p:nvSpPr>
        <p:spPr>
          <a:xfrm>
            <a:off x="1684401" y="1886400"/>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69_2#675f5e5cc?htil=3&amp;pid=cb84968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83980" y="2427927"/>
            <a:ext cx="3776472" cy="296265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9_3#675f5e5cc.choices?htil=3&amp;pid=cb84968f4&amp;color=0,0,0&amp;vtp=1&amp;bbb=1&amp;hb=1"/>
              <p:cNvSpPr/>
              <p:nvPr/>
            </p:nvSpPr>
            <p:spPr>
              <a:xfrm>
                <a:off x="722376" y="2353124"/>
                <a:ext cx="6848856"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A.与植物细胞融合相比，诱导杂交瘤细胞A、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B融合特有的方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法是灭活病毒诱导法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.双杂交瘤细胞在体外培养的过程中不会出现接触抑制现象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.双杂交瘤细胞同时识别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𝛼</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，才可以分泌双特异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性抗体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.与单克隆抗体相比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，双特异性抗体能一定程度上提高抗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—药物偶联物的靶向作用</a:t>
                </a:r>
                <a:endParaRPr lang="en-US" altLang="zh-CN" sz="2000" dirty="0"/>
              </a:p>
            </p:txBody>
          </p:sp>
        </mc:Choice>
        <mc:Fallback>
          <p:sp>
            <p:nvSpPr>
              <p:cNvPr id="5" name="QC_5_BD.69_3#675f5e5cc.choices?htil=3&amp;pid=cb84968f4&amp;color=0,0,0&amp;vtp=1&amp;bbb=1&amp;hb=1"/>
              <p:cNvSpPr>
                <a:spLocks noRot="1" noChangeAspect="1" noMove="1" noResize="1" noEditPoints="1" noAdjustHandles="1" noChangeArrowheads="1" noChangeShapeType="1" noTextEdit="1"/>
              </p:cNvSpPr>
              <p:nvPr/>
            </p:nvSpPr>
            <p:spPr>
              <a:xfrm>
                <a:off x="722376" y="2353124"/>
                <a:ext cx="6848856" cy="3180334"/>
              </a:xfrm>
              <a:prstGeom prst="rect">
                <a:avLst/>
              </a:prstGeom>
              <a:blipFill rotWithShape="1">
                <a:blip r:embed="rId3"/>
                <a:stretch>
                  <a:fillRect l="-6" t="-14" r="2"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1_1#675f5e5cc?vop=1&amp;pid=cb84968f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动物细胞融合与植物细胞融合的原理都是利用细胞膜的流动性，与植物细胞融合相比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物细胞融合特有的方法是灭活病毒诱导法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；双杂交瘤细胞在体外培养过程中一般无接触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，B正确；杂交瘤细胞是由已免疫的B细胞和骨髓瘤细胞融合形成的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，不需要接触抗原就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能产生抗体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，C错误；与单克隆抗体相比，双特异性抗体增加了一个抗原特异性结合位点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体带来了更好的靶向性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，能一定程度上提高抗体—药物偶联物的靶向作用，D正确。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72_1#675f5e5cc?vop=1&amp;pid=cb84968f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大多数动物细胞在培养过程中有贴壁生长和接触抑制现象，即贴壁细胞分裂生长到表面相互接触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时会停止增殖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，若要细胞继续增殖，则需要将细胞分散成单个细胞后分瓶培养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；而骨髓瘤细胞没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，能在适宜条件下无限增殖，杂交瘤细胞具有骨髓瘤细胞的特点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，因此在培养过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程中不会出现接触抑制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3d18d0e7c?vop=1&amp;pid=56eb7b1f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体细胞核移植过程中卵母细胞需要在体外培养至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；可用电融合法诱导动物细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，使供体细胞与去核卵母细胞融合，B正确；克隆个体的核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来自供体细胞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，但细胞质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）大部分来自去核卵母细胞，且表型受环境影响，无法</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胚胎移植前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，重构胚需要激活以启动细胞分裂和发育进程，D正确。</a:t>
                </a:r>
                <a:endParaRPr lang="en-US" altLang="zh-CN" sz="2200" dirty="0"/>
              </a:p>
            </p:txBody>
          </p:sp>
        </mc:Choice>
        <mc:Fallback>
          <p:sp>
            <p:nvSpPr>
              <p:cNvPr id="2" name="QC_6_AS.3_1#3d18d0e7c?vop=1&amp;pid=56eb7b1f1&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104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73_1#6326e4cf9?pid=cb84968f4&amp;color=0,0,0&amp;vtp=1&amp;bt=1&amp;bbb=1&amp;hb=1"/>
              <p:cNvSpPr/>
              <p:nvPr/>
            </p:nvSpPr>
            <p:spPr>
              <a:xfrm>
                <a:off x="722376" y="972000"/>
                <a:ext cx="10753344"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[山西部分高中2025高二联考]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人表皮生长因子受体</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是一种促进细胞增殖的膜蛋白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部分乳腺癌细胞和胃癌细胞中过度表达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，导致癌细胞异常增殖和转移。曲妥珠单抗是抗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结合后，阻断其信号传导通路，抑制癌细胞生长。曲妥珠单抗是针对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靶点的靶向药物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，显著提高了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阳性乳腺癌患者的生存率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。制备曲妥珠单抗的大致过程如图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73_1#6326e4cf9?pid=cb84968f4&amp;color=0,0,0&amp;vtp=1&amp;bt=1&amp;bbb=1&amp;hb=1"/>
              <p:cNvSpPr>
                <a:spLocks noRot="1" noChangeAspect="1" noMove="1" noResize="1" noEditPoints="1" noAdjustHandles="1" noChangeArrowheads="1" noChangeShapeType="1" noTextEdit="1"/>
              </p:cNvSpPr>
              <p:nvPr/>
            </p:nvSpPr>
            <p:spPr>
              <a:xfrm>
                <a:off x="722376" y="972000"/>
                <a:ext cx="10753344" cy="2227834"/>
              </a:xfrm>
              <a:prstGeom prst="rect">
                <a:avLst/>
              </a:prstGeom>
              <a:blipFill rotWithShape="1">
                <a:blip r:embed="rId1"/>
                <a:stretch>
                  <a:fillRect l="-4" t="-20" r="-744" b="-2021"/>
                </a:stretch>
              </a:blipFill>
            </p:spPr>
            <p:txBody>
              <a:bodyPr/>
              <a:lstStyle/>
              <a:p>
                <a:r>
                  <a:rPr lang="zh-CN" altLang="en-US">
                    <a:noFill/>
                  </a:rPr>
                  <a:t> </a:t>
                </a:r>
              </a:p>
            </p:txBody>
          </p:sp>
        </mc:Fallback>
      </mc:AlternateContent>
      <p:pic>
        <p:nvPicPr>
          <p:cNvPr id="3" name="QO_5_BD.73_2#6326e4cf9?pid=cb84968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648456" y="3332803"/>
            <a:ext cx="4882896"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4_1#5512063be?pid=6326e4cf9&amp;color=0,0,0&amp;mp=1&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（1）在制备抗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的单克隆抗体过程中，首先要将纯化的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蛋白注入小鼠体内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从产生免疫反应的小鼠的脾脏中获得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74_1#5512063be?pid=6326e4cf9&amp;color=0,0,0&amp;mp=1&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b="-53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75_1#5512063be.blank?pid=6326e4cf9&amp;color=0,0,0&amp;mp=1&amp;vpa=24&amp;vtp=1&amp;bbb=1"/>
              <p:cNvSpPr/>
              <p:nvPr/>
            </p:nvSpPr>
            <p:spPr>
              <a:xfrm>
                <a:off x="4757801" y="1453838"/>
                <a:ext cx="38147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能产生抗</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𝐇𝐄𝐑</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𝟐</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000" dirty="0">
                  <a:solidFill>
                    <a:srgbClr val="00B050"/>
                  </a:solidFill>
                </a:endParaRPr>
              </a:p>
            </p:txBody>
          </p:sp>
        </mc:Choice>
        <mc:Fallback>
          <p:sp>
            <p:nvSpPr>
              <p:cNvPr id="3" name="QB_6_AN.75_1#5512063be.blank?pid=6326e4cf9&amp;color=0,0,0&amp;mp=1&amp;vpa=24&amp;vtp=1&amp;bbb=1"/>
              <p:cNvSpPr>
                <a:spLocks noRot="1" noChangeAspect="1" noMove="1" noResize="1" noEditPoints="1" noAdjustHandles="1" noChangeArrowheads="1" noChangeShapeType="1" noTextEdit="1"/>
              </p:cNvSpPr>
              <p:nvPr/>
            </p:nvSpPr>
            <p:spPr>
              <a:xfrm>
                <a:off x="4757801" y="1453838"/>
                <a:ext cx="3814763" cy="303784"/>
              </a:xfrm>
              <a:prstGeom prst="rect">
                <a:avLst/>
              </a:prstGeom>
              <a:blipFill rotWithShape="1">
                <a:blip r:embed="rId2"/>
                <a:stretch>
                  <a:fillRect l="-10" t="-3869" r="2" b="-44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76_1#5512063be?vop=1&amp;pid=6326e4cf9&amp;color=0,0,0&amp;vtp=1&amp;bbb=1&amp;hb=1"/>
              <p:cNvSpPr/>
              <p:nvPr/>
            </p:nvSpPr>
            <p:spPr>
              <a:xfrm>
                <a:off x="722376" y="192259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用特定抗原刺激，小鼠体内才能产生能分泌特定抗体的B淋巴细胞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，故给小鼠注射纯化的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蛋白的目的是从小鼠的脾脏中获得能产生抗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200" dirty="0">
                  <a:solidFill>
                    <a:srgbClr val="000000"/>
                  </a:solidFill>
                </a:endParaRPr>
              </a:p>
            </p:txBody>
          </p:sp>
        </mc:Choice>
        <mc:Fallback>
          <p:sp>
            <p:nvSpPr>
              <p:cNvPr id="4" name="QB_6_AS.76_1#5512063be?vop=1&amp;pid=6326e4cf9&amp;color=0,0,0&amp;vtp=1&amp;bbb=1&amp;hb=1"/>
              <p:cNvSpPr>
                <a:spLocks noRot="1" noChangeAspect="1" noMove="1" noResize="1" noEditPoints="1" noAdjustHandles="1" noChangeArrowheads="1" noChangeShapeType="1" noTextEdit="1"/>
              </p:cNvSpPr>
              <p:nvPr/>
            </p:nvSpPr>
            <p:spPr>
              <a:xfrm>
                <a:off x="722376" y="1922595"/>
                <a:ext cx="10753344" cy="907034"/>
              </a:xfrm>
              <a:prstGeom prst="rect">
                <a:avLst/>
              </a:prstGeom>
              <a:blipFill rotWithShape="1">
                <a:blip r:embed="rId3"/>
                <a:stretch>
                  <a:fillRect l="-4" t="-50" b="-4963"/>
                </a:stretch>
              </a:blipFill>
            </p:spPr>
            <p:txBody>
              <a:bodyPr/>
              <a:lstStyle/>
              <a:p>
                <a:r>
                  <a:rPr lang="zh-CN" altLang="en-US">
                    <a:noFill/>
                  </a:rPr>
                  <a:t> </a:t>
                </a:r>
              </a:p>
            </p:txBody>
          </p:sp>
        </mc:Fallback>
      </mc:AlternateContent>
      <p:sp>
        <p:nvSpPr>
          <p:cNvPr id="5" name="QB_6_BD.77_1#496382239?pid=6326e4cf9&amp;color=0,0,0&amp;vtp=1&amp;bbb=1&amp;hb=1"/>
          <p:cNvSpPr/>
          <p:nvPr/>
        </p:nvSpPr>
        <p:spPr>
          <a:xfrm>
            <a:off x="722376" y="283623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（2）将B淋巴细胞和骨髓瘤细胞进行融合时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，常用的方法有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答出2点）。若仅考虑两两融合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种融合的细胞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6" name="QB_6_AN.78_1#496382239.blank?pid=6326e4cf9&amp;color=0,0,0&amp;vpa=25&amp;vtp=1&amp;bbb=1"/>
              <p:cNvSpPr/>
              <p:nvPr/>
            </p:nvSpPr>
            <p:spPr>
              <a:xfrm>
                <a:off x="7339076" y="2889573"/>
                <a:ext cx="3457575" cy="303784"/>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𝐏𝐄𝐆</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融合法、灭活病毒诱导法</a:t>
                </a:r>
                <a:endParaRPr lang="en-US" altLang="zh-CN" sz="100" dirty="0">
                  <a:solidFill>
                    <a:srgbClr val="00B050"/>
                  </a:solidFill>
                </a:endParaRPr>
              </a:p>
            </p:txBody>
          </p:sp>
        </mc:Choice>
        <mc:Fallback>
          <p:sp>
            <p:nvSpPr>
              <p:cNvPr id="6" name="QB_6_AN.78_1#496382239.blank?pid=6326e4cf9&amp;color=0,0,0&amp;vpa=25&amp;vtp=1&amp;bbb=1"/>
              <p:cNvSpPr>
                <a:spLocks noRot="1" noChangeAspect="1" noMove="1" noResize="1" noEditPoints="1" noAdjustHandles="1" noChangeArrowheads="1" noChangeShapeType="1" noTextEdit="1"/>
              </p:cNvSpPr>
              <p:nvPr/>
            </p:nvSpPr>
            <p:spPr>
              <a:xfrm>
                <a:off x="7339076" y="2889573"/>
                <a:ext cx="3457575" cy="303784"/>
              </a:xfrm>
              <a:prstGeom prst="rect">
                <a:avLst/>
              </a:prstGeom>
              <a:blipFill rotWithShape="1">
                <a:blip r:embed="rId4"/>
                <a:stretch>
                  <a:fillRect l="-11" t="-3869" r="11" b="-4409"/>
                </a:stretch>
              </a:blipFill>
            </p:spPr>
            <p:txBody>
              <a:bodyPr/>
              <a:lstStyle/>
              <a:p>
                <a:r>
                  <a:rPr lang="zh-CN" altLang="en-US">
                    <a:noFill/>
                  </a:rPr>
                  <a:t> </a:t>
                </a:r>
              </a:p>
            </p:txBody>
          </p:sp>
        </mc:Fallback>
      </mc:AlternateContent>
      <p:sp>
        <p:nvSpPr>
          <p:cNvPr id="7" name="QB_6_AN.79_1#496382239.blank?pid=6326e4cf9&amp;color=0,0,0&amp;vpa=26&amp;vtp=1"/>
          <p:cNvSpPr/>
          <p:nvPr/>
        </p:nvSpPr>
        <p:spPr>
          <a:xfrm>
            <a:off x="6710426" y="3236283"/>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B_6_AS.80_1#496382239?vop=1&amp;pid=6326e4cf9&amp;color=0,0,0&amp;vtp=1&amp;bbb=1&amp;hb=1"/>
              <p:cNvSpPr/>
              <p:nvPr/>
            </p:nvSpPr>
            <p:spPr>
              <a:xfrm>
                <a:off x="722376" y="3680783"/>
                <a:ext cx="10753344" cy="13559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诱导B淋巴细胞和骨髓瘤细胞融合的常用方法有</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PEG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融合法、电融合法、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灭活病毒诱导法等。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A表示B淋巴细胞，B表示骨髓瘤细胞，因为细胞融合是随机的，且融合率达不到</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融合体系中会出现多种类型的细胞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，其中两两融合的细胞有3种。</a:t>
                </a:r>
                <a:endParaRPr lang="en-US" altLang="zh-CN" sz="2200" dirty="0">
                  <a:solidFill>
                    <a:srgbClr val="000000"/>
                  </a:solidFill>
                </a:endParaRPr>
              </a:p>
            </p:txBody>
          </p:sp>
        </mc:Choice>
        <mc:Fallback>
          <p:sp>
            <p:nvSpPr>
              <p:cNvPr id="8" name="QB_6_AS.80_1#496382239?vop=1&amp;pid=6326e4cf9&amp;color=0,0,0&amp;vtp=1&amp;bbb=1&amp;hb=1"/>
              <p:cNvSpPr>
                <a:spLocks noRot="1" noChangeAspect="1" noMove="1" noResize="1" noEditPoints="1" noAdjustHandles="1" noChangeArrowheads="1" noChangeShapeType="1" noTextEdit="1"/>
              </p:cNvSpPr>
              <p:nvPr/>
            </p:nvSpPr>
            <p:spPr>
              <a:xfrm>
                <a:off x="722376" y="3680783"/>
                <a:ext cx="10753344" cy="1355979"/>
              </a:xfrm>
              <a:prstGeom prst="rect">
                <a:avLst/>
              </a:prstGeom>
              <a:blipFill rotWithShape="1">
                <a:blip r:embed="rId5"/>
                <a:stretch>
                  <a:fillRect l="-4" t="-24" r="-3082" b="-39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500"/>
                                        <p:tgtEl>
                                          <p:spTgt spid="8">
                                            <p:txEl>
                                              <p:pRg st="1" end="1"/>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2" end="2"/>
                                            </p:txEl>
                                          </p:spTgt>
                                        </p:tgtEl>
                                        <p:attrNameLst>
                                          <p:attrName>style.visibility</p:attrName>
                                        </p:attrNameLst>
                                      </p:cBhvr>
                                      <p:to>
                                        <p:strVal val="visible"/>
                                      </p:to>
                                    </p:set>
                                    <p:animEffect transition="in" filter="fade">
                                      <p:cBhvr>
                                        <p:cTn id="5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81_1#c91bc52cd?pid=6326e4cf9&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培养基筛选得到的杂交瘤细胞还需要进行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，这个过程常用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96</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孔板进行培养和筛选，原理是对杂交瘤细胞的培养液充分稀释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通过培养让它增殖为单克隆细胞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，再进行相应检测。</a:t>
                </a:r>
                <a:endParaRPr lang="en-US" altLang="zh-CN" sz="2000" dirty="0"/>
              </a:p>
            </p:txBody>
          </p:sp>
        </mc:Choice>
        <mc:Fallback>
          <p:sp>
            <p:nvSpPr>
              <p:cNvPr id="2" name="QB_6_BD.81_1#c91bc52cd?pid=6326e4cf9&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1996" b="-3442"/>
                </a:stretch>
              </a:blipFill>
            </p:spPr>
            <p:txBody>
              <a:bodyPr/>
              <a:lstStyle/>
              <a:p>
                <a:r>
                  <a:rPr lang="zh-CN" altLang="en-US">
                    <a:noFill/>
                  </a:rPr>
                  <a:t> </a:t>
                </a:r>
              </a:p>
            </p:txBody>
          </p:sp>
        </mc:Fallback>
      </mc:AlternateContent>
      <p:sp>
        <p:nvSpPr>
          <p:cNvPr id="3" name="QB_6_AN.82_1#c91bc52cd.blank?pid=6326e4cf9&amp;color=0,0,0&amp;vpa=27&amp;vtp=1&amp;bbb=1"/>
          <p:cNvSpPr/>
          <p:nvPr/>
        </p:nvSpPr>
        <p:spPr>
          <a:xfrm>
            <a:off x="6699314" y="931165"/>
            <a:ext cx="272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克隆化培养和抗体检测</a:t>
            </a:r>
            <a:endParaRPr lang="en-US" altLang="zh-CN" sz="2000" dirty="0"/>
          </a:p>
        </p:txBody>
      </p:sp>
      <p:sp>
        <p:nvSpPr>
          <p:cNvPr id="4" name="QB_6_AN.83_1#c91bc52cd.blank?pid=6326e4cf9&amp;color=0,0,0&amp;vpa=28&amp;vtp=1&amp;bbb=1"/>
          <p:cNvSpPr/>
          <p:nvPr/>
        </p:nvSpPr>
        <p:spPr>
          <a:xfrm>
            <a:off x="8891651" y="1388365"/>
            <a:ext cx="2373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每孔只接种1个细胞</a:t>
            </a:r>
            <a:endParaRPr lang="en-US" altLang="zh-CN" sz="2000" dirty="0"/>
          </a:p>
        </p:txBody>
      </p:sp>
      <mc:AlternateContent xmlns:mc="http://schemas.openxmlformats.org/markup-compatibility/2006">
        <mc:Choice xmlns:a14="http://schemas.microsoft.com/office/drawing/2010/main" Requires="a14">
          <p:sp>
            <p:nvSpPr>
              <p:cNvPr id="5" name="QB_6_AS.84_1#c91bc52cd?vop=1&amp;pid=6326e4cf9&amp;color=0,0,0&amp;vtp=1&amp;bbb=1&amp;hb=1"/>
              <p:cNvSpPr/>
              <p:nvPr/>
            </p:nvSpPr>
            <p:spPr>
              <a:xfrm>
                <a:off x="722376" y="228917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培养基第一次筛选出的杂交瘤细胞产生的抗体存在差异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，必须对杂交瘤细胞进行第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，即进行克隆化培养和抗体检测，选出能产生所需抗体的杂交瘤细胞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。第二次筛选通常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采用稀释克隆细胞的方法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，将杂交瘤细胞多倍稀释，接种在96孔培养板上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，尽量使每孔只接种一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，通过培养让其增殖，然后进行相应检测。</a:t>
                </a:r>
                <a:endParaRPr lang="en-US" altLang="zh-CN" sz="2200" dirty="0"/>
              </a:p>
            </p:txBody>
          </p:sp>
        </mc:Choice>
        <mc:Fallback>
          <p:sp>
            <p:nvSpPr>
              <p:cNvPr id="5" name="QB_6_AS.84_1#c91bc52cd?vop=1&amp;pid=6326e4cf9&amp;color=0,0,0&amp;vtp=1&amp;bbb=1&amp;hb=1"/>
              <p:cNvSpPr>
                <a:spLocks noRot="1" noChangeAspect="1" noMove="1" noResize="1" noEditPoints="1" noAdjustHandles="1" noChangeArrowheads="1" noChangeShapeType="1" noTextEdit="1"/>
              </p:cNvSpPr>
              <p:nvPr/>
            </p:nvSpPr>
            <p:spPr>
              <a:xfrm>
                <a:off x="722376" y="2289175"/>
                <a:ext cx="10753344" cy="1783334"/>
              </a:xfrm>
              <a:prstGeom prst="rect">
                <a:avLst/>
              </a:prstGeom>
              <a:blipFill rotWithShape="1">
                <a:blip r:embed="rId2"/>
                <a:stretch>
                  <a:fillRect l="-4" r="-81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25cb196b9.fixed?pid=ba982998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7200" dirty="0"/>
          </a:p>
        </p:txBody>
      </p:sp>
      <p:sp>
        <p:nvSpPr>
          <p:cNvPr id="3" name="C_4#25cb196b9.fixed?pid=ba982998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课时4</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干细胞技术及其应用</a:t>
            </a:r>
            <a:endParaRPr lang="en-US" altLang="zh-CN" sz="4400" dirty="0"/>
          </a:p>
        </p:txBody>
      </p:sp>
      <p:pic>
        <p:nvPicPr>
          <p:cNvPr id="4" name="C_4#25cb196b9.fixed?pid=ba982998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25cb196b9.fixed?pid=ba982998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af4363870?pid=25cb196b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[河南洛阳强基联盟2025高二联考]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干细胞具有能够分裂、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分化成为人体任何一种组织的潜能，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被医学界称为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“万能细胞”。下列有关干细胞的叙述，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af4363870.bracket?pid=25cb196b9&amp;color=0,0,0&amp;vpa=1&amp;vtp=1"/>
          <p:cNvSpPr/>
          <p:nvPr/>
        </p:nvSpPr>
        <p:spPr>
          <a:xfrm>
            <a:off x="803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_2#af4363870.choices?pid=25cb196b9&amp;color=0,0,0&amp;vtp=1&amp;bbb=1"/>
          <p:cNvSpPr/>
          <p:nvPr/>
        </p:nvSpPr>
        <p:spPr>
          <a:xfrm>
            <a:off x="722376" y="18768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A.干细胞包括胚胎干细胞和成体干细胞等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.成体干细胞具有组织特异性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.胚胎干细胞的分化程度高于成体干细胞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.用正常人（异体）的造血干细胞治疗白血病，白血病患者体内通常会发生免疫排斥反应</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af4363870?vop=1&amp;pid=25cb196b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干细胞包括胚胎干细胞和成体干细胞等，A正确；一般认为，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成体干细胞具有组织特异性，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只能分化成特定的细胞或组织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，B正确；胚胎干细胞的分化程度低于成体干细胞，C错误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；将正常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（异体）的造血干细胞移植到白血病患者体内，对于白血病患者来说该造血干细胞为异物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体内通常会发生免疫排斥反应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_1#7163822c6?pid=25cb196b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研究发现，干细胞（如间充质干细胞和特定祖细胞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）具有更强的去分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化潜能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，能在特定条件下重新进入未分化状态并分化为不同细胞类型，参与组织修复和再生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_1#7163822c6.bracket?pid=25cb196b9&amp;color=0,0,0&amp;vpa=2&amp;vtp=1"/>
          <p:cNvSpPr/>
          <p:nvPr/>
        </p:nvSpPr>
        <p:spPr>
          <a:xfrm>
            <a:off x="2700401" y="18673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5_BD.4_2#7163822c6.choices?pid=25cb196b9&amp;color=0,0,0&amp;vtp=1&amp;bbb=1"/>
              <p:cNvSpPr/>
              <p:nvPr/>
            </p:nvSpPr>
            <p:spPr>
              <a:xfrm>
                <a:off x="722376" y="23340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A.基因表达被诱导改变后，可使体细胞去分化成多能干细胞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.去分化形成的干细胞在受伤情况下的再生体现了细胞的全能性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.随着细胞分化程度的提高，细胞的全能性往往也会逐渐增加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.能表达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合成酶及水解酶的细胞一定发生了细胞分化</a:t>
                </a:r>
                <a:endParaRPr lang="en-US" altLang="zh-CN" sz="2000" dirty="0"/>
              </a:p>
            </p:txBody>
          </p:sp>
        </mc:Choice>
        <mc:Fallback>
          <p:sp>
            <p:nvSpPr>
              <p:cNvPr id="4" name="QC_5_BD.4_2#7163822c6.choices?pid=25cb196b9&amp;color=0,0,0&amp;vtp=1&amp;bbb=1"/>
              <p:cNvSpPr>
                <a:spLocks noRot="1" noChangeAspect="1" noMove="1" noResize="1" noEditPoints="1" noAdjustHandles="1" noChangeArrowheads="1" noChangeShapeType="1" noTextEdit="1"/>
              </p:cNvSpPr>
              <p:nvPr/>
            </p:nvSpPr>
            <p:spPr>
              <a:xfrm>
                <a:off x="722376" y="2334074"/>
                <a:ext cx="10753344" cy="1796034"/>
              </a:xfrm>
              <a:prstGeom prst="rect">
                <a:avLst/>
              </a:prstGeom>
              <a:blipFill rotWithShape="1">
                <a:blip r:embed="rId1"/>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_1#7163822c6?vop=1&amp;pid=25cb196b9&amp;color=0,0,0&amp;vtp=1&amp;bt=1&amp;bbb=1&amp;hb=1"/>
              <p:cNvSpPr/>
              <p:nvPr/>
            </p:nvSpPr>
            <p:spPr>
              <a:xfrm>
                <a:off x="722376" y="972000"/>
                <a:ext cx="10753344" cy="1796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体细胞去分化为多能干细胞，需要通过基因表达的调控，如诱导特定基因重新表达，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；细胞的全能性需要发育成完整个体或分化为其他各种细胞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，而组织再生仅体现细胞的分裂和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，B错误；细胞分化程度越高，全能性通常越低，C错误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ATP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合成酶和水解酶是细胞代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谢的基础酶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，几乎所有活细胞都会表达，不能作为细胞分化的标志，D错误。</a:t>
                </a:r>
                <a:endParaRPr lang="en-US" altLang="zh-CN" sz="2200" dirty="0"/>
              </a:p>
            </p:txBody>
          </p:sp>
        </mc:Choice>
        <mc:Fallback>
          <p:sp>
            <p:nvSpPr>
              <p:cNvPr id="2" name="QC_5_AS.6_1#7163822c6?vop=1&amp;pid=25cb196b9&amp;color=0,0,0&amp;vtp=1&amp;bt=1&amp;bbb=1&amp;hb=1"/>
              <p:cNvSpPr>
                <a:spLocks noRot="1" noChangeAspect="1" noMove="1" noResize="1" noEditPoints="1" noAdjustHandles="1" noChangeArrowheads="1" noChangeShapeType="1" noTextEdit="1"/>
              </p:cNvSpPr>
              <p:nvPr/>
            </p:nvSpPr>
            <p:spPr>
              <a:xfrm>
                <a:off x="722376" y="972000"/>
                <a:ext cx="10753344" cy="1796034"/>
              </a:xfrm>
              <a:prstGeom prst="rect">
                <a:avLst/>
              </a:prstGeom>
              <a:blipFill rotWithShape="1">
                <a:blip r:embed="rId1"/>
                <a:stretch>
                  <a:fillRect l="-4" t="-25" r="-68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_1#2b10a38f2?pid=25cb196b9&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[辽宁辽西重点高中2025高二联考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角膜缘干细胞是位于角膜缘基底层的一类具有自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我复制能力和多向分化潜能的细胞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，是维持角膜上皮组织稳定和修复的重要细胞来源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细胞的功能对于维持正常的眼表功能具有重要的作用，角膜缘干细胞缺乏将影响角膜上皮细胞的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正常生理功能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，甚至引发角膜盲，影响视力。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8_1#2b10a38f2.bracket?pid=25cb196b9&amp;color=0,0,0&amp;vpa=3&amp;vtp=1&amp;bbb=1"/>
          <p:cNvSpPr/>
          <p:nvPr/>
        </p:nvSpPr>
        <p:spPr>
          <a:xfrm>
            <a:off x="8072501" y="232455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sp>
        <p:nvSpPr>
          <p:cNvPr id="4" name="QC_5_BD.7_2#2b10a38f2.choices?pid=25cb196b9&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A.角膜上皮细胞的自然更新靠角膜缘干细胞的分裂和分化共同维持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.角膜缘干细胞属于成体干细胞，具有组织特异性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.分化形成的角膜上皮细胞的细胞核不再具有全能性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.角膜缘干细胞分化成角膜上皮细胞的过程中遗传物质发生了改变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9_1#2b10a38f2?vop=1&amp;pid=25cb196b9&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角膜上皮受损后，可以通过角膜缘干细胞的增殖、分化、迁移而完全修复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，因此角膜上皮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细胞的自然更新靠角膜缘干细胞的分裂和分化共同维持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角膜缘干细胞属于成体干细胞，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具有组织特异性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，它们具有自我更新和分化的能力，负责维持角膜上皮细胞的稳态和修复，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；已分化的角膜上皮细胞的细胞核中含有全套的遗传物质，因而具有全能性，C错误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；角膜缘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干细胞分化成角膜上皮细胞的过程中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，遗传物质</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没有发生改变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，只是发生了基因的选择性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9_1#2b10a38f2?vop=1&amp;pid=25cb196b9&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r="-2061"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_1#758b072b3?pid=56eb7b1f1&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2.中国科学院团队对雌性猕猴进行克隆，成功获得“中中”和“华华”两姐妹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，突破了现有技术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无法用体细胞克隆非人灵长类动物的难题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。如图为“中中”和“华华”培育的流程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_1#758b072b3.bracket?pid=56eb7b1f1&amp;color=0,0,0&amp;vpa=2&amp;vtp=1"/>
          <p:cNvSpPr/>
          <p:nvPr/>
        </p:nvSpPr>
        <p:spPr>
          <a:xfrm>
            <a:off x="1684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_2#758b072b3?pid=56eb7b1f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42858" y="2408876"/>
            <a:ext cx="5306284" cy="1438639"/>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4_3#758b072b3.choices?pid=56eb7b1f1&amp;color=0,0,0&amp;vtp=1&amp;bbb=1"/>
              <p:cNvSpPr/>
              <p:nvPr/>
            </p:nvSpPr>
            <p:spPr>
              <a:xfrm>
                <a:off x="722376" y="400789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A.去除卵子的“核”，实质是去除纺锤体—染色体复合物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.②过程是动物胚胎的体外培养过程，需无菌、无毒环境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完全来自提供卵子的母猴</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.“中中”“华华”的性别由成纤维细胞的遗传物质决定</a:t>
                </a:r>
                <a:endParaRPr lang="en-US" altLang="zh-CN" sz="2000" dirty="0"/>
              </a:p>
            </p:txBody>
          </p:sp>
        </mc:Choice>
        <mc:Fallback>
          <p:sp>
            <p:nvSpPr>
              <p:cNvPr id="5" name="QC_6_BD.4_3#758b072b3.choices?pid=56eb7b1f1&amp;color=0,0,0&amp;vtp=1&amp;bbb=1"/>
              <p:cNvSpPr>
                <a:spLocks noRot="1" noChangeAspect="1" noMove="1" noResize="1" noEditPoints="1" noAdjustHandles="1" noChangeArrowheads="1" noChangeShapeType="1" noTextEdit="1"/>
              </p:cNvSpPr>
              <p:nvPr/>
            </p:nvSpPr>
            <p:spPr>
              <a:xfrm>
                <a:off x="722376" y="4007898"/>
                <a:ext cx="10753344" cy="1796034"/>
              </a:xfrm>
              <a:prstGeom prst="rect">
                <a:avLst/>
              </a:prstGeom>
              <a:blipFill rotWithShape="1">
                <a:blip r:embed="rId2"/>
                <a:stretch>
                  <a:fillRect l="-4" t="-23" b="-250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0_1#88aac7040?pid=25cb196b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4.如图为科学家制备诱导多能干细胞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的操作流程图。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0_1#88aac7040?pid=25cb196b9&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11_1#88aac7040.bracket?pid=25cb196b9&amp;color=0,0,0&amp;vpa=4&amp;vtp=1"/>
          <p:cNvSpPr/>
          <p:nvPr/>
        </p:nvSpPr>
        <p:spPr>
          <a:xfrm>
            <a:off x="981081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10_2#88aac7040?pid=25cb196b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03320" y="1511300"/>
            <a:ext cx="4782312" cy="18653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0_3#88aac7040.choices?pid=25cb196b9&amp;color=0,0,0&amp;vtp=1&amp;bbb=1"/>
              <p:cNvSpPr/>
              <p:nvPr/>
            </p:nvSpPr>
            <p:spPr>
              <a:xfrm>
                <a:off x="722376" y="35052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A.该项技术将来有可能应用于再生医学、药物安全性与有效性检测等领域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.诱导多功能干细胞分化成的多种细胞中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均相同，蛋白质不完全相同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a:t>
                </a:r>
                <a:endParaRPr lang="en-US" altLang="zh-CN" sz="2000" dirty="0"/>
              </a:p>
            </p:txBody>
          </p:sp>
        </mc:Choice>
        <mc:Fallback>
          <p:sp>
            <p:nvSpPr>
              <p:cNvPr id="5" name="QC_5_BD.10_3#88aac7040.choices?pid=25cb196b9&amp;color=0,0,0&amp;vtp=1&amp;bbb=1"/>
              <p:cNvSpPr>
                <a:spLocks noRot="1" noChangeAspect="1" noMove="1" noResize="1" noEditPoints="1" noAdjustHandles="1" noChangeArrowheads="1" noChangeShapeType="1" noTextEdit="1"/>
              </p:cNvSpPr>
              <p:nvPr/>
            </p:nvSpPr>
            <p:spPr>
              <a:xfrm>
                <a:off x="722376" y="3505200"/>
                <a:ext cx="10753344" cy="1796034"/>
              </a:xfrm>
              <a:prstGeom prst="rect">
                <a:avLst/>
              </a:prstGeom>
              <a:blipFill rotWithShape="1">
                <a:blip r:embed="rId3"/>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_1#88aac7040?vop=1&amp;pid=25cb196b9&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是类似胚胎干细胞的一种细胞，可分化产生多种细胞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，该项技术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将来有可能应用于再生医学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、药物安全性与有效性检测等领域，A正确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；诱导多能干细胞分化成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多种细胞是基因选择性表达的结果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，不同细胞中细胞核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及蛋白质不完全相同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细胞定向分化成用于移植的器官，这为某些疾病的治疗提供了广阔的前景，D正确。</a:t>
                </a:r>
                <a:endParaRPr lang="en-US" altLang="zh-CN" sz="2200" dirty="0"/>
              </a:p>
            </p:txBody>
          </p:sp>
        </mc:Choice>
        <mc:Fallback>
          <p:sp>
            <p:nvSpPr>
              <p:cNvPr id="2" name="QC_5_AS.12_1#88aac7040?vop=1&amp;pid=25cb196b9&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4765"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3_1#626b4bd08?htil=1&amp;pid=25cb196b9&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78057" y="1054296"/>
            <a:ext cx="4754880" cy="15087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13_2#626b4bd08?htil=1&amp;pid=25cb196b9&amp;color=0,0,0&amp;vtp=1&amp;bt=1&amp;bbb=1&amp;hb=1&amp;hs=1"/>
              <p:cNvSpPr/>
              <p:nvPr/>
            </p:nvSpPr>
            <p:spPr>
              <a:xfrm>
                <a:off x="722376" y="972000"/>
                <a:ext cx="5870448"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[四川乐山2025高二期末]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，中国首个诱导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衍生细胞疗法在治疗帕金森病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方面取得了突破性进展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，科学家利用病毒载体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将四个转录因子基因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𝑂𝑐𝑡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𝑆𝑜𝑥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dirty="0"/>
              </a:p>
            </p:txBody>
          </p:sp>
        </mc:Choice>
        <mc:Fallback>
          <p:sp>
            <p:nvSpPr>
              <p:cNvPr id="3" name="QC_5_BD.13_2#626b4bd08?htil=1&amp;pid=25cb196b9&amp;color=0,0,0&amp;vtp=1&amp;bt=1&amp;bbb=1&amp;hb=1&amp;hs=1"/>
              <p:cNvSpPr>
                <a:spLocks noRot="1" noChangeAspect="1" noMove="1" noResize="1" noEditPoints="1" noAdjustHandles="1" noChangeArrowheads="1" noChangeShapeType="1" noTextEdit="1"/>
              </p:cNvSpPr>
              <p:nvPr/>
            </p:nvSpPr>
            <p:spPr>
              <a:xfrm>
                <a:off x="722376" y="972000"/>
                <a:ext cx="5870448" cy="1770634"/>
              </a:xfrm>
              <a:prstGeom prst="rect">
                <a:avLst/>
              </a:prstGeom>
              <a:blipFill rotWithShape="1">
                <a:blip r:embed="rId2"/>
                <a:stretch>
                  <a:fillRect l="-6" t="-25" r="-1705" b="-2542"/>
                </a:stretch>
              </a:blipFill>
            </p:spPr>
            <p:txBody>
              <a:bodyPr/>
              <a:lstStyle/>
              <a:p>
                <a:r>
                  <a:rPr lang="zh-CN" altLang="en-US">
                    <a:noFill/>
                  </a:rPr>
                  <a:t> </a:t>
                </a:r>
              </a:p>
            </p:txBody>
          </p:sp>
        </mc:Fallback>
      </mc:AlternateContent>
      <p:sp>
        <p:nvSpPr>
          <p:cNvPr id="4" name="QC_5_AN.14_1#626b4bd08.bracket?pid=25cb196b9&amp;color=0,0,0&amp;vpa=5&amp;vtp=1"/>
          <p:cNvSpPr/>
          <p:nvPr/>
        </p:nvSpPr>
        <p:spPr>
          <a:xfrm>
            <a:off x="8323326" y="3643953"/>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13_3#626b4bd08.choices?pid=25cb196b9&amp;color=0,0,0&amp;vtp=1&amp;bbb=1"/>
              <p:cNvSpPr/>
              <p:nvPr/>
            </p:nvSpPr>
            <p:spPr>
              <a:xfrm>
                <a:off x="722376" y="4050353"/>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细胞理论上可避免免疫排斥反应，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细胞可能存在发生恶性肿瘤的风险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细胞的过程发生了基因的选择性表达</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细胞分裂分化而成的多种细胞中所有核酸均相同，蛋白质却不完全相同</a:t>
                </a:r>
                <a:endParaRPr lang="en-US" altLang="zh-CN" sz="2000" dirty="0"/>
              </a:p>
            </p:txBody>
          </p:sp>
        </mc:Choice>
        <mc:Fallback>
          <p:sp>
            <p:nvSpPr>
              <p:cNvPr id="5" name="QC_5_BD.13_3#626b4bd08.choices?pid=25cb196b9&amp;color=0,0,0&amp;vtp=1&amp;bbb=1"/>
              <p:cNvSpPr>
                <a:spLocks noRot="1" noChangeAspect="1" noMove="1" noResize="1" noEditPoints="1" noAdjustHandles="1" noChangeArrowheads="1" noChangeShapeType="1" noTextEdit="1"/>
              </p:cNvSpPr>
              <p:nvPr/>
            </p:nvSpPr>
            <p:spPr>
              <a:xfrm>
                <a:off x="722376" y="4050353"/>
                <a:ext cx="10753344" cy="1796034"/>
              </a:xfrm>
              <a:prstGeom prst="rect">
                <a:avLst/>
              </a:prstGeom>
              <a:blipFill rotWithShape="1">
                <a:blip r:embed="rId3"/>
                <a:stretch>
                  <a:fillRect l="-4" t="-18" b="-25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C_5_BD.13_2#626b4bd08?htil=1&amp;pid=25cb196b9&amp;color=0,0,0&amp;vtp=1&amp;bt=1&amp;bbb=1&amp;hb=1&amp;hs=1"/>
              <p:cNvSpPr/>
              <p:nvPr/>
            </p:nvSpPr>
            <p:spPr>
              <a:xfrm>
                <a:off x="722376" y="2748603"/>
                <a:ext cx="10752014" cy="1300353"/>
              </a:xfrm>
              <a:prstGeom prst="rect">
                <a:avLst/>
              </a:prstGeom>
              <a:noFill/>
            </p:spPr>
            <p:txBody>
              <a:bodyPr wrap="none" lIns="0" tIns="0" rIns="0" bIns="0" rtlCol="0" anchor="t"/>
              <a:lstStyle/>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𝐾𝑙𝑓</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组合转入小鼠胚胎或皮肤纤维母细胞，成功诱导细胞转化成诱导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多能干细胞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细胞在形态、基因表达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、表观遗传修饰状态以及分化能力等方面都与胚胎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极为相似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。结合下图分析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C_5_BD.13_2#626b4bd08?htil=1&amp;pid=25cb196b9&amp;color=0,0,0&amp;vtp=1&amp;bt=1&amp;bbb=1&amp;hb=1&amp;hs=1"/>
              <p:cNvSpPr>
                <a:spLocks noRot="1" noChangeAspect="1" noMove="1" noResize="1" noEditPoints="1" noAdjustHandles="1" noChangeArrowheads="1" noChangeShapeType="1" noTextEdit="1"/>
              </p:cNvSpPr>
              <p:nvPr/>
            </p:nvSpPr>
            <p:spPr>
              <a:xfrm>
                <a:off x="722376" y="2748603"/>
                <a:ext cx="10752014" cy="1300353"/>
              </a:xfrm>
              <a:prstGeom prst="rect">
                <a:avLst/>
              </a:prstGeom>
              <a:blipFill rotWithShape="1">
                <a:blip r:embed="rId4"/>
                <a:stretch>
                  <a:fillRect l="-4" t="-25" r="-550" b="-350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5_1#626b4bd08?vop=1&amp;pid=25cb196b9&amp;color=0,0,0&amp;vtp=1&amp;bt=1&amp;bbb=1&amp;hb=1"/>
              <p:cNvSpPr/>
              <p:nvPr/>
            </p:nvSpPr>
            <p:spPr>
              <a:xfrm>
                <a:off x="722376" y="972000"/>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细胞可以由病人自身的体细胞诱导形成，将它移植回病人体内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，理论上可以避免免疫排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斥反应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细胞的应用前景优于胚胎干细胞，A正确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，原癌基因表达的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蛋白质是细胞正常生长和增殖所必需的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发生恶性肿瘤的风险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细胞，细胞的全能性增加、分化程度降低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生了基因的选择性表达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，C正确；由于基因的选择性表达</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和蛋白质均不完全相同，D错误。</a:t>
                </a:r>
                <a:endParaRPr lang="en-US" altLang="zh-CN" sz="2200" dirty="0"/>
              </a:p>
            </p:txBody>
          </p:sp>
        </mc:Choice>
        <mc:Fallback>
          <p:sp>
            <p:nvSpPr>
              <p:cNvPr id="2" name="QC_5_AS.15_1#626b4bd08?vop=1&amp;pid=25cb196b9&amp;color=0,0,0&amp;vtp=1&amp;bt=1&amp;bbb=1&amp;hb=1"/>
              <p:cNvSpPr>
                <a:spLocks noRot="1" noChangeAspect="1" noMove="1" noResize="1" noEditPoints="1" noAdjustHandles="1" noChangeArrowheads="1" noChangeShapeType="1" noTextEdit="1"/>
              </p:cNvSpPr>
              <p:nvPr/>
            </p:nvSpPr>
            <p:spPr>
              <a:xfrm>
                <a:off x="722376" y="972000"/>
                <a:ext cx="10753344" cy="2723134"/>
              </a:xfrm>
              <a:prstGeom prst="rect">
                <a:avLst/>
              </a:prstGeom>
              <a:blipFill rotWithShape="1">
                <a:blip r:embed="rId1"/>
                <a:stretch>
                  <a:fillRect l="-4" t="-17" r="-626"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6_1#758b072b3?vop=1&amp;pid=56eb7b1f1&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P63“积极思维——为什么克隆羊多莉会轰动全世界?”的变式题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。教材展示了克隆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羊多莉培育过程示意图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，本题在教材知识的基础上，选用新的克隆动物培育过程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，考查体细胞核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移植技术的应用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，培养重点知识的迁移应用能力。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_1#758b072b3?vop=1&amp;pid=56eb7b1f1&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由图可知，“中中”和“华华”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是由去核卵子和体外培养的成纤维细胞融合后发育而成的，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“中中”和“华华”的线粒体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来自卵子和成纤维细胞，C错误。</a:t>
                </a:r>
                <a:endParaRPr lang="en-US" altLang="zh-CN" sz="2200" dirty="0"/>
              </a:p>
            </p:txBody>
          </p:sp>
        </mc:Choice>
        <mc:Fallback>
          <p:sp>
            <p:nvSpPr>
              <p:cNvPr id="2" name="QC_6_AS.7_1#758b072b3?vop=1&amp;pid=56eb7b1f1&amp;color=0,0,0&amp;vtp=1&amp;bt=1&amp;bbb=1&amp;hb=1"/>
              <p:cNvSpPr>
                <a:spLocks noRot="1" noChangeAspect="1" noMove="1" noResize="1" noEditPoints="1" noAdjustHandles="1" noChangeArrowheads="1" noChangeShapeType="1" noTextEdit="1"/>
              </p:cNvSpPr>
              <p:nvPr/>
            </p:nvSpPr>
            <p:spPr>
              <a:xfrm>
                <a:off x="722376" y="972000"/>
                <a:ext cx="10753344" cy="907034"/>
              </a:xfrm>
              <a:prstGeom prst="rect">
                <a:avLst/>
              </a:prstGeom>
              <a:blipFill rotWithShape="1">
                <a:blip r:embed="rId1"/>
                <a:stretch>
                  <a:fillRect l="-4" t="-50" r="-2185" b="-496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_1#667508a56?pid=56eb7b1f1&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[辽宁本溪重点高中协作体2024高二期中]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野生动物郊狼的数量不断减少、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濒临灭绝</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，采集其精子或卵子开展常规辅助生殖较为困难。种间体细胞核移植</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技术在野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生郊狼遗传资源的保护中发挥了重要作用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，具体流程如图。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_1#667508a56?pid=56eb7b1f1&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6_AN.9_1#667508a56.bracket?pid=56eb7b1f1&amp;color=0,0,0&amp;vpa=3&amp;vtp=1&amp;bbb=1"/>
          <p:cNvSpPr/>
          <p:nvPr/>
        </p:nvSpPr>
        <p:spPr>
          <a:xfrm>
            <a:off x="9558401" y="1867350"/>
            <a:ext cx="7493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6_BD.8_2#667508a56?htil=1&amp;pid=56eb7b1f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87762" y="2515203"/>
            <a:ext cx="3735643" cy="2480387"/>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8_3#667508a56.choices?htil=1&amp;pid=56eb7b1f1&amp;color=0,0,0&amp;vtp=1&amp;bbb=1&amp;hb=1"/>
              <p:cNvSpPr/>
              <p:nvPr/>
            </p:nvSpPr>
            <p:spPr>
              <a:xfrm>
                <a:off x="722376" y="2334074"/>
                <a:ext cx="7214616"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A.由该流程可得出郊狼体细胞的细胞核和重组细胞都具有全能性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.实际操作中通常将供体细胞注入去核的卵母细胞，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既操作简便，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又能减小对细胞的损伤</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.郊狼乙的遗传物质与代孕家犬完全不同，与郊狼甲的完全相同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.与胚胎细胞核移植技术相比，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技术成功的难度更大</a:t>
                </a:r>
                <a:endParaRPr lang="en-US" altLang="zh-CN" sz="2000" dirty="0"/>
              </a:p>
            </p:txBody>
          </p:sp>
        </mc:Choice>
        <mc:Fallback>
          <p:sp>
            <p:nvSpPr>
              <p:cNvPr id="5" name="QC_6_BD.8_3#667508a56.choices?htil=1&amp;pid=56eb7b1f1&amp;color=0,0,0&amp;vtp=1&amp;bbb=1&amp;hb=1"/>
              <p:cNvSpPr>
                <a:spLocks noRot="1" noChangeAspect="1" noMove="1" noResize="1" noEditPoints="1" noAdjustHandles="1" noChangeArrowheads="1" noChangeShapeType="1" noTextEdit="1"/>
              </p:cNvSpPr>
              <p:nvPr/>
            </p:nvSpPr>
            <p:spPr>
              <a:xfrm>
                <a:off x="722376" y="2334074"/>
                <a:ext cx="7214616" cy="2253234"/>
              </a:xfrm>
              <a:prstGeom prst="rect">
                <a:avLst/>
              </a:prstGeom>
              <a:blipFill rotWithShape="1">
                <a:blip r:embed="rId3"/>
                <a:stretch>
                  <a:fillRect l="-5" t="-20" r="-3413"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12343</Words>
  <Application>WPS 演示</Application>
  <PresentationFormat>宽屏</PresentationFormat>
  <Paragraphs>545</Paragraphs>
  <Slides>63</Slides>
  <Notes>64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63</vt:i4>
      </vt:variant>
    </vt:vector>
  </HeadingPairs>
  <TitlesOfParts>
    <vt:vector size="86"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Cambria Math</vt:lpstr>
      <vt:lpstr>Cambria Math</vt:lpstr>
      <vt:lpstr>Calibri</vt:lpstr>
      <vt:lpstr>Arial Unicode MS</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青青园中葵</cp:lastModifiedBy>
  <cp:revision>8</cp:revision>
  <dcterms:created xsi:type="dcterms:W3CDTF">2025-10-22T07:22:00Z</dcterms:created>
  <dcterms:modified xsi:type="dcterms:W3CDTF">2025-10-31T10:22:51Z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A52367A55BEA4D6E9CA6C9BFCD9EDBD2_12</vt:lpwstr>
  </property>
  <property fmtid="{D5CDD505-2E9C-101B-9397-08002B2CF9AE}" pid="3" name="KSOProductBuildVer">
    <vt:lpwstr>2052-12.1.0.23125</vt:lpwstr>
  </property>
</Properties>
</file>