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320" r:id="rId13"/>
    <p:sldId id="265" r:id="rId14"/>
    <p:sldId id="266" r:id="rId15"/>
    <p:sldId id="267" r:id="rId16"/>
    <p:sldId id="268" r:id="rId17"/>
    <p:sldId id="269" r:id="rId18"/>
    <p:sldId id="321" r:id="rId19"/>
    <p:sldId id="270" r:id="rId20"/>
    <p:sldId id="271" r:id="rId21"/>
    <p:sldId id="272" r:id="rId22"/>
    <p:sldId id="273" r:id="rId23"/>
    <p:sldId id="274" r:id="rId24"/>
    <p:sldId id="322" r:id="rId25"/>
    <p:sldId id="323"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324"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25" r:id="rId57"/>
    <p:sldId id="304" r:id="rId58"/>
    <p:sldId id="305" r:id="rId59"/>
    <p:sldId id="306" r:id="rId60"/>
    <p:sldId id="307" r:id="rId61"/>
    <p:sldId id="308" r:id="rId62"/>
    <p:sldId id="309" r:id="rId63"/>
    <p:sldId id="310" r:id="rId64"/>
    <p:sldId id="311" r:id="rId65"/>
    <p:sldId id="312" r:id="rId66"/>
    <p:sldId id="313" r:id="rId67"/>
    <p:sldId id="314" r:id="rId68"/>
    <p:sldId id="316" r:id="rId69"/>
    <p:sldId id="315" r:id="rId70"/>
    <p:sldId id="317" r:id="rId71"/>
    <p:sldId id="326" r:id="rId72"/>
    <p:sldId id="319" r:id="rId73"/>
    <p:sldId id="318" r:id="rId74"/>
    <p:sldId id="327" r:id="rId7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8" Type="http://schemas.openxmlformats.org/officeDocument/2006/relationships/tableStyles" Target="tableStyles.xml"/><Relationship Id="rId77" Type="http://schemas.openxmlformats.org/officeDocument/2006/relationships/viewProps" Target="viewProps.xml"/><Relationship Id="rId76" Type="http://schemas.openxmlformats.org/officeDocument/2006/relationships/presProps" Target="presProps.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ba80cb000ac9128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2_1#43b99a1c3?vop=1&amp;pid=f5010b1b1&amp;color=0,0,0&amp;vtp=1&amp;bbb=1&amp;hb=1"/>
          <p:cNvSpPr/>
          <p:nvPr/>
        </p:nvSpPr>
        <p:spPr>
          <a:xfrm>
            <a:off x="832104" y="1080000"/>
            <a:ext cx="10533888" cy="4368800"/>
          </a:xfrm>
          <a:prstGeom prst="rect">
            <a:avLst/>
          </a:prstGeom>
          <a:noFill/>
        </p:spPr>
        <p:txBody>
          <a:bodyPr wrap="none" lIns="0" tIns="0" rIns="0" bIns="0" rtlCol="0" anchor="t"/>
          <a:lstStyle/>
          <a:p>
            <a:pPr algn="l">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Lower-income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（自助售书机）,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street-corner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3_EX.13_1#43b99a1c3?vop=1&amp;pid=f5010b1b1&amp;color=0,0,0&amp;vtp=1&amp;bbb=1&amp;hb=1"/>
          <p:cNvSpPr/>
          <p:nvPr/>
        </p:nvSpPr>
        <p:spPr>
          <a:xfrm>
            <a:off x="832104" y="5423790"/>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文章讲述了作者从公共图书馆管理员转变为街头图书馆管理员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致力于解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决书籍荒漠问题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为孩子们提供免费书籍的故事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4_1#debe2c8bc?vop=1&amp;pid=43b99a1c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15_1#debe2c8bc.bracket?vop=1&amp;pid=43b99a1c3&amp;color=0,0,0&amp;vpa=4&amp;vtp=1"/>
          <p:cNvSpPr/>
          <p:nvPr/>
        </p:nvSpPr>
        <p:spPr>
          <a:xfrm>
            <a:off x="6616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14_2#debe2c8bc.choices?vop=1&amp;pid=43b99a1c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1800" dirty="0"/>
          </a:p>
        </p:txBody>
      </p:sp>
      <p:sp>
        <p:nvSpPr>
          <p:cNvPr id="5" name="QC_4_AS.16_1#debe2c8bc?vop=1&amp;pid=43b99a1c3&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home.”以及第二段中的“I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，作者了解到很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多孩子在家里没有书读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；再根据第三段内容可知，作者辞去工作，成为一名街头图书馆管理员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，致力于解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决书籍荒漠问题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，由此可推知，作者成为街头图书馆管理员的灵感来自孩子们家里没有书这一事实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6983c163a?vop=1&amp;pid=43b99a1c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18_1#6983c163a.bracket?vop=1&amp;pid=43b99a1c3&amp;color=0,0,0&amp;vpa=5&amp;vtp=1"/>
          <p:cNvSpPr/>
          <p:nvPr/>
        </p:nvSpPr>
        <p:spPr>
          <a:xfrm>
            <a:off x="4736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17_2#6983c163a.choices?vop=1&amp;pid=43b99a1c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endParaRPr lang="en-US" altLang="zh-CN" sz="1800" dirty="0"/>
          </a:p>
        </p:txBody>
      </p:sp>
      <p:sp>
        <p:nvSpPr>
          <p:cNvPr id="5" name="QC_4_AS.19_1#6983c163a?vop=1&amp;pid=43b99a1c3&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主旨大意题。根据第四段内容可知，本段主要讲述了书籍荒漠形成的原因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，包括经济不发达地区的书店和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图书馆数量不足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、低收入家庭缺乏资源以及居民面临的多重压力等。故选A项。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0c58301da?vop=1&amp;pid=43b99a1c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21_1#0c58301da.bracket?vop=1&amp;pid=43b99a1c3&amp;color=0,0,0&amp;vpa=6&amp;vtp=1"/>
          <p:cNvSpPr/>
          <p:nvPr/>
        </p:nvSpPr>
        <p:spPr>
          <a:xfrm>
            <a:off x="60319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BD.20_2#0c58301da.choices?vop=1&amp;pid=43b99a1c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1800" dirty="0"/>
          </a:p>
        </p:txBody>
      </p:sp>
      <p:sp>
        <p:nvSpPr>
          <p:cNvPr id="5" name="QC_4_AS.22_1#0c58301da?vop=1&amp;pid=43b99a1c3&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street-corner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作者通过提供免费书籍来帮助书籍荒漠中的孩子们。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fad683ee6?vop=1&amp;pid=43b99a1c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24_1#fad683ee6.bracket?vop=1&amp;pid=43b99a1c3&amp;color=0,0,0&amp;vpa=7&amp;vtp=1"/>
          <p:cNvSpPr/>
          <p:nvPr/>
        </p:nvSpPr>
        <p:spPr>
          <a:xfrm>
            <a:off x="50032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23_2#fad683ee6.choices?vop=1&amp;pid=43b99a1c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1800" dirty="0"/>
          </a:p>
        </p:txBody>
      </p:sp>
      <p:sp>
        <p:nvSpPr>
          <p:cNvPr id="5" name="QC_4_AS.25_1#fad683ee6?vop=1&amp;pid=43b99a1c3&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推理判断题。根据最后一段内容可知，作者认为图书馆管理员必须在读者所在的地方与他们相遇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他们找到合适的书籍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，因此图书馆管理员应该向读者提供帮助。故选B项。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fab46abf?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阅读理解C篇</a:t>
            </a:r>
            <a:endParaRPr lang="en-US" altLang="zh-CN" sz="2200" dirty="0"/>
          </a:p>
        </p:txBody>
      </p:sp>
      <p:sp>
        <p:nvSpPr>
          <p:cNvPr id="3" name="QM_3_BD.26_1#78e2dffe2?vop=1&amp;pid=4fab46abf&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主题：亲子关系 | 词数：约337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陕西汉中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（青春期）.Eventually,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back-and-forth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 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onwards—into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 Highlighting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taskmasters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child-driven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26_1#78e2dffe2?vop=1&amp;pid=4fab46abf&amp;color=0,0,0&amp;vtp=1&amp;bbb=1&amp;hb=1"/>
          <p:cNvSpPr/>
          <p:nvPr/>
        </p:nvSpPr>
        <p:spPr>
          <a:xfrm>
            <a:off x="832104" y="1080000"/>
            <a:ext cx="10533888" cy="4670044"/>
          </a:xfrm>
          <a:prstGeom prst="rect">
            <a:avLst/>
          </a:prstGeom>
          <a:noFill/>
        </p:spPr>
        <p:txBody>
          <a:bodyPr wrap="none" lIns="0" tIns="0" rIns="0" bIns="0" rtlCol="0" anchor="t"/>
          <a:lstStyle/>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non-judgemental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undervalued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compassionate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psychiatrist,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command-and-control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
        <p:nvSpPr>
          <p:cNvPr id="3" name="QM_3_EX.27_1#78e2dffe2?vop=1&amp;pid=4fab46abf&amp;color=0,0,0&amp;vtp=1&amp;bbb=1"/>
          <p:cNvSpPr/>
          <p:nvPr/>
        </p:nvSpPr>
        <p:spPr>
          <a:xfrm>
            <a:off x="832104" y="5750306"/>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主要介绍了父母与孩子之间可以建立朋友关系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8_1#2b28dff3b?vop=1&amp;pid=78e2dff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29_1#2b28dff3b.bracket?vop=1&amp;pid=78e2dffe2&amp;color=0,0,0&amp;vpa=8&amp;vtp=1"/>
          <p:cNvSpPr/>
          <p:nvPr/>
        </p:nvSpPr>
        <p:spPr>
          <a:xfrm>
            <a:off x="7340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28_2#2b28dff3b.choices?vop=1&amp;pid=78e2dffe2&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Misjudgement.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1800" dirty="0"/>
          </a:p>
        </p:txBody>
      </p:sp>
      <p:sp>
        <p:nvSpPr>
          <p:cNvPr id="5" name="QC_4_AS.30_1#2b28dff3b?vop=1&amp;pid=78e2dffe2&amp;color=0,0,0&amp;vtp=1&amp;bbb=1&amp;hb=1"/>
          <p:cNvSpPr/>
          <p:nvPr/>
        </p:nvSpPr>
        <p:spPr>
          <a:xfrm>
            <a:off x="832104" y="1906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interactions.”和But可知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，此处与上文构成转折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，即一些专家认为，从孩子出生到3岁这段时间这些互动是快乐的，但是当孩子长大会说“不”时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种快乐就会遇到问题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。故画线词与C项意义相近。故选C项。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261636845?vop=1&amp;pid=78e2dff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32_1#261636845.bracket?vop=1&amp;pid=78e2dffe2&amp;color=0,0,0&amp;vpa=9&amp;vtp=1"/>
          <p:cNvSpPr/>
          <p:nvPr/>
        </p:nvSpPr>
        <p:spPr>
          <a:xfrm>
            <a:off x="7632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31_2#261636845.choices?vop=1&amp;pid=78e2dffe2&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endParaRPr lang="en-US" altLang="zh-CN" sz="1800" dirty="0"/>
          </a:p>
        </p:txBody>
      </p:sp>
      <p:sp>
        <p:nvSpPr>
          <p:cNvPr id="5" name="QC_4_AS.33_1#261636845?vop=1&amp;pid=78e2dffe2&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friendship.”可知，家长应该当一个深度倾听者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4_1#e57dc6805?vop=1&amp;pid=78e2dff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35_1#e57dc6805.bracket?vop=1&amp;pid=78e2dffe2&amp;color=0,0,0&amp;vpa=10&amp;vtp=1"/>
          <p:cNvSpPr/>
          <p:nvPr/>
        </p:nvSpPr>
        <p:spPr>
          <a:xfrm>
            <a:off x="8994235"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34_2#e57dc6805.choices?vop=1&amp;pid=78e2dffe2&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endParaRPr lang="en-US" altLang="zh-CN" sz="1800" dirty="0"/>
          </a:p>
        </p:txBody>
      </p:sp>
      <p:sp>
        <p:nvSpPr>
          <p:cNvPr id="5" name="QC_4_AS.36_1#e57dc6805?vop=1&amp;pid=78e2dffe2&amp;color=0,0,0&amp;vtp=1&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companions.”可推知，作者支持发展与孩子之间的友谊。故选B项。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830dcea89.fixed?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全书综合检测</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07c127bc6?vop=1&amp;pid=78e2dff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38_1#07c127bc6.bracket?vop=1&amp;pid=78e2dffe2&amp;color=0,0,0&amp;vpa=11&amp;vtp=1"/>
          <p:cNvSpPr/>
          <p:nvPr/>
        </p:nvSpPr>
        <p:spPr>
          <a:xfrm>
            <a:off x="5028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37_2#07c127bc6.choices?vop=1&amp;pid=78e2dffe2&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1800" dirty="0"/>
          </a:p>
        </p:txBody>
      </p:sp>
      <p:sp>
        <p:nvSpPr>
          <p:cNvPr id="5" name="QC_4_AS.39_1#07c127bc6?vop=1&amp;pid=78e2dffe2&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主旨大意题。根据第一段内容并结合文章讲述父母与孩子之间可以建立朋友关系可知，A项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（亲子友谊关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）适合作本文标题。故选A项。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3ab1727b6?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阅读理解D篇</a:t>
            </a:r>
            <a:endParaRPr lang="en-US" altLang="zh-CN" sz="2200" dirty="0"/>
          </a:p>
        </p:txBody>
      </p:sp>
      <p:sp>
        <p:nvSpPr>
          <p:cNvPr id="3" name="QM_3_BD.40_1#8a81f2223?vop=1&amp;pid=3ab1727b6&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主题：AI模型与儿童语言习得机制 | 词数：约352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吉林白山五校</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（连续镜头）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headcam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toolkit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（工具包）.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endParaRPr lang="en-US" altLang="zh-CN" sz="1800" dirty="0"/>
          </a:p>
          <a:p>
            <a:pPr>
              <a:lnSpc>
                <a:spcPct val="150000"/>
              </a:lnSpc>
            </a:pP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40_1#8a81f2223?vop=1&amp;pid=3ab1727b6&amp;color=0,0,0&amp;vtp=1&amp;bbb=1&amp;hb=1"/>
          <p:cNvSpPr/>
          <p:nvPr/>
        </p:nvSpPr>
        <p:spPr>
          <a:xfrm>
            <a:off x="832104" y="1080000"/>
            <a:ext cx="10533888" cy="50292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（帧）</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headcam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（神经的）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ct val="150000"/>
              </a:lnSpc>
            </a:pPr>
            <a:endParaRPr lang="en-US" altLang="zh-CN"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40_1#8a81f2223?vop=1&amp;pid=3ab1727b6&amp;color=0,0,0&amp;vtp=1&amp;bbb=1&amp;hb=1"/>
          <p:cNvSpPr/>
          <p:nvPr/>
        </p:nvSpPr>
        <p:spPr>
          <a:xfrm>
            <a:off x="832104" y="1080000"/>
            <a:ext cx="10533888" cy="1193800"/>
          </a:xfrm>
          <a:prstGeom prst="rect">
            <a:avLst/>
          </a:prstGeom>
          <a:noFill/>
        </p:spPr>
        <p:txBody>
          <a:bodyPr wrap="none" lIns="0" tIns="0" rIns="0" bIns="0" rtlCol="0" anchor="t"/>
          <a:lstStyle/>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3_EX.41_1#8a81f2223?vop=1&amp;pid=3ab1727b6&amp;color=0,0,0&amp;vtp=1&amp;bbb=1&amp;hb=1"/>
          <p:cNvSpPr/>
          <p:nvPr/>
        </p:nvSpPr>
        <p:spPr>
          <a:xfrm>
            <a:off x="832104" y="23253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人工智能研究人员成功创建了一个机器学习模型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该模型能够利用戴着头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戴式摄像机的幼儿拍摄的视频来学习单词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2_1#ec36e7494?vop=1&amp;pid=8a81f222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3_1#ec36e7494.bracket?vop=1&amp;pid=8a81f2223&amp;color=0,0,0&amp;vpa=12&amp;vtp=1"/>
          <p:cNvSpPr/>
          <p:nvPr/>
        </p:nvSpPr>
        <p:spPr>
          <a:xfrm>
            <a:off x="6301835"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42_2#ec36e7494.choices?vop=1&amp;pid=8a81f222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endParaRPr lang="en-US" altLang="zh-CN" sz="1800" dirty="0"/>
          </a:p>
        </p:txBody>
      </p:sp>
      <p:sp>
        <p:nvSpPr>
          <p:cNvPr id="5" name="QC_4_AS.44_1#ec36e7494?vop=1&amp;pid=8a81f2223&amp;color=0,0,0&amp;vtp=1&amp;bbb=1&amp;hb=1"/>
          <p:cNvSpPr/>
          <p:nvPr/>
        </p:nvSpPr>
        <p:spPr>
          <a:xfrm>
            <a:off x="832104" y="231076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推理判断题。根据第一段内容可知，人工智能研究人员成功创建了一种机器学习模型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，该模型可以通过戴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着头戴式摄像机的幼儿拍摄的视频来学习单词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。这些发现可能有助于研究儿童语言习得机制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，还可能有助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于建立未来更接近人类学习方式的机器学习模型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。故作者在第一段介绍了研究背景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，目的是引出本文的主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要话题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04b24e8fe?vop=1&amp;pid=8a81f222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6_1#04b24e8fe.bracket?vop=1&amp;pid=8a81f2223&amp;color=0,0,0&amp;vpa=13&amp;vtp=1"/>
          <p:cNvSpPr/>
          <p:nvPr/>
        </p:nvSpPr>
        <p:spPr>
          <a:xfrm>
            <a:off x="5181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BD.45_2#04b24e8fe.choices?vop=1&amp;pid=8a81f2223&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acquisition.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1800" dirty="0"/>
          </a:p>
        </p:txBody>
      </p:sp>
      <p:sp>
        <p:nvSpPr>
          <p:cNvPr id="5" name="QC_4_AS.47_1#04b24e8fe?vop=1&amp;pid=8a81f2223&amp;color=0,0,0&amp;vtp=1&amp;bbb=1&amp;hb=1"/>
          <p:cNvSpPr/>
          <p:nvPr/>
        </p:nvSpPr>
        <p:spPr>
          <a:xfrm>
            <a:off x="832104" y="3141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儿童如何将意义与单词联系起来的实际机制尚不清楚，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研究人员试图通过人工智能模型来探索这一机制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8_1#3d05677e5?vop=1&amp;pid=8a81f222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9_1#3d05677e5.bracket?vop=1&amp;pid=8a81f2223&amp;color=0,0,0&amp;vpa=14&amp;vtp=1"/>
          <p:cNvSpPr/>
          <p:nvPr/>
        </p:nvSpPr>
        <p:spPr>
          <a:xfrm>
            <a:off x="643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48_2#3d05677e5.choices?vop=1&amp;pid=8a81f2223&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endParaRPr lang="en-US" altLang="zh-CN" sz="1800" dirty="0"/>
          </a:p>
        </p:txBody>
      </p:sp>
      <p:sp>
        <p:nvSpPr>
          <p:cNvPr id="5" name="QC_4_AS.50_1#3d05677e5?vop=1&amp;pid=8a81f2223&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推理判断题。第三段中的“Over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细说明该研究获取的视频和音频数据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，以及第四段中的“The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.”解释模型中模块的分工和工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作机制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。由此可推知，作者主要通过描述研究过程来阐述文章的主题。故选C项。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85c9621d5?vop=1&amp;pid=8a81f222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52_1#85c9621d5.bracket?vop=1&amp;pid=8a81f2223&amp;color=0,0,0&amp;vpa=15&amp;vtp=1"/>
          <p:cNvSpPr/>
          <p:nvPr/>
        </p:nvSpPr>
        <p:spPr>
          <a:xfrm>
            <a:off x="6149435"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51_2#85c9621d5.choices?vop=1&amp;pid=8a81f2223&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579370" algn="l"/>
                <a:tab pos="5336540" algn="l"/>
                <a:tab pos="77762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Unconcerned.</a:t>
            </a:r>
            <a:endParaRPr lang="en-US" altLang="zh-CN" sz="1800" dirty="0"/>
          </a:p>
        </p:txBody>
      </p:sp>
      <p:sp>
        <p:nvSpPr>
          <p:cNvPr id="5" name="QC_4_AS.53_1#85c9621d5?vop=1&amp;pid=8a81f2223&amp;color=0,0,0&amp;vtp=1&amp;bbb=1&amp;hb=1"/>
          <p:cNvSpPr/>
          <p:nvPr/>
        </p:nvSpPr>
        <p:spPr>
          <a:xfrm>
            <a:off x="832104" y="190627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推理判断题。根据最后一段内容可知，莱克教授惊讶于人工智能系统能从少量的数据中学到如此多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。由此可推知，其对该研究持肯定态度。故选B项。</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dirty="0"/>
          </a:p>
        </p:txBody>
      </p:sp>
      <p:pic>
        <p:nvPicPr>
          <p:cNvPr id="6" name="QC_4_AS.53_2#85c9621d5?vop=1&amp;pid=8a81f222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24528" y="3230880"/>
            <a:ext cx="3749040"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AS.53_3#85c9621d5?vop=1&amp;pid=8a81f2223&amp;color=0,0,0&amp;vtp=1&amp;bbb=1&amp;hb=1"/>
          <p:cNvSpPr/>
          <p:nvPr/>
        </p:nvSpPr>
        <p:spPr>
          <a:xfrm>
            <a:off x="832104" y="486918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研究人员能成功创建一个机器学习模型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该模型能够利用一名幼儿佩戴头戴式摄像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机所获取的连续镜头来学习单词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1604b521?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3_BD.54_1#e967b4970?vop=1&amp;pid=b1604b521&amp;color=0,0,0&amp;vtp=1&amp;bbb=1"/>
          <p:cNvSpPr/>
          <p:nvPr/>
        </p:nvSpPr>
        <p:spPr>
          <a:xfrm>
            <a:off x="832104" y="1422400"/>
            <a:ext cx="10533888" cy="306515"/>
          </a:xfrm>
          <a:prstGeom prst="rect">
            <a:avLst/>
          </a:prstGeom>
          <a:noFill/>
        </p:spPr>
        <p:txBody>
          <a:bodyPr wrap="none" lIns="0" tIns="0" rIns="0" bIns="0" rtlCol="0" anchor="t"/>
          <a:lstStyle/>
          <a:p>
            <a:pPr algn="l">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主题：提神的方法 | 词数：约269 | 难度：适中 | 建议用时：7分钟</a:t>
            </a:r>
            <a:endParaRPr lang="en-US" altLang="zh-CN" sz="1800" dirty="0"/>
          </a:p>
        </p:txBody>
      </p:sp>
      <p:sp>
        <p:nvSpPr>
          <p:cNvPr id="4" name="QM_3_BD.54_2#e967b4970?vop=1&amp;pid=b1604b521&amp;color=0,0,0&amp;vtp=1&amp;bbb=1&amp;hb=1"/>
          <p:cNvSpPr/>
          <p:nvPr/>
        </p:nvSpPr>
        <p:spPr>
          <a:xfrm>
            <a:off x="832104" y="1762634"/>
            <a:ext cx="10533888" cy="4418330"/>
          </a:xfrm>
          <a:prstGeom prst="rect">
            <a:avLst/>
          </a:prstGeom>
          <a:noFill/>
        </p:spPr>
        <p:txBody>
          <a:bodyPr wrap="none" lIns="0" tIns="0" rIns="0" bIns="0" rtlCol="0" anchor="t"/>
          <a:lstStyle/>
          <a:p>
            <a:pPr algn="l">
              <a:lnSpc>
                <a:spcPts val="27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四川眉山中学</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期中</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caffeine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（吃不消）</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1800" dirty="0"/>
          </a:p>
          <a:p>
            <a:pPr>
              <a:lnSpc>
                <a:spcPts val="27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esteem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27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hew</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sugar-free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attentiveness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endParaRPr lang="en-US" altLang="zh-CN" dirty="0"/>
          </a:p>
        </p:txBody>
      </p:sp>
      <p:sp>
        <p:nvSpPr>
          <p:cNvPr id="5" name="QM_3_AN.55_1#e967b4970.blank?vop=1&amp;pid=b1604b521&amp;color=0,0,0&amp;vpa=16&amp;vtp=1"/>
          <p:cNvSpPr/>
          <p:nvPr/>
        </p:nvSpPr>
        <p:spPr>
          <a:xfrm>
            <a:off x="1625060" y="3107119"/>
            <a:ext cx="3063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6" name="QM_3_AN.56_1#e967b4970.blank?vop=1&amp;pid=b1604b521&amp;color=0,0,0&amp;vpa=17&amp;vtp=1"/>
          <p:cNvSpPr/>
          <p:nvPr/>
        </p:nvSpPr>
        <p:spPr>
          <a:xfrm>
            <a:off x="1828260" y="4478719"/>
            <a:ext cx="3317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57_1#e967b4970?vop=1&amp;pid=b1604b521&amp;color=0,0,0&amp;vtp=1&amp;bt=1&amp;bbb=1&amp;hb=1"/>
          <p:cNvSpPr/>
          <p:nvPr/>
        </p:nvSpPr>
        <p:spPr>
          <a:xfrm>
            <a:off x="832104" y="1078992"/>
            <a:ext cx="10533888" cy="4123055"/>
          </a:xfrm>
          <a:prstGeom prst="rect">
            <a:avLst/>
          </a:prstGeom>
          <a:noFill/>
        </p:spPr>
        <p:txBody>
          <a:bodyPr wrap="none" lIns="0" tIns="0" rIns="0" bIns="0" rtlCol="0" anchor="t"/>
          <a:lstStyle/>
          <a:p>
            <a:pPr algn="l">
              <a:lnSpc>
                <a:spcPts val="3300"/>
              </a:lnSpc>
            </a:pP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endParaRPr lang="en-US" altLang="zh-CN" dirty="0"/>
          </a:p>
        </p:txBody>
      </p:sp>
      <p:sp>
        <p:nvSpPr>
          <p:cNvPr id="3" name="QM_3_AN.58_1#e967b4970.blank?vop=1&amp;pid=b1604b521&amp;color=0,0,0&amp;vpa=18&amp;vtp=1"/>
          <p:cNvSpPr/>
          <p:nvPr/>
        </p:nvSpPr>
        <p:spPr>
          <a:xfrm>
            <a:off x="1136110" y="1048512"/>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M_3_AN.59_1#e967b4970.blank?vop=1&amp;pid=b1604b521&amp;color=0,0,0&amp;vpa=19&amp;vtp=1"/>
          <p:cNvSpPr/>
          <p:nvPr/>
        </p:nvSpPr>
        <p:spPr>
          <a:xfrm>
            <a:off x="6120860" y="3563112"/>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3_AN.60_1#e967b4970.blank?vop=1&amp;pid=b1604b521&amp;color=0,0,0&amp;vpa=20&amp;vtp=1"/>
          <p:cNvSpPr/>
          <p:nvPr/>
        </p:nvSpPr>
        <p:spPr>
          <a:xfrm>
            <a:off x="1593310" y="4401312"/>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f20fbd7b?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3_BD.1_1#6e7e514e2?vop=1&amp;pid=0f20fbd7b&amp;color=0,0,0&amp;vtp=1&amp;bbb=1&amp;hb=1"/>
          <p:cNvSpPr/>
          <p:nvPr/>
        </p:nvSpPr>
        <p:spPr>
          <a:xfrm>
            <a:off x="832104" y="14224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主题：绿色燃料 | 词数：约318 | 难度：中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6分钟</a:t>
            </a:r>
            <a:endParaRPr lang="en-US" altLang="zh-CN" sz="1800" dirty="0"/>
          </a:p>
          <a:p>
            <a:pPr algn="l">
              <a:lnSpc>
                <a:spcPts val="33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全国一</a:t>
            </a: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greening</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automobiles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排放）. 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decarbonize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transportation—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#3.1</a:t>
            </a:r>
            <a:endParaRPr lang="en-US" altLang="zh-CN" dirty="0"/>
          </a:p>
        </p:txBody>
      </p:sp>
      <p:pic>
        <p:nvPicPr>
          <p:cNvPr id="4" name="QM_3_BD.1_2#6e7e514e2?vop=1&amp;pid=0f20fbd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22576" y="3975100"/>
            <a:ext cx="7543800"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1_1#e967b4970?vop=1&amp;pid=b1604b521&amp;color=0,0,0&amp;vtp=1&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curtains.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refreshed.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Expose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1800" dirty="0"/>
          </a:p>
        </p:txBody>
      </p:sp>
      <p:sp>
        <p:nvSpPr>
          <p:cNvPr id="3" name="QM_3_EX.62_1#e967b4970?vop=1&amp;pid=b1604b521&amp;color=0,0,0&amp;vtp=1&amp;bbb=1"/>
          <p:cNvSpPr/>
          <p:nvPr/>
        </p:nvSpPr>
        <p:spPr>
          <a:xfrm>
            <a:off x="832104" y="3966273"/>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文章主要介绍了一些帮助读者在下午感到困倦时提神的方法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3_1#d6c95a66c?vop=1&amp;pid=e967b497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64_1#d6c95a66c.blank?vop=1&amp;pid=e967b4970&amp;color=0,0,0&amp;vpa=21&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4_AS.65_1#d6c95a66c?vop=1&amp;pid=e967b497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上文讲述了下午时分感到困倦和能量低下的情况，并建议不要依赖糖果、咖啡或能量饮料来提神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ways.”表明了接下来将提供一些解决这些情况的方法，E项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（你需要的是一个持久的解决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方案来帮助你感到神清气爽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）给出上文问题的解决方案，同时引出下文，符合语境。故选E项。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6_1#9b679321a?vop=1&amp;pid=e967b497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67_1#9b679321a.blank?vop=1&amp;pid=e967b4970&amp;color=0,0,0&amp;vpa=22&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4_AS.68_1#9b679321a?vop=1&amp;pid=e967b497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上文说明了外出的好处，D项（如果你真的不能出去，至少拉开窗帘）承接上文，并呼应段落小标题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9_1#6d1e61575?vop=1&amp;pid=e967b497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70_1#6d1e61575.blank?vop=1&amp;pid=e967b4970&amp;color=0,0,0&amp;vpa=23&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4_AS.71_1#6d1e61575?vop=1&amp;pid=e967b497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下文具体介绍了怎样进行深呼吸，B项（进行几次深呼吸）概括下文内容，适合作本段小标题，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2_1#21ecc04da?vop=1&amp;pid=e967b497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73_1#21ecc04da.blank?vop=1&amp;pid=e967b4970&amp;color=0,0,0&amp;vpa=24&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4_AS.74_1#21ecc04da?vop=1&amp;pid=e967b497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上文表明喝水的重要性，下文“The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.”说明了走去接水也有助于提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，F项（试着每隔几个小时就去冰箱或饮水机那里续杯）与上文的建议一致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，且与下文关于步行提神的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内容相衔接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5_1#f9dc5edb3?vop=1&amp;pid=e967b497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76_1#f9dc5edb3.blank?vop=1&amp;pid=e967b4970&amp;color=0,0,0&amp;vpa=25&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4_AS.77_1#f9dc5edb3?vop=1&amp;pid=e967b497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小标题“Belt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tune.”概括本段大意，下文“So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out.”给出了具体的行动建议，C项（唱歌会降低你体内的压力水平）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解释了要唱歌的原因，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45f02906?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3_BD.78_1#43d76604a?vop=1&amp;pid=745f02906&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主题：初识陌生文化 | 词数：约279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黑龙江双鸭山多校联考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实习工作)</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tightly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54-storey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endParaRPr lang="en-US" altLang="zh-CN" sz="1800" dirty="0"/>
          </a:p>
          <a:p>
            <a:pPr>
              <a:lnSpc>
                <a:spcPct val="150000"/>
              </a:lnSpc>
            </a:pPr>
            <a:endParaRPr lang="en-US" altLang="zh-CN"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8_1#43d76604a?vop=1&amp;pid=745f02906&amp;color=0,0,0&amp;vtp=1&amp;bbb=1&amp;hb=1"/>
          <p:cNvSpPr/>
          <p:nvPr/>
        </p:nvSpPr>
        <p:spPr>
          <a:xfrm>
            <a:off x="832104" y="1080000"/>
            <a:ext cx="10533888" cy="28702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Chinatown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cheeseburger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doorstep.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3_EX.79_1#43d76604a?vop=1&amp;pid=745f02906&amp;color=0,0,0&amp;vtp=1&amp;bbb=1&amp;hb=1"/>
          <p:cNvSpPr/>
          <p:nvPr/>
        </p:nvSpPr>
        <p:spPr>
          <a:xfrm>
            <a:off x="832104" y="396113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作者离开家乡到纽约当实习生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在这期间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作者从感到焦虑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恐惧到直面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困难努力奋斗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得到了成长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变得更加独立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0_1#1c7fde0b0.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endParaRPr lang="en-US" altLang="zh-CN" sz="1800" dirty="0"/>
          </a:p>
        </p:txBody>
      </p:sp>
      <p:sp>
        <p:nvSpPr>
          <p:cNvPr id="3" name="QC_4_AN.81_1#1c7fde0b0.bracket?vop=1&amp;pid=43d76604a&amp;color=0,0,0&amp;vpa=26&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82_1#1c7fde0b0?vop=1&amp;pid=43d76604a&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句意为：但我的第一次经历是在一个意想不到的地方——我自己的国家。根据常识和上文“I've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，作者第一次体验国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外的文化是在自己的国家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，这是一个意想不到的地方。unusual意为“不寻常的”；unexpected意为“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意外的”；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意为“令人不快的”；unforgettable意为“难忘的”。故选B项。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3_1#b8b2fa796.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1800" dirty="0"/>
          </a:p>
        </p:txBody>
      </p:sp>
      <p:sp>
        <p:nvSpPr>
          <p:cNvPr id="3" name="QC_4_AN.84_1#b8b2fa796.bracket?vop=1&amp;pid=43d76604a&amp;color=0,0,0&amp;vpa=27&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85_1#b8b2fa796?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句意为：这是我第一次生活在家乡得克萨斯州以外的地方。根据上文“When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York.”和下文outside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此处指作者第一次在远离家乡的地方生活。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意为“生活”。故选B项。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3#6e7e514e2?vop=1&amp;pid=0f20fbd7b&amp;color=0,0,0&amp;mp=1&amp;vtp=1&amp;bt=1&amp;bbb=1&amp;hb=1"/>
          <p:cNvSpPr/>
          <p:nvPr/>
        </p:nvSpPr>
        <p:spPr>
          <a:xfrm>
            <a:off x="832104" y="1078992"/>
            <a:ext cx="10533888" cy="11938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lightweight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#3.3</a:t>
            </a:r>
            <a:endParaRPr lang="en-US" altLang="zh-CN" dirty="0"/>
          </a:p>
        </p:txBody>
      </p:sp>
      <p:pic>
        <p:nvPicPr>
          <p:cNvPr id="3" name="QM_3_BD.1_4#6e7e514e2?vop=1&amp;pid=0f20fbd7b&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3272" y="2400300"/>
            <a:ext cx="10131552" cy="3429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6_1#9d2e6cd4a.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endParaRPr lang="en-US" altLang="zh-CN" sz="1800" dirty="0"/>
          </a:p>
        </p:txBody>
      </p:sp>
      <p:sp>
        <p:nvSpPr>
          <p:cNvPr id="3" name="QC_4_AN.87_1#9d2e6cd4a.bracket?vop=1&amp;pid=43d76604a&amp;color=0,0,0&amp;vpa=28&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AS.88_1#9d2e6cd4a?vop=1&amp;pid=43d76604a&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句意为：随着我搬到北方而来的是文化冲击。根据下文内容可知，纽约的生活和得克萨斯州的不一样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，作者经历了文化冲击。culture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shock意为“文化冲击”，是固定短语。故选D项。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9_1#7b04f7681.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endParaRPr lang="en-US" altLang="zh-CN" sz="1800" dirty="0"/>
          </a:p>
        </p:txBody>
      </p:sp>
      <p:sp>
        <p:nvSpPr>
          <p:cNvPr id="3" name="QC_4_AN.90_1#7b04f7681.bracket?vop=1&amp;pid=43d76604a&amp;color=0,0,0&amp;vpa=29&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AS.91_1#7b04f7681?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句意为：但这无法与拥有约800万公民的挤得严严实实的纽约相比。根据with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纽约非常拥挤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。closed意为“关闭的”；equipped意为“装备齐全的”；controlled意为“限制的”；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异常拥挤的”。故选D项。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2_1#8f2bc7708.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endParaRPr lang="en-US" altLang="zh-CN" sz="1800" dirty="0"/>
          </a:p>
        </p:txBody>
      </p:sp>
      <p:sp>
        <p:nvSpPr>
          <p:cNvPr id="3" name="QC_4_AN.93_1#8f2bc7708.bracket?vop=1&amp;pid=43d76604a&amp;color=0,0,0&amp;vpa=30&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AS.94_1#8f2bc7708?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句意为：我习惯了轻松的生活节奏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comparison和下文“New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，来自得克萨斯州的作者习惯了轻松的生活节奏。familiar意为“熟悉的”；unique意为“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独特的”；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意为“轻松的”。故选D项。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5_1#0d23c541c.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disappears</a:t>
            </a:r>
            <a:endParaRPr lang="en-US" altLang="zh-CN" sz="1800" dirty="0"/>
          </a:p>
        </p:txBody>
      </p:sp>
      <p:sp>
        <p:nvSpPr>
          <p:cNvPr id="3" name="QC_4_AN.96_1#0d23c541c.bracket?vop=1&amp;pid=43d76604a&amp;color=0,0,0&amp;vpa=31&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97_1#0d23c541c?vop=1&amp;pid=43d76604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句意为：那种说法是真的——这是个不夜城。根据上文“New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纽约生活节奏快，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是个不夜城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。sleep意为“睡觉”；disappear意为“消失”。故选C项。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8_1#959c6bd5e.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endParaRPr lang="en-US" altLang="zh-CN" sz="1800" dirty="0"/>
          </a:p>
        </p:txBody>
      </p:sp>
      <p:sp>
        <p:nvSpPr>
          <p:cNvPr id="3" name="QC_4_AN.99_1#959c6bd5e.bracket?vop=1&amp;pid=43d76604a&amp;color=0,0,0&amp;vpa=32&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AS.100_1#959c6bd5e?vop=1&amp;pid=43d76604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我害怕我会在54层办公楼的新实习工作中失败</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根据语境可知，作者害怕实习失败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“失败”；battle意为“战斗”；revive意为“复原”；protest意为“抗议”。故选A项。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1_1#fc9a1ad90.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endParaRPr lang="en-US" altLang="zh-CN" sz="1800" dirty="0"/>
          </a:p>
        </p:txBody>
      </p:sp>
      <p:sp>
        <p:nvSpPr>
          <p:cNvPr id="3" name="QC_4_AN.102_1#fc9a1ad90.bracket?vop=1&amp;pid=43d76604a&amp;color=0,0,0&amp;vpa=33&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103_1#fc9a1ad90?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我害怕当地人对我频繁的困惑时刻没有耐心。根据下文my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，作者害怕当地人对自己频繁的困惑时刻没有耐心。desire意为“渴望”；preference意为“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意为“耐心”；respect意为“尊重”。故选C项。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4_1#5a4dce11c.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conquered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endParaRPr lang="en-US" altLang="zh-CN" sz="1800" dirty="0"/>
          </a:p>
        </p:txBody>
      </p:sp>
      <p:sp>
        <p:nvSpPr>
          <p:cNvPr id="3" name="QC_4_AN.105_1#5a4dce11c.bracket?vop=1&amp;pid=43d76604a&amp;color=0,0,0&amp;vpa=3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AS.106_1#5a4dce11c?vop=1&amp;pid=43d76604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句意为：但我克服了恐惧并继续努力。根据下文my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，作者克服了恐惧并继续努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。conquer意为“克服”；forgive意为“原谅”；admit意为“承认”；identify意为“确认”。故选A项。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7_1#69dff1a09.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endParaRPr lang="en-US" altLang="zh-CN" sz="1800" dirty="0"/>
          </a:p>
        </p:txBody>
      </p:sp>
      <p:sp>
        <p:nvSpPr>
          <p:cNvPr id="3" name="QC_4_AN.108_1#69dff1a09.bracket?vop=1&amp;pid=43d76604a&amp;color=0,0,0&amp;vpa=35&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109_1#69dff1a09?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句意为：我很快就认识到永远不要以为纽约人总是说英语。根据下文“New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world.”可知，此处指不要总以为纽约人都说英语。propose意为“提议”；suppose意为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；认为”；ensure意为“确保”。故选C项。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0_1#a377b9115.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endParaRPr lang="en-US" altLang="zh-CN" sz="1800" dirty="0"/>
          </a:p>
        </p:txBody>
      </p:sp>
      <p:sp>
        <p:nvSpPr>
          <p:cNvPr id="3" name="QC_4_AN.111_1#a377b9115.bracket?vop=1&amp;pid=43d76604a&amp;color=0,0,0&amp;vpa=36&amp;vtp=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112_1#a377b9115?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句意为：周末，我会花几个小时在唐人街的坚尼街闲逛，这是让我最接近一个亚洲国家的地方。根据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可推知，作者在周末会沿着唐人街的坚尼街闲逛。review意为“复习”；wander意为“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闲逛”；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意为“观察”。故选C项。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3_1#21535666c.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endParaRPr lang="en-US" altLang="zh-CN" sz="1800" dirty="0"/>
          </a:p>
        </p:txBody>
      </p:sp>
      <p:sp>
        <p:nvSpPr>
          <p:cNvPr id="3" name="QC_4_AN.114_1#21535666c.bracket?vop=1&amp;pid=43d76604a&amp;color=0,0,0&amp;vpa=37&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115_1#21535666c?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句意为：到我的实习结束时，我长大了一点，也厌倦了大城市的生活。根据下文“I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cheeseburger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fries.”可知，作者厌倦了大城市的生活。proud意为“骄傲的”；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意识到的”；tired意为“厌烦的”；afraid意为“害怕的”。故选C项。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5#6e7e514e2?vop=1&amp;pid=0f20fbd7b&amp;color=0,0,0&amp;mp=1&amp;vtp=1&amp;bt=1&amp;bbb=1&amp;hb=1"/>
          <p:cNvSpPr/>
          <p:nvPr/>
        </p:nvSpPr>
        <p:spPr>
          <a:xfrm>
            <a:off x="832104" y="1078992"/>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（变革）</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mind-blowing,”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2050</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#3.5</a:t>
            </a:r>
            <a:endParaRPr lang="en-US" altLang="zh-CN" dirty="0"/>
          </a:p>
        </p:txBody>
      </p:sp>
      <p:sp>
        <p:nvSpPr>
          <p:cNvPr id="3" name="QM_3_EX.2_1#6e7e514e2?vop=1&amp;pid=0f20fbd7b&amp;color=0,0,0&amp;vtp=1&amp;bbb=1&amp;hb=1"/>
          <p:cNvSpPr/>
          <p:nvPr/>
        </p:nvSpPr>
        <p:spPr>
          <a:xfrm>
            <a:off x="832104" y="31381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本文介绍了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年不同交通方式的碳排放占比及各种交通方式未来的绿色燃料解决方案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旨在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探讨如何通过技术革新减少碳排放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实现能源的绿色转型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6_1#a720db74e.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endParaRPr lang="en-US" altLang="zh-CN" sz="1800" dirty="0"/>
          </a:p>
        </p:txBody>
      </p:sp>
      <p:sp>
        <p:nvSpPr>
          <p:cNvPr id="3" name="QC_4_AN.117_1#a720db74e.bracket?vop=1&amp;pid=43d76604a&amp;color=0,0,0&amp;vpa=38&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118_1#a720db74e?vop=1&amp;pid=43d76604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句意为：但我也成长了。根据下文“I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作者也成长了。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意为“成长”；struggle意为“挣扎”；practise意为“练习”。故选B项。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9_1#ba2202274.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1800" dirty="0"/>
          </a:p>
        </p:txBody>
      </p:sp>
      <p:sp>
        <p:nvSpPr>
          <p:cNvPr id="3" name="QC_4_AN.120_1#ba2202274.bracket?vop=1&amp;pid=43d76604a&amp;color=0,0,0&amp;vpa=39&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121_1#ba2202274?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句意为：我知道我会怀念那种世界就在我家门口的感觉。根据下文that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doorstep并结合选项可知，作者怀念那种世界就在家门口的感觉。miss意为“怀念”；express意为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22_1#ee9c0a57b.choices?vop=1&amp;pid=43d76604a&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endParaRPr lang="en-US" altLang="zh-CN" sz="1800" dirty="0"/>
          </a:p>
        </p:txBody>
      </p:sp>
      <p:sp>
        <p:nvSpPr>
          <p:cNvPr id="3" name="QC_4_AN.123_1#ee9c0a57b.bracket?vop=1&amp;pid=43d76604a&amp;color=0,0,0&amp;vpa=40&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AS.124_1#ee9c0a57b?vop=1&amp;pid=43d76604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句意为：它对我很快就要开始的人生之旅来说是好的准备。根据上文内容可知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，作者通过在纽约生活和实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习变得更聪明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、更独立，这为作者以后的人生做好了准备。preparation意为“准备”；contribution意为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赠</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”；emotion意为“情绪”；celebration意为“庆祝”。故选A项。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62d42e92?pid=830dcea89&amp;color=0,160,175&amp;vtp=1&amp;bt=1&amp;bbb=1"/>
          <p:cNvSpPr/>
          <p:nvPr/>
        </p:nvSpPr>
        <p:spPr>
          <a:xfrm>
            <a:off x="832104" y="99847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3_BD.125_1#8b8971d38?vop=1&amp;pid=162d42e92&amp;color=0,0,0&amp;vtp=1&amp;bbb=1&amp;hb=1"/>
          <p:cNvSpPr/>
          <p:nvPr/>
        </p:nvSpPr>
        <p:spPr>
          <a:xfrm>
            <a:off x="832104" y="120015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主题：制扇技艺 | 词数：约218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辽宁辽西地区重点高中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canvases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icons—scholars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
        <p:nvSpPr>
          <p:cNvPr id="4" name="QM_3_AN.126_1#8b8971d38.blank?vop=1&amp;pid=162d42e92&amp;color=0,0,0&amp;vpa=41&amp;vtp=1"/>
          <p:cNvSpPr/>
          <p:nvPr/>
        </p:nvSpPr>
        <p:spPr>
          <a:xfrm>
            <a:off x="4596860" y="288925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3_AN.127_1#8b8971d38.blank?vop=1&amp;pid=162d42e92&amp;color=0,0,0&amp;vpa=42&amp;vtp=1&amp;bbb=1"/>
          <p:cNvSpPr/>
          <p:nvPr/>
        </p:nvSpPr>
        <p:spPr>
          <a:xfrm>
            <a:off x="3942810" y="4146550"/>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6" name="QM_3_AN.128_1#8b8971d38.blank?vop=1&amp;pid=162d42e92&amp;color=0,0,0&amp;vpa=43&amp;vtp=1&amp;bbb=1"/>
          <p:cNvSpPr/>
          <p:nvPr/>
        </p:nvSpPr>
        <p:spPr>
          <a:xfrm>
            <a:off x="8861900" y="4146550"/>
            <a:ext cx="661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7" name="QM_3_AN.129_1#8b8971d38.blank?vop=1&amp;pid=162d42e92&amp;color=0,0,0&amp;vpa=44&amp;vtp=1&amp;bbb=1"/>
          <p:cNvSpPr/>
          <p:nvPr/>
        </p:nvSpPr>
        <p:spPr>
          <a:xfrm>
            <a:off x="4514310" y="4565650"/>
            <a:ext cx="11445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used</a:t>
            </a:r>
            <a:endParaRPr lang="en-US" altLang="zh-CN" dirty="0"/>
          </a:p>
        </p:txBody>
      </p:sp>
      <p:sp>
        <p:nvSpPr>
          <p:cNvPr id="8" name="QM_3_AN.130_1#8b8971d38.blank?vop=1&amp;pid=162d42e92&amp;color=0,0,0&amp;vpa=45&amp;vtp=1&amp;bbb=1"/>
          <p:cNvSpPr/>
          <p:nvPr/>
        </p:nvSpPr>
        <p:spPr>
          <a:xfrm>
            <a:off x="8004650" y="4972050"/>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becoming</a:t>
            </a:r>
            <a:endParaRPr lang="en-US" altLang="zh-CN" dirty="0"/>
          </a:p>
        </p:txBody>
      </p:sp>
      <p:sp>
        <p:nvSpPr>
          <p:cNvPr id="9" name="QM_3_AN.131_1#8b8971d38.blank?vop=1&amp;pid=162d42e92&amp;color=0,0,0&amp;vpa=46&amp;vtp=1&amp;bbb=1"/>
          <p:cNvSpPr/>
          <p:nvPr/>
        </p:nvSpPr>
        <p:spPr>
          <a:xfrm>
            <a:off x="8089360" y="5810250"/>
            <a:ext cx="839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 calcmode="lin" valueType="num">
                                      <p:cBhvr additive="base">
                                        <p:cTn id="3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25_1#8b8971d38?vop=1&amp;pid=162d42e92&amp;color=0,0,0&amp;vtp=1&amp;bbb=1&amp;hb=1"/>
          <p:cNvSpPr/>
          <p:nvPr/>
        </p:nvSpPr>
        <p:spPr>
          <a:xfrm>
            <a:off x="832104" y="1080000"/>
            <a:ext cx="10533888" cy="286131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exquisite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3_EX.136_1#8b8971d38?vop=1&amp;pid=162d42e92&amp;color=0,0,0&amp;vtp=1&amp;bbb=1&amp;hb=1"/>
          <p:cNvSpPr/>
          <p:nvPr/>
        </p:nvSpPr>
        <p:spPr>
          <a:xfrm>
            <a:off x="832104" y="3960495"/>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文章主要介绍了中国传统制扇技艺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详细介绍了制扇技艺的历史发展脉络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并阐述了扇子在中国文化中的地位以及现代社会制扇技艺的发展状况等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3_AN.132_1#8b8971d38.blank?vop=1&amp;pid=162d42e92&amp;color=0,0,0&amp;vpa=47&amp;vtp=1&amp;bbb=1"/>
          <p:cNvSpPr/>
          <p:nvPr/>
        </p:nvSpPr>
        <p:spPr>
          <a:xfrm>
            <a:off x="2520410" y="1468620"/>
            <a:ext cx="585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5" name="QM_3_AN.133_1#8b8971d38.blank?vop=1&amp;pid=162d42e92&amp;color=0,0,0&amp;vpa=48&amp;vtp=1&amp;bbb=1"/>
          <p:cNvSpPr/>
          <p:nvPr/>
        </p:nvSpPr>
        <p:spPr>
          <a:xfrm>
            <a:off x="2571210" y="1875020"/>
            <a:ext cx="598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truly</a:t>
            </a:r>
            <a:endParaRPr lang="en-US" altLang="zh-CN" dirty="0"/>
          </a:p>
        </p:txBody>
      </p:sp>
      <p:sp>
        <p:nvSpPr>
          <p:cNvPr id="6" name="QM_3_AN.134_1#8b8971d38.blank?vop=1&amp;pid=162d42e92&amp;color=0,0,0&amp;vpa=49&amp;vtp=1&amp;bbb=1"/>
          <p:cNvSpPr/>
          <p:nvPr/>
        </p:nvSpPr>
        <p:spPr>
          <a:xfrm>
            <a:off x="9683210" y="27259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7" name="QM_3_AN.135_1#8b8971d38.blank?vop=1&amp;pid=162d42e92&amp;color=0,0,0&amp;vpa=50&amp;vtp=1&amp;bbb=1"/>
          <p:cNvSpPr/>
          <p:nvPr/>
        </p:nvSpPr>
        <p:spPr>
          <a:xfrm>
            <a:off x="824960" y="3530465"/>
            <a:ext cx="1106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 calcmode="lin" valueType="num">
                                      <p:cBhvr additive="base">
                                        <p:cTn id="4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3">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additive="base">
                                        <p:cTn id="5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 end="1"/>
                                            </p:txEl>
                                          </p:spTgt>
                                        </p:tgtEl>
                                        <p:attrNameLst>
                                          <p:attrName>style.visibility</p:attrName>
                                        </p:attrNameLst>
                                      </p:cBhvr>
                                      <p:to>
                                        <p:strVal val="visible"/>
                                      </p:to>
                                    </p:set>
                                    <p:anim calcmode="lin" valueType="num">
                                      <p:cBhvr additive="base">
                                        <p:cTn id="5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37_1#8e67e1057?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138_1#8e67e1057.blank?vop=1&amp;pid=8b8971d38&amp;color=0,0,0&amp;vpa=51&amp;vtp=1"/>
          <p:cNvSpPr/>
          <p:nvPr/>
        </p:nvSpPr>
        <p:spPr>
          <a:xfrm>
            <a:off x="10789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4_AS.139_1#8e67e1057?vop=1&amp;pid=8b8971d38&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句意为：就中国的非物质文化遗产而言，传统制扇技艺是一门集实用性与艺术性于一体的杰出技艺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处泛指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“一门杰出技艺”，用不定冠词，且remarkable的发音以辅音音素开头，应用a。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40_1#3d4787497?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4_AN.141_1#3d4787497.blank?vop=1&amp;pid=8b8971d38&amp;color=0,0,0&amp;vpa=52&amp;vtp=1&amp;bbb=1"/>
          <p:cNvSpPr/>
          <p:nvPr/>
        </p:nvSpPr>
        <p:spPr>
          <a:xfrm>
            <a:off x="1066260" y="1037082"/>
            <a:ext cx="636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4" name="QB_4_AS.142_1#3d4787497?vop=1&amp;pid=8b8971d38&amp;color=0,0,0&amp;vtp=1&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句意为：制扇艺术可追溯至商朝，当时用鸟羽或竹子制成的原始扇子被用于祭祀和皇家典礼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句谓语动词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，此处陈述事实，应用一般现在时；主语The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making为单数概念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，谓语应用第三人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43_1#89542fd0f?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4_AN.144_1#89542fd0f.blank?vop=1&amp;pid=8b8971d38&amp;color=0,0,0&amp;vpa=53&amp;vtp=1&amp;bbb=1"/>
          <p:cNvSpPr/>
          <p:nvPr/>
        </p:nvSpPr>
        <p:spPr>
          <a:xfrm>
            <a:off x="1053560" y="1037082"/>
            <a:ext cx="661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4" name="QB_4_AS.145_1#89542fd0f?vop=1&amp;pid=8b8971d38&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，关系词在定语从句中作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，应用关系副词when引导。</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46_1#f2059ef1a?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4_AN.147_1#f2059ef1a.blank?vop=1&amp;pid=8b8971d38&amp;color=0,0,0&amp;vpa=54&amp;vtp=1&amp;bbb=1"/>
          <p:cNvSpPr/>
          <p:nvPr/>
        </p:nvSpPr>
        <p:spPr>
          <a:xfrm>
            <a:off x="1040860" y="1037082"/>
            <a:ext cx="11445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used</a:t>
            </a:r>
            <a:endParaRPr lang="en-US" altLang="zh-CN" dirty="0"/>
          </a:p>
        </p:txBody>
      </p:sp>
      <p:sp>
        <p:nvSpPr>
          <p:cNvPr id="4" name="QB_4_AS.148_1#f2059ef1a?vop=1&amp;pid=8b8971d38&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句意见第2题解析。设空处为从句谓语动词，根据前文the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本句描述的是过去的事情，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时态为一般过去时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；从句主语primitive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fans为复数，且和动词use之间为被动关系，应用被动语态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49_1#5e8aeaf02?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4_AN.150_1#5e8aeaf02.blank?vop=1&amp;pid=8b8971d38&amp;color=0,0,0&amp;vpa=55&amp;vtp=1&amp;bbb=1"/>
          <p:cNvSpPr/>
          <p:nvPr/>
        </p:nvSpPr>
        <p:spPr>
          <a:xfrm>
            <a:off x="1078960" y="1024382"/>
            <a:ext cx="1068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becoming</a:t>
            </a:r>
            <a:endParaRPr lang="en-US" altLang="zh-CN" dirty="0"/>
          </a:p>
        </p:txBody>
      </p:sp>
      <p:sp>
        <p:nvSpPr>
          <p:cNvPr id="4" name="QB_4_AS.151_1#5e8aeaf02?vop=1&amp;pid=8b8971d3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句意为：在汉代，扇子演变成装饰品，丝绸和蕾丝成为流行的材料。此处为with复合结构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，其中设空处作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宾语补足语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，应用非谓语形式；silk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lace和become之间为逻辑上的主动关系，应用现在分词形式。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_1#58f100e14?vop=1&amp;pid=6e7e514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_1#58f100e14.bracket?vop=1&amp;pid=6e7e514e2&amp;color=0,0,0&amp;vpa=1&amp;vtp=1"/>
          <p:cNvSpPr/>
          <p:nvPr/>
        </p:nvSpPr>
        <p:spPr>
          <a:xfrm>
            <a:off x="9740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3_2#58f100e14.choices?vop=1&amp;pid=6e7e514e2&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11.6%.</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45.1%.</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74.5%.</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86.1%.</a:t>
            </a:r>
            <a:endParaRPr lang="en-US" altLang="zh-CN" sz="1800" dirty="0"/>
          </a:p>
        </p:txBody>
      </p:sp>
      <p:sp>
        <p:nvSpPr>
          <p:cNvPr id="5" name="QC_4_AS.5_1#58f100e14?vop=1&amp;pid=6e7e514e2&amp;color=0,0,0&amp;vtp=1&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细节理解题。根据文章第一幅图中ROAD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VEHICLES部分的内容可知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，道路交通的排放量的占比是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45.1</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%+29.4%=74.5%。故选C项。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2_1#f208dd0fe?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4_AN.153_1#f208dd0fe.blank?vop=1&amp;pid=8b8971d38&amp;color=0,0,0&amp;vpa=56&amp;vtp=1&amp;bbb=1"/>
          <p:cNvSpPr/>
          <p:nvPr/>
        </p:nvSpPr>
        <p:spPr>
          <a:xfrm>
            <a:off x="1078960" y="1024382"/>
            <a:ext cx="839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painted</a:t>
            </a:r>
            <a:endParaRPr lang="en-US" altLang="zh-CN" dirty="0"/>
          </a:p>
        </p:txBody>
      </p:sp>
      <p:sp>
        <p:nvSpPr>
          <p:cNvPr id="4" name="QB_4_AS.154_1#f208dd0fe?vop=1&amp;pid=8b8971d38&amp;color=0,0,0&amp;vtp=1&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句意为：唐宋时期，扇子作为文化符号盛极一时——文人雅士手持题有诗句的折扇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，贵族女子则轻摇绘有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精致风景的圆形绢扇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。分析句子结构可知，设空处应用非谓语形式作后置定语；round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间为逻辑上的被动关系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5_1#2e0ec1a28?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4_AN.156_1#2e0ec1a28.blank?vop=1&amp;pid=8b8971d38&amp;color=0,0,0&amp;vpa=57&amp;vtp=1&amp;bbb=1"/>
          <p:cNvSpPr/>
          <p:nvPr/>
        </p:nvSpPr>
        <p:spPr>
          <a:xfrm>
            <a:off x="1028160" y="1037082"/>
            <a:ext cx="585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4" name="QB_4_AS.157_1#2e0ec1a28?vop=1&amp;pid=8b8971d38&amp;color=0,0,0&amp;vtp=1&amp;bbb=1&amp;hb=1"/>
          <p:cNvSpPr/>
          <p:nvPr/>
        </p:nvSpPr>
        <p:spPr>
          <a:xfrm>
            <a:off x="832104" y="149098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句意为：到了明清时期，苏州、杭州等地区以其精湛的制扇技艺闻名，将扇子变成日常生活中的珍品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空处修饰名词短语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，应用形容词性物主代词。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8_1#6578c3481?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4_AN.159_1#6578c3481.blank?vop=1&amp;pid=8b8971d38&amp;color=0,0,0&amp;vpa=58&amp;vtp=1&amp;bbb=1"/>
          <p:cNvSpPr/>
          <p:nvPr/>
        </p:nvSpPr>
        <p:spPr>
          <a:xfrm>
            <a:off x="1078960" y="1024382"/>
            <a:ext cx="598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truly</a:t>
            </a:r>
            <a:endParaRPr lang="en-US" altLang="zh-CN" dirty="0"/>
          </a:p>
        </p:txBody>
      </p:sp>
      <p:sp>
        <p:nvSpPr>
          <p:cNvPr id="4" name="QB_4_AS.160_1#6578c3481?vop=1&amp;pid=8b8971d3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句意为：扇子确实植根于中国文化之中，它标志着社会地位，通过艺术表达情感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，并在节庆中扮演重要角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。设空处修饰谓语are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rooted，应用副词，truly意为“确实”。</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61_1#c78504c40?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4_AN.162_1#c78504c40.blank?vop=1&amp;pid=8b8971d38&amp;color=0,0,0&amp;vpa=59&amp;vtp=1&amp;bbb=1"/>
          <p:cNvSpPr/>
          <p:nvPr/>
        </p:nvSpPr>
        <p:spPr>
          <a:xfrm>
            <a:off x="10789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4" name="QB_4_AS.163_1#c78504c40?vop=1&amp;pid=8b8971d3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句意为：2006年，它被列入国家级非物质文化遗产，受益于各类培训项目（的扶持）。benefit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from为固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中获益”。</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64_1#e4c76c945?vop=1&amp;pid=8b8971d3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4_AN.165_1#e4c76c945.blank?vop=1&amp;pid=8b8971d38&amp;color=0,0,0&amp;vpa=60&amp;vtp=1&amp;bbb=1"/>
          <p:cNvSpPr/>
          <p:nvPr/>
        </p:nvSpPr>
        <p:spPr>
          <a:xfrm>
            <a:off x="1167860" y="1024382"/>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
        <p:nvSpPr>
          <p:cNvPr id="4" name="QB_4_AS.166_1#e4c76c945?vop=1&amp;pid=8b8971d38&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句意为：扇子元素还为现代时尚和装饰带来灵感，并且通过文化交流，中国扇子在全球流行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gain的宾语，且其前有形容词global修饰，应用名词popularity，其为不可数名词。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e24ff12d?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a:t>
            </a:r>
            <a:endParaRPr lang="en-US" altLang="zh-CN" sz="2200" dirty="0"/>
          </a:p>
        </p:txBody>
      </p:sp>
      <p:sp>
        <p:nvSpPr>
          <p:cNvPr id="3" name="QO_3_BD.167_1#78132d0d6?vop=1&amp;pid=4e24ff12d&amp;color=0,0,0&amp;vtp=1&amp;bbb=1&amp;hb=1"/>
          <p:cNvSpPr/>
          <p:nvPr/>
        </p:nvSpPr>
        <p:spPr>
          <a:xfrm>
            <a:off x="832104" y="1422400"/>
            <a:ext cx="10533888" cy="32878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湖北黄冈春一中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假定你是李华，你校将以“4月22日——世界地球日”为主题，举办一场英</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语征文比赛。请你以“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Now!”为题，写一篇短文投稿，内容包括：</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.说明倡导绿色生活的原因；</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.列举践行绿色生活的方法（至少三点）；</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.发出倡议。</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gn="ct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et's</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a:t>
            </a:r>
            <a:endParaRPr lang="en-US" altLang="zh-CN"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S.169_1#78132d0d6?vop=1&amp;pid=4e24ff12d&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p:txBody>
      </p:sp>
      <p:pic>
        <p:nvPicPr>
          <p:cNvPr id="3" name="QO_3_AS.169_2#78132d0d6?vop=1&amp;pid=4e24ff1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24480" y="1811655"/>
            <a:ext cx="6910070" cy="323469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68_1#78132d0d6?vop=1&amp;pid=4e24ff12d&amp;color=0,0,0&amp;vtp=1&amp;bt=1&amp;bbb=1&amp;hb=1"/>
          <p:cNvSpPr/>
          <p:nvPr/>
        </p:nvSpPr>
        <p:spPr>
          <a:xfrm>
            <a:off x="832104" y="1080000"/>
            <a:ext cx="10533888" cy="4542155"/>
          </a:xfrm>
          <a:prstGeom prst="rect">
            <a:avLst/>
          </a:prstGeom>
          <a:noFill/>
        </p:spPr>
        <p:txBody>
          <a:bodyPr wrap="none" lIns="0" tIns="0" rIns="0" bIns="0" rtlCol="0" anchor="t"/>
          <a:lstStyle/>
          <a:p>
            <a:pPr algn="l">
              <a:lnSpc>
                <a:spcPts val="33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gn="ctr">
              <a:lnSpc>
                <a:spcPts val="3300"/>
              </a:lnSpc>
            </a:pPr>
            <a:r>
              <a:rPr lang="en-US" altLang="zh-CN"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et's</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Now!</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development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economy,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many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human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activities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led</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series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environmental</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issues</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pollution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resource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reduction.Therefore,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important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adopt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lifestyle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various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ways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achieve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this.Firstly,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use</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reusable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items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waste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addition,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consider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alternative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modes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transport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cycling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walking</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carbon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emissions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also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promote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physical</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health</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a:t>
            </a:r>
            <a:endPar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句</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.Finally,protecting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natural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resources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crucial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daily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lives.</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strongly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urge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everyone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actively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participate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upcoming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environmental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protection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called</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“Let's</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Now!”</a:t>
            </a:r>
            <a:r>
              <a:rPr lang="en-US" altLang="zh-CN"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过去分词短语作定语）</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e33b790c?pid=830dcea89&amp;color=0,160,175&amp;vtp=1&amp;bt=1&amp;bbb=1"/>
          <p:cNvSpPr/>
          <p:nvPr/>
        </p:nvSpPr>
        <p:spPr>
          <a:xfrm>
            <a:off x="832104" y="108737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a:t>
            </a:r>
            <a:endParaRPr lang="en-US" altLang="zh-CN" sz="2200" dirty="0"/>
          </a:p>
        </p:txBody>
      </p:sp>
      <p:sp>
        <p:nvSpPr>
          <p:cNvPr id="3" name="QO_3_BD.170_1#eeb046f58?vop=1&amp;pid=de33b790c&amp;color=0,0,0&amp;vtp=1&amp;bbb=1&amp;hb=1"/>
          <p:cNvSpPr/>
          <p:nvPr/>
        </p:nvSpPr>
        <p:spPr>
          <a:xfrm>
            <a:off x="832104" y="1422400"/>
            <a:ext cx="10533888" cy="472440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河南信阳高级中学</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完整的短文。</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（巅峰）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blossoms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pounded</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metres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and</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metres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with</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our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running</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shoes,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marking</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the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path</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greatness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with</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every</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step.</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It</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endParaRPr lang="en-US" altLang="zh-CN" dirty="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170_1#eeb046f58?vop=1&amp;pid=de33b790c&amp;color=0,0,0&amp;vtp=1&amp;bbb=1&amp;hb=1"/>
          <p:cNvSpPr/>
          <p:nvPr/>
        </p:nvSpPr>
        <p:spPr>
          <a:xfrm>
            <a:off x="831850" y="1003300"/>
            <a:ext cx="10534015" cy="5105400"/>
          </a:xfrm>
          <a:prstGeom prst="rect">
            <a:avLst/>
          </a:prstGeom>
          <a:noFill/>
        </p:spPr>
        <p:txBody>
          <a:bodyPr wrap="none" lIns="0" tIns="0" rIns="0" bIns="0" rtlCol="0" anchor="t"/>
          <a:lstStyle/>
          <a:p>
            <a:pPr algn="l">
              <a:lnSpc>
                <a:spcPts val="3100"/>
              </a:lnSpc>
            </a:pP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was</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journey</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that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was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just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ours.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dream</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was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passed</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on</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from</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one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generation</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the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next.</a:t>
            </a:r>
            <a:endPar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cotton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cracked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flickered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gunshot,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：续写词数应为150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个左右。</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a:t>
            </a:r>
            <a:endParaRPr lang="en-US" altLang="zh-CN" sz="1800" dirty="0"/>
          </a:p>
          <a:p>
            <a:pPr algn="l">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#1.2.2</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_1#e9b541270?vop=1&amp;pid=6e7e514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7_1#e9b541270.bracket?vop=1&amp;pid=6e7e514e2&amp;color=0,0,0&amp;vpa=2&amp;vtp=1"/>
          <p:cNvSpPr/>
          <p:nvPr/>
        </p:nvSpPr>
        <p:spPr>
          <a:xfrm>
            <a:off x="7276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6_2#e9b541270.choices?vop=1&amp;pid=6e7e514e2&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endParaRPr lang="en-US" altLang="zh-CN" sz="1800" dirty="0"/>
          </a:p>
        </p:txBody>
      </p:sp>
      <p:sp>
        <p:nvSpPr>
          <p:cNvPr id="5" name="QC_4_AS.8_1#e9b541270?vop=1&amp;pid=6e7e514e2&amp;color=0,0,0&amp;vtp=1&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细节理解题。根据文章框图中TRAINS—Electricity部分的内容可知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，一些火车已经通过铁轨或电线实现了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电气化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，其他的火车也可以用非常简单的方法实现电气化，所以火车实现绿色转型相对容易。故选C项。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S.172_1#eeb046f58?vop=1&amp;pid=de33b790c&amp;color=0,0,0&amp;vtp=1&amp;bt=1&amp;bbb=1&amp;hb=1"/>
          <p:cNvSpPr/>
          <p:nvPr/>
        </p:nvSpPr>
        <p:spPr>
          <a:xfrm>
            <a:off x="832104" y="1080000"/>
            <a:ext cx="10533888" cy="32848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本文以人物为线索展开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作者和父亲都很期待作者能在高中最后一年的越野赛跑上获得好成绩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比赛刚开始时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作者感觉良好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节预测</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由续写第一段首句内容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毫无征兆地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我的体力耗尽了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第一段可描写作者在体力耗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尽的情况下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如何尽力跑过终点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由续写第二段首句内容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我低声说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很抱歉我让你失望了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第二段可描写父亲安慰作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者说他并没有失望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续写线索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突然体力耗尽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努力跑过终点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觉得让父亲失望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得到父亲的安慰</a:t>
            </a:r>
            <a:endParaRPr lang="en-US" altLang="zh-CN" dirty="0"/>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71_1#eeb046f58?vop=1&amp;pid=de33b790c&amp;color=0,0,0&amp;vtp=1&amp;bt=1&amp;bbb=1&amp;hb=1"/>
          <p:cNvSpPr/>
          <p:nvPr/>
        </p:nvSpPr>
        <p:spPr>
          <a:xfrm>
            <a:off x="832104" y="1080000"/>
            <a:ext cx="10533888" cy="5029200"/>
          </a:xfrm>
          <a:prstGeom prst="rect">
            <a:avLst/>
          </a:prstGeom>
          <a:noFill/>
        </p:spPr>
        <p:txBody>
          <a:bodyPr wrap="none" lIns="0" tIns="0" rIns="0" bIns="0" rtlCol="0" anchor="t"/>
          <a:lstStyle/>
          <a:p>
            <a:pPr algn="l">
              <a:lnSpc>
                <a:spcPts val="33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However</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warning,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strength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running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lungs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fought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enough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feet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transformed</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bricks.Neck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greatest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rivals,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sprint,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glory</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buckled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legs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gave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way</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时间状语从句）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Nothing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weight. 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weak</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1" i="0">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1"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jelly</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knew</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victory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destroyed</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让步状语从句）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strength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crawled,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metre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metre</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across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 Shame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pulsed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through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veins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squatted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pulled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arms</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whispered,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sorry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gentle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smile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 Sometimes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things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just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happen. 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matters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best</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（表语从句）</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Lifting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face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现在分词短语作状语）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eyes</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saw</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sweat</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71_1#eeb046f58?vop=1&amp;pid=de33b790c&amp;color=0,0,0&amp;vtp=1&amp;bt=1&amp;bbb=1&amp;hb=1"/>
          <p:cNvSpPr/>
          <p:nvPr/>
        </p:nvSpPr>
        <p:spPr>
          <a:xfrm>
            <a:off x="832104" y="1080000"/>
            <a:ext cx="10533888" cy="1608455"/>
          </a:xfrm>
          <a:prstGeom prst="rect">
            <a:avLst/>
          </a:prstGeom>
          <a:noFill/>
        </p:spPr>
        <p:txBody>
          <a:bodyPr wrap="none" lIns="0" tIns="0" rIns="0" bIns="0" rtlCol="0" anchor="t"/>
          <a:lstStyle/>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time,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distance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together</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flashed</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across</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mind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hard.What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asked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instant,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still. 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reached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holding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tears,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“Don't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true?”</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_1#a18bae219?vop=1&amp;pid=6e7e514e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transition?(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10_1#a18bae219.bracket?vop=1&amp;pid=6e7e514e2&amp;color=0,0,0&amp;vpa=3&amp;vtp=1"/>
          <p:cNvSpPr/>
          <p:nvPr/>
        </p:nvSpPr>
        <p:spPr>
          <a:xfrm>
            <a:off x="6590189"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9_2#a18bae219.choices?vop=1&amp;pid=6e7e514e2&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endParaRPr lang="en-US" altLang="zh-CN" sz="1800" dirty="0"/>
          </a:p>
        </p:txBody>
      </p:sp>
      <p:sp>
        <p:nvSpPr>
          <p:cNvPr id="5" name="QC_4_AS.11_1#a18bae219?vop=1&amp;pid=6e7e514e2&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细节理解题。根据最后一段最后一句中维普克说的话“We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used”可知，维普克认为要加快发展绿色能源，在可再生能源（绿色能源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方面投入更多的精力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5010b1b1?pid=830dcea8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3_BD.12_1#43b99a1c3?vop=1&amp;pid=f5010b1b1&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主题：提供免费书籍 | 词数：约343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福建龙岩</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（门廊）. 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endParaRPr lang="en-US" altLang="zh-CN" sz="1800" dirty="0"/>
          </a:p>
          <a:p>
            <a:pPr>
              <a:lnSpc>
                <a:spcPct val="150000"/>
              </a:lnSpc>
            </a:pP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27526</Words>
  <Application>WPS 演示</Application>
  <PresentationFormat>宽屏</PresentationFormat>
  <Paragraphs>718</Paragraphs>
  <Slides>72</Slides>
  <Notes>64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72</vt:i4>
      </vt:variant>
    </vt:vector>
  </HeadingPairs>
  <TitlesOfParts>
    <vt:vector size="87"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2025-11-03T11:10:00Z</dcterms:created>
  <dcterms:modified xsi:type="dcterms:W3CDTF">2025-11-06T12:37:16Z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933E5F5FC87C4921B9C408AB5D37AE98_12</vt:lpwstr>
  </property>
  <property fmtid="{D5CDD505-2E9C-101B-9397-08002B2CF9AE}" pid="3" name="KSOProductBuildVer">
    <vt:lpwstr>2052-12.1.0.22529</vt:lpwstr>
  </property>
</Properties>
</file>