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0" d="100"/>
          <a:sy n="60" d="100"/>
        </p:scale>
        <p:origin x="72" y="4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901cac31e46103c3b209a85#tid=690876e07025800008f0b67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5.xml"/><Relationship Id="rId3"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image" Target="../media/image7.jpe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5.xml"/><Relationship Id="rId3"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image" Target="../media/image5.jpe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5.xml"/><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5.xml"/><Relationship Id="rId3"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image" Target="../media/image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5.xml"/><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5.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8.jpe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5.xml"/><Relationship Id="rId3"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5.xml"/><Relationship Id="rId3"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5.xml"/><Relationship Id="rId2" Type="http://schemas.openxmlformats.org/officeDocument/2006/relationships/image" Target="../media/image6.jpeg"/><Relationship Id="rId1" Type="http://schemas.openxmlformats.org/officeDocument/2006/relationships/image" Target="../media/image5.jpe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5.xml"/><Relationship Id="rId2" Type="http://schemas.openxmlformats.org/officeDocument/2006/relationships/image" Target="../media/image6.jpeg"/><Relationship Id="rId1" Type="http://schemas.openxmlformats.org/officeDocument/2006/relationships/image" Target="../media/image7.jpe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5.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50a720480?pid=c8d0b6393&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49824" y="1080000"/>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50a720480?pid=c8d0b6393&amp;color=0,0,0&amp;vtp=1&amp;bbb=1"/>
          <p:cNvSpPr/>
          <p:nvPr/>
        </p:nvSpPr>
        <p:spPr>
          <a:xfrm>
            <a:off x="832104" y="1518404"/>
            <a:ext cx="10533888" cy="16040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）作出反应</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；回应</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对某事物作出反应</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；反抗</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Young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people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sometimes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react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against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traditional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customs.</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年轻人有时会反对传统习俗</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#63</a:t>
            </a:r>
            <a:endParaRPr lang="en-US" altLang="zh-CN" sz="1800" dirty="0"/>
          </a:p>
        </p:txBody>
      </p:sp>
      <p:pic>
        <p:nvPicPr>
          <p:cNvPr id="4" name="P_3_BD#50a720480?pid=c8d0b6393&amp;color=0,0,0&amp;tib=255,255,255&amp;iip=10&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2917119"/>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3_BD#50a720480?pid=c8d0b639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468112" y="3245604"/>
            <a:ext cx="1252728"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P_3_BD#50a720480?pid=c8d0b6393&amp;color=0,0,0&amp;vtp=1&amp;bbb=1&amp;hb=1"/>
          <p:cNvSpPr/>
          <p:nvPr/>
        </p:nvSpPr>
        <p:spPr>
          <a:xfrm>
            <a:off x="832104" y="3677404"/>
            <a:ext cx="10533888" cy="16129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【北京2024】However,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hedgehogs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reactions</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inputs.</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a:t>
            </a:r>
            <a:r>
              <a:rPr lang="zh-CN" altLang="en-US"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拥有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刺猬</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型思维方式的人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仍然对他人的反应和意见持开放态度</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/rɪˈfɜ:/</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.提到；谈到；参考，查阅；涉及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，关于</a:t>
            </a:r>
            <a:endParaRPr lang="en-US" altLang="zh-CN" sz="1800" dirty="0"/>
          </a:p>
          <a:p>
            <a:pPr>
              <a:lnSpc>
                <a:spcPts val="3200"/>
              </a:lnSpc>
            </a:pPr>
            <a:r>
              <a:rPr lang="en-US" altLang="zh-CN" b="0" i="0">
                <a:solidFill>
                  <a:srgbClr val="00A0AF"/>
                </a:solidFill>
                <a:latin typeface="Times New Roman" panose="02020603050405020304" pitchFamily="34" charset="0"/>
                <a:ea typeface="楷体" panose="02010609060101010101" pitchFamily="34" charset="-122"/>
                <a:cs typeface="Times New Roman" panose="02020603050405020304" pitchFamily="34" charset="-120"/>
              </a:rPr>
              <a:t>联想词</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.reference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#67</a:t>
            </a:r>
            <a:endParaRPr lang="en-US" altLang="zh-CN"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50a720480?pid=c8d0b6393&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49824" y="1080000"/>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50a720480?pid=c8d0b6393&amp;color=0,0,0&amp;mp=1&amp;vtp=1&amp;bbb=1"/>
          <p:cNvSpPr/>
          <p:nvPr/>
        </p:nvSpPr>
        <p:spPr>
          <a:xfrm>
            <a:off x="832104" y="1518404"/>
            <a:ext cx="10533888" cy="11849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提到；查阅</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；关于</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被称作</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was</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referred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father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atomic</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bomb”.</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他被誉为</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原子弹之父</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#71</a:t>
            </a:r>
            <a:endParaRPr lang="en-US" altLang="zh-CN" sz="1800" dirty="0"/>
          </a:p>
        </p:txBody>
      </p:sp>
      <p:pic>
        <p:nvPicPr>
          <p:cNvPr id="4" name="P_3_BD#50a720480?pid=c8d0b6393&amp;color=0,0,0&amp;tib=255,255,255&amp;iip=1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2492939"/>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3_BD#50a720480?pid=c8d0b639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468112" y="2839204"/>
            <a:ext cx="1252728"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P_3_BD#50a720480?pid=c8d0b6393&amp;color=0,0,0&amp;vtp=1&amp;bbb=1&amp;hb=1"/>
          <p:cNvSpPr/>
          <p:nvPr/>
        </p:nvSpPr>
        <p:spPr>
          <a:xfrm>
            <a:off x="832104" y="3271004"/>
            <a:ext cx="10533888" cy="16129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【全国二2025】What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段中画线的单词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是什么</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espond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/rɪˈspɒnd/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.回应</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，回复</a:t>
            </a:r>
            <a:endParaRPr lang="en-US" altLang="zh-CN" sz="1800" dirty="0"/>
          </a:p>
          <a:p>
            <a:pPr>
              <a:lnSpc>
                <a:spcPts val="3200"/>
              </a:lnSpc>
            </a:pPr>
            <a:r>
              <a:rPr lang="en-US" altLang="zh-CN" b="0" i="0">
                <a:solidFill>
                  <a:srgbClr val="00A0AF"/>
                </a:solidFill>
                <a:latin typeface="Times New Roman" panose="02020603050405020304" pitchFamily="34" charset="0"/>
                <a:ea typeface="楷体" panose="02010609060101010101" pitchFamily="34" charset="-122"/>
                <a:cs typeface="Times New Roman" panose="02020603050405020304" pitchFamily="34" charset="-120"/>
              </a:rPr>
              <a:t>联想词</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A0AF"/>
                </a:solidFill>
                <a:latin typeface="Times New Roman" panose="02020603050405020304" pitchFamily="34" charset="0"/>
                <a:ea typeface="楷体" panose="02010609060101010101" pitchFamily="34" charset="-122"/>
                <a:cs typeface="Times New Roman" panose="02020603050405020304" pitchFamily="34" charset="-120"/>
              </a:rPr>
              <a:t>近义词</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#75</a:t>
            </a:r>
            <a:endParaRPr lang="en-US" altLang="zh-CN"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50a720480?pid=c8d0b6393&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49824" y="1080000"/>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50a720480?pid=c8d0b6393&amp;color=0,0,0&amp;mp=1&amp;vtp=1&amp;bbb=1"/>
          <p:cNvSpPr/>
          <p:nvPr/>
        </p:nvSpPr>
        <p:spPr>
          <a:xfrm>
            <a:off x="832104" y="1518403"/>
            <a:ext cx="10533888" cy="150876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作出反应；</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回复</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espond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回复</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When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asked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about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company's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future,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director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responded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remained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optimistic.</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当被问到公</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29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司的未来的时候</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经理回答说他依然乐观</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#79</a:t>
            </a:r>
            <a:endParaRPr lang="en-US" altLang="zh-CN" sz="1800" dirty="0"/>
          </a:p>
        </p:txBody>
      </p:sp>
      <p:pic>
        <p:nvPicPr>
          <p:cNvPr id="4" name="P_3_BD#50a720480?pid=c8d0b6393&amp;color=0,0,0&amp;mp=1&amp;tib=255,255,255&amp;iip=1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2443249"/>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3_BD#50a720480?pid=c8d0b6393&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449824" y="3144004"/>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P_3_BD#50a720480?pid=c8d0b6393&amp;color=0,0,0&amp;vtp=1&amp;bbb=1"/>
          <p:cNvSpPr/>
          <p:nvPr/>
        </p:nvSpPr>
        <p:spPr>
          <a:xfrm>
            <a:off x="832104" y="3575804"/>
            <a:ext cx="10533888" cy="72136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.回答，答复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；反应</a:t>
            </a:r>
            <a:endParaRPr lang="en-US" altLang="zh-CN" sz="1800" dirty="0"/>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作为对</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的反应/答复</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#82</a:t>
            </a:r>
            <a:endParaRPr lang="en-US" altLang="zh-CN" sz="1800" dirty="0"/>
          </a:p>
        </p:txBody>
      </p:sp>
      <p:pic>
        <p:nvPicPr>
          <p:cNvPr id="8" name="P_3_BD#50a720480?pid=c8d0b639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468112" y="4426704"/>
            <a:ext cx="1252728"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9" name="P_3_BD#50a720480?pid=c8d0b6393&amp;color=0,0,0&amp;vtp=1&amp;bbb=1&amp;hb=1"/>
          <p:cNvSpPr/>
          <p:nvPr/>
        </p:nvSpPr>
        <p:spPr>
          <a:xfrm>
            <a:off x="832104" y="4858504"/>
            <a:ext cx="10533888" cy="111506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【天津2023年6月】We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respond</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我们对故事有反应</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尤其是当</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故事中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有情感细节时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29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/tʃɑ:dʒ/</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.主管；负责；照管</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.（向</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）收费；指控；控告；充电</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#85</a:t>
            </a:r>
            <a:endParaRPr lang="en-US" altLang="zh-CN"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50a720480?pid=c8d0b6393&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49824" y="1080000"/>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50a720480?pid=c8d0b6393&amp;color=0,0,0&amp;mp=1&amp;vtp=1&amp;bbb=1"/>
          <p:cNvSpPr/>
          <p:nvPr/>
        </p:nvSpPr>
        <p:spPr>
          <a:xfrm>
            <a:off x="832104" y="1518404"/>
            <a:ext cx="10533888" cy="24422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/负责</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在某人的照料下</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（向某人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）收费</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）某事指控某人</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child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under</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my</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charge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until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mother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returns.</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孩子在她妈妈回来前由我照顾</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charged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她向我收取了车费</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#92</a:t>
            </a:r>
            <a:endParaRPr lang="en-US" altLang="zh-CN" sz="1800" dirty="0"/>
          </a:p>
        </p:txBody>
      </p:sp>
      <p:pic>
        <p:nvPicPr>
          <p:cNvPr id="4" name="P_3_BD#50a720480?pid=c8d0b6393&amp;color=0,0,0&amp;mp=1&amp;tib=255,255,255&amp;iip=13&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3367016"/>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3_BD#50a720480?pid=c8d0b6393&amp;color=0,0,0&amp;tib=255,255,255&amp;iip=14&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3752778"/>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P_3_BD#50a720480?pid=c8d0b639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468112" y="4071104"/>
            <a:ext cx="1252728"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9" name="P_3_BD#50a720480?pid=c8d0b6393&amp;color=0,0,0&amp;vtp=1&amp;bbb=1&amp;hb=1"/>
          <p:cNvSpPr/>
          <p:nvPr/>
        </p:nvSpPr>
        <p:spPr>
          <a:xfrm>
            <a:off x="832104" y="4502904"/>
            <a:ext cx="10533888" cy="11849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【全国一2025】The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Eastern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philosophy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Ningning,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in charge</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据展览负责人屠宁宁介绍,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黑</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白棋子的移动反映了东方哲学的基本理念</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#94</a:t>
            </a:r>
            <a:endParaRPr lang="en-US" altLang="zh-CN"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c8d0b6393.fixed?pid=76540a73f&amp;color=165,74,151&amp;vtp=1&amp;bbb=1"/>
          <p:cNvSpPr/>
          <p:nvPr/>
        </p:nvSpPr>
        <p:spPr>
          <a:xfrm>
            <a:off x="2386584" y="1618488"/>
            <a:ext cx="7223760" cy="923544"/>
          </a:xfrm>
          <a:prstGeom prst="rect">
            <a:avLst/>
          </a:prstGeom>
          <a:noFill/>
        </p:spPr>
        <p:txBody>
          <a:bodyPr wrap="none" lIns="0" tIns="0" rIns="0" bIns="0" rtlCol="0" anchor="ctr"/>
          <a:lstStyle/>
          <a:p>
            <a:pPr algn="ctr">
              <a:lnSpc>
                <a:spcPts val="66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词汇攻略1</a:t>
            </a:r>
            <a:endParaRPr lang="en-US" altLang="zh-CN" sz="5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3_BD#50a720480?pid=c8d0b6393&amp;color=0,0,0&amp;vtp=1&amp;bt=1&amp;bbb=1"/>
          <p:cNvSpPr/>
          <p:nvPr/>
        </p:nvSpPr>
        <p:spPr>
          <a:xfrm>
            <a:off x="832104" y="1080000"/>
            <a:ext cx="10533888" cy="74295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/pəˈfɔ:məns/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.表演</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；演出</a:t>
            </a:r>
            <a:endParaRPr lang="en-US" altLang="zh-CN" sz="1800" dirty="0"/>
          </a:p>
          <a:p>
            <a:pPr>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义词</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altLang="zh-CN" sz="1800" dirty="0"/>
          </a:p>
        </p:txBody>
      </p:sp>
      <p:pic>
        <p:nvPicPr>
          <p:cNvPr id="3" name="P_3_BD#50a720480?pid=c8d0b639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49824" y="1951093"/>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3_BD#50a720480?pid=c8d0b6393&amp;color=0,0,0&amp;vtp=1&amp;bbb=1"/>
          <p:cNvSpPr/>
          <p:nvPr/>
        </p:nvSpPr>
        <p:spPr>
          <a:xfrm>
            <a:off x="832104" y="2382893"/>
            <a:ext cx="10533888" cy="1149985"/>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表演节目</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2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Our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class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will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put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performance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about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traditional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Chinese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poetry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school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festival.</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我们班将</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0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在学校艺术节上表演一场关于中国传统诗歌的节目</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sz="1800" dirty="0"/>
          </a:p>
        </p:txBody>
      </p:sp>
      <p:pic>
        <p:nvPicPr>
          <p:cNvPr id="5" name="P_3_BD#50a720480?pid=c8d0b6393&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2942487"/>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3_BD#50a720480?pid=c8d0b639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449824" y="3675435"/>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P_3_BD#50a720480?pid=c8d0b6393&amp;color=0,0,0&amp;vtp=1&amp;bbb=1"/>
          <p:cNvSpPr/>
          <p:nvPr/>
        </p:nvSpPr>
        <p:spPr>
          <a:xfrm>
            <a:off x="832104" y="4107235"/>
            <a:ext cx="10533888" cy="1962785"/>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①perform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.表演</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.做；履行；执行</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.工作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，运转</a:t>
            </a:r>
            <a:endParaRPr lang="en-US" altLang="zh-CN" sz="1800" dirty="0"/>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erform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中起</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作用</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2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Teachers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perform</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crucial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role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helping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students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develop</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good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study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habits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build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confidence.</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教师</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2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在帮助学生养成良好的学习习惯和树立信心方面起着至关重要的作用</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0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②performer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.表演者；演出者；演员</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#10</a:t>
            </a:r>
            <a:endParaRPr lang="en-US" altLang="zh-CN" sz="1800" dirty="0"/>
          </a:p>
        </p:txBody>
      </p:sp>
      <p:pic>
        <p:nvPicPr>
          <p:cNvPr id="9" name="P_3_BD#50a720480?pid=c8d0b6393&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5080023"/>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50a720480?pid=c8d0b6393&amp;color=0,0,0&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68112" y="1080000"/>
            <a:ext cx="1252728"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50a720480?pid=c8d0b6393&amp;color=0,0,0&amp;vtp=1&amp;bbb=1&amp;hb=1"/>
          <p:cNvSpPr/>
          <p:nvPr/>
        </p:nvSpPr>
        <p:spPr>
          <a:xfrm>
            <a:off x="832104" y="1518404"/>
            <a:ext cx="10533888" cy="20320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【全国甲2024】We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showcase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Harvard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performances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我们期待着欢迎您的到来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届时</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我们将通过表演</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艺术展览和艺术创作活动来展示哈佛艺术界的创造力</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alented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/ˈtæləntɪd/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.有才能的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；有天资的</a:t>
            </a:r>
            <a:endParaRPr lang="en-US" altLang="zh-CN" sz="1800" dirty="0"/>
          </a:p>
          <a:p>
            <a:pPr>
              <a:lnSpc>
                <a:spcPts val="3200"/>
              </a:lnSpc>
            </a:pPr>
            <a:r>
              <a:rPr lang="en-US" altLang="zh-CN" b="0" i="0">
                <a:solidFill>
                  <a:srgbClr val="00A0AF"/>
                </a:solidFill>
                <a:latin typeface="Times New Roman" panose="02020603050405020304" pitchFamily="34" charset="0"/>
                <a:ea typeface="楷体" panose="02010609060101010101" pitchFamily="34" charset="-122"/>
                <a:cs typeface="Times New Roman" panose="02020603050405020304" pitchFamily="34" charset="-120"/>
              </a:rPr>
              <a:t>近义词</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.gifted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dirty="0"/>
          </a:p>
        </p:txBody>
      </p:sp>
      <p:pic>
        <p:nvPicPr>
          <p:cNvPr id="4" name="P_3_BD#50a720480?pid=c8d0b639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449824" y="3652004"/>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P_3_BD#50a720480?pid=c8d0b6393&amp;color=0,0,0&amp;vtp=1&amp;bbb=1"/>
          <p:cNvSpPr/>
          <p:nvPr/>
        </p:nvSpPr>
        <p:spPr>
          <a:xfrm>
            <a:off x="832104" y="4083804"/>
            <a:ext cx="10533888" cy="7658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方面有天赋</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talented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painting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national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awards.</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她在绘画方面有天赋</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还获得了国家级奖项</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#17</a:t>
            </a:r>
            <a:endParaRPr lang="en-US" altLang="zh-CN" sz="1800" dirty="0"/>
          </a:p>
        </p:txBody>
      </p:sp>
      <p:pic>
        <p:nvPicPr>
          <p:cNvPr id="6" name="P_3_BD#50a720480?pid=c8d0b6393&amp;color=0,0,0&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8138" y="4634158"/>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50a720480?pid=c8d0b6393&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49824" y="1080000"/>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50a720480?pid=c8d0b6393&amp;color=0,0,0&amp;mp=1&amp;vtp=1&amp;bbb=1"/>
          <p:cNvSpPr/>
          <p:nvPr/>
        </p:nvSpPr>
        <p:spPr>
          <a:xfrm>
            <a:off x="832104" y="1518404"/>
            <a:ext cx="10533888" cy="20231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；才能</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天赋</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show</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talent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显示出</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天赋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Even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without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training,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has</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talent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solving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complex</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maths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problems.</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即使没受过训练</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他也有解</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决复杂数学题的天赋</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#22</a:t>
            </a:r>
            <a:endParaRPr lang="en-US" altLang="zh-CN" sz="1800" dirty="0"/>
          </a:p>
        </p:txBody>
      </p:sp>
      <p:pic>
        <p:nvPicPr>
          <p:cNvPr id="5" name="P_3_BD#50a720480?pid=c8d0b6393&amp;color=0,0,0&amp;tib=255,255,255&amp;iip=4&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2930136"/>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3_BD#50a720480?pid=c8d0b639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468112" y="3652004"/>
            <a:ext cx="1252728"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P_3_BD#50a720480?pid=c8d0b6393&amp;color=0,0,0&amp;vtp=1&amp;bbb=1&amp;hb=1"/>
          <p:cNvSpPr/>
          <p:nvPr/>
        </p:nvSpPr>
        <p:spPr>
          <a:xfrm>
            <a:off x="832104" y="4083804"/>
            <a:ext cx="10533888" cy="11849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【天津2020年7月】I've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talented</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我听说你是一位才华横溢的年轻女性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而且我还发现你既迷人又聪慧</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/ˈfɪɡə/</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.人像，人形；数字；身材</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.计算；认为</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#25</a:t>
            </a:r>
            <a:endParaRPr lang="en-US" altLang="zh-CN"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50a720480?pid=c8d0b6393&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49824" y="1080000"/>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50a720480?pid=c8d0b6393&amp;color=0,0,0&amp;mp=1&amp;vtp=1&amp;bbb=1"/>
          <p:cNvSpPr/>
          <p:nvPr/>
        </p:nvSpPr>
        <p:spPr>
          <a:xfrm>
            <a:off x="832104" y="1518404"/>
            <a:ext cx="10533888" cy="20231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保持身材</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igure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理解；弄清楚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；计算出</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igure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认为</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figure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practising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English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every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day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key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improving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speaking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skills.</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我认为每天练习英</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语是提高我的口语能力的关键</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#30</a:t>
            </a:r>
            <a:endParaRPr lang="en-US" altLang="zh-CN" sz="1800" dirty="0"/>
          </a:p>
        </p:txBody>
      </p:sp>
      <p:pic>
        <p:nvPicPr>
          <p:cNvPr id="4" name="P_3_BD#50a720480?pid=c8d0b6393&amp;color=0,0,0&amp;tib=255,255,255&amp;iip=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2942836"/>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3_BD#50a720480?pid=c8d0b639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468112" y="3652004"/>
            <a:ext cx="1252728"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P_3_BD#50a720480?pid=c8d0b6393&amp;color=0,0,0&amp;vtp=1&amp;bbb=1&amp;hb=1"/>
          <p:cNvSpPr/>
          <p:nvPr/>
        </p:nvSpPr>
        <p:spPr>
          <a:xfrm>
            <a:off x="832104" y="4083804"/>
            <a:ext cx="10533888" cy="16040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【全国甲2024】That's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figure</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那就是为什么本期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作家文摘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旨在帮助你弄清楚</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如何为你正在进行的任何类型的写作写出最佳结尾</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/spɒt/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.（圆）点；斑点；污渍；地点；处所</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.发现；认出</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#33</a:t>
            </a:r>
            <a:endParaRPr lang="en-US" altLang="zh-CN"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50a720480?pid=c8d0b6393&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49824" y="1080000"/>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50a720480?pid=c8d0b6393&amp;color=0,0,0&amp;mp=1&amp;vtp=1&amp;bbb=1"/>
          <p:cNvSpPr/>
          <p:nvPr/>
        </p:nvSpPr>
        <p:spPr>
          <a:xfrm>
            <a:off x="832104" y="1518404"/>
            <a:ext cx="10533888" cy="37084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立即；在现场（=on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使某人难堪</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发现某人正在做</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满是</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的斑点</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spotted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brother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playing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video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games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when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opened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door.</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当我打开门时</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我发现哥哥正在玩电</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子游戏</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sky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was</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spotted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stars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clear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night.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晴朗的夜晚</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天空中繁星点点</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striking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/ˈstraɪkɪŋ/</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.惊人的；显著的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2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楷体" panose="02010609060101010101" pitchFamily="34" charset="-122"/>
                <a:cs typeface="Times New Roman" panose="02020603050405020304" pitchFamily="34" charset="-120"/>
              </a:rPr>
              <a:t>近义词</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1"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adj</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.dramatic;</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remarkable</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#42</a:t>
            </a:r>
            <a:endParaRPr lang="en-US" altLang="zh-CN" sz="1800" dirty="0"/>
          </a:p>
        </p:txBody>
      </p:sp>
      <p:pic>
        <p:nvPicPr>
          <p:cNvPr id="4" name="P_3_BD#50a720480?pid=c8d0b6393&amp;color=0,0,0&amp;tib=255,255,255&amp;iip=6&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3367016"/>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3_BD#50a720480?pid=c8d0b6393&amp;color=0,0,0&amp;tib=255,255,255&amp;iip=7&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4189976"/>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50a720480?pid=c8d0b6393&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49824" y="1080000"/>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50a720480?pid=c8d0b6393&amp;color=0,0,0&amp;mp=1&amp;vtp=1&amp;bbb=1&amp;hb=1"/>
          <p:cNvSpPr/>
          <p:nvPr/>
        </p:nvSpPr>
        <p:spPr>
          <a:xfrm>
            <a:off x="832104" y="1518404"/>
            <a:ext cx="10533888" cy="32804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.罢工</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击，打；撞击；侵袭；突然想到；让（某人）觉得；擦（火柴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）；敲</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（钟）</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在罢工</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身体部位</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打某人的某部位</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撞上</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某人突然想起</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sb/sth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被某人</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/某物打动</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struck</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him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left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his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keys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home.</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他突然想起他把钥匙忘在家里了</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#50</a:t>
            </a:r>
            <a:endParaRPr lang="en-US" altLang="zh-CN" dirty="0"/>
          </a:p>
        </p:txBody>
      </p:sp>
      <p:pic>
        <p:nvPicPr>
          <p:cNvPr id="4" name="P_3_BD#50a720480?pid=c8d0b6393&amp;color=0,0,0&amp;tib=255,255,255&amp;iip=8&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8138" y="4601139"/>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_BD#50a720480?pid=c8d0b6393&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68112" y="1080000"/>
            <a:ext cx="1252728"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_BD#50a720480?pid=c8d0b6393&amp;color=0,0,0&amp;mp=1&amp;vtp=1&amp;bbb=1&amp;hb=1"/>
          <p:cNvSpPr/>
          <p:nvPr/>
        </p:nvSpPr>
        <p:spPr>
          <a:xfrm>
            <a:off x="832104" y="1518404"/>
            <a:ext cx="10533888" cy="20320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【北京2024】The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striking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尽管美德的相对排序可能因社会群</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体的历史和环境而有所不同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但跨文化的道德美德的相似性是显著的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/riˈækʃən/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.反应</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；回应</a:t>
            </a:r>
            <a:endParaRPr lang="en-US" altLang="zh-CN" sz="1800" dirty="0"/>
          </a:p>
          <a:p>
            <a:pPr>
              <a:lnSpc>
                <a:spcPts val="3200"/>
              </a:lnSpc>
            </a:pPr>
            <a:r>
              <a:rPr lang="en-US" altLang="zh-CN" b="0" i="0">
                <a:solidFill>
                  <a:srgbClr val="00A0AF"/>
                </a:solidFill>
                <a:latin typeface="Times New Roman" panose="02020603050405020304" pitchFamily="34" charset="0"/>
                <a:ea typeface="楷体" panose="02010609060101010101" pitchFamily="34" charset="-122"/>
                <a:cs typeface="Times New Roman" panose="02020603050405020304" pitchFamily="34" charset="-120"/>
              </a:rPr>
              <a:t>联想词</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.reactive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#54</a:t>
            </a:r>
            <a:endParaRPr lang="en-US" altLang="zh-CN" dirty="0"/>
          </a:p>
        </p:txBody>
      </p:sp>
      <p:pic>
        <p:nvPicPr>
          <p:cNvPr id="4" name="P_3_BD#50a720480?pid=c8d0b6393&amp;color=0,0,0&amp;mp=1&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449824" y="3652004"/>
            <a:ext cx="1289304"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P_3_BD#50a720480?pid=c8d0b6393&amp;color=0,0,0&amp;mp=1&amp;vtp=1&amp;bbb=1"/>
          <p:cNvSpPr/>
          <p:nvPr/>
        </p:nvSpPr>
        <p:spPr>
          <a:xfrm>
            <a:off x="832104" y="4083804"/>
            <a:ext cx="10533888" cy="11849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作为对</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的反应</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sb/sth  对某人/某事物的反应</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/回应</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reaction</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news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surprisingly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calm.</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她对这个消息的反应出奇地平静</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#58</a:t>
            </a:r>
            <a:endParaRPr lang="en-US" altLang="zh-CN" sz="1800" dirty="0"/>
          </a:p>
        </p:txBody>
      </p:sp>
      <p:pic>
        <p:nvPicPr>
          <p:cNvPr id="6" name="P_3_BD#50a720480?pid=c8d0b6393&amp;color=0,0,0&amp;mp=1&amp;tib=255,255,255&amp;iip=9&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8138" y="5058339"/>
            <a:ext cx="82296" cy="822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3888</Words>
  <Application>WPS 演示</Application>
  <PresentationFormat>宽屏</PresentationFormat>
  <Paragraphs>116</Paragraphs>
  <Slides>13</Slides>
  <Notes>13</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13</vt:i4>
      </vt:variant>
    </vt:vector>
  </HeadingPairs>
  <TitlesOfParts>
    <vt:vector size="28" baseType="lpstr">
      <vt:lpstr>Arial</vt:lpstr>
      <vt:lpstr>宋体</vt:lpstr>
      <vt:lpstr>Wingdings</vt:lpstr>
      <vt:lpstr>黑体</vt:lpstr>
      <vt:lpstr>黑体</vt:lpstr>
      <vt:lpstr>微软雅黑</vt:lpstr>
      <vt:lpstr>微软雅黑</vt:lpstr>
      <vt:lpstr>Times New Roman</vt:lpstr>
      <vt:lpstr>Times New Roman</vt:lpstr>
      <vt:lpstr>宋体</vt:lpstr>
      <vt:lpstr>楷体</vt:lpstr>
      <vt:lpstr>Calibri</vt:lpstr>
      <vt:lpstr>等线</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p:lastModifiedBy>
  <cp:revision>3</cp:revision>
  <dcterms:created xsi:type="dcterms:W3CDTF">2025-11-03T11:08:00Z</dcterms:created>
  <dcterms:modified xsi:type="dcterms:W3CDTF">2025-11-05T07:03:28Z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295C87DE45834B679265797F6469D99E_12</vt:lpwstr>
  </property>
  <property fmtid="{D5CDD505-2E9C-101B-9397-08002B2CF9AE}" pid="3" name="KSOProductBuildVer">
    <vt:lpwstr>2052-12.1.0.22529</vt:lpwstr>
  </property>
</Properties>
</file>