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1e46103c3b209a85#tid=690876e07025800008f0b68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5.xml"/><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9.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5.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5.xml"/><Relationship Id="rId4" Type="http://schemas.openxmlformats.org/officeDocument/2006/relationships/image" Target="../media/image5.jpeg"/><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vtp=1&amp;bbb=1&amp;hb=1"/>
          <p:cNvSpPr/>
          <p:nvPr/>
        </p:nvSpPr>
        <p:spPr>
          <a:xfrm>
            <a:off x="832104" y="1518404"/>
            <a:ext cx="10533888" cy="1612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【北京2025】</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desperate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confessed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为了迫切逃避不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断增加的压力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我假装承认了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为根据</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联想词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#63</a:t>
            </a:r>
            <a:endParaRPr lang="en-US" altLang="zh-CN"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28613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①base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.基础；基地;底部</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为基础</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的底部</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为基础</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Edison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based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ideas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scientific</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experiments.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爱迪生的想法是建立在科学实验的基础上的</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②basis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.基础；根据；基准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basis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根据</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things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basis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trust.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许多事需要基于信任才能完成</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#71</a:t>
            </a:r>
            <a:endParaRPr lang="en-US" altLang="zh-CN" sz="1800" dirty="0"/>
          </a:p>
        </p:txBody>
      </p:sp>
      <p:pic>
        <p:nvPicPr>
          <p:cNvPr id="4" name="P_3_BD#1569bd208?pid=4a1fef8ca&amp;color=0,0,0&amp;mp=1&amp;tib=255,255,255&amp;iip=1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94283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1569bd208?pid=4a1fef8ca&amp;color=0,0,0&amp;tib=255,255,255&amp;iip=1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164258"/>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359029"/>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base更侧重具体的“基地；根基”（如军事基地），而basis侧重抽象的“基础；依据”。</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#73</a:t>
            </a:r>
            <a:endParaRPr lang="en-US" altLang="zh-CN" sz="1800" dirty="0"/>
          </a:p>
        </p:txBody>
      </p:sp>
      <p:pic>
        <p:nvPicPr>
          <p:cNvPr id="4" name="P_3_BD#1569bd208?pid=4a1fef8ca&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68112" y="200989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3_BD#1569bd208?pid=4a1fef8ca&amp;color=0,0,0&amp;mp=1&amp;vtp=1&amp;bbb=1&amp;hb=1"/>
          <p:cNvSpPr/>
          <p:nvPr/>
        </p:nvSpPr>
        <p:spPr>
          <a:xfrm>
            <a:off x="832104" y="2441694"/>
            <a:ext cx="10533888" cy="2032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【全国一·浙江2025年1月】Eschewing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fertilizers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elegantly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它避免使用化肥和电动工具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基于一个优雅而简单的原则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更像大自然那样做园艺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mpression</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/ɪmˈpreʃən/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；感想</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联想词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#77</a:t>
            </a:r>
            <a:endParaRPr lang="en-US" altLang="zh-CN" dirty="0"/>
          </a:p>
        </p:txBody>
      </p:sp>
      <p:pic>
        <p:nvPicPr>
          <p:cNvPr id="6" name="P_3_BD#1569bd208?pid=4a1fef8ca&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49824" y="4575294"/>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3_BD#1569bd208?pid=4a1fef8ca&amp;color=0,0,0&amp;mp=1&amp;vtp=1&amp;bbb=1"/>
          <p:cNvSpPr/>
          <p:nvPr/>
        </p:nvSpPr>
        <p:spPr>
          <a:xfrm>
            <a:off x="832104" y="5007094"/>
            <a:ext cx="10533888" cy="7658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给某人留下</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印象的</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的印象</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#80</a:t>
            </a:r>
            <a:endParaRPr lang="en-US" altLang="zh-CN" sz="1800"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vtp=1&amp;bbb=1"/>
          <p:cNvSpPr/>
          <p:nvPr/>
        </p:nvSpPr>
        <p:spPr>
          <a:xfrm>
            <a:off x="832104" y="1518404"/>
            <a:ext cx="10533888" cy="28613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.使留下深刻印象；使意识到（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重要性等）</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mpress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某事物给某人留下深刻印象</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mpress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sb=impress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sth使某人意识到某事物（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的重要性等）</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with/by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印象深刻</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impressed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depth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range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knowledge.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她精深而广博的知识给我们留下了深</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刻的印象</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impressed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importance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friendship.</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他的话使我意识到友谊的重要性</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#87</a:t>
            </a:r>
            <a:endParaRPr lang="en-US" altLang="zh-CN" sz="1800" dirty="0"/>
          </a:p>
        </p:txBody>
      </p:sp>
      <p:pic>
        <p:nvPicPr>
          <p:cNvPr id="4" name="P_3_BD#1569bd208?pid=4a1fef8ca&amp;color=0,0,0&amp;tib=255,255,255&amp;iip=1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36701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1569bd208?pid=4a1fef8ca&amp;color=0,0,0&amp;tib=255,255,255&amp;iip=1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164258"/>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amp;hb=1"/>
          <p:cNvSpPr/>
          <p:nvPr/>
        </p:nvSpPr>
        <p:spPr>
          <a:xfrm>
            <a:off x="832104" y="1518404"/>
            <a:ext cx="10533888" cy="2032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【全国甲2022】“From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sunrises,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Antarctica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Ginni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从观赏野生动物到目睹日出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整个体验都令人惊叹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南极洲给我留下了其他地方没有的印象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金尼说道</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recommend</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/ˌrekəˈmend/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.推荐；建议</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楷体" panose="02010609060101010101" pitchFamily="34" charset="-122"/>
                <a:cs typeface="Times New Roman" panose="02020603050405020304" pitchFamily="34" charset="-120"/>
              </a:rPr>
              <a:t>联想词</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.recommendation</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#91</a:t>
            </a:r>
            <a:endParaRPr lang="en-US" altLang="zh-CN"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32804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把某物推荐给某人</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ecommend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推荐某人为</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ecommend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建议做某事</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ecommend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建议某人做某事</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ecommend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做某事</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would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recommend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exchange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programme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anyone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wants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experience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foreign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cultures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meaningful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friendship.</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我想给任何想要体验外国文化并获得有意义的友谊的人推荐一个交流项目</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recommended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novel.</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他建议我们读那部小说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#99</a:t>
            </a:r>
            <a:endParaRPr lang="en-US" altLang="zh-CN" sz="1800" dirty="0"/>
          </a:p>
        </p:txBody>
      </p:sp>
      <p:pic>
        <p:nvPicPr>
          <p:cNvPr id="4" name="P_3_BD#1569bd208?pid=4a1fef8ca&amp;color=0,0,0&amp;mp=1&amp;tib=255,255,255&amp;iip=1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79119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1569bd208?pid=4a1fef8ca&amp;color=0,0,0&amp;mp=1&amp;tib=255,255,255&amp;iip=17&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58843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vtp=1&amp;bbb=1&amp;hb=1"/>
          <p:cNvSpPr/>
          <p:nvPr/>
        </p:nvSpPr>
        <p:spPr>
          <a:xfrm>
            <a:off x="832104" y="1518404"/>
            <a:ext cx="10533888" cy="16040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【全国一·浙江2025年1月·改编】Instead,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recommends</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“Division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她建议采用营养专家们所熟知的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责任分工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念</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/əˈreɪndʒmənt/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.计划；安排</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#102</a:t>
            </a:r>
            <a:endParaRPr lang="en-US" altLang="zh-CN" dirty="0"/>
          </a:p>
        </p:txBody>
      </p:sp>
      <p:pic>
        <p:nvPicPr>
          <p:cNvPr id="4" name="P_3_BD#1569bd208?pid=4a1fef8c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49824" y="3245604"/>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3_BD#1569bd208?pid=4a1fef8ca&amp;color=0,0,0&amp;vtp=1&amp;bbb=1"/>
          <p:cNvSpPr/>
          <p:nvPr/>
        </p:nvSpPr>
        <p:spPr>
          <a:xfrm>
            <a:off x="832104" y="3677404"/>
            <a:ext cx="10533888" cy="11849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做好安排</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安排做某事</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made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arrangement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meet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school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gate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p.m.</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他们安排下午三点钟在校门口见面</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#106</a:t>
            </a:r>
            <a:endParaRPr lang="en-US" altLang="zh-CN" sz="1800" dirty="0"/>
          </a:p>
        </p:txBody>
      </p:sp>
      <p:pic>
        <p:nvPicPr>
          <p:cNvPr id="6" name="P_3_BD#1569bd208?pid=4a1fef8ca&amp;color=0,0,0&amp;tib=255,255,255&amp;iip=1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138" y="465193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32804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.安排；筹划</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；整理</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rrange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sth安排</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做某事</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rrange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（为某事/某人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）安排某物</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rrange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安排做某事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；商定做某事</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arrange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把某物排列/整理成</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（样子、形状、顺序等）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arrange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pick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airport.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我们会安排一辆车去机场接你</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arranged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finish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report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Friday.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他安排</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自己</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周五前完成报告</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photos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arranged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chronological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order.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照片按时间顺序排列</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sz="1800" dirty="0"/>
          </a:p>
        </p:txBody>
      </p:sp>
      <p:pic>
        <p:nvPicPr>
          <p:cNvPr id="5" name="P_3_BD#1569bd208?pid=4a1fef8ca&amp;color=0,0,0&amp;tib=255,255,255&amp;iip=19&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77849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1569bd208?pid=4a1fef8ca&amp;color=0,0,0&amp;tib=255,255,255&amp;iip=2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18997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3_BD#1569bd208?pid=4a1fef8ca&amp;color=0,0,0&amp;tib=255,255,255&amp;iip=2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57573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amp;hb=1"/>
          <p:cNvSpPr/>
          <p:nvPr/>
        </p:nvSpPr>
        <p:spPr>
          <a:xfrm>
            <a:off x="832104" y="1518404"/>
            <a:ext cx="10533888" cy="1612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 Ⅰ 2024】Groups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arrangements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五人或以上团体需要特殊安排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必须提前确认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xpose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/ɪkˈspəʊz/</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.使接触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；使体验</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联想词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#119</a:t>
            </a:r>
            <a:endParaRPr lang="en-US" altLang="zh-CN" dirty="0"/>
          </a:p>
        </p:txBody>
      </p:sp>
      <p:pic>
        <p:nvPicPr>
          <p:cNvPr id="4" name="P_3_BD#1569bd208?pid=4a1fef8ca&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49824" y="3245604"/>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3_BD#1569bd208?pid=4a1fef8ca&amp;color=0,0,0&amp;mp=1&amp;vtp=1&amp;bbb=1"/>
          <p:cNvSpPr/>
          <p:nvPr/>
        </p:nvSpPr>
        <p:spPr>
          <a:xfrm>
            <a:off x="832104" y="3677404"/>
            <a:ext cx="10533888" cy="20231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使某人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/某物暴露于某事物中</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xpose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使自己暴露/置身于某事物中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；使自己面临某事物</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expose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truth/facts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揭露真相/事实</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smoking,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exposing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yourself</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serious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health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risks.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通过吸烟</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你正在使自己面临严重的健康</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风险</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#124</a:t>
            </a:r>
            <a:endParaRPr lang="en-US" altLang="zh-CN" sz="1800" dirty="0"/>
          </a:p>
        </p:txBody>
      </p:sp>
      <p:pic>
        <p:nvPicPr>
          <p:cNvPr id="7" name="P_3_BD#1569bd208?pid=4a1fef8ca&amp;color=0,0,0&amp;tib=255,255,255&amp;iip=2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138" y="508913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amp;hb=1"/>
          <p:cNvSpPr/>
          <p:nvPr/>
        </p:nvSpPr>
        <p:spPr>
          <a:xfrm>
            <a:off x="832104" y="1518404"/>
            <a:ext cx="10533888" cy="11849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【全国一2025】“The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weaknesses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A0AF"/>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A0AF"/>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opponent,”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在比赛中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棋手的个性会显露出来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而一个人的弱点也会暴露在对手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她补充道</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#126</a:t>
            </a:r>
            <a:endParaRPr lang="en-US" altLang="zh-CN"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4a1fef8ca.fixed?pid=aa5058299&amp;color=165,74,151&amp;vtp=1&amp;bbb=1"/>
          <p:cNvSpPr/>
          <p:nvPr/>
        </p:nvSpPr>
        <p:spPr>
          <a:xfrm>
            <a:off x="2386584" y="1618488"/>
            <a:ext cx="7223760" cy="923544"/>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词汇攻略14</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1569bd208?pid=4a1fef8ca&amp;color=0,0,0&amp;vtp=1&amp;bt=1&amp;bbb=1"/>
          <p:cNvSpPr/>
          <p:nvPr/>
        </p:nvSpPr>
        <p:spPr>
          <a:xfrm>
            <a:off x="832104" y="1080000"/>
            <a:ext cx="10533888" cy="35623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/əˈprəʊtʃ/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.方法；接近；通路；要求</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.靠近，接近；着手处理；接洽</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altLang="zh-CN" sz="1800" dirty="0"/>
          </a:p>
        </p:txBody>
      </p:sp>
      <p:pic>
        <p:nvPicPr>
          <p:cNvPr id="3" name="P_3_BD#1569bd208?pid=4a1fef8c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575046"/>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3_BD#1569bd208?pid=4a1fef8ca&amp;color=0,0,0&amp;vtp=1&amp;bbb=1"/>
          <p:cNvSpPr/>
          <p:nvPr/>
        </p:nvSpPr>
        <p:spPr>
          <a:xfrm>
            <a:off x="832104" y="2006846"/>
            <a:ext cx="10533888" cy="16040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快到的时候；随着</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的临近</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做某事的方法</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Teachers'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approaching</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class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decided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party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celebrate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important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change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year.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随着教师节的临近</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今年我们班决定举行一场晚会来换一种方式庆祝这个重要的节日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1800" dirty="0"/>
          </a:p>
        </p:txBody>
      </p:sp>
      <p:pic>
        <p:nvPicPr>
          <p:cNvPr id="5" name="P_3_BD#1569bd208?pid=4a1fef8ca&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007098"/>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1569bd208?pid=4a1fef8c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49824" y="3734046"/>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8" name="P_3_BD#1569bd208?colgroup=5,50&amp;pid=4a1fef8ca&amp;color=0,0,0&amp;vtp=1&amp;bbb=1&amp;hb=1"/>
          <p:cNvGraphicFramePr>
            <a:graphicFrameLocks noGrp="1"/>
          </p:cNvGraphicFramePr>
          <p:nvPr/>
        </p:nvGraphicFramePr>
        <p:xfrm>
          <a:off x="832104" y="4165846"/>
          <a:ext cx="10506456" cy="1855853"/>
        </p:xfrm>
        <a:graphic>
          <a:graphicData uri="http://schemas.openxmlformats.org/drawingml/2006/table">
            <a:tbl>
              <a:tblPr/>
              <a:tblGrid>
                <a:gridCol w="1143000"/>
                <a:gridCol w="9363456"/>
              </a:tblGrid>
              <a:tr h="311531">
                <a:tc>
                  <a:txBody>
                    <a:bodyPr/>
                    <a:lstStyle/>
                    <a:p>
                      <a:pPr algn="ctr" hangingPunct="0">
                        <a:lnSpc>
                          <a:spcPts val="21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a:t>
                      </a:r>
                      <a:r>
                        <a:rPr lang="en-US" altLang="zh-CN" sz="1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混</a:t>
                      </a:r>
                      <a:r>
                        <a:rPr lang="en-US" altLang="zh-CN" sz="1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hangingPunct="0">
                        <a:lnSpc>
                          <a:spcPts val="21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a:t>
                      </a:r>
                      <a:r>
                        <a:rPr lang="en-US" altLang="zh-CN" sz="1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r>
              <a:tr h="317310">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解决某个问题或任务的方法或方式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更侧重于思考和分析的过程</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例如：a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新的教学方法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92392">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侧重有系统</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有条理的做事方式或行动步骤</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常用搭配a/the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of/for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例如：a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科学的研究方法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7310">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含义宽泛</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通常表示具体的行动方式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例如：the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学英语的最好方式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7310">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常指实现目的的手段或方式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常用搭配by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例如：use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利用现代通信手段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vtp=1&amp;bbb=1&amp;hb=1"/>
          <p:cNvSpPr/>
          <p:nvPr/>
        </p:nvSpPr>
        <p:spPr>
          <a:xfrm>
            <a:off x="832104" y="1518404"/>
            <a:ext cx="10533888" cy="1612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【全国二2025】This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discomfort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over-explain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这种方法使我避免了不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得不过度解释的不适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eflect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/rɪˈflekt/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.仔细思考；表达（意见）；反映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；反射</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联想词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dirty="0"/>
          </a:p>
        </p:txBody>
      </p:sp>
      <p:pic>
        <p:nvPicPr>
          <p:cNvPr id="4" name="P_3_BD#1569bd208?pid=4a1fef8c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49824" y="3245604"/>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3_BD#1569bd208?pid=4a1fef8ca&amp;color=0,0,0&amp;vtp=1&amp;bbb=1"/>
          <p:cNvSpPr/>
          <p:nvPr/>
        </p:nvSpPr>
        <p:spPr>
          <a:xfrm>
            <a:off x="832104" y="3677404"/>
            <a:ext cx="10533888" cy="20231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认真思考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；反思</a:t>
            </a:r>
            <a:endParaRPr lang="en-US" altLang="zh-CN" sz="1800" dirty="0"/>
          </a:p>
          <a:p>
            <a:pPr algn="l">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映（照）在</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a:t>
            </a:r>
            <a:endParaRPr lang="en-US" altLang="zh-CN" sz="1800" dirty="0"/>
          </a:p>
          <a:p>
            <a:pPr algn="l">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eflect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（某物表面）反射</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声等）</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set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aside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lang="en-US" altLang="zh-CN">
                <a:solidFill>
                  <a:srgbClr val="00A0AF"/>
                </a:solidFill>
                <a:latin typeface="Times New Roman" panose="02020603050405020304" pitchFamily="34" charset="0"/>
                <a:ea typeface="楷体" panose="02010609060101010101" pitchFamily="34" charset="-122"/>
                <a:cs typeface="Times New Roman" panose="02020603050405020304" pitchFamily="34" charset="-120"/>
                <a:sym typeface="+mn-ea"/>
              </a:rPr>
              <a:t>reflect 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successes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failures.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你应该留出一些时间反思你的</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成功和失败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#16</a:t>
            </a:r>
            <a:endParaRPr lang="en-US" altLang="zh-CN" sz="1800" dirty="0"/>
          </a:p>
        </p:txBody>
      </p:sp>
      <p:pic>
        <p:nvPicPr>
          <p:cNvPr id="6" name="P_3_BD#1569bd208?pid=4a1fef8ca&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138" y="510183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230568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.（光、热、声音的）反射；映像；倒影；沉思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；思考</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learning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reflection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学习反思</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reflection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陷入沉思中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on/upon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reflection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再三考虑</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Walking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along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street,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lang="en-US" altLang="zh-CN">
                <a:solidFill>
                  <a:srgbClr val="00A0AF"/>
                </a:solidFill>
                <a:latin typeface="Times New Roman" panose="02020603050405020304" pitchFamily="34" charset="0"/>
                <a:ea typeface="楷体" panose="02010609060101010101" pitchFamily="34" charset="-122"/>
                <a:cs typeface="Times New Roman" panose="02020603050405020304" pitchFamily="34" charset="-120"/>
                <a:sym typeface="+mn-ea"/>
              </a:rPr>
              <a:t>was lost in reflection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almost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against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passer-by.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当他在街上</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algn="l" defTabSz="914400" rtl="0" eaLnBrk="1" fontAlgn="auto" latinLnBrk="0" hangingPunct="1">
              <a:lnSpc>
                <a:spcPts val="30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散步时</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他陷入沉思</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差点撞到了一个过路人</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#22</a:t>
            </a:r>
            <a:endParaRPr lang="en-US" altLang="zh-CN" sz="1800" dirty="0"/>
          </a:p>
        </p:txBody>
      </p:sp>
      <p:pic>
        <p:nvPicPr>
          <p:cNvPr id="5" name="P_3_BD#1569bd208?pid=4a1fef8ca&amp;color=0,0,0&amp;tib=255,255,255&amp;iip=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268020"/>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1569bd208?pid=4a1fef8c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68112" y="396798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P_3_BD#1569bd208?pid=4a1fef8ca&amp;color=0,0,0&amp;vtp=1&amp;bbb=1&amp;hb=1"/>
          <p:cNvSpPr/>
          <p:nvPr/>
        </p:nvSpPr>
        <p:spPr>
          <a:xfrm>
            <a:off x="832104" y="4399780"/>
            <a:ext cx="10533888" cy="15176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【北京2025】I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reflected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我和资深申请者中的一位交谈过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她回答问题的方式反映了她对自己的信心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rgue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/ˈɑ:ɡju/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.争吵，争论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.争辩</a:t>
            </a:r>
            <a:endParaRPr lang="en-US" altLang="zh-CN" sz="1800" dirty="0"/>
          </a:p>
          <a:p>
            <a:pPr>
              <a:lnSpc>
                <a:spcPts val="30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近义词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.quarrel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#26</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28613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据理力争</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argue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against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据理反对</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argue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sb</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因某事与某人争吵</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argue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sb</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说服某人做某事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many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people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argue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changing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their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jobs;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argue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change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means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progress.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但</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有许多人据理力争换工作</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他们认为改变就意味着进步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argue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joining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你不能说服他加入我们</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#33</a:t>
            </a:r>
            <a:endParaRPr lang="en-US" altLang="zh-CN" sz="1800" dirty="0"/>
          </a:p>
        </p:txBody>
      </p:sp>
      <p:pic>
        <p:nvPicPr>
          <p:cNvPr id="5" name="P_3_BD#1569bd208?pid=4a1fef8ca&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35431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1569bd208?pid=4a1fef8ca&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151558"/>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15087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.争论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；论点</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sb与某人发生争论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/争吵</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While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playing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basketball,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argument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bumped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him.</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在打篮球时</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29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和那个撞到他的男孩争吵了起来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#37</a:t>
            </a:r>
            <a:endParaRPr lang="en-US" altLang="zh-CN" sz="1800" dirty="0"/>
          </a:p>
        </p:txBody>
      </p:sp>
      <p:pic>
        <p:nvPicPr>
          <p:cNvPr id="4" name="P_3_BD#1569bd208?pid=4a1fef8ca&amp;color=0,0,0&amp;mp=1&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45007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1569bd208?pid=4a1fef8ca&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68112" y="314400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3_BD#1569bd208?pid=4a1fef8ca&amp;color=0,0,0&amp;vtp=1&amp;bbb=1"/>
          <p:cNvSpPr/>
          <p:nvPr/>
        </p:nvSpPr>
        <p:spPr>
          <a:xfrm>
            <a:off x="832104" y="3575804"/>
            <a:ext cx="10533888" cy="7213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【北京2025】How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daughter's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作者如何看待他女儿的论点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29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ssume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/əˈsju:m/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.认为；假定，假设</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#40</a:t>
            </a:r>
            <a:endParaRPr lang="en-US" altLang="zh-CN" sz="1800" dirty="0"/>
          </a:p>
        </p:txBody>
      </p:sp>
      <p:pic>
        <p:nvPicPr>
          <p:cNvPr id="8" name="P_3_BD#1569bd208?pid=4a1fef8c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49824" y="4424545"/>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P_3_BD#1569bd208?pid=4a1fef8ca&amp;color=0,0,0&amp;vtp=1&amp;bbb=1"/>
          <p:cNvSpPr/>
          <p:nvPr/>
        </p:nvSpPr>
        <p:spPr>
          <a:xfrm>
            <a:off x="832104" y="4856345"/>
            <a:ext cx="10533888" cy="11150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假定/假设某人/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某事为</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人们认为</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9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assumed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stress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caused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much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人们认为</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紧张是过多工作所致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#44</a:t>
            </a:r>
            <a:endParaRPr lang="en-US" altLang="zh-CN" sz="1800" dirty="0"/>
          </a:p>
        </p:txBody>
      </p:sp>
      <p:pic>
        <p:nvPicPr>
          <p:cNvPr id="10" name="P_3_BD#1569bd208?pid=4a1fef8ca&amp;color=0,0,0&amp;tib=255,255,255&amp;iip=7&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576572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36995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①assumption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；假设</a:t>
            </a:r>
            <a:endParaRPr lang="en-US" altLang="zh-CN" sz="1800" dirty="0"/>
          </a:p>
          <a:p>
            <a:pPr algn="l">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assumption/assumptions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作出假设</a:t>
            </a:r>
            <a:endParaRPr lang="en-US" altLang="zh-CN" sz="1800" dirty="0"/>
          </a:p>
          <a:p>
            <a:pPr algn="l">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假设</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lang="en-US" altLang="zh-CN">
                <a:solidFill>
                  <a:srgbClr val="00A0AF"/>
                </a:solidFill>
                <a:latin typeface="Times New Roman" panose="02020603050405020304" pitchFamily="34" charset="0"/>
                <a:ea typeface="楷体" panose="02010609060101010101" pitchFamily="34" charset="-122"/>
                <a:cs typeface="Times New Roman" panose="02020603050405020304" pitchFamily="34" charset="-120"/>
                <a:sym typeface="+mn-ea"/>
              </a:rPr>
              <a:t>on the assumption 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finished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我们假定所有工作都会按时完</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成并正就此</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推进</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工作</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②assuming=assuming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conj</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.假定；假如</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lang="en-US" altLang="zh-CN">
                <a:solidFill>
                  <a:srgbClr val="00A0AF"/>
                </a:solidFill>
                <a:latin typeface="Times New Roman" panose="02020603050405020304" pitchFamily="34" charset="0"/>
                <a:ea typeface="楷体" panose="02010609060101010101" pitchFamily="34" charset="-122"/>
                <a:cs typeface="Times New Roman" panose="02020603050405020304" pitchFamily="34" charset="-120"/>
                <a:sym typeface="+mn-ea"/>
              </a:rPr>
              <a:t>Assuming (that)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proposal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accepted,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post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recruitment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programme?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假定我们的提议被采纳</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我们将在什么时候发布学生会招募计划</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attempt</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尝试；试图</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#52</a:t>
            </a:r>
            <a:endParaRPr lang="en-US" altLang="zh-CN" sz="1800" dirty="0"/>
          </a:p>
        </p:txBody>
      </p:sp>
      <p:pic>
        <p:nvPicPr>
          <p:cNvPr id="4" name="P_3_BD#1569bd208?pid=4a1fef8ca&amp;color=0,0,0&amp;mp=1&amp;tib=255,255,255&amp;iip=8&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94283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1569bd208?pid=4a1fef8ca&amp;color=0,0,0&amp;tib=255,255,255&amp;iip=9&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17727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1569bd208?pid=4a1fef8c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1569bd208?pid=4a1fef8ca&amp;color=0,0,0&amp;mp=1&amp;vtp=1&amp;bbb=1"/>
          <p:cNvSpPr/>
          <p:nvPr/>
        </p:nvSpPr>
        <p:spPr>
          <a:xfrm>
            <a:off x="832104" y="1518404"/>
            <a:ext cx="10533888" cy="28613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.企图；尝试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；试图</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努力做某事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；企图做某事</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ake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试图做某事</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第一次尝试</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attempt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addressing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global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problem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e-waste.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这是解决全球电子垃圾问题的一次尝试</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proud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peacock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passed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driving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first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attempt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他第一次考驾照考试</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就通过了</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因而得意扬扬</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#59</a:t>
            </a:r>
            <a:endParaRPr lang="en-US" altLang="zh-CN" sz="1800" dirty="0"/>
          </a:p>
        </p:txBody>
      </p:sp>
      <p:pic>
        <p:nvPicPr>
          <p:cNvPr id="4" name="P_3_BD#1569bd208?pid=4a1fef8ca&amp;color=0,0,0&amp;mp=1&amp;tib=255,255,255&amp;iip=1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36701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1569bd208?pid=4a1fef8ca&amp;color=0,0,0&amp;mp=1&amp;tib=255,255,255&amp;iip=1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77849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5742</Words>
  <Application>WPS 演示</Application>
  <PresentationFormat>宽屏</PresentationFormat>
  <Paragraphs>171</Paragraphs>
  <Slides>19</Slides>
  <Notes>19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19</vt:i4>
      </vt:variant>
    </vt:vector>
  </HeadingPairs>
  <TitlesOfParts>
    <vt:vector size="34" baseType="lpstr">
      <vt:lpstr>Arial</vt:lpstr>
      <vt:lpstr>宋体</vt:lpstr>
      <vt:lpstr>Wingdings</vt:lpstr>
      <vt:lpstr>黑体</vt:lpstr>
      <vt:lpstr>黑体</vt:lpstr>
      <vt:lpstr>微软雅黑</vt:lpstr>
      <vt:lpstr>微软雅黑</vt:lpstr>
      <vt:lpstr>Times New Roman</vt:lpstr>
      <vt:lpstr>Times New Roman</vt:lpstr>
      <vt:lpstr>宋体</vt:lpstr>
      <vt:lpstr>楷体</vt:lpstr>
      <vt:lpstr>Calibri</vt:lpstr>
      <vt:lpstr>等线</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2025-11-03T11:02:00Z</dcterms:created>
  <dcterms:modified xsi:type="dcterms:W3CDTF">2025-11-05T09:04:19Z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014C0B21733A402E8745206EA42BAE2E_12</vt:lpwstr>
  </property>
  <property fmtid="{D5CDD505-2E9C-101B-9397-08002B2CF9AE}" pid="3" name="KSOProductBuildVer">
    <vt:lpwstr>2052-12.1.0.22529</vt:lpwstr>
  </property>
</Properties>
</file>