
<file path=[Content_Types].xml><?xml version="1.0" encoding="utf-8"?>
<Types xmlns="http://schemas.openxmlformats.org/package/2006/content-types">
  <Default Extension="png" ContentType="image/png"/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4"/>
  </p:notesMasterIdLst>
  <p:sldIdLst>
    <p:sldId id="256" r:id="rId3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79" r:id="rId27"/>
    <p:sldId id="280" r:id="rId28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0" d="100"/>
          <a:sy n="60" d="100"/>
        </p:scale>
        <p:origin x="72" y="42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1" Type="http://schemas.openxmlformats.org/officeDocument/2006/relationships/tableStyles" Target="tableStyles.xml"/><Relationship Id="rId30" Type="http://schemas.openxmlformats.org/officeDocument/2006/relationships/viewProps" Target="viewProps.xml"/><Relationship Id="rId3" Type="http://schemas.openxmlformats.org/officeDocument/2006/relationships/slide" Target="slides/slide1.xml"/><Relationship Id="rId29" Type="http://schemas.openxmlformats.org/officeDocument/2006/relationships/presProps" Target="presProps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5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english#pid=6901cac31e46103c3b209a85#tid=690876e07025800008f0b67a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3063240" y="5230368"/>
            <a:ext cx="6080760" cy="64922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400" b="1" i="0" dirty="0">
                <a:solidFill>
                  <a:srgbClr val="FFFFFF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高中英语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356616"/>
            <a:ext cx="2249424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896112" y="356616"/>
            <a:ext cx="1490472" cy="457200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7" Type="http://schemas.openxmlformats.org/officeDocument/2006/relationships/theme" Target="../theme/theme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0.xml"/><Relationship Id="rId3" Type="http://schemas.openxmlformats.org/officeDocument/2006/relationships/slideLayout" Target="../slideLayouts/slideLayout5.xml"/><Relationship Id="rId2" Type="http://schemas.openxmlformats.org/officeDocument/2006/relationships/image" Target="../media/image8.jpeg"/><Relationship Id="rId1" Type="http://schemas.openxmlformats.org/officeDocument/2006/relationships/image" Target="../media/image10.jpeg"/></Relationships>
</file>

<file path=ppt/slides/_rels/slide1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1.xml"/><Relationship Id="rId3" Type="http://schemas.openxmlformats.org/officeDocument/2006/relationships/slideLayout" Target="../slideLayouts/slideLayout5.xml"/><Relationship Id="rId2" Type="http://schemas.openxmlformats.org/officeDocument/2006/relationships/image" Target="../media/image6.jpeg"/><Relationship Id="rId1" Type="http://schemas.openxmlformats.org/officeDocument/2006/relationships/image" Target="../media/image5.jpeg"/></Relationships>
</file>

<file path=ppt/slides/_rels/slide12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2.xml"/><Relationship Id="rId5" Type="http://schemas.openxmlformats.org/officeDocument/2006/relationships/slideLayout" Target="../slideLayouts/slideLayout5.xml"/><Relationship Id="rId4" Type="http://schemas.openxmlformats.org/officeDocument/2006/relationships/image" Target="../media/image6.jpeg"/><Relationship Id="rId3" Type="http://schemas.openxmlformats.org/officeDocument/2006/relationships/image" Target="../media/image5.jpeg"/><Relationship Id="rId2" Type="http://schemas.openxmlformats.org/officeDocument/2006/relationships/image" Target="../media/image8.jpeg"/><Relationship Id="rId1" Type="http://schemas.openxmlformats.org/officeDocument/2006/relationships/image" Target="../media/image9.jpeg"/></Relationships>
</file>

<file path=ppt/slides/_rels/slide1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3.xml"/><Relationship Id="rId3" Type="http://schemas.openxmlformats.org/officeDocument/2006/relationships/slideLayout" Target="../slideLayouts/slideLayout5.xml"/><Relationship Id="rId2" Type="http://schemas.openxmlformats.org/officeDocument/2006/relationships/image" Target="../media/image6.jpeg"/><Relationship Id="rId1" Type="http://schemas.openxmlformats.org/officeDocument/2006/relationships/image" Target="../media/image7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8.jpeg"/></Relationships>
</file>

<file path=ppt/slides/_rels/slide15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5.xml"/><Relationship Id="rId3" Type="http://schemas.openxmlformats.org/officeDocument/2006/relationships/slideLayout" Target="../slideLayouts/slideLayout5.xml"/><Relationship Id="rId2" Type="http://schemas.openxmlformats.org/officeDocument/2006/relationships/image" Target="../media/image6.jpeg"/><Relationship Id="rId1" Type="http://schemas.openxmlformats.org/officeDocument/2006/relationships/image" Target="../media/image7.jpeg"/></Relationships>
</file>

<file path=ppt/slides/_rels/slide16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6.xml"/><Relationship Id="rId4" Type="http://schemas.openxmlformats.org/officeDocument/2006/relationships/slideLayout" Target="../slideLayouts/slideLayout5.xml"/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image" Target="../media/image11.jpeg"/></Relationships>
</file>

<file path=ppt/slides/_rels/slide17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7.xml"/><Relationship Id="rId3" Type="http://schemas.openxmlformats.org/officeDocument/2006/relationships/slideLayout" Target="../slideLayouts/slideLayout5.xml"/><Relationship Id="rId2" Type="http://schemas.openxmlformats.org/officeDocument/2006/relationships/image" Target="../media/image6.jpeg"/><Relationship Id="rId1" Type="http://schemas.openxmlformats.org/officeDocument/2006/relationships/image" Target="../media/image7.jpeg"/></Relationships>
</file>

<file path=ppt/slides/_rels/slide18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8.xml"/><Relationship Id="rId3" Type="http://schemas.openxmlformats.org/officeDocument/2006/relationships/slideLayout" Target="../slideLayouts/slideLayout5.xml"/><Relationship Id="rId2" Type="http://schemas.openxmlformats.org/officeDocument/2006/relationships/image" Target="../media/image8.jpeg"/><Relationship Id="rId1" Type="http://schemas.openxmlformats.org/officeDocument/2006/relationships/image" Target="../media/image9.jpeg"/></Relationships>
</file>

<file path=ppt/slides/_rels/slide19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9.xml"/><Relationship Id="rId3" Type="http://schemas.openxmlformats.org/officeDocument/2006/relationships/slideLayout" Target="../slideLayouts/slideLayout5.xml"/><Relationship Id="rId2" Type="http://schemas.openxmlformats.org/officeDocument/2006/relationships/image" Target="../media/image6.jpeg"/><Relationship Id="rId1" Type="http://schemas.openxmlformats.org/officeDocument/2006/relationships/image" Target="../media/image7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6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1.xml"/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8.jpeg"/></Relationships>
</file>

<file path=ppt/slides/_rels/slide2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2.xml"/><Relationship Id="rId3" Type="http://schemas.openxmlformats.org/officeDocument/2006/relationships/slideLayout" Target="../slideLayouts/slideLayout5.xml"/><Relationship Id="rId2" Type="http://schemas.openxmlformats.org/officeDocument/2006/relationships/image" Target="../media/image6.jpeg"/><Relationship Id="rId1" Type="http://schemas.openxmlformats.org/officeDocument/2006/relationships/image" Target="../media/image5.jpeg"/></Relationships>
</file>

<file path=ppt/slides/_rels/slide23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3.xml"/><Relationship Id="rId4" Type="http://schemas.openxmlformats.org/officeDocument/2006/relationships/slideLayout" Target="../slideLayouts/slideLayout5.xml"/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image" Target="../media/image8.jpeg"/></Relationships>
</file>

<file path=ppt/slides/_rels/slide2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4.xml"/><Relationship Id="rId3" Type="http://schemas.openxmlformats.org/officeDocument/2006/relationships/slideLayout" Target="../slideLayouts/slideLayout5.xml"/><Relationship Id="rId2" Type="http://schemas.openxmlformats.org/officeDocument/2006/relationships/image" Target="../media/image8.jpeg"/><Relationship Id="rId1" Type="http://schemas.openxmlformats.org/officeDocument/2006/relationships/image" Target="../media/image11.jpeg"/></Relationships>
</file>

<file path=ppt/slides/_rels/slide25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25.xml"/><Relationship Id="rId5" Type="http://schemas.openxmlformats.org/officeDocument/2006/relationships/slideLayout" Target="../slideLayouts/slideLayout5.xml"/><Relationship Id="rId4" Type="http://schemas.openxmlformats.org/officeDocument/2006/relationships/image" Target="../media/image8.jpeg"/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.xml"/><Relationship Id="rId3" Type="http://schemas.openxmlformats.org/officeDocument/2006/relationships/slideLayout" Target="../slideLayouts/slideLayout5.xml"/><Relationship Id="rId2" Type="http://schemas.openxmlformats.org/officeDocument/2006/relationships/image" Target="../media/image6.jpeg"/><Relationship Id="rId1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5.xml"/><Relationship Id="rId3" Type="http://schemas.openxmlformats.org/officeDocument/2006/relationships/slideLayout" Target="../slideLayouts/slideLayout5.xml"/><Relationship Id="rId2" Type="http://schemas.openxmlformats.org/officeDocument/2006/relationships/image" Target="../media/image6.jpeg"/><Relationship Id="rId1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6.xml"/><Relationship Id="rId4" Type="http://schemas.openxmlformats.org/officeDocument/2006/relationships/slideLayout" Target="../slideLayouts/slideLayout5.xml"/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7.xml"/><Relationship Id="rId4" Type="http://schemas.openxmlformats.org/officeDocument/2006/relationships/slideLayout" Target="../slideLayouts/slideLayout5.xml"/><Relationship Id="rId3" Type="http://schemas.openxmlformats.org/officeDocument/2006/relationships/image" Target="../media/image9.jpeg"/><Relationship Id="rId2" Type="http://schemas.openxmlformats.org/officeDocument/2006/relationships/image" Target="../media/image6.jpeg"/><Relationship Id="rId1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9.xml"/><Relationship Id="rId3" Type="http://schemas.openxmlformats.org/officeDocument/2006/relationships/slideLayout" Target="../slideLayouts/slideLayout5.xml"/><Relationship Id="rId2" Type="http://schemas.openxmlformats.org/officeDocument/2006/relationships/image" Target="../media/image6.jpeg"/><Relationship Id="rId1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_3_BD#6c02f484a?pid=e3965fd7c&amp;color=0,0,0&amp;mp=1&amp;tib=255,255,255&amp;vtp=1&amp;bt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449824" y="1080000"/>
            <a:ext cx="1289304" cy="301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3" name="P_3_BD#6c02f484a?pid=e3965fd7c&amp;color=0,0,0&amp;mp=1&amp;vtp=1&amp;bbb=1"/>
          <p:cNvSpPr/>
          <p:nvPr/>
        </p:nvSpPr>
        <p:spPr>
          <a:xfrm>
            <a:off x="832104" y="1518404"/>
            <a:ext cx="10533888" cy="35902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2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contented和content都可以用作形容词表示“满意的”，但content常用作表语，而contented常作定语。</a:t>
            </a:r>
            <a:r>
              <a:rPr lang="en-US" altLang="zh-CN" sz="100" b="0" i="0" kern="0" spc="-9990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#50</a:t>
            </a:r>
            <a:endParaRPr lang="en-US" altLang="zh-CN" sz="1800" dirty="0"/>
          </a:p>
        </p:txBody>
      </p:sp>
      <p:pic>
        <p:nvPicPr>
          <p:cNvPr id="4" name="P_3_BD#6c02f484a?pid=e3965fd7c&amp;color=0,0,0&amp;mp=1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32104" y="2009894"/>
            <a:ext cx="1252728" cy="301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5" name="P_3_BD#6c02f484a?pid=e3965fd7c&amp;color=0,0,0&amp;vtp=1&amp;bbb=1&amp;hb=1"/>
          <p:cNvSpPr/>
          <p:nvPr/>
        </p:nvSpPr>
        <p:spPr>
          <a:xfrm>
            <a:off x="832104" y="2441694"/>
            <a:ext cx="10533888" cy="2032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【全国二2025】The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well-liked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grandma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regularly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posts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workout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A0A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content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explaining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there's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reason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others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can't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look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this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good.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这位受欢迎的奶奶定期发布锻炼内容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并解释说其他人没理由不能看起来这么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好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1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</a:t>
            </a:r>
            <a:r>
              <a:rPr lang="en-US" altLang="zh-CN" sz="1800" b="1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ccur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/əˈkɜ:/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1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vi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.发生</a:t>
            </a:r>
            <a:endParaRPr lang="en-US" altLang="zh-CN" sz="1800" dirty="0"/>
          </a:p>
          <a:p>
            <a:pPr>
              <a:lnSpc>
                <a:spcPts val="3200"/>
              </a:lnSpc>
            </a:pPr>
            <a:r>
              <a:rPr lang="en-US" altLang="zh-CN" b="0" i="0">
                <a:solidFill>
                  <a:srgbClr val="00A0AF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近义词</a:t>
            </a:r>
            <a:r>
              <a:rPr lang="en-US" altLang="zh-CN" b="0" i="0" dirty="0">
                <a:solidFill>
                  <a:srgbClr val="00A0A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/</a:t>
            </a:r>
            <a:r>
              <a:rPr lang="en-US" altLang="zh-CN" b="0" i="0" dirty="0">
                <a:solidFill>
                  <a:srgbClr val="00A0AF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短语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1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v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.happen;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take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place;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come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about</a:t>
            </a:r>
            <a:r>
              <a:rPr lang="en-US" altLang="zh-CN" sz="100" b="0" i="0" kern="0" spc="-9990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#54</a:t>
            </a:r>
            <a:endParaRPr lang="en-US" altLang="zh-CN" dirty="0"/>
          </a:p>
        </p:txBody>
      </p:sp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_3_BD#6c02f484a?pid=e3965fd7c&amp;color=0,0,0&amp;mp=1&amp;tib=255,255,255&amp;vtp=1&amp;bt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449824" y="1080000"/>
            <a:ext cx="1289304" cy="301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3" name="P_3_BD#6c02f484a?pid=e3965fd7c&amp;color=0,0,0&amp;mp=1&amp;vtp=1&amp;bbb=1"/>
          <p:cNvSpPr/>
          <p:nvPr/>
        </p:nvSpPr>
        <p:spPr>
          <a:xfrm>
            <a:off x="832104" y="1518404"/>
            <a:ext cx="10533888" cy="286131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sth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occurs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sb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某人想到（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主意或想法）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occurs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sb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do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…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某人想起做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occurs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sb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that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…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某人（突然）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想到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endParaRPr lang="en-US" altLang="zh-CN" sz="100" b="0" i="0" kern="0" spc="-99900">
              <a:solidFill>
                <a:srgbClr val="FFFFFF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perfect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ending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story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occurred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when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saw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falling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leaves.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看到落叶时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她想到了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这个故事的一个完美结局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kumimoji="0" lang="en-US" altLang="zh-CN" sz="1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suddenly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occurred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that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had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left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keys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classroom.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她突然想到自己把钥匙落在了教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室里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kumimoji="0" lang="en-US" altLang="zh-CN" sz="100" b="0" i="0" u="none" strike="noStrike" kern="0" cap="none" spc="-9990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#60</a:t>
            </a:r>
            <a:endParaRPr lang="en-US" altLang="zh-CN" sz="1800" dirty="0"/>
          </a:p>
        </p:txBody>
      </p:sp>
      <p:pic>
        <p:nvPicPr>
          <p:cNvPr id="4" name="P_3_BD#6c02f484a?pid=e3965fd7c&amp;color=0,0,0&amp;mp=1&amp;tib=255,255,255&amp;iip=9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48138" y="2942836"/>
            <a:ext cx="82296" cy="82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6" name="P_3_BD#6c02f484a?pid=e3965fd7c&amp;color=0,0,0&amp;mp=1&amp;tib=255,255,255&amp;iip=10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48138" y="3765796"/>
            <a:ext cx="82296" cy="82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_3_BD#6c02f484a?pid=e3965fd7c&amp;color=0,0,0&amp;mp=1&amp;tib=255,255,255&amp;vtp=1&amp;bt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669280" y="1080000"/>
            <a:ext cx="841248" cy="301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3" name="P_3_BD#6c02f484a?pid=e3965fd7c&amp;color=0,0,0&amp;vtp=1&amp;bbb=1"/>
          <p:cNvSpPr/>
          <p:nvPr/>
        </p:nvSpPr>
        <p:spPr>
          <a:xfrm>
            <a:off x="832104" y="1518404"/>
            <a:ext cx="10533888" cy="33997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0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occur没有被动语态，不用于进行时。</a:t>
            </a:r>
            <a:r>
              <a:rPr lang="en-US" altLang="zh-CN" sz="100" b="0" i="0" kern="0" spc="-9990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#62</a:t>
            </a:r>
            <a:endParaRPr lang="en-US" altLang="zh-CN" sz="1800" dirty="0"/>
          </a:p>
        </p:txBody>
      </p:sp>
      <p:pic>
        <p:nvPicPr>
          <p:cNvPr id="4" name="P_3_BD#6c02f484a?pid=e3965fd7c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32104" y="1988050"/>
            <a:ext cx="1252728" cy="301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5" name="P_3_BD#6c02f484a?pid=e3965fd7c&amp;color=0,0,0&amp;vtp=1&amp;bbb=1&amp;hb=1"/>
          <p:cNvSpPr/>
          <p:nvPr/>
        </p:nvSpPr>
        <p:spPr>
          <a:xfrm>
            <a:off x="832104" y="2419850"/>
            <a:ext cx="10533888" cy="150812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【全国一2025】Similar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campaigns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A0A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occurred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Australia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late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1960s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1970s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well.20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世纪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60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年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代末至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70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年代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澳大利亚也开展过类似的运动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b="1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</a:t>
            </a:r>
            <a:r>
              <a:rPr lang="en-US" altLang="zh-CN" sz="1800" b="1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roposa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/prəˈpəʊzəl/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1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.建议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，提议</a:t>
            </a:r>
            <a:endParaRPr lang="en-US" altLang="zh-CN" sz="1800" dirty="0"/>
          </a:p>
          <a:p>
            <a:pPr>
              <a:lnSpc>
                <a:spcPts val="2900"/>
              </a:lnSpc>
            </a:pPr>
            <a:r>
              <a:rPr lang="en-US" altLang="zh-CN" b="0" i="0">
                <a:solidFill>
                  <a:srgbClr val="00A0AF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近义词</a:t>
            </a: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1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.suggestion;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advice</a:t>
            </a:r>
            <a:r>
              <a:rPr lang="en-US" altLang="zh-CN" sz="100" b="0" i="0" kern="0" spc="-9990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#66</a:t>
            </a:r>
            <a:endParaRPr lang="en-US" altLang="zh-CN" dirty="0"/>
          </a:p>
        </p:txBody>
      </p:sp>
      <p:pic>
        <p:nvPicPr>
          <p:cNvPr id="6" name="P_3_BD#6c02f484a?pid=e3965fd7c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449824" y="4032750"/>
            <a:ext cx="1289304" cy="301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7" name="P_3_BD#6c02f484a?pid=e3965fd7c&amp;color=0,0,0&amp;vtp=1&amp;bbb=1"/>
          <p:cNvSpPr/>
          <p:nvPr/>
        </p:nvSpPr>
        <p:spPr>
          <a:xfrm>
            <a:off x="832104" y="4464549"/>
            <a:ext cx="10533888" cy="150876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make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proposal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提出建议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ake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proposal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that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…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（should）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sth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建议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做某事</a:t>
            </a:r>
            <a:endParaRPr lang="en-US" altLang="zh-CN" sz="100" b="0" i="0" kern="0" spc="-99900">
              <a:solidFill>
                <a:srgbClr val="FFFFFF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committee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made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proposal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that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students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should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volunteer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local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hospitals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during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vacations.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委员会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29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建议学生在假期期间到当地医院做志愿者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kumimoji="0" lang="en-US" altLang="zh-CN" sz="100" b="0" i="0" u="none" strike="noStrike" kern="0" cap="none" spc="-9990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#70</a:t>
            </a:r>
            <a:endParaRPr lang="en-US" altLang="zh-CN" sz="1800" dirty="0"/>
          </a:p>
        </p:txBody>
      </p:sp>
      <p:pic>
        <p:nvPicPr>
          <p:cNvPr id="8" name="P_3_BD#6c02f484a?pid=e3965fd7c&amp;color=0,0,0&amp;tib=255,255,255&amp;iip=11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48138" y="5389395"/>
            <a:ext cx="82296" cy="82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_3_BD#6c02f484a?pid=e3965fd7c&amp;color=0,0,0&amp;mp=1&amp;tib=255,255,255&amp;vtp=1&amp;bt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449824" y="1080000"/>
            <a:ext cx="1289304" cy="301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3" name="P_3_BD#6c02f484a?pid=e3965fd7c&amp;color=0,0,0&amp;vtp=1&amp;bbb=1"/>
          <p:cNvSpPr/>
          <p:nvPr/>
        </p:nvSpPr>
        <p:spPr>
          <a:xfrm>
            <a:off x="832104" y="1518404"/>
            <a:ext cx="10533888" cy="369951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propose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1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vt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.提议，建议；打算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；计划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ropose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（doing）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sth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提议/建议（做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）某事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ropose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do/doing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sth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打算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/计划做某事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ropose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that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…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（should）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sth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建议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做某事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proposed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that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…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（should）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sth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有人建议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做某事</a:t>
            </a:r>
            <a:endParaRPr lang="en-US" altLang="zh-CN" sz="100" b="0" i="0" kern="0" spc="-99900">
              <a:solidFill>
                <a:srgbClr val="FFFFFF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proposed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holding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campus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art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exhibition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celebrate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school's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50th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anniversary.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他们提议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/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打算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举办一场校园艺术展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以庆祝建校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50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周年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kumimoji="0" lang="en-US" altLang="zh-CN" sz="1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proposed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that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school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should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open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reading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corner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each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classroom.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有人建议学校在每个教室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开设一个阅读角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kumimoji="0" lang="en-US" altLang="zh-CN" sz="100" b="0" i="0" u="none" strike="noStrike" kern="0" cap="none" spc="-9990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#78</a:t>
            </a:r>
            <a:endParaRPr lang="en-US" altLang="zh-CN" sz="1800" dirty="0"/>
          </a:p>
        </p:txBody>
      </p:sp>
      <p:pic>
        <p:nvPicPr>
          <p:cNvPr id="4" name="P_3_BD#6c02f484a?pid=e3965fd7c&amp;color=0,0,0&amp;tib=255,255,255&amp;iip=12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48138" y="3791196"/>
            <a:ext cx="82296" cy="82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6" name="P_3_BD#6c02f484a?pid=e3965fd7c&amp;color=0,0,0&amp;tib=255,255,255&amp;iip=13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48138" y="4614156"/>
            <a:ext cx="82296" cy="82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_3_BD#6c02f484a?pid=e3965fd7c&amp;color=0,0,0&amp;mp=1&amp;tib=255,255,255&amp;vtp=1&amp;bt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32104" y="1078992"/>
            <a:ext cx="1252728" cy="301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3" name="P_3_BD#6c02f484a?pid=e3965fd7c&amp;color=0,0,0&amp;mp=1&amp;vtp=1&amp;bbb=1&amp;hb=1"/>
          <p:cNvSpPr/>
          <p:nvPr/>
        </p:nvSpPr>
        <p:spPr>
          <a:xfrm>
            <a:off x="832104" y="1511300"/>
            <a:ext cx="10533888" cy="1612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【北京2024】During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second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year,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failed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comprehensive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exam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because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A0A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proposal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was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unclear.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在我的第二年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我没有通过综合考试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因为我的提案不清楚</a:t>
            </a: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100" b="0" i="0" kern="0" spc="-99900">
              <a:solidFill>
                <a:srgbClr val="FFFFFF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survival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/səˈvaɪvəl/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.继续生存，幸存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联想词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.survivor</a:t>
            </a:r>
            <a:r>
              <a:rPr kumimoji="0" lang="en-US" altLang="zh-CN" sz="100" b="0" i="0" u="none" strike="noStrike" kern="0" cap="none" spc="-9990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#82</a:t>
            </a:r>
            <a:endParaRPr lang="en-US" altLang="zh-CN" dirty="0"/>
          </a:p>
        </p:txBody>
      </p:sp>
    </p:spTree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_3_BD#6c02f484a?pid=e3965fd7c&amp;color=0,0,0&amp;mp=1&amp;tib=255,255,255&amp;vtp=1&amp;bt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449824" y="1080000"/>
            <a:ext cx="1289304" cy="301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3" name="P_3_BD#6c02f484a?pid=e3965fd7c&amp;color=0,0,0&amp;mp=1&amp;vtp=1&amp;bbb=1"/>
          <p:cNvSpPr/>
          <p:nvPr/>
        </p:nvSpPr>
        <p:spPr>
          <a:xfrm>
            <a:off x="832104" y="1518404"/>
            <a:ext cx="10533888" cy="328041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survive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1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v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.比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活得长；幸免于难；从（困境等）中挺过来；活下来，幸存；继续存在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；继续维持生活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urvive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sb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by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…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比某人多活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urvive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on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…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依靠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生存下来；靠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维持生活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urvive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from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…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从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留存下来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/流传下来</a:t>
            </a:r>
            <a:endParaRPr lang="en-US" altLang="zh-CN" sz="100" b="0" i="0" kern="0" spc="-99900">
              <a:solidFill>
                <a:srgbClr val="FFFFFF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desert,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camels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can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survive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very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little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water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weeks.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在沙漠中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骆驼依靠极少的水就能生存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数周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kumimoji="0" lang="en-US" altLang="zh-CN" sz="1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Few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ancient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buildings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have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survived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from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earthquake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that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struck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city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200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years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ago.200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年前地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震袭击了这座城市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几乎没有古代建筑留存下来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kumimoji="0" lang="en-US" altLang="zh-CN" sz="100" b="0" i="0" u="none" strike="noStrike" kern="0" cap="none" spc="-9990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#89</a:t>
            </a:r>
            <a:endParaRPr lang="en-US" altLang="zh-CN" sz="1800" dirty="0"/>
          </a:p>
        </p:txBody>
      </p:sp>
      <p:pic>
        <p:nvPicPr>
          <p:cNvPr id="4" name="P_3_BD#6c02f484a?pid=e3965fd7c&amp;color=0,0,0&amp;mp=1&amp;tib=255,255,255&amp;iip=14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48138" y="3367016"/>
            <a:ext cx="82296" cy="82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6" name="P_3_BD#6c02f484a?pid=e3965fd7c&amp;color=0,0,0&amp;mp=1&amp;tib=255,255,255&amp;iip=1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48138" y="4189976"/>
            <a:ext cx="82296" cy="82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_3_BD#6c02f484a?pid=e3965fd7c&amp;color=0,0,0&amp;mp=1&amp;tib=255,255,255&amp;vtp=1&amp;bt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449824" y="1080000"/>
            <a:ext cx="1289304" cy="301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3" name="P_3_BD#6c02f484a?pid=e3965fd7c&amp;color=0,0,0&amp;mp=1&amp;vtp=1&amp;bbb=1"/>
          <p:cNvSpPr/>
          <p:nvPr/>
        </p:nvSpPr>
        <p:spPr>
          <a:xfrm>
            <a:off x="832104" y="1518404"/>
            <a:ext cx="10533888" cy="1193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survive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表示“从地震、火灾、事故等中幸存下来”时，为及物动词，其后不可接介词from或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in。</a:t>
            </a:r>
            <a:endParaRPr lang="en-US" altLang="zh-CN" sz="100" b="0" i="0" kern="0" spc="-99900">
              <a:solidFill>
                <a:srgbClr val="FFFFFF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determination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/dɪˌtɜ:məˈneɪʃən/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.决心；毅力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近义词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.willpower</a:t>
            </a:r>
            <a:r>
              <a:rPr kumimoji="0" lang="en-US" altLang="zh-CN" sz="100" b="0" i="0" u="none" strike="noStrike" kern="0" cap="none" spc="-9990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#93</a:t>
            </a:r>
            <a:endParaRPr lang="en-US" altLang="zh-CN" sz="1800" dirty="0"/>
          </a:p>
        </p:txBody>
      </p:sp>
      <p:pic>
        <p:nvPicPr>
          <p:cNvPr id="5" name="P_3_BD#6c02f484a?pid=e3965fd7c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449824" y="2839204"/>
            <a:ext cx="1289304" cy="301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6" name="P_3_BD#6c02f484a?pid=e3965fd7c&amp;color=0,0,0&amp;vtp=1&amp;bbb=1"/>
          <p:cNvSpPr/>
          <p:nvPr/>
        </p:nvSpPr>
        <p:spPr>
          <a:xfrm>
            <a:off x="832104" y="3271004"/>
            <a:ext cx="10533888" cy="118491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with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determination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坚决地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；果断地</a:t>
            </a:r>
            <a:endParaRPr lang="en-US" altLang="zh-CN" sz="100" b="0" i="0" kern="0" spc="-99900">
              <a:solidFill>
                <a:srgbClr val="FFFFFF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walked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into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interview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room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with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determination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ready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prove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abilities.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她果断地走进面试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房间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准备证明自己的能力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kumimoji="0" lang="en-US" altLang="zh-CN" sz="100" b="0" i="0" u="none" strike="noStrike" kern="0" cap="none" spc="-9990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#96</a:t>
            </a:r>
            <a:endParaRPr lang="en-US" altLang="zh-CN" sz="1800" dirty="0"/>
          </a:p>
        </p:txBody>
      </p:sp>
      <p:pic>
        <p:nvPicPr>
          <p:cNvPr id="7" name="P_3_BD#6c02f484a?pid=e3965fd7c&amp;color=0,0,0&amp;tib=255,255,255&amp;iip=16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48138" y="3847076"/>
            <a:ext cx="82296" cy="82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_3_BD#6c02f484a?pid=e3965fd7c&amp;color=0,0,0&amp;mp=1&amp;tib=255,255,255&amp;vtp=1&amp;bt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449824" y="1080000"/>
            <a:ext cx="1289304" cy="301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3" name="P_3_BD#6c02f484a?pid=e3965fd7c&amp;color=0,0,0&amp;mp=1&amp;vtp=1&amp;bbb=1"/>
          <p:cNvSpPr/>
          <p:nvPr/>
        </p:nvSpPr>
        <p:spPr>
          <a:xfrm>
            <a:off x="832104" y="1518404"/>
            <a:ext cx="10533888" cy="441071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2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①determine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1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vt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.确定；决定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；查明</a:t>
            </a:r>
            <a:endParaRPr lang="en-US" altLang="zh-CN" sz="1800" dirty="0"/>
          </a:p>
          <a:p>
            <a:pPr>
              <a:lnSpc>
                <a:spcPts val="32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etermine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（doing）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sth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决定（做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）某事</a:t>
            </a:r>
            <a:endParaRPr lang="en-US" altLang="zh-CN" sz="1800" dirty="0"/>
          </a:p>
          <a:p>
            <a:pPr>
              <a:lnSpc>
                <a:spcPts val="32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etermine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sth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决定做某事</a:t>
            </a:r>
            <a:endParaRPr lang="en-US" altLang="zh-CN" sz="100" b="0" i="0" kern="0" spc="-99900">
              <a:solidFill>
                <a:srgbClr val="FFFFFF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3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team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determined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redesign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app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after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receiving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feedback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from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users.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收到用户反馈后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团队决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3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定重新设计这款应用程序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kumimoji="0" lang="en-US" altLang="zh-CN" sz="1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②determined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adj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.坚决的；已下定决心的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determined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sth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决心做某事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determined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finish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marathon,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even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if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takes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him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all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day.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他决心完成马拉松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即使需要一整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3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天的时间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kumimoji="0" lang="en-US" altLang="zh-CN" sz="1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③表示“决定做某事”的常见表达还有：make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up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one's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mind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sth、decide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sth、make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decision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3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sth等。</a:t>
            </a:r>
            <a:r>
              <a:rPr kumimoji="0" lang="en-US" altLang="zh-CN" sz="100" b="0" i="0" u="none" strike="noStrike" kern="0" cap="none" spc="-9990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#105</a:t>
            </a:r>
            <a:endParaRPr lang="en-US" altLang="zh-CN" sz="1800" dirty="0"/>
          </a:p>
        </p:txBody>
      </p:sp>
      <p:pic>
        <p:nvPicPr>
          <p:cNvPr id="4" name="P_3_BD#6c02f484a?pid=e3965fd7c&amp;color=0,0,0&amp;mp=1&amp;tib=255,255,255&amp;iip=17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48138" y="2923722"/>
            <a:ext cx="82296" cy="82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7" name="P_3_BD#6c02f484a?pid=e3965fd7c&amp;color=0,0,0&amp;tib=255,255,255&amp;iip=18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48138" y="4560499"/>
            <a:ext cx="82296" cy="82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_3_BD#6c02f484a?pid=e3965fd7c&amp;color=0,0,0&amp;mp=1&amp;tib=255,255,255&amp;vtp=1&amp;bt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669280" y="1080000"/>
            <a:ext cx="841248" cy="301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3" name="P_3_BD#6c02f484a?pid=e3965fd7c&amp;color=0,0,0&amp;mp=1&amp;vtp=1&amp;bbb=1&amp;hb=1"/>
          <p:cNvSpPr/>
          <p:nvPr/>
        </p:nvSpPr>
        <p:spPr>
          <a:xfrm>
            <a:off x="832104" y="1518404"/>
            <a:ext cx="10533888" cy="76581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determined为形容词化的动词-ed形式，常作定语和状语，类似的词还有：devoted、excited、surprised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algn="l"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depressed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、amazed等。</a:t>
            </a:r>
            <a:r>
              <a:rPr lang="en-US" altLang="zh-CN" sz="100" b="0" i="0" kern="0" spc="-9990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#107</a:t>
            </a:r>
            <a:endParaRPr lang="en-US" altLang="zh-CN" dirty="0"/>
          </a:p>
        </p:txBody>
      </p:sp>
      <p:pic>
        <p:nvPicPr>
          <p:cNvPr id="4" name="P_3_BD#6c02f484a?pid=e3965fd7c&amp;color=0,0,0&amp;mp=1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32104" y="2414389"/>
            <a:ext cx="1252728" cy="301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5" name="P_3_BD#6c02f484a?pid=e3965fd7c&amp;color=0,0,0&amp;vtp=1&amp;bbb=1&amp;hb=1"/>
          <p:cNvSpPr/>
          <p:nvPr/>
        </p:nvSpPr>
        <p:spPr>
          <a:xfrm>
            <a:off x="832104" y="2846189"/>
            <a:ext cx="10533888" cy="160401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【全国新高考Ⅰ2022】As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special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education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teacher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school,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was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familiar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with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challenges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David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faced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was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proud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his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strong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A0A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determination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作为该校的一名特殊教育教师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我熟悉戴维所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面临的种种挑战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也为他坚定的决心感到自豪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b="1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comp</a:t>
            </a:r>
            <a:r>
              <a:rPr lang="en-US" altLang="zh-CN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up</a:t>
            </a:r>
            <a:r>
              <a:rPr lang="en-US" altLang="zh-CN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with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想出，想到</a:t>
            </a:r>
            <a:r>
              <a:rPr lang="en-US" altLang="zh-CN" sz="100" b="0" i="0" kern="0" spc="-9990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#110</a:t>
            </a:r>
            <a:endParaRPr lang="en-US" altLang="zh-CN" dirty="0"/>
          </a:p>
        </p:txBody>
      </p:sp>
    </p:spTree>
  </p:cSld>
  <p:clrMapOvr>
    <a:masterClrMapping/>
  </p:clrMapOvr>
  <p:transition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_3_BD#6c02f484a?pid=e3965fd7c&amp;color=0,0,0&amp;mp=1&amp;tib=255,255,255&amp;vtp=1&amp;bt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449824" y="1080000"/>
            <a:ext cx="1289304" cy="301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3" name="P_3_BD#6c02f484a?pid=e3965fd7c&amp;color=0,0,0&amp;mp=1&amp;vtp=1&amp;bbb=1"/>
          <p:cNvSpPr/>
          <p:nvPr/>
        </p:nvSpPr>
        <p:spPr>
          <a:xfrm>
            <a:off x="832104" y="1518404"/>
            <a:ext cx="10533888" cy="328041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含有come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的其他常见表达：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ome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up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被提出；走近；上升；发芽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；发生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ome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about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发生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ome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out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出版；（太阳等）出现；（消息、真相等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）为人所知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ome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across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（偶然）遇见；发现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；被理解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ome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苏醒；总计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；达到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hen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comes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…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当谈到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时</a:t>
            </a:r>
            <a:endParaRPr lang="en-US" altLang="zh-CN" sz="100" b="0" i="0" kern="0" spc="-99900">
              <a:solidFill>
                <a:srgbClr val="FFFFFF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new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idea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came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up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class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meeting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yesterday.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昨天班会上提出了一个新想法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kumimoji="0" lang="en-US" altLang="zh-CN" sz="100" b="0" i="0" u="none" strike="noStrike" kern="0" cap="none" spc="-9990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#119</a:t>
            </a:r>
            <a:endParaRPr lang="en-US" altLang="zh-CN" sz="1800" dirty="0"/>
          </a:p>
        </p:txBody>
      </p:sp>
      <p:pic>
        <p:nvPicPr>
          <p:cNvPr id="4" name="P_3_BD#6c02f484a?pid=e3965fd7c&amp;color=0,0,0&amp;mp=1&amp;tib=255,255,255&amp;iip=19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48138" y="4613839"/>
            <a:ext cx="82296" cy="82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e3965fd7c.fixed?pid=f78957b9b&amp;color=165,74,151&amp;vtp=1&amp;bbb=1"/>
          <p:cNvSpPr/>
          <p:nvPr/>
        </p:nvSpPr>
        <p:spPr>
          <a:xfrm>
            <a:off x="2386584" y="1618488"/>
            <a:ext cx="7223760" cy="923544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>
              <a:lnSpc>
                <a:spcPts val="6600"/>
              </a:lnSpc>
            </a:pPr>
            <a:r>
              <a:rPr lang="en-US" altLang="zh-CN" sz="5400" b="1" i="0" dirty="0">
                <a:solidFill>
                  <a:srgbClr val="A54A97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词汇攻略8</a:t>
            </a:r>
            <a:endParaRPr lang="en-US" altLang="zh-CN" sz="5400" dirty="0"/>
          </a:p>
        </p:txBody>
      </p:sp>
    </p:spTree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_3_BD#6c02f484a?pid=e3965fd7c&amp;color=0,0,0&amp;tib=255,255,255&amp;iip=20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48138" y="1244592"/>
            <a:ext cx="82296" cy="82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3" name="P_3_BD#6c02f484a?pid=e3965fd7c&amp;color=0,0,0&amp;vtp=1&amp;bt=1&amp;bbb=1&amp;hb=1"/>
          <p:cNvSpPr/>
          <p:nvPr/>
        </p:nvSpPr>
        <p:spPr>
          <a:xfrm>
            <a:off x="832104" y="1080000"/>
            <a:ext cx="10531904" cy="244221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900" b="0" i="0" kern="0">
                <a:solidFill>
                  <a:srgbClr val="FFFFFF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Do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you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know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how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tradition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celebrating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Thanksgiving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A0A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came</a:t>
            </a:r>
            <a:r>
              <a:rPr lang="en-US" altLang="zh-CN" sz="1800" b="0" i="0" dirty="0">
                <a:solidFill>
                  <a:srgbClr val="00A0A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A0A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about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?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你知道庆祝感恩节的传统是如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何形成的吗</a:t>
            </a: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</a:t>
            </a:r>
            <a:endParaRPr lang="en-US" altLang="zh-CN" sz="100" b="0" i="0" kern="0" spc="-99900">
              <a:solidFill>
                <a:srgbClr val="FFFFFF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first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novel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will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come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out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next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month.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她的第一本小说将于下个月出版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kumimoji="0" lang="en-US" altLang="zh-CN" sz="1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came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across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old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friend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bookstore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yesterday.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昨天我在书店偶遇了一位老朋友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kumimoji="0" lang="en-US" altLang="zh-CN" sz="1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When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comes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learning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English,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practice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more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important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than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theory.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当谈到学习英语时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练习比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理论更重要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kumimoji="0" lang="en-US" altLang="zh-CN" sz="100" b="0" i="0" u="none" strike="noStrike" kern="0" cap="none" spc="-9990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#123</a:t>
            </a:r>
            <a:endParaRPr lang="en-US" altLang="zh-CN" sz="100" dirty="0"/>
          </a:p>
        </p:txBody>
      </p:sp>
      <p:pic>
        <p:nvPicPr>
          <p:cNvPr id="4" name="P_3_BD#6c02f484a?pid=e3965fd7c&amp;color=0,0,0&amp;tib=255,255,255&amp;iip=21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48138" y="2067552"/>
            <a:ext cx="82296" cy="82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6" name="P_3_BD#6c02f484a?pid=e3965fd7c&amp;color=0,0,0&amp;tib=255,255,255&amp;iip=22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48138" y="2479032"/>
            <a:ext cx="82296" cy="82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8" name="P_3_BD#6c02f484a?pid=e3965fd7c&amp;color=0,0,0&amp;tib=255,255,255&amp;iip=23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48138" y="2890512"/>
            <a:ext cx="82296" cy="82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_3_BD#6c02f484a?pid=e3965fd7c&amp;color=0,0,0&amp;mp=1&amp;tib=255,255,255&amp;vtp=1&amp;bt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32104" y="1078992"/>
            <a:ext cx="1252728" cy="301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3" name="P_3_BD#6c02f484a?pid=e3965fd7c&amp;color=0,0,0&amp;mp=1&amp;vtp=1&amp;bbb=1&amp;hb=1"/>
          <p:cNvSpPr/>
          <p:nvPr/>
        </p:nvSpPr>
        <p:spPr>
          <a:xfrm>
            <a:off x="832104" y="1511300"/>
            <a:ext cx="10533888" cy="2032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【浙江2021年6月】In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past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few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years,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increasing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number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people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organisations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have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begun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A0A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coming</a:t>
            </a:r>
            <a:r>
              <a:rPr lang="en-US" altLang="zh-CN" sz="1800" b="0" i="0">
                <a:solidFill>
                  <a:srgbClr val="00A0A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A0A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up</a:t>
            </a:r>
            <a:r>
              <a:rPr lang="en-US" altLang="zh-CN" sz="1800" b="0" i="0" dirty="0">
                <a:solidFill>
                  <a:srgbClr val="00A0A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A0A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with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plans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counter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this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trend.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在过去几年里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越来越多的个人和组织已开始提出计划来应对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这一趋势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1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1800" b="1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isappear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/ˌdɪsəˈpɪə/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1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vi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.消失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，不见</a:t>
            </a:r>
            <a:endParaRPr lang="en-US" altLang="zh-CN" sz="1800" dirty="0"/>
          </a:p>
          <a:p>
            <a:pPr>
              <a:lnSpc>
                <a:spcPts val="3200"/>
              </a:lnSpc>
            </a:pPr>
            <a:r>
              <a:rPr lang="en-US" altLang="zh-CN" b="0" i="0">
                <a:solidFill>
                  <a:srgbClr val="00A0AF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联想词</a:t>
            </a:r>
            <a:r>
              <a:rPr lang="en-US" altLang="zh-CN" b="0" i="0">
                <a:solidFill>
                  <a:srgbClr val="00A0A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1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.disappearance;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appearance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1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v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.appear</a:t>
            </a:r>
            <a:r>
              <a:rPr lang="en-US" altLang="zh-CN" sz="100" b="0" i="0" kern="0" spc="-9990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#127</a:t>
            </a:r>
            <a:endParaRPr lang="en-US" altLang="zh-CN" dirty="0"/>
          </a:p>
        </p:txBody>
      </p:sp>
    </p:spTree>
  </p:cSld>
  <p:clrMapOvr>
    <a:masterClrMapping/>
  </p:clrMapOvr>
  <p:transition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_3_BD#6c02f484a?pid=e3965fd7c&amp;color=0,0,0&amp;mp=1&amp;tib=255,255,255&amp;vtp=1&amp;bt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449824" y="1080000"/>
            <a:ext cx="1289304" cy="301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3" name="P_3_BD#6c02f484a?pid=e3965fd7c&amp;color=0,0,0&amp;vtp=1&amp;bbb=1"/>
          <p:cNvSpPr/>
          <p:nvPr/>
        </p:nvSpPr>
        <p:spPr>
          <a:xfrm>
            <a:off x="832104" y="1518404"/>
            <a:ext cx="10533888" cy="286131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disappear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into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…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消失在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中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isappear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from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…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从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消失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isappear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behind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…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消失在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后面</a:t>
            </a:r>
            <a:endParaRPr lang="en-US" altLang="zh-CN" sz="100" b="0" i="0" kern="0" spc="-99900">
              <a:solidFill>
                <a:srgbClr val="FFFFFF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hiker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disappeared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into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dense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forest,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leaving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only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sound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rustling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leaves.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这个徒步者消失在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茂密的森林中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只留下树叶沙沙作响的声音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kumimoji="0" lang="en-US" altLang="zh-CN" sz="1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Many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species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have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disappeared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from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Earth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due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environmental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pollution.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由于环境污染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许多物种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已从地球上消失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kumimoji="0" lang="en-US" altLang="zh-CN" sz="100" b="0" i="0" u="none" strike="noStrike" kern="0" cap="none" spc="-9990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#133</a:t>
            </a:r>
            <a:endParaRPr lang="en-US" altLang="zh-CN" sz="1800" dirty="0"/>
          </a:p>
        </p:txBody>
      </p:sp>
      <p:pic>
        <p:nvPicPr>
          <p:cNvPr id="4" name="P_3_BD#6c02f484a?pid=e3965fd7c&amp;color=0,0,0&amp;tib=255,255,255&amp;iip=24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48138" y="2942836"/>
            <a:ext cx="82296" cy="82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6" name="P_3_BD#6c02f484a?pid=e3965fd7c&amp;color=0,0,0&amp;tib=255,255,255&amp;iip=2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48138" y="3765796"/>
            <a:ext cx="82296" cy="82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_3_BD#6c02f484a?pid=e3965fd7c&amp;color=0,0,0&amp;mp=1&amp;tib=255,255,255&amp;vtp=1&amp;bt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32104" y="1078992"/>
            <a:ext cx="1252728" cy="301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3" name="P_3_BD#6c02f484a?pid=e3965fd7c&amp;color=0,0,0&amp;mp=1&amp;vtp=1&amp;bbb=1&amp;hb=1"/>
          <p:cNvSpPr/>
          <p:nvPr/>
        </p:nvSpPr>
        <p:spPr>
          <a:xfrm>
            <a:off x="832104" y="1511300"/>
            <a:ext cx="10533888" cy="2032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【全国新高考 Ⅰ 2021】As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song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goes,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this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long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winding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road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“will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never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A0A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disappear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will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always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stick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visitor's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memory.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正如歌中所唱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这条蜿蜒的长路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永远不会消失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”，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它将永远铭刻在游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客的记忆中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1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majority</a:t>
            </a: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/məˈdʒɒrɪti/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1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</a:t>
            </a: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.大多数</a:t>
            </a:r>
            <a:endParaRPr lang="en-US" altLang="zh-CN" sz="100" b="0" i="0" kern="0" spc="-99900">
              <a:solidFill>
                <a:srgbClr val="FFFFFF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3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联想词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adj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.major</a:t>
            </a:r>
            <a:r>
              <a:rPr kumimoji="0" lang="en-US" altLang="zh-CN" sz="100" b="0" i="0" u="none" strike="noStrike" kern="0" cap="none" spc="-9990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#137</a:t>
            </a:r>
            <a:endParaRPr lang="en-US" altLang="zh-CN" dirty="0"/>
          </a:p>
        </p:txBody>
      </p:sp>
      <p:pic>
        <p:nvPicPr>
          <p:cNvPr id="5" name="P_3_BD#6c02f484a?pid=e3965fd7c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449824" y="3644900"/>
            <a:ext cx="1289304" cy="301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6" name="P_3_BD#6c02f484a?pid=e3965fd7c&amp;color=0,0,0&amp;vtp=1&amp;bbb=1"/>
          <p:cNvSpPr/>
          <p:nvPr/>
        </p:nvSpPr>
        <p:spPr>
          <a:xfrm>
            <a:off x="832104" y="4076700"/>
            <a:ext cx="10533888" cy="160401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the/a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majority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…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大多数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the/a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majority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占大多数</a:t>
            </a:r>
            <a:endParaRPr lang="en-US" altLang="zh-CN" sz="100" b="0" i="0" kern="0" spc="-99900">
              <a:solidFill>
                <a:srgbClr val="FFFFFF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Young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people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are in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majority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music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festival,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creating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lively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energetic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atmosphere.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年轻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人在音乐节中占大多数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营造出热闹而充满活力的氛围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kumimoji="0" lang="en-US" altLang="zh-CN" sz="100" b="0" i="0" u="none" strike="noStrike" kern="0" cap="none" spc="-9990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#141</a:t>
            </a:r>
            <a:endParaRPr lang="en-US" altLang="zh-CN" sz="1800" dirty="0"/>
          </a:p>
        </p:txBody>
      </p:sp>
      <p:pic>
        <p:nvPicPr>
          <p:cNvPr id="7" name="P_3_BD#6c02f484a?pid=e3965fd7c&amp;color=0,0,0&amp;tib=255,255,255&amp;iip=26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48138" y="5076952"/>
            <a:ext cx="82296" cy="82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_3_BD#6c02f484a?pid=e3965fd7c&amp;color=0,0,0&amp;mp=1&amp;tib=255,255,255&amp;vtp=1&amp;bt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449824" y="1080000"/>
            <a:ext cx="1289304" cy="301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3" name="P_3_BD#6c02f484a?pid=e3965fd7c&amp;color=0,0,0&amp;mp=1&amp;vtp=1&amp;bbb=1&amp;hb=1"/>
          <p:cNvSpPr/>
          <p:nvPr/>
        </p:nvSpPr>
        <p:spPr>
          <a:xfrm>
            <a:off x="832104" y="1518404"/>
            <a:ext cx="10533888" cy="76879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majority作主语时，谓语动词用单复数形式均可；“the/a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majority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of+名词”作主语时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，谓语动词的数与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名词的数一致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100" b="0" i="0" kern="0" spc="-9990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#143</a:t>
            </a:r>
            <a:endParaRPr lang="en-US" altLang="zh-CN" dirty="0"/>
          </a:p>
        </p:txBody>
      </p:sp>
      <p:pic>
        <p:nvPicPr>
          <p:cNvPr id="4" name="P_3_BD#6c02f484a?pid=e3965fd7c&amp;color=0,0,0&amp;mp=1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32104" y="2414389"/>
            <a:ext cx="1252728" cy="301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5" name="P_3_BD#6c02f484a?pid=e3965fd7c&amp;color=0,0,0&amp;vtp=1&amp;bbb=1&amp;hb=1"/>
          <p:cNvSpPr/>
          <p:nvPr/>
        </p:nvSpPr>
        <p:spPr>
          <a:xfrm>
            <a:off x="832104" y="2846189"/>
            <a:ext cx="10533888" cy="24511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【北京2022】But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using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machine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learning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artificial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intelligence,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some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scientists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propose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that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human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diets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consist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least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26,000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biochemicals—and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that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vast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A0A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majority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are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not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known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但一些科学家借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助机器学习和人工智能提出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人类饮食至少由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26,000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种生化物质组成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而绝大多数是未知的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1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</a:t>
            </a:r>
            <a:r>
              <a:rPr lang="en-US" altLang="zh-CN" sz="1800" b="1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ndicate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/ˈɪndɪkeɪt/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1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vt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.表明；显示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；暗示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A0AF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联</a:t>
            </a:r>
            <a:r>
              <a:rPr lang="en-US" altLang="zh-CN" sz="1800" b="0" i="0">
                <a:solidFill>
                  <a:srgbClr val="00A0AF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想词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1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.indicator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1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adj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.indicative</a:t>
            </a:r>
            <a:endParaRPr lang="en-US" altLang="zh-CN" sz="1800" dirty="0"/>
          </a:p>
          <a:p>
            <a:pPr>
              <a:lnSpc>
                <a:spcPts val="3200"/>
              </a:lnSpc>
            </a:pPr>
            <a:r>
              <a:rPr lang="en-US" altLang="zh-CN" b="0" i="0">
                <a:solidFill>
                  <a:srgbClr val="00A0AF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近义词</a:t>
            </a: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1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v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.suggest;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show;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demonstrate</a:t>
            </a:r>
            <a:r>
              <a:rPr lang="en-US" altLang="zh-CN" sz="100" b="0" i="0" kern="0" spc="-9990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#148</a:t>
            </a:r>
            <a:endParaRPr lang="en-US" altLang="zh-CN" dirty="0"/>
          </a:p>
        </p:txBody>
      </p:sp>
    </p:spTree>
  </p:cSld>
  <p:clrMapOvr>
    <a:masterClrMapping/>
  </p:clrMapOvr>
  <p:transition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_3_BD#6c02f484a?pid=e3965fd7c&amp;color=0,0,0&amp;mp=1&amp;tib=255,255,255&amp;vtp=1&amp;bt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449824" y="1080000"/>
            <a:ext cx="1289304" cy="301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3" name="P_3_BD#6c02f484a?pid=e3965fd7c&amp;color=0,0,0&amp;mp=1&amp;vtp=1&amp;bbb=1"/>
          <p:cNvSpPr/>
          <p:nvPr/>
        </p:nvSpPr>
        <p:spPr>
          <a:xfrm>
            <a:off x="832104" y="1518404"/>
            <a:ext cx="10533888" cy="150876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indicate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that/whether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…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表明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/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表明是否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ndicate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sb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that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…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向某人暗示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endParaRPr lang="en-US" altLang="zh-CN" sz="100" b="0" i="0" kern="0" spc="-99900">
              <a:solidFill>
                <a:srgbClr val="FFFFFF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survey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indicates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that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most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students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prefer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online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learning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platforms.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调查表明大多数学生更喜欢在线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29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学习平台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kumimoji="0" lang="en-US" altLang="zh-CN" sz="100" b="0" i="0" u="none" strike="noStrike" kern="0" cap="none" spc="-9990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#152</a:t>
            </a:r>
            <a:endParaRPr lang="en-US" altLang="zh-CN" sz="1800" dirty="0"/>
          </a:p>
        </p:txBody>
      </p:sp>
      <p:pic>
        <p:nvPicPr>
          <p:cNvPr id="4" name="P_3_BD#6c02f484a?pid=e3965fd7c&amp;color=0,0,0&amp;mp=1&amp;tib=255,255,255&amp;iip=27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48138" y="2450076"/>
            <a:ext cx="82296" cy="82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6" name="P_3_BD#6c02f484a?pid=e3965fd7c&amp;color=0,0,0&amp;mp=1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449824" y="3144004"/>
            <a:ext cx="1289304" cy="301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7" name="P_3_BD#6c02f484a?pid=e3965fd7c&amp;color=0,0,0&amp;vtp=1&amp;bbb=1"/>
          <p:cNvSpPr/>
          <p:nvPr/>
        </p:nvSpPr>
        <p:spPr>
          <a:xfrm>
            <a:off x="832104" y="3575804"/>
            <a:ext cx="10533888" cy="111506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indication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1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.象征；表明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；迹象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ive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indication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显示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；表明</a:t>
            </a:r>
            <a:endParaRPr lang="en-US" altLang="zh-CN" sz="100" b="0" i="0" kern="0" spc="-99900">
              <a:solidFill>
                <a:srgbClr val="FFFFFF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29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dark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clouds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gave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indication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that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storm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was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approaching.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乌云显示暴风雨即将来临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kumimoji="0" lang="en-US" altLang="zh-CN" sz="100" b="0" i="0" u="none" strike="noStrike" kern="0" cap="none" spc="-9990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#156</a:t>
            </a:r>
            <a:endParaRPr lang="en-US" altLang="zh-CN" sz="1800" dirty="0"/>
          </a:p>
        </p:txBody>
      </p:sp>
      <p:pic>
        <p:nvPicPr>
          <p:cNvPr id="8" name="P_3_BD#6c02f484a?pid=e3965fd7c&amp;color=0,0,0&amp;tib=255,255,255&amp;iip=28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48138" y="4485188"/>
            <a:ext cx="82296" cy="82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10" name="P_3_BD#6c02f484a?pid=e3965fd7c&amp;color=0,0,0&amp;tib=255,255,255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32104" y="4820404"/>
            <a:ext cx="1252728" cy="301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11" name="P_3_BD#6c02f484a?pid=e3965fd7c&amp;color=0,0,0&amp;vtp=1&amp;bbb=1&amp;hb=1"/>
          <p:cNvSpPr/>
          <p:nvPr/>
        </p:nvSpPr>
        <p:spPr>
          <a:xfrm>
            <a:off x="832104" y="5252204"/>
            <a:ext cx="10533888" cy="72136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【全国一·浙江2025年1月】Any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restrictions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established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lending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library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will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A0A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indicated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29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label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借阅图书馆设定的任何限制都将在标签上标明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100" b="0" i="0" kern="0" spc="-9990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#158</a:t>
            </a:r>
            <a:endParaRPr lang="en-US" altLang="zh-CN" dirty="0"/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3_BD#6c02f484a?pid=e3965fd7c&amp;color=0,0,0&amp;vtp=1&amp;bt=1&amp;bbb=1"/>
          <p:cNvSpPr/>
          <p:nvPr/>
        </p:nvSpPr>
        <p:spPr>
          <a:xfrm>
            <a:off x="832104" y="1080000"/>
            <a:ext cx="10533888" cy="35623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200"/>
              </a:lnSpc>
            </a:pPr>
            <a:r>
              <a:rPr lang="en-US" altLang="zh-CN" sz="1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balance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/ˈbæləns/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1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.平衡；天平；余额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1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v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.（使）保持平衡；（使）均衡；权衡</a:t>
            </a:r>
            <a:r>
              <a:rPr lang="en-US" altLang="zh-CN" sz="100" b="0" i="0" kern="0" spc="-9990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#1</a:t>
            </a:r>
            <a:endParaRPr lang="en-US" altLang="zh-CN" sz="1800" dirty="0"/>
          </a:p>
        </p:txBody>
      </p:sp>
      <p:pic>
        <p:nvPicPr>
          <p:cNvPr id="3" name="P_3_BD#6c02f484a?pid=e3965fd7c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449824" y="1575046"/>
            <a:ext cx="1289304" cy="301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4" name="P_3_BD#6c02f484a?pid=e3965fd7c&amp;color=0,0,0&amp;vtp=1&amp;bbb=1"/>
          <p:cNvSpPr/>
          <p:nvPr/>
        </p:nvSpPr>
        <p:spPr>
          <a:xfrm>
            <a:off x="832104" y="2006846"/>
            <a:ext cx="10533888" cy="328041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keep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balance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between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在A和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B之间保持平衡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k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eep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one's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balance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保持平衡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ose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one's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balance=be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out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balance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失去平衡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alance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…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against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…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权衡/斟酌/比较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与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endParaRPr lang="en-US" altLang="zh-CN" sz="100" b="0" i="0" kern="0" spc="-99900">
              <a:solidFill>
                <a:srgbClr val="FFFFFF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stay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productive,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students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should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keep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balance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between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study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time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recreational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activities.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为保持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效率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学生应在学习时间与娱乐活动之间保持平衡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kumimoji="0" lang="en-US" altLang="zh-CN" sz="1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old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man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lost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his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balance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fell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when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strong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wind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suddenly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blew.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一阵强风突然刮来时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老人失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去平衡摔倒了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kumimoji="0" lang="en-US" altLang="zh-CN" sz="100" b="0" i="0" u="none" strike="noStrike" kern="0" cap="none" spc="-9990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#8</a:t>
            </a:r>
            <a:endParaRPr lang="en-US" altLang="zh-CN" sz="1800" dirty="0"/>
          </a:p>
        </p:txBody>
      </p:sp>
      <p:pic>
        <p:nvPicPr>
          <p:cNvPr id="5" name="P_3_BD#6c02f484a?pid=e3965fd7c&amp;color=0,0,0&amp;tib=255,255,255&amp;iip=1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48138" y="3855458"/>
            <a:ext cx="82296" cy="82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7" name="P_3_BD#6c02f484a?pid=e3965fd7c&amp;color=0,0,0&amp;tib=255,255,255&amp;iip=2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48138" y="4678418"/>
            <a:ext cx="82296" cy="82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_3_BD#6c02f484a?pid=e3965fd7c&amp;color=0,0,0&amp;mp=1&amp;tib=255,255,255&amp;vtp=1&amp;bt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449824" y="1080000"/>
            <a:ext cx="1289304" cy="301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3" name="P_3_BD#6c02f484a?pid=e3965fd7c&amp;color=0,0,0&amp;mp=1&amp;vtp=1&amp;bbb=1"/>
          <p:cNvSpPr/>
          <p:nvPr/>
        </p:nvSpPr>
        <p:spPr>
          <a:xfrm>
            <a:off x="832104" y="1518404"/>
            <a:ext cx="10533888" cy="1612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balanced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1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adj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.均衡的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；平衡的</a:t>
            </a:r>
            <a:endParaRPr lang="en-US" altLang="zh-CN" sz="100" b="0" i="0" kern="0" spc="-99900">
              <a:solidFill>
                <a:srgbClr val="FFFFFF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balanced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diet均衡的饮食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bother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/ˈbɒð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ə/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vi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.&amp;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vt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.费心，麻烦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vt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.使烦恼（或担忧、不安）；给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造成麻烦；打扰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.麻烦；不便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近义词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v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.disturb</a:t>
            </a:r>
            <a:r>
              <a:rPr kumimoji="0" lang="en-US" altLang="zh-CN" sz="100" b="0" i="0" u="none" strike="noStrike" kern="0" cap="none" spc="-9990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#13</a:t>
            </a:r>
            <a:endParaRPr lang="en-US" altLang="zh-CN" sz="1800" dirty="0"/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_3_BD#6c02f484a?pid=e3965fd7c&amp;color=0,0,0&amp;mp=1&amp;tib=255,255,255&amp;vtp=1&amp;bt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449824" y="1080000"/>
            <a:ext cx="1289304" cy="301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3" name="P_3_BD#6c02f484a?pid=e3965fd7c&amp;color=0,0,0&amp;mp=1&amp;vtp=1&amp;bbb=1"/>
          <p:cNvSpPr/>
          <p:nvPr/>
        </p:nvSpPr>
        <p:spPr>
          <a:xfrm>
            <a:off x="832104" y="1518404"/>
            <a:ext cx="10533888" cy="369951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can't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bothered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sth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懒得做某事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other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do/doing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sth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费心做某事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other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sb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with/about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sth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为某事打扰或麻烦某人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bothers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sb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that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…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/to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sth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使某人苦恼的是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/做某事使某人苦恼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ave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（no）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bother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doing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sth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做某事（毫不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）费力</a:t>
            </a:r>
            <a:endParaRPr lang="en-US" altLang="zh-CN" sz="100" b="0" i="0" kern="0" spc="-99900">
              <a:solidFill>
                <a:srgbClr val="FFFFFF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bothers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that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always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forgets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important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dates,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like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best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friend's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birthday.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使她苦恼的是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她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总是忘记重要的日子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比如她最好的朋友的生日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kumimoji="0" lang="en-US" altLang="zh-CN" sz="1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had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bother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finding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hidden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path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after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following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map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carefully.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仔细按地图走后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我们毫不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费力就找到了那条隐蔽的小路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kumimoji="0" lang="en-US" altLang="zh-CN" sz="100" b="0" i="0" u="none" strike="noStrike" kern="0" cap="none" spc="-9990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#21</a:t>
            </a:r>
            <a:endParaRPr lang="en-US" altLang="zh-CN" sz="1800" dirty="0"/>
          </a:p>
        </p:txBody>
      </p:sp>
      <p:pic>
        <p:nvPicPr>
          <p:cNvPr id="4" name="P_3_BD#6c02f484a?pid=e3965fd7c&amp;color=0,0,0&amp;mp=1&amp;tib=255,255,255&amp;iip=3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48138" y="3791196"/>
            <a:ext cx="82296" cy="82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6" name="P_3_BD#6c02f484a?pid=e3965fd7c&amp;color=0,0,0&amp;mp=1&amp;tib=255,255,255&amp;iip=4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48138" y="4614156"/>
            <a:ext cx="82296" cy="82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_3_BD#6c02f484a?pid=e3965fd7c&amp;color=0,0,0&amp;tib=255,255,255&amp;vtp=1&amp;bt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468112" y="1080000"/>
            <a:ext cx="1252728" cy="301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3" name="P_3_BD#6c02f484a?pid=e3965fd7c&amp;color=0,0,0&amp;vtp=1&amp;bbb=1&amp;hb=1"/>
          <p:cNvSpPr/>
          <p:nvPr/>
        </p:nvSpPr>
        <p:spPr>
          <a:xfrm>
            <a:off x="832104" y="1518404"/>
            <a:ext cx="10533888" cy="1612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【全国一2025】Dutch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authors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Thalia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Verkade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Marco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Brömmelstroet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are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A0A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bothered</a:t>
            </a:r>
            <a:r>
              <a:rPr lang="en-US" altLang="zh-CN" sz="1800" b="0" i="0" dirty="0">
                <a:solidFill>
                  <a:srgbClr val="00A0A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facts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like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these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荷兰作家塔利亚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·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维尔凯德和马尔科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·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特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·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布罗梅尔斯特鲁特为这类事实所困扰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1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</a:t>
            </a:r>
            <a:r>
              <a:rPr lang="en-US" altLang="zh-CN" sz="1800" b="1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nvolve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/ɪnˈvɒlv/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1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vt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.参与；包含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；涉及</a:t>
            </a:r>
            <a:endParaRPr lang="en-US" altLang="zh-CN" sz="1800" dirty="0"/>
          </a:p>
          <a:p>
            <a:pPr>
              <a:lnSpc>
                <a:spcPts val="3200"/>
              </a:lnSpc>
            </a:pPr>
            <a:r>
              <a:rPr lang="en-US" altLang="zh-CN" b="0" i="0">
                <a:solidFill>
                  <a:srgbClr val="00A0AF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联想词</a:t>
            </a: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1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.involvement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A0AF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近义词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1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v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.include</a:t>
            </a:r>
            <a:r>
              <a:rPr lang="en-US" altLang="zh-CN" sz="100" b="0" i="0" kern="0" spc="-9990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#25</a:t>
            </a:r>
            <a:endParaRPr lang="en-US" altLang="zh-CN" dirty="0"/>
          </a:p>
        </p:txBody>
      </p:sp>
      <p:pic>
        <p:nvPicPr>
          <p:cNvPr id="4" name="P_3_BD#6c02f484a?pid=e3965fd7c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449824" y="3245604"/>
            <a:ext cx="1289304" cy="301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5" name="P_3_BD#6c02f484a?pid=e3965fd7c&amp;color=0,0,0&amp;vtp=1&amp;bbb=1"/>
          <p:cNvSpPr/>
          <p:nvPr/>
        </p:nvSpPr>
        <p:spPr>
          <a:xfrm>
            <a:off x="832104" y="3677404"/>
            <a:ext cx="10533888" cy="160401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involve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sb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（doing）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sth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使某人参与（做）某事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；使某人牵扯到某事中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nvolve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doing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sth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包括做某事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；涉及做某事</a:t>
            </a:r>
            <a:endParaRPr lang="en-US" altLang="zh-CN" sz="100" b="0" i="0" kern="0" spc="-99900">
              <a:solidFill>
                <a:srgbClr val="FFFFFF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teacher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involved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class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designing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charity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event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help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homeless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pets.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老师让全班参与设计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一场慈善活动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以帮助无家可归的宠物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kumimoji="0" lang="en-US" altLang="zh-CN" sz="100" b="0" i="0" u="none" strike="noStrike" kern="0" cap="none" spc="-9990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#29</a:t>
            </a:r>
            <a:endParaRPr lang="en-US" altLang="zh-CN" sz="1800" dirty="0"/>
          </a:p>
        </p:txBody>
      </p:sp>
      <p:pic>
        <p:nvPicPr>
          <p:cNvPr id="6" name="P_3_BD#6c02f484a?pid=e3965fd7c&amp;color=0,0,0&amp;tib=255,255,255&amp;iip=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48138" y="4677656"/>
            <a:ext cx="82296" cy="82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_3_BD#6c02f484a?pid=e3965fd7c&amp;color=0,0,0&amp;mp=1&amp;tib=255,255,255&amp;vtp=1&amp;bt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449824" y="1080000"/>
            <a:ext cx="1289304" cy="301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3" name="P_3_BD#6c02f484a?pid=e3965fd7c&amp;color=0,0,0&amp;mp=1&amp;vtp=1&amp;bbb=1"/>
          <p:cNvSpPr/>
          <p:nvPr/>
        </p:nvSpPr>
        <p:spPr>
          <a:xfrm>
            <a:off x="832104" y="1518404"/>
            <a:ext cx="10533888" cy="160401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involved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1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adj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.与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有关联；参与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；卷入</a:t>
            </a:r>
            <a:endParaRPr lang="en-US" altLang="zh-CN" sz="100" b="0" i="0" kern="0" spc="-99900">
              <a:solidFill>
                <a:srgbClr val="FFFFFF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be/get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involved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in/with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…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卷入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之中；参与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got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involved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heated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debate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about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social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media's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impact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teens.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她卷入了一场关于社交媒体对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青少年影响的激烈辩论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kumimoji="0" lang="en-US" altLang="zh-CN" sz="100" b="0" i="0" u="none" strike="noStrike" kern="0" cap="none" spc="-9990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#33</a:t>
            </a:r>
            <a:endParaRPr lang="en-US" altLang="zh-CN" sz="1800" dirty="0"/>
          </a:p>
        </p:txBody>
      </p:sp>
      <p:pic>
        <p:nvPicPr>
          <p:cNvPr id="5" name="P_3_BD#6c02f484a?pid=e3965fd7c&amp;color=0,0,0&amp;tib=255,255,255&amp;iip=6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48138" y="2505956"/>
            <a:ext cx="82296" cy="82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7" name="P_3_BD#6c02f484a?pid=e3965fd7c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669280" y="3245604"/>
            <a:ext cx="841248" cy="301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8" name="P_3_BD#6c02f484a?pid=e3965fd7c&amp;color=0,0,0&amp;vtp=1&amp;bbb=1"/>
          <p:cNvSpPr/>
          <p:nvPr/>
        </p:nvSpPr>
        <p:spPr>
          <a:xfrm>
            <a:off x="832104" y="3677404"/>
            <a:ext cx="10533888" cy="118491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involved作前置定语时，意为“复杂的”；作后置定语时，意为“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涉及的”。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A0A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involved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sentence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一个复杂的句子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people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A0A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involved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所涉及的人</a:t>
            </a:r>
            <a:r>
              <a:rPr lang="en-US" altLang="zh-CN" sz="100" b="0" i="0" kern="0" spc="-9990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#37</a:t>
            </a:r>
            <a:endParaRPr lang="en-US" altLang="zh-CN" sz="1800" dirty="0"/>
          </a:p>
        </p:txBody>
      </p:sp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_3_BD#6c02f484a?pid=e3965fd7c&amp;color=0,0,0&amp;mp=1&amp;tib=255,255,255&amp;vtp=1&amp;bt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32104" y="1078992"/>
            <a:ext cx="1252728" cy="301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3" name="P_3_BD#6c02f484a?pid=e3965fd7c&amp;color=0,0,0&amp;mp=1&amp;vtp=1&amp;bbb=1&amp;hb=1"/>
          <p:cNvSpPr/>
          <p:nvPr/>
        </p:nvSpPr>
        <p:spPr>
          <a:xfrm>
            <a:off x="832104" y="1511300"/>
            <a:ext cx="10533888" cy="1612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【北京2025】Another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key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theme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A0A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involves</a:t>
            </a:r>
            <a:r>
              <a:rPr lang="en-US" altLang="zh-CN" sz="1800" b="0" i="0" dirty="0">
                <a:solidFill>
                  <a:srgbClr val="00A0A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A0A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finding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some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kind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positive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meaning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after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stressful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events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另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一个关键主题是在压力事件后寻找某种积极意义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1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1800" b="1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ontented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/kənˈtentɪd/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1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adj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.满意的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；满足的</a:t>
            </a:r>
            <a:endParaRPr lang="en-US" altLang="zh-CN" sz="1800" dirty="0"/>
          </a:p>
          <a:p>
            <a:pPr>
              <a:lnSpc>
                <a:spcPts val="3200"/>
              </a:lnSpc>
            </a:pPr>
            <a:r>
              <a:rPr lang="en-US" altLang="zh-CN" b="0" i="0">
                <a:solidFill>
                  <a:srgbClr val="00A0AF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近义词</a:t>
            </a: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1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adj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.satisfied;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pleased;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fulfilled</a:t>
            </a:r>
            <a:r>
              <a:rPr lang="en-US" altLang="zh-CN" sz="100" b="0" i="0" kern="0" spc="-9990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#41</a:t>
            </a:r>
            <a:endParaRPr lang="en-US" altLang="zh-CN" dirty="0"/>
          </a:p>
        </p:txBody>
      </p:sp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_3_BD#6c02f484a?pid=e3965fd7c&amp;color=0,0,0&amp;tib=255,255,255&amp;vtp=1&amp;bt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449824" y="1080000"/>
            <a:ext cx="1289304" cy="301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3" name="P_3_BD#6c02f484a?pid=e3965fd7c&amp;color=0,0,0&amp;vtp=1&amp;bbb=1"/>
          <p:cNvSpPr/>
          <p:nvPr/>
        </p:nvSpPr>
        <p:spPr>
          <a:xfrm>
            <a:off x="832104" y="1518404"/>
            <a:ext cx="10533888" cy="328041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content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1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adj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.满意的，满足的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1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.满足；内容；所含之物；目录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1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vt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.使满足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eel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/be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content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with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…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对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满足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/满意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content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sth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满足于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/愿意做某事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ontent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oneself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with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…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满足于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；对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感到满足</a:t>
            </a:r>
            <a:endParaRPr lang="en-US" altLang="zh-CN" sz="100" b="0" i="0" kern="0" spc="-99900">
              <a:solidFill>
                <a:srgbClr val="FFFFFF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Although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didn't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win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first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prize,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was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content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with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performance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dance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competition.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尽管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没有赢得一等奖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但她对自己在舞蹈比赛中的表现感到满意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kumimoji="0" lang="en-US" altLang="zh-CN" sz="1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Instead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buying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new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phone,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contented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himself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with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fixing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his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old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one.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他没有买新手机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而是满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足于修好自己的旧手机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kumimoji="0" lang="en-US" altLang="zh-CN" sz="100" b="0" i="0" u="none" strike="noStrike" kern="0" cap="none" spc="-9990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#48</a:t>
            </a:r>
            <a:endParaRPr lang="en-US" altLang="zh-CN" sz="1800" dirty="0"/>
          </a:p>
        </p:txBody>
      </p:sp>
      <p:pic>
        <p:nvPicPr>
          <p:cNvPr id="4" name="P_3_BD#6c02f484a?pid=e3965fd7c&amp;color=0,0,0&amp;tib=255,255,255&amp;iip=7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48138" y="3367016"/>
            <a:ext cx="82296" cy="82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6" name="P_3_BD#6c02f484a?pid=e3965fd7c&amp;color=0,0,0&amp;tib=255,255,255&amp;iip=8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48138" y="4189976"/>
            <a:ext cx="82296" cy="82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/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7230</Words>
  <Application>WPS 演示</Application>
  <PresentationFormat>宽屏</PresentationFormat>
  <Paragraphs>204</Paragraphs>
  <Slides>25</Slides>
  <Notes>25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25</vt:i4>
      </vt:variant>
    </vt:vector>
  </HeadingPairs>
  <TitlesOfParts>
    <vt:vector size="40" baseType="lpstr">
      <vt:lpstr>Arial</vt:lpstr>
      <vt:lpstr>宋体</vt:lpstr>
      <vt:lpstr>Wingdings</vt:lpstr>
      <vt:lpstr>黑体</vt:lpstr>
      <vt:lpstr>黑体</vt:lpstr>
      <vt:lpstr>微软雅黑</vt:lpstr>
      <vt:lpstr>微软雅黑</vt:lpstr>
      <vt:lpstr>Times New Roman</vt:lpstr>
      <vt:lpstr>Times New Roman</vt:lpstr>
      <vt:lpstr>宋体</vt:lpstr>
      <vt:lpstr>楷体</vt:lpstr>
      <vt:lpstr>Calibri</vt:lpstr>
      <vt:lpstr>等线</vt:lpstr>
      <vt:lpstr>Arial Unicode MS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。</cp:lastModifiedBy>
  <cp:revision>3</cp:revision>
  <dcterms:created xsi:type="dcterms:W3CDTF">2025-11-03T11:05:00Z</dcterms:created>
  <dcterms:modified xsi:type="dcterms:W3CDTF">2025-11-05T08:13:58Z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1AD048A2D8D74537A627D9636327BF8E_12</vt:lpwstr>
  </property>
  <property fmtid="{D5CDD505-2E9C-101B-9397-08002B2CF9AE}" pid="3" name="KSOProductBuildVer">
    <vt:lpwstr>2052-12.1.0.22529</vt:lpwstr>
  </property>
</Properties>
</file>