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9" r:id="rId14"/>
    <p:sldId id="270" r:id="rId15"/>
    <p:sldId id="266" r:id="rId16"/>
    <p:sldId id="267" r:id="rId17"/>
    <p:sldId id="268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7" Type="http://schemas.openxmlformats.org/officeDocument/2006/relationships/slide" Target="../slides/slide10.xml"/><Relationship Id="rId6" Type="http://schemas.openxmlformats.org/officeDocument/2006/relationships/slide" Target="../slides/slide5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重难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64922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1801368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重难斩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巩固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344" y="877824"/>
            <a:ext cx="649224" cy="649224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1801368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巩固练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3#df=e9199d6b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55778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2880360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重点知识梳理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3#df=9d12aa5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55778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2880360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典例精析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3#df=f92d1fa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55778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2880360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大题分类突破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f23402e93348528ddcbdf0#tid=68fb21b7ba80cb000ac8f3c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10789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10789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高中历史  选择性必修3     文化交流与传播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1728" y="115214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1728" y="2487168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1728" y="3813048"/>
            <a:ext cx="768096" cy="768096"/>
          </a:xfrm>
          <a:prstGeom prst="rect">
            <a:avLst/>
          </a:prstGeom>
        </p:spPr>
      </p:pic>
      <p:pic>
        <p:nvPicPr>
          <p:cNvPr id="7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1728" y="5148072"/>
            <a:ext cx="768096" cy="768096"/>
          </a:xfrm>
          <a:prstGeom prst="rect">
            <a:avLst/>
          </a:prstGeom>
        </p:spPr>
      </p:pic>
      <p:sp>
        <p:nvSpPr>
          <p:cNvPr id="8" name="MasterShapeName"/>
          <p:cNvSpPr/>
          <p:nvPr/>
        </p:nvSpPr>
        <p:spPr>
          <a:xfrm>
            <a:off x="4681728" y="1152144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4681728" y="2487168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10" name="MasterShapeName"/>
          <p:cNvSpPr/>
          <p:nvPr/>
        </p:nvSpPr>
        <p:spPr>
          <a:xfrm>
            <a:off x="4681728" y="3813048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1" name="MasterShapeName"/>
          <p:cNvSpPr/>
          <p:nvPr/>
        </p:nvSpPr>
        <p:spPr>
          <a:xfrm>
            <a:off x="4681728" y="5148072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04</a:t>
            </a:r>
            <a:endParaRPr lang="en-US" sz="2400" dirty="0"/>
          </a:p>
        </p:txBody>
      </p:sp>
      <p:sp>
        <p:nvSpPr>
          <p:cNvPr id="12" name="MasterShapeName"/>
          <p:cNvSpPr/>
          <p:nvPr/>
        </p:nvSpPr>
        <p:spPr>
          <a:xfrm>
            <a:off x="5943600" y="1307592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sz="2400" dirty="0"/>
          </a:p>
        </p:txBody>
      </p:sp>
      <p:sp>
        <p:nvSpPr>
          <p:cNvPr id="13" name="MasterShapeName"/>
          <p:cNvSpPr/>
          <p:nvPr/>
        </p:nvSpPr>
        <p:spPr>
          <a:xfrm>
            <a:off x="5943600" y="2642616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sz="2400" dirty="0"/>
          </a:p>
        </p:txBody>
      </p:sp>
      <p:sp>
        <p:nvSpPr>
          <p:cNvPr id="14" name="MasterShapeName"/>
          <p:cNvSpPr/>
          <p:nvPr/>
        </p:nvSpPr>
        <p:spPr>
          <a:xfrm>
            <a:off x="5943600" y="3968496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史料解</a:t>
            </a:r>
            <a:endParaRPr lang="en-US" sz="2400" dirty="0"/>
          </a:p>
        </p:txBody>
      </p:sp>
      <p:sp>
        <p:nvSpPr>
          <p:cNvPr id="15" name="MasterShapeName"/>
          <p:cNvSpPr/>
          <p:nvPr/>
        </p:nvSpPr>
        <p:spPr>
          <a:xfrm>
            <a:off x="5943600" y="5303520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巩固练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4104" y="1874520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4104" y="3398112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4104" y="4214148"/>
            <a:ext cx="768096" cy="768096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5404104" y="1874520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8" name="MasterShapeName"/>
          <p:cNvSpPr/>
          <p:nvPr/>
        </p:nvSpPr>
        <p:spPr>
          <a:xfrm>
            <a:off x="5404104" y="3398112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404104" y="4214148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0" name="MasterShapeName?linknodeid=7dd45b4fe&amp;color=RGB(0,96,96)">
            <a:hlinkClick r:id="rId6" action="ppaction://hlinksldjump"/>
          </p:cNvPr>
          <p:cNvSpPr/>
          <p:nvPr/>
        </p:nvSpPr>
        <p:spPr>
          <a:xfrm>
            <a:off x="6656832" y="2029968"/>
            <a:ext cx="2880360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重点知识梳理</a:t>
            </a:r>
            <a:endParaRPr lang="en-US" sz="2400" dirty="0"/>
          </a:p>
        </p:txBody>
      </p:sp>
      <p:sp>
        <p:nvSpPr>
          <p:cNvPr id="11" name="MasterShapeName?linknodeid=759feba94&amp;color=RGB(0,96,96)">
            <a:hlinkClick r:id="rId6" action="ppaction://hlinksldjump"/>
          </p:cNvPr>
          <p:cNvSpPr/>
          <p:nvPr/>
        </p:nvSpPr>
        <p:spPr>
          <a:xfrm>
            <a:off x="6656832" y="3553560"/>
            <a:ext cx="2880360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典例精析</a:t>
            </a:r>
            <a:endParaRPr lang="en-US" sz="2400" dirty="0"/>
          </a:p>
        </p:txBody>
      </p:sp>
      <p:sp>
        <p:nvSpPr>
          <p:cNvPr id="12" name="MasterShapeName?linknodeid=7d22f5e7f&amp;color=RGB(0,96,96)">
            <a:hlinkClick r:id="rId7" action="ppaction://hlinksldjump"/>
          </p:cNvPr>
          <p:cNvSpPr/>
          <p:nvPr/>
        </p:nvSpPr>
        <p:spPr>
          <a:xfrm>
            <a:off x="6656832" y="4369596"/>
            <a:ext cx="2880360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大题分类突破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55778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2880360" cy="6858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知识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55778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1801368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知识绘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1_1#7d22f5e7f?vaa=1&amp;vcp=1&amp;vop=1&amp;pid=f92d1fa13&amp;color=0,55,96&amp;bt=1&amp;bbb=1&amp;hb=1"/>
          <p:cNvSpPr/>
          <p:nvPr/>
        </p:nvSpPr>
        <p:spPr>
          <a:xfrm>
            <a:off x="502920" y="1653386"/>
            <a:ext cx="10570464" cy="4545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[重庆部分学校联考2025高二月考]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阅读材料，回答问题。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包容性是中华文明生生不息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赓续绵延的密钥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习近平总书记在文化传承发展座谈会上指出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中华文明的包容性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从根本上决定了中华民族交往交流交融的历史取向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决定了中国各宗教信仰多元并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存的和谐格局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决定了中华文化对世界文明兼收并蓄的开放胸怀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包容性决定了中华文明能够汲取百家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之长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化解内外张力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凝聚多元共识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夯实文明根基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虽历经外来文明冲击而愈发坚韧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虽饱经岁月磨砺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而熠熠生辉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虽面对时代变革而历久弥新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在中华文明的宏阔版图中深入理解这一包容特性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对于进一步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筑牢文化自信的根基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具有重要的理论意义与实践意义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历史上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中华文明与世界其他文明在交往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交流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中碰撞出智慧的火花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在无数次接纳与交融中形成具有鲜明特色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多元一体的文化体系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algn="r"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摘编自王治东《中华文明包容性的丰富内涵》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根据材料信息提炼一个观点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，并结合中国古代史相关知识加以阐述。（要求：观点明确，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史论结合，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表述清晰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22_1#7d22f5e7f?vaa=1&amp;vcp=1&amp;vop=1&amp;pid=f92d1fa13&amp;color=0,55,96&amp;bbb=1&amp;hb=1"/>
          <p:cNvSpPr/>
          <p:nvPr/>
        </p:nvSpPr>
        <p:spPr>
          <a:xfrm>
            <a:off x="502920" y="1792768"/>
            <a:ext cx="10570464" cy="419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【解题步骤】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步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骤一看问题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、找定位：审清题目要求，有针对性地解答。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1）“根据材料信息提炼”→需要认真解读材料，并需要一定的概括能力。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2）“结合中国古代史相关知识”→定位时空范围为古代中国，需要结合相关史实进行观点提炼和阐述。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步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骤二读材料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、定主题：提取关键信息。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料强调的是中华文明包容性的重要影响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，材料中有一些关键的信息可以作为答题的角度。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1）“包容性是中华文明生生不息、赓续绵延的密钥”；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2）“中华文明能够汲取百家之长”；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3）“中华文明与世界其他文明在交往、交流中碰撞出智慧的火花”。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综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，可以拟定观点为→中华文明的包容性促进自身发展与繁荣、中华文化在交流中发展等。</a:t>
            </a:r>
            <a:endParaRPr lang="en-US" altLang="zh-CN" sz="1800" dirty="0"/>
          </a:p>
          <a:p>
            <a:pPr latinLnBrk="1"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22_1#7d22f5e7f?vaa=1&amp;vcp=1&amp;vop=1&amp;pid=f92d1fa13&amp;color=0,55,96&amp;bbb=1&amp;hb=1"/>
          <p:cNvSpPr/>
          <p:nvPr/>
        </p:nvSpPr>
        <p:spPr>
          <a:xfrm>
            <a:off x="502920" y="1626716"/>
            <a:ext cx="10570464" cy="4545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取其中之一进行作答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，例如根据“包容性是中华文明生生不息、赓续绵延的密钥”，确定观点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“中华文明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的包容性促进自身发展与繁荣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步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骤三做阐述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、写答案。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1）阐述部分需根据观点从中华文明在思想、艺术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、科技等领域的交融力与创造力的表现等角度进行分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析</a:t>
            </a:r>
            <a:r>
              <a:rPr lang="zh-CN" altLang="en-US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突出中华文明的包容性促进自身发展与繁荣的主题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最后进行归纳总结。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思想文化领域→春秋战国时期不同思想流派相互借鉴、汉代新儒学、两汉之际的佛教传入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、唐代三教并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行等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艺术领域→唐代广泛吸收外来文化</a:t>
            </a:r>
            <a:r>
              <a:rPr lang="zh-CN" altLang="en-US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绘画、音乐舞蹈的新发展等。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 spc="-5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③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科技领域→天文历法自汉代起不断吸收外来知识</a:t>
            </a:r>
            <a:r>
              <a:rPr lang="zh-CN" altLang="en-US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《大衍历》引入印度天文历法的计算方法与观测经验等。</a:t>
            </a:r>
            <a:endParaRPr lang="en-US" altLang="zh-CN" sz="1800" spc="-5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2）作答要求观点明确、史论结合、表述清晰，本题为开放性试题，答案符合要求、言之成理即可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，切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记运用学科语言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，要求段落化、要点化，但不主张序号化。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23_1#7d22f5e7f?vaa=1&amp;vcp=1&amp;vop=1&amp;pid=f92d1fa13&amp;color=0,55,96&amp;bt=1&amp;bbb=1&amp;hb=1"/>
          <p:cNvSpPr/>
          <p:nvPr/>
        </p:nvSpPr>
        <p:spPr>
          <a:xfrm>
            <a:off x="502920" y="1659831"/>
            <a:ext cx="10570464" cy="4545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观点：中华文明的包容性促进自身发展与繁荣。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阐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述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：中华文明的包容性是其发展繁荣的推动力</a:t>
            </a: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中华文明在思想、艺术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、科技等领域展现出强大的交融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力与创造力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。思想文化领域</a:t>
            </a: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春秋战国时期，儒、道、法、墨等学派在辩论中相互借鉴</a:t>
            </a: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如荀子借鉴法家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理念</a:t>
            </a:r>
            <a:r>
              <a:rPr lang="zh-CN" altLang="en-US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既重道德教化又强调法律约束</a:t>
            </a: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汉代董仲舒以儒家思想为基</a:t>
            </a: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吸纳道、法、阴阳家思想构建新儒学</a:t>
            </a:r>
            <a:endParaRPr lang="en-US" altLang="zh-CN" sz="1800" b="0" i="0" dirty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使其成为正统</a:t>
            </a:r>
            <a:r>
              <a:rPr lang="zh-CN" altLang="en-US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两汉之际，佛教传入后</a:t>
            </a: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与儒道思想碰撞交融</a:t>
            </a: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佛教逐渐本土化，吸收儒、道观念</a:t>
            </a: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儒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家汲取佛教思辨性</a:t>
            </a:r>
            <a:r>
              <a:rPr lang="zh-CN" altLang="en-US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道教借鉴佛教宗教仪式</a:t>
            </a: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唐代的三教并行推动哲学、宗教发展。艺术领域</a:t>
            </a: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唐代广泛</a:t>
            </a:r>
            <a:endParaRPr lang="en-US" altLang="zh-CN" sz="1800" b="0" i="0" dirty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吸收外来文化</a:t>
            </a: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绘画上</a:t>
            </a:r>
            <a:r>
              <a:rPr lang="zh-CN" altLang="en-US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西域画风的鲜艳色彩与奔放线条融入中原技法</a:t>
            </a:r>
            <a:r>
              <a:rPr lang="zh-CN" altLang="en-US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吴道子的画作由此突破传统</a:t>
            </a: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音</a:t>
            </a:r>
            <a:endParaRPr lang="en-US" altLang="zh-CN" sz="1800" b="0" i="0" dirty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乐舞蹈领域</a:t>
            </a: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霓裳羽衣曲》兼具中原音乐与西域乐舞特色</a:t>
            </a:r>
            <a:r>
              <a:rPr lang="zh-CN" altLang="en-US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丰富了传统艺术表现形式。科技领域,中国古</a:t>
            </a:r>
            <a:endParaRPr lang="en-US" altLang="zh-CN" sz="1800" b="0" i="0" dirty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代科技亦具包容性</a:t>
            </a: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天文历法自汉代起不断吸收外来知识</a:t>
            </a:r>
            <a:r>
              <a:rPr lang="zh-CN" altLang="en-US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唐代僧一行编《大衍历》时</a:t>
            </a: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引入印度天文历</a:t>
            </a:r>
            <a:endParaRPr lang="en-US" altLang="zh-CN" sz="1800" b="0" i="0" dirty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法的计算方法与观测经验</a:t>
            </a:r>
            <a:r>
              <a:rPr lang="zh-CN" altLang="en-US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提升了历法的精确性</a:t>
            </a:r>
            <a:r>
              <a:rPr lang="zh-CN" altLang="en-US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推动了天文历法发展。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综上</a:t>
            </a:r>
            <a:r>
              <a:rPr lang="zh-CN" altLang="en-US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中华文明以包容为基</a:t>
            </a:r>
            <a:r>
              <a:rPr lang="zh-CN" altLang="en-US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在兼收并蓄中实现自我革新</a:t>
            </a:r>
            <a:r>
              <a:rPr lang="zh-CN" altLang="en-US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彰显出独特魅力与强大生命力。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213e270fe?vcp=1&amp;pid=f92d1fa13&amp;color=0,55,96&amp;bt=1&amp;bbb=1&amp;hb=1"/>
          <p:cNvSpPr/>
          <p:nvPr/>
        </p:nvSpPr>
        <p:spPr>
          <a:xfrm>
            <a:off x="502920" y="2471583"/>
            <a:ext cx="10570464" cy="28657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分类突破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提炼观点类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.题型特点：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要求考生根据已有信息独立思考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自己发现问题并寻找适合的角度作答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学者观点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自成一说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角度更多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开放度更大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其视野开阔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贯通中外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立意高远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直面热点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.解题步骤及方法：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首先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仔细研读材料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获取有效信息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领悟命题意图或试题立意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其次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根据获取的有效信息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围绕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主题提炼一个具体的观点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最后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调动所学知识对所提炼的观点进行严密论证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213e270fe?vcp=1&amp;pid=f92d1fa13&amp;color=0,55,96&amp;bt=1&amp;bbb=1&amp;hb=1"/>
          <p:cNvSpPr/>
          <p:nvPr/>
        </p:nvSpPr>
        <p:spPr>
          <a:xfrm>
            <a:off x="502920" y="2272193"/>
            <a:ext cx="10570464" cy="3284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3.就本题而言，具体方法如下：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解读材料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材料考查的是中华文明的包容性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中华文化在交流中发展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中华优秀传统文化的特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点和价值等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根据获取的有效信息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围绕主题自行拟定一个具体的观点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学生可就材料主要内容选择一个角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度作为观点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比如本题可根据材料中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包容性是中华文明生生不息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赓续绵延的密钥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这一角度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拟定观点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为中华文明的包容性促进自身发展与繁荣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调动所学知识对所拟观点进行严密论证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答案要求段落化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要点化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但不主张序号化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）；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在组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织答案时要分三段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第一段提出观点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第二段论述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要做到史论结合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第三段总结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f0688ca54.fixed?vcp=1&amp;color=0,55,96&amp;tib=255,255,255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07992" y="2020824"/>
            <a:ext cx="3163824" cy="1344168"/>
          </a:xfrm>
          <a:prstGeom prst="rect">
            <a:avLst/>
          </a:prstGeom>
        </p:spPr>
      </p:pic>
      <p:sp>
        <p:nvSpPr>
          <p:cNvPr id="3" name="C_1_BD#f0688ca54.fixed?vcp=1&amp;color=61,88,159&amp;bbb=1"/>
          <p:cNvSpPr/>
          <p:nvPr/>
        </p:nvSpPr>
        <p:spPr>
          <a:xfrm>
            <a:off x="4507992" y="2093976"/>
            <a:ext cx="3163824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第一单元</a:t>
            </a:r>
            <a:endParaRPr lang="en-US" altLang="zh-CN" sz="5400" dirty="0"/>
          </a:p>
        </p:txBody>
      </p:sp>
      <p:sp>
        <p:nvSpPr>
          <p:cNvPr id="4" name="C_1_BD#f0688ca54.fixed?vcp=1&amp;color=61,88,159&amp;bbb=1"/>
          <p:cNvSpPr/>
          <p:nvPr/>
        </p:nvSpPr>
        <p:spPr>
          <a:xfrm>
            <a:off x="1216152" y="3529584"/>
            <a:ext cx="9756648" cy="21214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源远流长的中华文化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c01f15493.fixed?vcp=1&amp;pid=f0688ca54&amp;color=0,55,96&amp;tib=255,255,255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9224" y="2624328"/>
            <a:ext cx="3456432" cy="1188720"/>
          </a:xfrm>
          <a:prstGeom prst="rect">
            <a:avLst/>
          </a:prstGeom>
        </p:spPr>
      </p:pic>
      <p:sp>
        <p:nvSpPr>
          <p:cNvPr id="3" name="C_2_BD#c01f15493.fixed?vcp=1&amp;pid=f0688ca54&amp;color=61,88,159&amp;bbb=1"/>
          <p:cNvSpPr/>
          <p:nvPr/>
        </p:nvSpPr>
        <p:spPr>
          <a:xfrm>
            <a:off x="4251960" y="2267712"/>
            <a:ext cx="7918704" cy="1911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单元总结梳理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c01f15493?lid=7dd45b4fe&amp;cid=7dd45b4fe&amp;bt=1&amp;bbb=1">
            <a:hlinkClick r:id="rId1" action="ppaction://hlinksldjump"/>
          </p:cNvPr>
          <p:cNvSpPr/>
          <p:nvPr/>
        </p:nvSpPr>
        <p:spPr>
          <a:xfrm>
            <a:off x="6656832" y="2487168"/>
            <a:ext cx="5404104" cy="28346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16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中华文化发展历程</a:t>
            </a:r>
            <a:endParaRPr lang="en-US" altLang="zh-CN" sz="1600" dirty="0"/>
          </a:p>
        </p:txBody>
      </p:sp>
      <p:sp>
        <p:nvSpPr>
          <p:cNvPr id="3" name="C_1#目录1:c01f15493?lid=53bd737a2&amp;cid=53bd737a2&amp;bbb=1">
            <a:hlinkClick r:id="rId1" action="ppaction://hlinksldjump"/>
          </p:cNvPr>
          <p:cNvSpPr/>
          <p:nvPr/>
        </p:nvSpPr>
        <p:spPr>
          <a:xfrm>
            <a:off x="6656832" y="2770632"/>
            <a:ext cx="5404104" cy="28346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16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晚清的“西学东渐”对中华文化的影响</a:t>
            </a:r>
            <a:endParaRPr lang="en-US" altLang="zh-CN" sz="1600" dirty="0"/>
          </a:p>
        </p:txBody>
      </p:sp>
      <p:sp>
        <p:nvSpPr>
          <p:cNvPr id="4" name="C_1#目录1:c01f15493?lid=10ec732b9&amp;cid=10ec732b9&amp;bbb=1">
            <a:hlinkClick r:id="rId1" action="ppaction://hlinksldjump"/>
          </p:cNvPr>
          <p:cNvSpPr/>
          <p:nvPr/>
        </p:nvSpPr>
        <p:spPr>
          <a:xfrm>
            <a:off x="6656832" y="3063240"/>
            <a:ext cx="5404104" cy="28346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重点3</a:t>
            </a:r>
            <a:r>
              <a:rPr lang="en-US" altLang="zh-CN" sz="16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如何正确对待东西方文化的碰撞和交融</a:t>
            </a:r>
            <a:endParaRPr lang="en-US" altLang="zh-CN" sz="16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dd45b4fe?vcp=1&amp;pid=e9199d6bb&amp;color=101,101,255&amp;bt=1&amp;bbb=1"/>
          <p:cNvSpPr/>
          <p:nvPr/>
        </p:nvSpPr>
        <p:spPr>
          <a:xfrm>
            <a:off x="502920" y="1508761"/>
            <a:ext cx="10570464" cy="38900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2000" b="0" i="0" dirty="0">
                <a:solidFill>
                  <a:srgbClr val="6565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中华文化发展历程</a:t>
            </a:r>
            <a:endParaRPr lang="en-US" altLang="zh-CN" sz="2000" dirty="0"/>
          </a:p>
        </p:txBody>
      </p:sp>
      <p:sp>
        <p:nvSpPr>
          <p:cNvPr id="3" name="C_4_BD#53bd737a2?vcp=1&amp;pid=e9199d6bb&amp;color=101,101,255&amp;bbb=1"/>
          <p:cNvSpPr/>
          <p:nvPr/>
        </p:nvSpPr>
        <p:spPr>
          <a:xfrm>
            <a:off x="502920" y="1943925"/>
            <a:ext cx="10570464" cy="38900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2000" b="0" i="0" dirty="0">
                <a:solidFill>
                  <a:srgbClr val="6565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晚清的“西学东渐”对中华文化的影响</a:t>
            </a:r>
            <a:endParaRPr lang="en-US" altLang="zh-CN" sz="2000" dirty="0"/>
          </a:p>
        </p:txBody>
      </p:sp>
      <p:sp>
        <p:nvSpPr>
          <p:cNvPr id="4" name="C_4_BD#10ec732b9?vcp=1&amp;pid=e9199d6bb&amp;color=101,101,255&amp;bbb=1"/>
          <p:cNvSpPr/>
          <p:nvPr/>
        </p:nvSpPr>
        <p:spPr>
          <a:xfrm>
            <a:off x="502920" y="2372677"/>
            <a:ext cx="10570464" cy="38900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重点3</a:t>
            </a:r>
            <a:r>
              <a:rPr lang="en-US" altLang="zh-CN" sz="2000" b="0" i="0" dirty="0">
                <a:solidFill>
                  <a:srgbClr val="6565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如何正确对待东西方文化的碰撞和交融</a:t>
            </a:r>
            <a:endParaRPr lang="en-US" altLang="zh-CN" sz="2000" dirty="0"/>
          </a:p>
        </p:txBody>
      </p:sp>
      <p:sp>
        <p:nvSpPr>
          <p:cNvPr id="5" name="QC_4_BD.1_1#759feba94?vaa=1&amp;vcp=1&amp;vop=1&amp;pid=9d12aa5ce&amp;color=0,55,96&amp;bbb=1&amp;hb=1"/>
          <p:cNvSpPr/>
          <p:nvPr/>
        </p:nvSpPr>
        <p:spPr>
          <a:xfrm>
            <a:off x="502920" y="2801429"/>
            <a:ext cx="10570464" cy="7353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例1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[浙江2025年1月·1]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据王国维研究，手定周制者，“实惟周公”。史谓，周公“敬天保民”，“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起以待士，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犹恐失天下之贤人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”。据此分析，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西周礼乐制度的中心点在于(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6" name="QC_4_AN.4_1#759feba94.bracket?vaa=1&amp;vcp=1&amp;vop=1&amp;pid=9d12aa5ce&amp;color=0,55,96&amp;vpa=1"/>
          <p:cNvSpPr/>
          <p:nvPr/>
        </p:nvSpPr>
        <p:spPr>
          <a:xfrm>
            <a:off x="6731475" y="3186620"/>
            <a:ext cx="3190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7" name="QC_4_BD.1_2#759feba94.choices?vaa=1&amp;vcp=1&amp;vop=1&amp;pid=9d12aa5ce&amp;color=0,55,96&amp;bbb=1"/>
          <p:cNvSpPr/>
          <p:nvPr/>
        </p:nvSpPr>
        <p:spPr>
          <a:xfrm>
            <a:off x="502920" y="3581717"/>
            <a:ext cx="10570464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000"/>
              </a:lnSpc>
              <a:tabLst>
                <a:tab pos="2708910" algn="l"/>
                <a:tab pos="5393055" algn="l"/>
                <a:tab pos="807656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天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地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法</a:t>
            </a:r>
            <a:endParaRPr lang="en-US" altLang="zh-CN" sz="1800" dirty="0"/>
          </a:p>
        </p:txBody>
      </p:sp>
      <p:sp>
        <p:nvSpPr>
          <p:cNvPr id="8" name="QC_4_EX.2_1#759feba94?vaa=1&amp;vcp=1&amp;vop=1&amp;pid=9d12aa5ce&amp;color=0,55,96&amp;bbb=1"/>
          <p:cNvSpPr/>
          <p:nvPr/>
        </p:nvSpPr>
        <p:spPr>
          <a:xfrm>
            <a:off x="502920" y="3966908"/>
            <a:ext cx="10570464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【命题点】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西周礼乐制度蕴含人文精神</a:t>
            </a:r>
            <a:endParaRPr lang="en-US" altLang="zh-CN" sz="1800" dirty="0"/>
          </a:p>
        </p:txBody>
      </p:sp>
      <p:sp>
        <p:nvSpPr>
          <p:cNvPr id="9" name="QC_4_AS.3_1#759feba94?vaa=1&amp;vcp=1&amp;vop=1&amp;pid=9d12aa5ce&amp;color=0,55,96&amp;bbb=1&amp;hb=1"/>
          <p:cNvSpPr/>
          <p:nvPr/>
        </p:nvSpPr>
        <p:spPr>
          <a:xfrm>
            <a:off x="502920" y="4352290"/>
            <a:ext cx="10570464" cy="1516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【深度解析】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据材料“敬天保民”“犹恐失天下之贤人”并结合所学可知，周公提出“敬天保民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”的思想并制礼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作乐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，建立了“以人为中心”的礼乐制度，故选C项；“敬天保民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”反映周人不再完全依赖天命神权观来维护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统治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，而是从人事的角度来思考如何巩固统治，排除A项；“地”在周朝有重要地位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，但这并不是材料中礼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乐制度的中心点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，排除B项；周人坚持“明德慎罚”思想，“法”的地位低于周朝的“礼”“乐”，排除D项。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  <p:bldP spid="9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6_1#1133254ca?vaa=1&amp;vcp=1&amp;vop=1&amp;pid=9d12aa5ce&amp;color=0,55,96&amp;bt=1&amp;bbb=1&amp;hb=1"/>
          <p:cNvSpPr/>
          <p:nvPr/>
        </p:nvSpPr>
        <p:spPr>
          <a:xfrm>
            <a:off x="502920" y="1871793"/>
            <a:ext cx="10570464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例2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[海南2024·2]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狮子不是中国本土物种。有学者研究认为，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狮子在战国时期就已经为中国人所了解，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其形象从汉代起扎根于中国艺术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，代表有看门狮子、象征祥瑞的器物装饰以及狮子舞等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，舞狮作为中国民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间节庆常有的节目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，也成为中国文化的标志之一。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这体现了中华优秀传统文化(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9_1#1133254ca.bracket?vaa=1&amp;vcp=1&amp;vop=1&amp;pid=9d12aa5ce&amp;color=0,55,96&amp;vpa=2"/>
          <p:cNvSpPr/>
          <p:nvPr/>
        </p:nvSpPr>
        <p:spPr>
          <a:xfrm>
            <a:off x="8458675" y="2696659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4_BD.6_2#1133254ca.choices?vaa=1&amp;vcp=1&amp;vop=1&amp;pid=9d12aa5ce&amp;color=0,55,96&amp;bbb=1"/>
          <p:cNvSpPr/>
          <p:nvPr/>
        </p:nvSpPr>
        <p:spPr>
          <a:xfrm>
            <a:off x="502920" y="3109027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见贤思齐的重要内涵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兼收并蓄的基本特点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100"/>
              </a:lnSpc>
              <a:tabLst>
                <a:tab pos="5393055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崇德尚贤的思想理念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自强不息的精神境界</a:t>
            </a:r>
            <a:endParaRPr lang="en-US" altLang="zh-CN" sz="1800" dirty="0"/>
          </a:p>
        </p:txBody>
      </p:sp>
      <p:sp>
        <p:nvSpPr>
          <p:cNvPr id="5" name="QC_4_EX.7_1#1133254ca?vaa=1&amp;vcp=1&amp;vop=1&amp;pid=9d12aa5ce&amp;color=0,55,96&amp;bbb=1"/>
          <p:cNvSpPr/>
          <p:nvPr/>
        </p:nvSpPr>
        <p:spPr>
          <a:xfrm>
            <a:off x="502920" y="3923796"/>
            <a:ext cx="10570464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【命题点】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中华优秀传统文化的特点</a:t>
            </a:r>
            <a:endParaRPr lang="en-US" altLang="zh-CN" sz="1800" dirty="0"/>
          </a:p>
        </p:txBody>
      </p:sp>
      <p:sp>
        <p:nvSpPr>
          <p:cNvPr id="6" name="QC_4_AS.8_1#1133254ca?vaa=1&amp;vcp=1&amp;vop=1&amp;pid=9d12aa5ce&amp;color=0,55,96&amp;bbb=1&amp;hb=1"/>
          <p:cNvSpPr/>
          <p:nvPr/>
        </p:nvSpPr>
        <p:spPr>
          <a:xfrm>
            <a:off x="502920" y="4344103"/>
            <a:ext cx="10570464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【深度解析】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据材料“其形象从汉代起扎根于中国艺术”可知，狮子虽不是中国本土物种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，却扎根于中国艺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，体现了中国传统文化兼收并蓄的特点，故选B项；见贤思齐是指看到有德行有才能的人时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，就想着努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力向他看齐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，而材料主旨是中华文化对外来事物的接纳，排除A项；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崇德尚贤是推崇有德行和有才能的人，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与材料主旨不符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，排除C项；材料主旨是中华文化对外来事物的接纳，与自强不息无关，排除D项。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6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1_1#4e518766d?vaa=1&amp;vcp=1&amp;vop=1&amp;pid=9d12aa5ce&amp;color=0,55,96&amp;bt=1&amp;bbb=1&amp;hb=1"/>
          <p:cNvSpPr/>
          <p:nvPr/>
        </p:nvSpPr>
        <p:spPr>
          <a:xfrm>
            <a:off x="502920" y="1737967"/>
            <a:ext cx="10570464" cy="11639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例3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[重庆2024·4]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王安石认为，“天”是自然的、物质的，沿着自己的道路即“天道”运行和变化着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，“无作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，无作恶，无偏无党，无反无侧”。人也同样按照自己的道路即“人道”活动和发展着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。这主要反映了王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安石(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14_1#4e518766d.bracket?vaa=1&amp;vcp=1&amp;vop=1&amp;pid=9d12aa5ce&amp;color=0,55,96&amp;vpa=3"/>
          <p:cNvSpPr/>
          <p:nvPr/>
        </p:nvSpPr>
        <p:spPr>
          <a:xfrm>
            <a:off x="1143476" y="2545623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4_BD.11_2#4e518766d.choices?vaa=1&amp;vcp=1&amp;vop=1&amp;pid=9d12aa5ce&amp;color=0,55,96&amp;bbb=1"/>
          <p:cNvSpPr/>
          <p:nvPr/>
        </p:nvSpPr>
        <p:spPr>
          <a:xfrm>
            <a:off x="502920" y="2947008"/>
            <a:ext cx="10570464" cy="7575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朴素的辩证法思想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传统的伦理观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100"/>
              </a:lnSpc>
              <a:tabLst>
                <a:tab pos="5393055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朴素的唯物论思想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传统的天命观</a:t>
            </a:r>
            <a:endParaRPr lang="en-US" altLang="zh-CN" sz="1800" dirty="0"/>
          </a:p>
        </p:txBody>
      </p:sp>
      <p:sp>
        <p:nvSpPr>
          <p:cNvPr id="5" name="QC_4_EX.12_1#4e518766d?vaa=1&amp;vcp=1&amp;vop=1&amp;pid=9d12aa5ce&amp;color=0,55,96&amp;bbb=1"/>
          <p:cNvSpPr/>
          <p:nvPr/>
        </p:nvSpPr>
        <p:spPr>
          <a:xfrm>
            <a:off x="502920" y="3715613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【命题点】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中国古代的朴素唯物论思想</a:t>
            </a:r>
            <a:endParaRPr lang="en-US" altLang="zh-CN" sz="1800" dirty="0"/>
          </a:p>
        </p:txBody>
      </p:sp>
      <p:sp>
        <p:nvSpPr>
          <p:cNvPr id="6" name="QC_4_AS.13_1#4e518766d?vaa=1&amp;vcp=1&amp;vop=1&amp;pid=9d12aa5ce&amp;color=0,55,96&amp;bbb=1&amp;hb=1"/>
          <p:cNvSpPr/>
          <p:nvPr/>
        </p:nvSpPr>
        <p:spPr>
          <a:xfrm>
            <a:off x="502920" y="4122964"/>
            <a:ext cx="10570464" cy="19797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【深度解析】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王安石认为“天”是自然的、物质的，天遵循“天道”，而人也同样遵循“人道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”，这表明在王安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石看来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“人道”同“天道”一样是自然的、物质的，这反映了王安石朴素的唯物论思想，故选C项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；辩证法强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调的是事物的对立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、转化等，材料主要突出的是天道与人道的物质性，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而不是天道和人道的运动变化过程，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A项；“传统的伦理观”是指中国儒家伦理观念，材料并未涉及这一相关信息，排除B项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；“传统的天命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观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”强调的是人的命运由上天安排，材料没有涉及天人关系，而是强调天道与人道的共性，排除D项。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6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6_1#8dd4f6a3a?vaa=1&amp;vcp=1&amp;vop=1&amp;pid=9d12aa5ce&amp;color=0,55,96&amp;bt=1&amp;bbb=1&amp;hb=1"/>
          <p:cNvSpPr/>
          <p:nvPr/>
        </p:nvSpPr>
        <p:spPr>
          <a:xfrm>
            <a:off x="502920" y="2899414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例4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[湖北2025·6]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魏源在《海国图志》中建议武举增试水师技术，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并主张仿照西方的军队编制与组织，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组建中国水师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，还提议联合美、法、俄等国以应对英国的侵略。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由此可知魏源(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4" name="QC_4_BD.16_2#8dd4f6a3a.choices?vaa=1&amp;vcp=1&amp;vop=1&amp;pid=9d12aa5ce&amp;color=0,55,96&amp;bbb=1"/>
          <p:cNvSpPr/>
          <p:nvPr/>
        </p:nvSpPr>
        <p:spPr>
          <a:xfrm>
            <a:off x="502920" y="3724533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直接推动新式海军的建立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对西方的认知突破器物层面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致力于推行“自强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”新政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初步认清西方殖民主义本质</a:t>
            </a:r>
            <a:endParaRPr lang="en-US" altLang="zh-CN" sz="1800" dirty="0"/>
          </a:p>
        </p:txBody>
      </p:sp>
      <p:sp>
        <p:nvSpPr>
          <p:cNvPr id="5" name="QC_4_EX.17_1#8dd4f6a3a?vaa=1&amp;vcp=1&amp;vop=1&amp;pid=9d12aa5ce&amp;color=0,55,96&amp;bbb=1"/>
          <p:cNvSpPr/>
          <p:nvPr/>
        </p:nvSpPr>
        <p:spPr>
          <a:xfrm>
            <a:off x="502920" y="4539302"/>
            <a:ext cx="10570464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【命题点】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魏源《海国图志》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9_1#8dd4f6a3a?vaa=1&amp;vcp=1&amp;vop=1&amp;pid=9d12aa5ce&amp;color=0,55,96&amp;bt=1&amp;bbb=1"/>
          <p:cNvSpPr/>
          <p:nvPr/>
        </p:nvSpPr>
        <p:spPr>
          <a:xfrm>
            <a:off x="502920" y="1744159"/>
            <a:ext cx="10570464" cy="363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【深度解析】</a:t>
            </a:r>
            <a:endParaRPr lang="en-US" altLang="zh-CN" sz="1800" dirty="0"/>
          </a:p>
        </p:txBody>
      </p:sp>
      <p:graphicFrame>
        <p:nvGraphicFramePr>
          <p:cNvPr id="10" name="QC_4_AS.19_2#8dd4f6a3a?colgroup=4,40&amp;vaa=1&amp;vcp=1&amp;vop=1&amp;pid=9d12aa5ce&amp;color=0,55,96&amp;bbb=1&amp;hb=1"/>
          <p:cNvGraphicFramePr>
            <a:graphicFrameLocks noGrp="1"/>
          </p:cNvGraphicFramePr>
          <p:nvPr/>
        </p:nvGraphicFramePr>
        <p:xfrm>
          <a:off x="502920" y="2244793"/>
          <a:ext cx="10570464" cy="3338513"/>
        </p:xfrm>
        <a:graphic>
          <a:graphicData uri="http://schemas.openxmlformats.org/drawingml/2006/table">
            <a:tbl>
              <a:tblPr/>
              <a:tblGrid>
                <a:gridCol w="1271016"/>
                <a:gridCol w="9299448"/>
              </a:tblGrid>
              <a:tr h="110324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B项正确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魏源主张仿照西方军队编制与组织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组建中国水师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还提议联合他国应对英国的侵略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说明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其对西方的认知并不局限于器物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（如技术）上的学习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还涉及军事制度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国际策略等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突破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器物层面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633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A项时空错</a:t>
                      </a:r>
                      <a:endParaRPr lang="en-US" altLang="zh-CN" sz="1800" b="1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《海国图志》在鸦片战争后未获清政府重视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新式海军（如北洋水师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）的建立是洋务运动时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期的举措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与魏源无直接因果关系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1998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C项概念混</a:t>
                      </a:r>
                      <a:endParaRPr lang="en-US" altLang="zh-CN" sz="1800" b="1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“自强”新政是洋务运动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魏源是近代地主阶级抵抗派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洋务运动在其之后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633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D项过度解</a:t>
                      </a:r>
                      <a:endParaRPr lang="en-US" altLang="zh-CN" sz="1800" b="1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魏源提议联合美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法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俄制衡英国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更多是基于“以夷制夷”的战术思维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而非对西方殖民主</a:t>
                      </a:r>
                      <a:endParaRPr lang="en-US" altLang="zh-CN" sz="1800" b="0" i="0">
                        <a:solidFill>
                          <a:srgbClr val="00376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义扩张本质的深刻批判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如未涉及经济掠夺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文化侵略等深层次分析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C_4_AN.20_1#8dd4f6a3a?vaa=1&amp;vcp=1&amp;vop=1&amp;pid=9d12aa5ce&amp;color=0,55,96&amp;bbb=1"/>
          <p:cNvSpPr/>
          <p:nvPr/>
        </p:nvSpPr>
        <p:spPr>
          <a:xfrm>
            <a:off x="502920" y="5711893"/>
            <a:ext cx="10570464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3701</Words>
  <Application>WPS 演示</Application>
  <PresentationFormat>宽屏</PresentationFormat>
  <Paragraphs>165</Paragraphs>
  <Slides>15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微软雅黑</vt:lpstr>
      <vt:lpstr>Arial (正文)</vt:lpstr>
      <vt:lpstr>Arial (正文)</vt:lpstr>
      <vt:lpstr>Arial (正文)</vt:lpstr>
      <vt:lpstr>印品黑体</vt:lpstr>
      <vt:lpstr>印品黑体</vt:lpstr>
      <vt:lpstr>印品黑体</vt:lpstr>
      <vt:lpstr>黑体</vt:lpstr>
      <vt:lpstr>Times New Roman</vt:lpstr>
      <vt:lpstr>Times New Roman</vt:lpstr>
      <vt:lpstr>宋体</vt:lpstr>
      <vt:lpstr>仿宋</vt:lpstr>
      <vt:lpstr>仿宋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噫吁嚱盒盒</cp:lastModifiedBy>
  <cp:revision>5</cp:revision>
  <dcterms:created xsi:type="dcterms:W3CDTF">2025-10-24T07:24:00Z</dcterms:created>
  <dcterms:modified xsi:type="dcterms:W3CDTF">2025-10-27T08:28:04Z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139DC23C9507481E8B70C2446ED0EE79_13</vt:lpwstr>
  </property>
  <property fmtid="{D5CDD505-2E9C-101B-9397-08002B2CF9AE}" pid="3" name="KSOProductBuildVer">
    <vt:lpwstr>2052-12.1.0.23125</vt:lpwstr>
  </property>
</Properties>
</file>