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6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914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0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103bc26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重点知识梳理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dd6b8fc7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典例精析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90092db5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7ba80cb000ac8f3c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1521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24871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38130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51480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1521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24871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38130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51480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3075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943600" y="26426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39684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"/>
          <p:cNvSpPr/>
          <p:nvPr/>
        </p:nvSpPr>
        <p:spPr>
          <a:xfrm>
            <a:off x="5943600" y="53035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1874520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4104" y="3327400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4141724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404104" y="187452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404104" y="332740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404104" y="414172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57eccc881&amp;color=RGB(0,96,96)">
            <a:hlinkClick r:id="rId6" action="ppaction://hlinksldjump"/>
          </p:cNvPr>
          <p:cNvSpPr/>
          <p:nvPr/>
        </p:nvSpPr>
        <p:spPr>
          <a:xfrm>
            <a:off x="6656832" y="202996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重点知识梳理</a:t>
            </a:r>
            <a:endParaRPr lang="en-US" sz="2400" dirty="0"/>
          </a:p>
        </p:txBody>
      </p:sp>
      <p:sp>
        <p:nvSpPr>
          <p:cNvPr id="11" name="MasterShapeName?linknodeid=67ba1da08&amp;color=RGB(0,96,96)">
            <a:hlinkClick r:id="rId6" action="ppaction://hlinksldjump"/>
          </p:cNvPr>
          <p:cNvSpPr/>
          <p:nvPr/>
        </p:nvSpPr>
        <p:spPr>
          <a:xfrm>
            <a:off x="6656832" y="348284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典例精析</a:t>
            </a:r>
            <a:endParaRPr lang="en-US" sz="2400" dirty="0"/>
          </a:p>
        </p:txBody>
      </p:sp>
      <p:sp>
        <p:nvSpPr>
          <p:cNvPr id="12" name="MasterShapeName?linknodeid=e80e9b408&amp;color=RGB(0,96,96)">
            <a:hlinkClick r:id="rId7" action="ppaction://hlinksldjump"/>
          </p:cNvPr>
          <p:cNvSpPr/>
          <p:nvPr/>
        </p:nvSpPr>
        <p:spPr>
          <a:xfrm>
            <a:off x="6656832" y="4297172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0_1#e80e9b408?vaa=1&amp;vcp=1&amp;vop=1&amp;pid=90092db5f&amp;color=0,55,96&amp;bt=1&amp;bbb=1&amp;hb=1"/>
          <p:cNvSpPr/>
          <p:nvPr/>
        </p:nvSpPr>
        <p:spPr>
          <a:xfrm>
            <a:off x="502920" y="2277051"/>
            <a:ext cx="10570464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[河南新乡2025高二期末]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阅读材料,完成下列要求。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材料一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二战后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法国招募外国劳工和吸引移民的功利性政策在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70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年代随着社会经济的变化开始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遭遇挑战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。1974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法国政府对外来移民采取限制性措施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但收效甚微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大量外籍劳工选择定居法国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其配偶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子女因家庭团聚的因素纷纷入境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随着女性移民数量攀升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移民后代在法国出生并呈现聚居态势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致使法国外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籍人口规模急剧膨胀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引发了一系列社会问题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。1981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年密特朗执政后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采取限制新移民入境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与劳工派遣国进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行双边谈判审查移民入境等举措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1981—1986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年通过密集立法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项法律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、79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项法令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、62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逮捕令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余份通知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构建起了严密的移民管控体系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摘编自苗思雨《20世纪70年代以来法国移民政策研究》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0_2#e80e9b408?vaa=1&amp;vcp=1&amp;vop=1&amp;pid=90092db5f&amp;color=0,55,96&amp;bt=1&amp;bbb=1&amp;hb=1"/>
          <p:cNvSpPr/>
          <p:nvPr/>
        </p:nvSpPr>
        <p:spPr>
          <a:xfrm>
            <a:off x="502920" y="1653322"/>
            <a:ext cx="10570464" cy="32878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材料二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改革开放初期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中国移民管理政策主要围绕因私出国和来华外国人管理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。1985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,《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中华人民共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和国公民出境入境管理法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中华人民共和国外国人入境出境管理法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颁布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规范公民出境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外国人入境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程序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中国进一步放宽移民政策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。1996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年实施的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外国人在中国永久居留审批管理办法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》,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为符合条件的外国人提供永久居留权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以此吸引高端人才和投资者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。21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世纪以来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中国移民管理政策持续优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。2013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中华人民共和国出境入境管理法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施行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整合了原有法规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完善了签证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居留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永久居留制度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提升了管理效率与服务水平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。2018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年成立国家移民管理局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不仅提升了国内移民管理的专业化水平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也顺应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了国际上人员流动交往的潮流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彰显中国融入国际社会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参与全球移民治理的决心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摘编自马丽《中国高技术人才移民制度:历史演进、国际经验与未来建构》</a:t>
            </a:r>
            <a:endParaRPr lang="en-US" altLang="zh-CN" dirty="0"/>
          </a:p>
        </p:txBody>
      </p:sp>
      <p:sp>
        <p:nvSpPr>
          <p:cNvPr id="3" name="QO_4_BD.10_3#e80e9b408?vaa=1&amp;vcp=1&amp;vop=1&amp;pid=90092db5f&amp;color=0,55,96&amp;bbb=1"/>
          <p:cNvSpPr/>
          <p:nvPr/>
        </p:nvSpPr>
        <p:spPr>
          <a:xfrm>
            <a:off x="502920" y="49556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（1）根据材料一并结合所学知识,简析20世纪70—80年代法国收紧移民政策的原因。</a:t>
            </a:r>
            <a:endParaRPr lang="en-US" altLang="zh-CN" sz="1800" dirty="0"/>
          </a:p>
        </p:txBody>
      </p:sp>
      <p:sp>
        <p:nvSpPr>
          <p:cNvPr id="4" name="QO_4_BD.10_4#e80e9b408?vaa=1&amp;vcp=1&amp;vop=1&amp;pid=90092db5f&amp;color=0,55,96&amp;bbb=1"/>
          <p:cNvSpPr/>
          <p:nvPr/>
        </p:nvSpPr>
        <p:spPr>
          <a:xfrm>
            <a:off x="502920" y="537092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（2）根据材料二并结合所学知识,概括改革开放以来中国移民政策的发展特点。</a:t>
            </a:r>
            <a:endParaRPr lang="en-US" altLang="zh-CN" sz="1800" dirty="0"/>
          </a:p>
        </p:txBody>
      </p:sp>
      <p:sp>
        <p:nvSpPr>
          <p:cNvPr id="5" name="QO_4_BD.10_5#e80e9b408?vaa=1&amp;vcp=1&amp;vop=1&amp;pid=90092db5f&amp;color=0,55,96&amp;bbb=1"/>
          <p:cNvSpPr/>
          <p:nvPr/>
        </p:nvSpPr>
        <p:spPr>
          <a:xfrm>
            <a:off x="502920" y="578621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（3）根据材料并结合所学知识,总结中法移民政策对当代跨国人口流动的启示。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_1#e80e9b408?vaa=1&amp;vcp=1&amp;vop=1&amp;pid=90092db5f&amp;color=0,55,96&amp;bt=1&amp;bbb=1&amp;hb=1"/>
          <p:cNvSpPr/>
          <p:nvPr/>
        </p:nvSpPr>
        <p:spPr>
          <a:xfrm>
            <a:off x="502920" y="2264256"/>
            <a:ext cx="10570464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【解题步骤】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骤一看问题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：审清题目具体要求，精准定位考查点和时空范围，有针对性地解答。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1）根据材料一并结合所学知识,简析20世纪70—80年代法国收紧移民政策的原因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→考查点为移民社会的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多元文化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、经济全球化和劳动力的全球流动，时空定位为20世纪七八十年代的法国。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2）根据材料二并结合所学知识,概括改革开放以来中国移民政策的发展特点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→考查点为移民社会的多元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、经济全球化和劳动力的全球流动，时空定位为改革开放以来的中国。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3）根据材料并结合所学知识,总结中法移民政策对当代跨国人口流动的启示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→考查点为移民社会的多元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、经济全球化和劳动力的全球流动，时空定位为现代中法。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_2#e80e9b408?vaa=1&amp;vcp=1&amp;vop=1&amp;pid=90092db5f&amp;color=0,55,96&amp;bt=1&amp;bbb=1&amp;hb=1"/>
          <p:cNvSpPr/>
          <p:nvPr/>
        </p:nvSpPr>
        <p:spPr>
          <a:xfrm>
            <a:off x="502920" y="1599728"/>
            <a:ext cx="10570464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步骤二读材料：细致分析材料并结合所学知识，最大限度获取信息。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1）“在20世纪70年代随着社会经济的变化开始遭遇挑战”并结合所学→法国经济“滞胀”→引发就业危机。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致使法国外籍人口规模急剧膨胀,引发了一系列社会问题”→移民数量膨胀问题→加剧社会矛盾和文化冲突。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法国政府对外来移民采取限制性措施,但收效甚微”→前期移民政策限制效果有限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,构建制度化移民管理体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系的需要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2）“主要围绕因私出国和来华外国人管理”“中国移民管理政策持续优化”→从“管控为主”到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“服务与治理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2013年《中华人民共和国出境入境管理法》施行”→法治化和体系化趋势不断增强。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也顺应了国际上人员流动交往的潮流,彰显中国融入国际社会、参与全球移民治理的决心”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→主动融入全球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,凸显大国担当。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2018年成立国家移民管理局”并结合所学→适应时代发展需求,动态调整灵活性强。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1_2#e80e9b408?vaa=1&amp;vcp=1&amp;vop=1&amp;pid=90092db5f&amp;color=0,55,96&amp;bt=1&amp;bbb=1&amp;hb=1"/>
          <p:cNvSpPr/>
          <p:nvPr/>
        </p:nvSpPr>
        <p:spPr>
          <a:xfrm>
            <a:off x="502920" y="2266796"/>
            <a:ext cx="10570464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3）材料一“1974年,法国政府对外来移民采取限制性措施,但收效甚微”、材料二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“顺应了国际上人员流动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交往的潮流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”并结合所学→跨国人口流动受经济、政治等多种因素影响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,各国应依据自身发展阶段和实际需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,及时调整移民政策。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材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“致使法国外籍人口规模急剧膨胀,引发了一系列社会问题”并结合所学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→跨国人口流动易引发文化冲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突与社会矛盾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,各国需重视移民的社会交融,构建包容的社会环境。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材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“2013年《中华人民共和国出境入境管理法》施行,整合了原有法规,完善了签证、居留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、永久居留制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”并结合所学→健全的法律体系是有效管理跨国人口流动的基础。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步骤三写答案</a:t>
            </a:r>
            <a:r>
              <a:rPr lang="en-US" altLang="zh-CN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：用简明扼要的历史语言作答。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2_1#e80e9b408?vaa=1&amp;vcp=1&amp;vop=1&amp;pid=90092db5f&amp;color=0,55,96&amp;bt=1&amp;bbb=1&amp;hb=1"/>
          <p:cNvSpPr/>
          <p:nvPr/>
        </p:nvSpPr>
        <p:spPr>
          <a:xfrm>
            <a:off x="502920" y="2482696"/>
            <a:ext cx="10570464" cy="28689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（1）原因:法国经济“滞胀”引发的就业危机;移民数量膨胀问题加剧了社会矛盾和文化冲突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;前期移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民政策限制效果有限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,构建制度化移民管理体系的需要。（其他答案言之有理亦可）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（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2）发展特点:从“管控为主”到“服务与治理并重”;法治化和体系化趋势不断增强;主动融入全球治理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,凸显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大国担当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;适应时代发展需求,动态调整灵活性强。（答出两点即可）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（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3）启示:跨国人口流动受经济、政治等多种因素影响,各国应依据自身发展阶段和实际需求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,及时调整移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民政策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;跨国人口流动易引发文化冲突与社会矛盾,各国需重视移民的社会交融,构建包容的社会环境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;健全的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法律体系是有效管理跨国人口流动的基础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。（答出两点即可）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2421e71?vcp=1&amp;pid=90092db5f&amp;color=0,55,96&amp;bt=1&amp;bbb=1&amp;hb=1"/>
          <p:cNvSpPr/>
          <p:nvPr/>
        </p:nvSpPr>
        <p:spPr>
          <a:xfrm>
            <a:off x="502920" y="3101503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分类突破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归纳特点类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.核心思路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=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趋势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聚焦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特点描述的是一个历史事物在发展过程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存在状态或表现形式上所具有的独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特之处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答题的关键在于跳出具体史实的简单罗列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进行概括和提炼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2421e71?vcp=1&amp;pid=90092db5f&amp;color=0,55,96&amp;bt=1&amp;bbb=1"/>
          <p:cNvSpPr/>
          <p:nvPr/>
        </p:nvSpPr>
        <p:spPr>
          <a:xfrm>
            <a:off x="502920" y="2041053"/>
            <a:ext cx="10570464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2.四大思考维度（答题切入点）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时间维度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看发展与演变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是否具有阶段性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延续性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渐进性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是突然变革还是缓慢演变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常用关键词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阶段性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渐进性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逐步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历史悠久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承前启后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以本题为例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政策呈现阶段性演进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从初期基础管控逐步发展为吸引人才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服务治理并重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日益完善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空间维度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看比较与影响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是否具有地域特色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是否受到外来影响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是否具有国际性或全球意义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常用关键词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国际化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全球化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地域性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独特性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开放性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相互借鉴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领先地位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顺应潮流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以本题为例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成立国家移民管理局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顺应全球人员流动潮流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体现了国际化视野和开放性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2421e71?vcp=1&amp;pid=90092db5f&amp;color=0,55,96&amp;bt=1&amp;bbb=1&amp;hb=1"/>
          <p:cNvSpPr/>
          <p:nvPr/>
        </p:nvSpPr>
        <p:spPr>
          <a:xfrm>
            <a:off x="502920" y="1848013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内容维度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看核心与构成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体系是否健全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内容是否多元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结构是否严密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常用关键词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体系化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法治化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专业化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多元化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规范化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系统化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全面性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多层次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题为例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通过持续立法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构建起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法律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法令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-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通知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的多层次规范体系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体现了高度的法治化和系统化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功能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导向维度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看目的与作用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关注点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主要目的是什么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是管理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控制还是引导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政策导向发生了何种转变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常用关键词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服务性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战略性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强制性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包容性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从管理到治理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从封闭到开放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从被动到主动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活性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实用性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以本题为例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政策导向从最初的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管控为主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服务与治理并重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旨在吸引人才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凸显了战略性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和服务性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2421e71?vcp=1&amp;pid=90092db5f&amp;color=0,55,96&amp;bt=1&amp;bbb=1"/>
          <p:cNvSpPr/>
          <p:nvPr/>
        </p:nvSpPr>
        <p:spPr>
          <a:xfrm>
            <a:off x="502920" y="1822613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3.答题句式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1）“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最常用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最有效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具有强制性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灵活性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不平衡性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性不断加强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日益显著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法治化程度不断提高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开放性日益显著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趋势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化趋势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呈现专业化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制度化的趋势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的趋势日益明显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从分散到统一的趋势日益明显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向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从被动应对向主动规划转变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更侧重于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与初期相比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更侧重于服务和引导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f9ee4e33.fixed?vcp=1&amp;color=0,55,96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63824" cy="1344168"/>
          </a:xfrm>
          <a:prstGeom prst="rect">
            <a:avLst/>
          </a:prstGeom>
        </p:spPr>
      </p:pic>
      <p:sp>
        <p:nvSpPr>
          <p:cNvPr id="3" name="C_1_BD#3f9ee4e33.fixed?vcp=1&amp;color=61,88,159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第三单元</a:t>
            </a:r>
            <a:endParaRPr lang="en-US" altLang="zh-CN" sz="5400" dirty="0"/>
          </a:p>
        </p:txBody>
      </p:sp>
      <p:sp>
        <p:nvSpPr>
          <p:cNvPr id="4" name="C_1_BD#3f9ee4e33.fixed?vcp=1&amp;color=61,88,159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人口迁徙、文化交融与认同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2421e71?vcp=1&amp;pid=90092db5f&amp;color=0,55,96&amp;bt=1&amp;bbb=1&amp;hb=1"/>
          <p:cNvSpPr/>
          <p:nvPr/>
        </p:nvSpPr>
        <p:spPr>
          <a:xfrm>
            <a:off x="502920" y="1629573"/>
            <a:ext cx="10570464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4.答题步骤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审题划域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明确题目问的是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如国家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朝代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制度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何时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时空范围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如政策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的特点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读材分层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仔细阅读材料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以句号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分号或内容转折为界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划分层次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用笔在材料旁简要概括每一层的核心意思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立法过程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机构设置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目的变化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”）。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对号入座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将每一层的核心意思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对应到上述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四大思考维度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并用一个最精准的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进行概括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例如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材料描述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颁布了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条例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对应内容维度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法治化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体系化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材料描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初期为了安全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后来为了发展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”→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对应功能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导向维度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→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特点词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从管控到发展的转变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d2421e71?vcp=1&amp;pid=90092db5f&amp;color=0,55,96&amp;bt=1&amp;bbb=1&amp;hb=1"/>
          <p:cNvSpPr/>
          <p:nvPr/>
        </p:nvSpPr>
        <p:spPr>
          <a:xfrm>
            <a:off x="502920" y="3313593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第四步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组句成答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将筛选出的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特点词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答题句式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串联成通顺的句子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分条作答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每条特点尽量独立成点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保证清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准确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c5885e2b.fixed?vcp=1&amp;pid=3f9ee4e33&amp;color=0,55,96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56432" cy="1188720"/>
          </a:xfrm>
          <a:prstGeom prst="rect">
            <a:avLst/>
          </a:prstGeom>
        </p:spPr>
      </p:pic>
      <p:sp>
        <p:nvSpPr>
          <p:cNvPr id="3" name="C_2_BD#0c5885e2b.fixed?vcp=1&amp;pid=3f9ee4e33&amp;color=61,88,159&amp;bb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单元总结梳理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0c5885e2b?lid=57eccc881&amp;cid=57eccc881&amp;bt=1&amp;bbb=1">
            <a:hlinkClick r:id="rId1" action="ppaction://hlinksldjump"/>
          </p:cNvPr>
          <p:cNvSpPr/>
          <p:nvPr/>
        </p:nvSpPr>
        <p:spPr>
          <a:xfrm>
            <a:off x="6656832" y="2487168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人口迁徙的阶段特征及成因</a:t>
            </a:r>
            <a:endParaRPr lang="en-US" altLang="zh-CN" sz="1600" dirty="0"/>
          </a:p>
        </p:txBody>
      </p:sp>
      <p:sp>
        <p:nvSpPr>
          <p:cNvPr id="3" name="C_1#目录1:0c5885e2b?lid=f7c35b51b&amp;cid=f7c35b51b&amp;bbb=1">
            <a:hlinkClick r:id="rId1" action="ppaction://hlinksldjump"/>
          </p:cNvPr>
          <p:cNvSpPr/>
          <p:nvPr/>
        </p:nvSpPr>
        <p:spPr>
          <a:xfrm>
            <a:off x="6656832" y="2770632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中国古代的人口迁徙</a:t>
            </a:r>
            <a:endParaRPr lang="en-US" altLang="zh-CN" sz="1600" dirty="0"/>
          </a:p>
        </p:txBody>
      </p:sp>
      <p:sp>
        <p:nvSpPr>
          <p:cNvPr id="4" name="C_1#目录1:0c5885e2b?lid=0e0520f02&amp;cid=0e0520f02&amp;bbb=1">
            <a:hlinkClick r:id="rId1" action="ppaction://hlinksldjump"/>
          </p:cNvPr>
          <p:cNvSpPr/>
          <p:nvPr/>
        </p:nvSpPr>
        <p:spPr>
          <a:xfrm>
            <a:off x="6656832" y="3063240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现代社会的移民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7eccc881?vcp=1&amp;pid=103bc265b&amp;color=101,101,255&amp;bt=1&amp;bbb=1"/>
          <p:cNvSpPr/>
          <p:nvPr/>
        </p:nvSpPr>
        <p:spPr>
          <a:xfrm>
            <a:off x="502920" y="1508760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人口迁徙的阶段特征及成因</a:t>
            </a:r>
            <a:endParaRPr lang="en-US" altLang="zh-CN" sz="2000" dirty="0"/>
          </a:p>
        </p:txBody>
      </p:sp>
      <p:sp>
        <p:nvSpPr>
          <p:cNvPr id="3" name="C_4_BD#f7c35b51b?vcp=1&amp;pid=103bc265b&amp;color=101,101,255&amp;bbb=1"/>
          <p:cNvSpPr/>
          <p:nvPr/>
        </p:nvSpPr>
        <p:spPr>
          <a:xfrm>
            <a:off x="502920" y="1940623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中国古代的人口迁徙</a:t>
            </a:r>
            <a:endParaRPr lang="en-US" altLang="zh-CN" sz="2000" dirty="0"/>
          </a:p>
        </p:txBody>
      </p:sp>
      <p:sp>
        <p:nvSpPr>
          <p:cNvPr id="4" name="C_4_BD#0e0520f02?vcp=1&amp;pid=103bc265b&amp;color=101,101,255&amp;bbb=1"/>
          <p:cNvSpPr/>
          <p:nvPr/>
        </p:nvSpPr>
        <p:spPr>
          <a:xfrm>
            <a:off x="502920" y="2378773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现代社会的移民</a:t>
            </a:r>
            <a:endParaRPr lang="en-US" altLang="zh-CN" sz="2000" dirty="0"/>
          </a:p>
        </p:txBody>
      </p:sp>
      <p:pic>
        <p:nvPicPr>
          <p:cNvPr id="5" name="QC_4_BD.1_1#67ba1da08?htil=1&amp;vaa=1&amp;vcp=1&amp;vop=1&amp;pid=dd6b8fc7b&amp;color=0,55,96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22500" y="2901950"/>
            <a:ext cx="2022270" cy="332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_2#67ba1da08?htil=1&amp;vaa=1&amp;vcp=1&amp;vop=1&amp;pid=dd6b8fc7b&amp;color=0,55,96&amp;bbb=1&amp;hb=1"/>
          <p:cNvSpPr/>
          <p:nvPr/>
        </p:nvSpPr>
        <p:spPr>
          <a:xfrm>
            <a:off x="502920" y="2816923"/>
            <a:ext cx="8275320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[浙江2025年1月·15]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位于太平洋东岸的旧金山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，是华工漂洋过海登陆美国的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。1880年《哈泼斯周报》图绘（见右图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），生动再现了旧金山唐人街庆贺新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年的场景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：其中有数位白人面孔，各商铺的小伙子竞相高挑鞭炮，争夺头彩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，人们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拱手作揖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，互相拜年。作为史料，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该图反映了(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8" name="QC_4_BD.1_3#67ba1da08.choices?htil=1&amp;vaa=1&amp;vcp=1&amp;vop=1&amp;pid=dd6b8fc7b&amp;color=0,55,96&amp;bbb=1"/>
          <p:cNvSpPr/>
          <p:nvPr/>
        </p:nvSpPr>
        <p:spPr>
          <a:xfrm>
            <a:off x="502920" y="4472940"/>
            <a:ext cx="8275320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4245610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美国政府对华人移民的排斥政策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赴美华工对美国西部开发的贡献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4245610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美国社会充斥对多元文化的偏见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赴美华人保留和传播着中华文化</a:t>
            </a:r>
            <a:endParaRPr lang="en-US" altLang="zh-CN" sz="1800" dirty="0"/>
          </a:p>
        </p:txBody>
      </p:sp>
      <p:sp>
        <p:nvSpPr>
          <p:cNvPr id="9" name="QC_4_EX.2_1#67ba1da08?htil=1&amp;vaa=1&amp;vcp=1&amp;vop=1&amp;pid=dd6b8fc7b&amp;color=0,55,96&amp;bbb=1"/>
          <p:cNvSpPr/>
          <p:nvPr/>
        </p:nvSpPr>
        <p:spPr>
          <a:xfrm>
            <a:off x="502920" y="5287708"/>
            <a:ext cx="8275320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赴美华人传播中华文化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67ba1da08?vaa=1&amp;vcp=1&amp;vop=1&amp;pid=dd6b8fc7b&amp;color=0,55,96&amp;bt=1&amp;bbb=1&amp;hb=1"/>
          <p:cNvSpPr/>
          <p:nvPr/>
        </p:nvSpPr>
        <p:spPr>
          <a:xfrm>
            <a:off x="502920" y="2701072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据材料“旧金山唐人街庆贺新年”“各商铺的小伙子竞相高挑鞭炮，争夺头彩，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人们拱手作揖，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互相拜年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”并结合所学可知，留下来的华工由于相同的文化和生活习惯，在各地形成了一个个唐人街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们保留和传播着中华文化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，故选D项；1882年，美国国会通过排华法案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，且材料并未提及美国政府对华人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的态度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，排除A项；“赴美华工对美国西部开发的贡献”与材料侧重赴美华人欢庆新年的主旨不符，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排除B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；“偏见”不合题意，材料体现不出美国社会充斥对多元文化的偏见，排除C项。</a:t>
            </a:r>
            <a:endParaRPr lang="en-US" altLang="zh-CN" dirty="0"/>
          </a:p>
        </p:txBody>
      </p:sp>
      <p:sp>
        <p:nvSpPr>
          <p:cNvPr id="3" name="QC_4_AN.5_1#67ba1da08?vaa=1&amp;vcp=1&amp;vop=1&amp;pid=dd6b8fc7b&amp;color=0,55,96&amp;bbb=1"/>
          <p:cNvSpPr/>
          <p:nvPr/>
        </p:nvSpPr>
        <p:spPr>
          <a:xfrm>
            <a:off x="502920" y="475878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_1#4fe21926d?vaa=1&amp;vcp=1&amp;vop=1&amp;pid=dd6b8fc7b&amp;color=0,55,96&amp;bt=1&amp;bbb=1&amp;hb=1"/>
          <p:cNvSpPr/>
          <p:nvPr/>
        </p:nvSpPr>
        <p:spPr>
          <a:xfrm>
            <a:off x="502920" y="1545336"/>
            <a:ext cx="10570464" cy="4272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[海南2024·18]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阅读材料，完成下列要求。（13分）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欧洲文明向欧洲以外的传播是与殖民扩张同时进行的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以英格兰人为主的欧洲人分批移民到北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首先设置定居点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这些定居点逐渐成为一个个的殖民地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这些欧洲移民开始效仿英国的法律处理政事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在殖民地成立议会和代议制政府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在这一阶段中形成一种兼有欧洲文化背景却又实用的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美洲文化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以美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国为例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在独立战争爆发以前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各个殖民地高度自治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独立以后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美国逐渐发展成为世界上第一个实行总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统联邦制的合众国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世纪中叶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美国工业化进程已可与欧洲相匹敌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世纪后期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美国以跃进的速度追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赶欧洲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发动对西班牙的战争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提出门户开放政策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开始参加帝国主义瓜分世界的角逐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欧洲文明自从传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入北美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并在美国出现了既同源又发展的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美国文化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欧洲文明的范围被放大了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摘编自陈乐民、周弘《欧洲文明扩张史》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1）根据材料，概括指出“美国文化”形成的原因。（6分）</a:t>
            </a:r>
            <a:endParaRPr lang="en-US" altLang="zh-CN" sz="1800" dirty="0"/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2）根据材料并结合所学知识，概述近代欧洲文明的发展在政治制度方面的表现。（7分）</a:t>
            </a:r>
            <a:endParaRPr lang="en-US" altLang="zh-CN" dirty="0"/>
          </a:p>
        </p:txBody>
      </p:sp>
      <p:sp>
        <p:nvSpPr>
          <p:cNvPr id="3" name="QO_4_EX.7_1#4fe21926d?vaa=1&amp;vcp=1&amp;vop=1&amp;pid=dd6b8fc7b&amp;color=0,55,96&amp;bbb=1"/>
          <p:cNvSpPr/>
          <p:nvPr/>
        </p:nvSpPr>
        <p:spPr>
          <a:xfrm>
            <a:off x="502920" y="5859588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殖民扩张带来的影响、欧洲文明的扩张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8_1#4fe21926d?vaa=1&amp;vcp=1&amp;vop=1&amp;pid=dd6b8fc7b&amp;color=0,55,96&amp;bt=1&amp;bbb=1&amp;hb=1"/>
          <p:cNvSpPr/>
          <p:nvPr/>
        </p:nvSpPr>
        <p:spPr>
          <a:xfrm>
            <a:off x="502920" y="1545336"/>
            <a:ext cx="10570464" cy="6400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（1）概括指出“美国文化”形成的原因。社会意识反映社会存在，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社会意识来源于社会存在，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根据材料信息并结合社会背景分析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graphicFrame>
        <p:nvGraphicFramePr>
          <p:cNvPr id="9" name="QO_4_AS.8_2#4fe21926d?colgroup=35,9&amp;vaa=1&amp;vcp=1&amp;vop=1&amp;pid=dd6b8fc7b&amp;color=0,55,96&amp;bbb=1&amp;hb=1"/>
          <p:cNvGraphicFramePr>
            <a:graphicFrameLocks noGrp="1"/>
          </p:cNvGraphicFramePr>
          <p:nvPr/>
        </p:nvGraphicFramePr>
        <p:xfrm>
          <a:off x="502920" y="2324542"/>
          <a:ext cx="10561320" cy="2158747"/>
        </p:xfrm>
        <a:graphic>
          <a:graphicData uri="http://schemas.openxmlformats.org/drawingml/2006/table">
            <a:tbl>
              <a:tblPr/>
              <a:tblGrid>
                <a:gridCol w="8238744"/>
                <a:gridCol w="2322576"/>
              </a:tblGrid>
              <a:tr h="36893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提取关键信息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71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据材料“欧洲文明向欧洲以外的传播是与殖民扩张同时进行的”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殖民扩张的推动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据材料“这些欧洲移民开始效仿英国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形成一种兼有欧洲文化背景却又实用的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‘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美洲文化’”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移民文化的影响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16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据材料“在殖民地成立议会和代议制政府”“19世纪中叶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美国工业化进程已可与欧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洲相匹敌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……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开始参加帝国主义瓜分世界的角逐”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政府的推动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；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工业化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的扩展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4_AS.8_3#4fe21926d?vaa=1&amp;vcp=1&amp;vop=1&amp;pid=dd6b8fc7b&amp;color=0,55,96&amp;bbb=1&amp;hb=1"/>
          <p:cNvSpPr/>
          <p:nvPr/>
        </p:nvSpPr>
        <p:spPr>
          <a:xfrm>
            <a:off x="502920" y="4610542"/>
            <a:ext cx="10570464" cy="16687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（2）概述表现，根据材料信息，紧扣近代欧洲文明在政治制度方面发展的具体史实回答。据材料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“在殖民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地成立议会和代议制政府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”并结合所学近代资本主义政治制度的确立可知，资产阶级代议制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；结合所学西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方政党政治的知识可知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，政党制度；结合所学文官制度的内容可知，文官制度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；结合所学近代西方法律制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度的发展可知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，法律制度；据材料“独立以后，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美国逐渐发展成为世界上第一个实行总统联邦制的合众国”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，国家结构形式。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9_1#4fe21926d?vaa=1&amp;vcp=1&amp;vop=1&amp;pid=dd6b8fc7b&amp;color=0,55,96&amp;bt=1&amp;bbb=1"/>
          <p:cNvSpPr/>
          <p:nvPr/>
        </p:nvSpPr>
        <p:spPr>
          <a:xfrm>
            <a:off x="502920" y="3517841"/>
            <a:ext cx="10570464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（1）殖民扩张的推动；移民文化的影响；政府的推动；工业化的扩展。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2）资产阶级代议制；政党制度；文官制度；法律制度；国家结构形式。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4994</Words>
  <Application>WPS 演示</Application>
  <PresentationFormat>宽屏</PresentationFormat>
  <Paragraphs>197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楷体</vt:lpstr>
      <vt:lpstr>Calibri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4</cp:revision>
  <dcterms:created xsi:type="dcterms:W3CDTF">2025-10-24T07:24:00Z</dcterms:created>
  <dcterms:modified xsi:type="dcterms:W3CDTF">2025-10-27T09:20:40Z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8FF5A049A58F4CF09464883863FC4DAA_12</vt:lpwstr>
  </property>
  <property fmtid="{D5CDD505-2E9C-101B-9397-08002B2CF9AE}" pid="3" name="KSOProductBuildVer">
    <vt:lpwstr>2052-12.1.0.23125</vt:lpwstr>
  </property>
</Properties>
</file>