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4" r:id="rId15"/>
    <p:sldId id="267" r:id="rId16"/>
    <p:sldId id="268" r:id="rId17"/>
    <p:sldId id="275" r:id="rId18"/>
    <p:sldId id="269" r:id="rId19"/>
    <p:sldId id="276" r:id="rId20"/>
    <p:sldId id="270" r:id="rId21"/>
    <p:sldId id="272" r:id="rId22"/>
    <p:sldId id="273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914" y="9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3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3524d0a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重点知识梳理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11ea739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典例精析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dc69121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7ba80cb000ac8f3c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1521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24871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8130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1480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1521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24871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8130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1480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3075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943600" y="26426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39684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"/>
          <p:cNvSpPr/>
          <p:nvPr/>
        </p:nvSpPr>
        <p:spPr>
          <a:xfrm>
            <a:off x="5943600" y="53035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187452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4104" y="3632200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4446524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404104" y="187452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404104" y="363220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404104" y="444652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90f7aa2ba&amp;color=RGB(0,96,96)">
            <a:hlinkClick r:id="rId6" action="ppaction://hlinksldjump"/>
          </p:cNvPr>
          <p:cNvSpPr/>
          <p:nvPr/>
        </p:nvSpPr>
        <p:spPr>
          <a:xfrm>
            <a:off x="6656832" y="202996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重点知识梳理</a:t>
            </a:r>
            <a:endParaRPr lang="en-US" sz="2400" dirty="0"/>
          </a:p>
        </p:txBody>
      </p:sp>
      <p:sp>
        <p:nvSpPr>
          <p:cNvPr id="11" name="MasterShapeName?linknodeid=51f0ad02c&amp;color=RGB(0,96,96)">
            <a:hlinkClick r:id="rId6" action="ppaction://hlinksldjump"/>
          </p:cNvPr>
          <p:cNvSpPr/>
          <p:nvPr/>
        </p:nvSpPr>
        <p:spPr>
          <a:xfrm>
            <a:off x="6656832" y="378764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典例精析</a:t>
            </a:r>
            <a:endParaRPr lang="en-US" sz="2400" dirty="0"/>
          </a:p>
        </p:txBody>
      </p:sp>
      <p:sp>
        <p:nvSpPr>
          <p:cNvPr id="12" name="MasterShapeName?linknodeid=9a73e7c9c&amp;color=RGB(0,96,96)">
            <a:hlinkClick r:id="rId7" action="ppaction://hlinksldjump"/>
          </p:cNvPr>
          <p:cNvSpPr/>
          <p:nvPr/>
        </p:nvSpPr>
        <p:spPr>
          <a:xfrm>
            <a:off x="6656832" y="4601972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d8706c485?vaa=1&amp;vcp=1&amp;vop=1&amp;pid=11ea73930&amp;color=0,55,96&amp;bt=1&amp;bbb=1&amp;hb=1"/>
          <p:cNvSpPr/>
          <p:nvPr/>
        </p:nvSpPr>
        <p:spPr>
          <a:xfrm>
            <a:off x="502920" y="1865443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例5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[重庆2025·11]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中古晚期，西印度洋地区出现了现存最早的阿拉伯文航海手册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。在这同一种文字之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，他们记述了在海上定位与寻路的技能，其中交织着伊斯兰二十八星宿、波斯太阳历法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、印度纬度测量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等内容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这说明当时的阿拉伯人(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4_1#d8706c485.bracket?vaa=1&amp;vcp=1&amp;vop=1&amp;pid=11ea73930&amp;color=0,55,96&amp;vpa=5"/>
          <p:cNvSpPr/>
          <p:nvPr/>
        </p:nvSpPr>
        <p:spPr>
          <a:xfrm>
            <a:off x="3873976" y="269030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21_2#d8706c485.choices?vaa=1&amp;vcp=1&amp;vop=1&amp;pid=11ea73930&amp;color=0,55,96&amp;bbb=1"/>
          <p:cNvSpPr/>
          <p:nvPr/>
        </p:nvSpPr>
        <p:spPr>
          <a:xfrm>
            <a:off x="502920" y="3102677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将天文知识融入导航技术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试图消解地方文化差异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向东方寻找跨洋航海路线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欠缺自主航海活动经验</a:t>
            </a:r>
            <a:endParaRPr lang="en-US" altLang="zh-CN" sz="1800" dirty="0"/>
          </a:p>
        </p:txBody>
      </p:sp>
      <p:sp>
        <p:nvSpPr>
          <p:cNvPr id="5" name="QC_4_EX.22_1#d8706c485?vaa=1&amp;vcp=1&amp;vop=1&amp;pid=11ea73930&amp;color=0,55,96&amp;bbb=1"/>
          <p:cNvSpPr/>
          <p:nvPr/>
        </p:nvSpPr>
        <p:spPr>
          <a:xfrm>
            <a:off x="502920" y="3917446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中古时期的阿拉伯</a:t>
            </a:r>
            <a:endParaRPr lang="en-US" altLang="zh-CN" sz="1800" dirty="0"/>
          </a:p>
        </p:txBody>
      </p:sp>
      <p:sp>
        <p:nvSpPr>
          <p:cNvPr id="6" name="QC_4_AS.23_1#d8706c485?vaa=1&amp;vcp=1&amp;vop=1&amp;pid=11ea73930&amp;color=0,55,96&amp;bbb=1&amp;hb=1"/>
          <p:cNvSpPr/>
          <p:nvPr/>
        </p:nvSpPr>
        <p:spPr>
          <a:xfrm>
            <a:off x="502920" y="4337753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该阿拉伯文航海手册中整合了多种天文知识（如星宿、历法、纬度测量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），说明阿拉伯人将这</a:t>
            </a:r>
            <a:endParaRPr lang="en-US" altLang="zh-CN" sz="1800" b="0" i="0" spc="-5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些知识系统化地应用于航海导航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，以提升定位与寻路的准确性，故选A项；手册保留了不同文明特色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</a:t>
            </a:r>
            <a:endParaRPr lang="en-US" altLang="zh-CN" sz="1800" b="0" i="0" spc="-5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抹除差异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，阿拉伯人的目的是提升技术效能，非文化同化，排除B项；题干重点在于航海手册的内容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，而非</a:t>
            </a:r>
            <a:endParaRPr lang="en-US" altLang="zh-CN" sz="1800" b="0" i="0" spc="-5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航线探索的动机或方向</a:t>
            </a:r>
            <a:r>
              <a:rPr lang="en-US" altLang="zh-CN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，排除C项；航海手册的存在本身就是阿拉伯人长期航海实践的产物，排除D项。</a:t>
            </a:r>
            <a:endParaRPr lang="en-US" altLang="zh-CN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_1#3c6dfc97f?vaa=1&amp;vcp=1&amp;vop=1&amp;pid=11ea73930&amp;color=0,55,96&amp;bt=1&amp;bbb=1&amp;hb=1"/>
          <p:cNvSpPr/>
          <p:nvPr/>
        </p:nvSpPr>
        <p:spPr>
          <a:xfrm>
            <a:off x="502920" y="2218091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例6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[湖北2025·12]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13世纪，法国神职人员樊尚及其助手痴迷于阅读和摘录各种资料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，力图将所有值得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人们了解的知识整理成百科全书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（部分作品如下表）。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他们的编写工作(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graphicFrame>
        <p:nvGraphicFramePr>
          <p:cNvPr id="12" name="QC_4_BD.26_2#3c6dfc97f?colgroup=13,9,20&amp;vaa=1&amp;vcp=1&amp;vop=1&amp;pid=11ea73930&amp;color=0,55,96&amp;bbb=1"/>
          <p:cNvGraphicFramePr>
            <a:graphicFrameLocks noGrp="1"/>
          </p:cNvGraphicFramePr>
          <p:nvPr/>
        </p:nvGraphicFramePr>
        <p:xfrm>
          <a:off x="502920" y="3123220"/>
          <a:ext cx="10561320" cy="1555433"/>
        </p:xfrm>
        <a:graphic>
          <a:graphicData uri="http://schemas.openxmlformats.org/drawingml/2006/table">
            <a:tbl>
              <a:tblPr/>
              <a:tblGrid>
                <a:gridCol w="3273552"/>
                <a:gridCol w="2432304"/>
                <a:gridCol w="4855464"/>
              </a:tblGrid>
              <a:tr h="38538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书名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篇幅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《学理宝鉴》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17卷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科学基础及其分类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《历史宝鉴》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31卷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从创世到12世纪中叶的人类历史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《自然宝鉴》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32卷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自然和人类知识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QC_4_BD.26_3#3c6dfc97f.choices?vaa=1&amp;vcp=1&amp;vop=1&amp;pid=11ea73930&amp;color=0,55,96&amp;bbb=1"/>
          <p:cNvSpPr/>
          <p:nvPr/>
        </p:nvSpPr>
        <p:spPr>
          <a:xfrm>
            <a:off x="502920" y="481232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促进西欧文化的传承发展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开启理性和科学的时代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冲击宗教伦理的主导地位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顺应资本主义发展需要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7_1#3c6dfc97f?vaa=1&amp;vcp=1&amp;vop=1&amp;pid=11ea73930&amp;color=0,55,96&amp;bbb=1"/>
          <p:cNvSpPr/>
          <p:nvPr/>
        </p:nvSpPr>
        <p:spPr>
          <a:xfrm>
            <a:off x="502920" y="2699644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中世纪西欧文化的传承与发展</a:t>
            </a:r>
            <a:endParaRPr lang="en-US" altLang="zh-CN" sz="1800" dirty="0"/>
          </a:p>
        </p:txBody>
      </p:sp>
      <p:sp>
        <p:nvSpPr>
          <p:cNvPr id="3" name="QC_4_AS.28_1#3c6dfc97f?vaa=1&amp;vcp=1&amp;vop=1&amp;pid=11ea73930&amp;color=0,55,96&amp;bbb=1&amp;hb=1"/>
          <p:cNvSpPr/>
          <p:nvPr/>
        </p:nvSpPr>
        <p:spPr>
          <a:xfrm>
            <a:off x="502920" y="3110424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根据材料时间可知是中世纪后期，结合材料中整理的书籍主要包括《学理宝鉴》《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历史宝鉴》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《自然宝鉴》等，可知这些编写工作有利于西欧文化的传承和发展，故选A项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；开启理性和科学时代是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17、18世纪，排除B项；材料中主要涉及的是历史、自然科学，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编写工作并未冲击宗教伦理的主导地位，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C项；这一时期处于中世纪后期，并未形成资本主义，排除D项。</a:t>
            </a:r>
            <a:endParaRPr lang="en-US" altLang="zh-CN" dirty="0"/>
          </a:p>
        </p:txBody>
      </p:sp>
      <p:sp>
        <p:nvSpPr>
          <p:cNvPr id="4" name="QC_4_AN.30_1#3c6dfc97f?vaa=1&amp;vcp=1&amp;vop=1&amp;pid=11ea73930&amp;color=0,55,96&amp;bbb=1"/>
          <p:cNvSpPr/>
          <p:nvPr/>
        </p:nvSpPr>
        <p:spPr>
          <a:xfrm>
            <a:off x="502920" y="4756407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1_1#9a73e7c9c?vaa=1&amp;vcp=1&amp;vop=1&amp;pid=dc69121f2&amp;color=0,55,96&amp;bt=1&amp;bbb=1&amp;hb=1"/>
          <p:cNvSpPr/>
          <p:nvPr/>
        </p:nvSpPr>
        <p:spPr>
          <a:xfrm>
            <a:off x="502920" y="2270606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[山西吕梁2025高二期末]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阅读材料,完成下列要求。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人类学家博厄斯认为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人类的历史证明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一个社会群体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其文化的进步往往取决于它是否有机会吸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取邻近社会群体的经验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一个社会群体所获得的种种发现可以传给其他社会群体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;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彼此之间的交流愈多样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相互学习的机会也就愈多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大体上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文化最原始的部落也就是那些长期与世隔绝的部落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它们不能从邻近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部落所取得的文化成就中获得好处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摘编自［美］斯塔夫里阿诺斯著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吴象婴等译《全球通史:从史前史到21世纪》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评析材料中的观点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（任意一点或整体）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得出结论。（要求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观点明确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持论有据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论证充分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表述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清晰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论不能重复材料中观点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32_1#9a73e7c9c?vaa=1&amp;vcp=1&amp;vop=1&amp;pid=dc69121f2&amp;color=0,55,96&amp;bt=1&amp;bbb=1&amp;hb=1"/>
          <p:cNvSpPr/>
          <p:nvPr/>
        </p:nvSpPr>
        <p:spPr>
          <a:xfrm>
            <a:off x="502920" y="1618778"/>
            <a:ext cx="10570464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【解题步骤】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：分析题干。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材料中的观点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（任意一点或整体）进行评析，属于评析类的题目，材料中的观点选取一个或多个均可。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：提取关键信息。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1）据材料“一个社会群体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其文化的进步往往取决于它是否有机会吸取邻近社会群体的经验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”“文化最原始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的部落也就是那些长期与世隔绝的部落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它们不能从邻近部落所取得的文化成就中获得好处”可得出观点/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文化的进步依赖于同邻近群体的相互交流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长期隔绝会导致文化发展进程受阻。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2）对该观点进行评析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历史上有众多事例可印证这一观点。据材料“彼此之间的交流愈多样化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相互学习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的机会也就愈多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”并结合所学可列举古希腊文明与古埃及文明之间交流的积极影响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、阿拉伯帝国对东西方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文化的吸收及对人类文明的积极影响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、亚欧非三大洲的社会转型及西欧地区率先进入工业社会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据材料</a:t>
            </a:r>
            <a:endParaRPr lang="en-US" altLang="zh-CN" sz="1800" b="0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“文化最原始的部落也就是那些长期与世隔绝的部落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它们不能从邻近部落所取得的文化成就中获得好处”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100"/>
              </a:lnSpc>
            </a:pP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32_1#9a73e7c9c?vaa=1&amp;vcp=1&amp;vop=1&amp;pid=dc69121f2&amp;color=0,55,96&amp;bt=1&amp;bbb=1&amp;hb=1"/>
          <p:cNvSpPr/>
          <p:nvPr/>
        </p:nvSpPr>
        <p:spPr>
          <a:xfrm>
            <a:off x="502920" y="2884110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结合所学可列举太平洋一些与世隔绝的小岛上的部落、美洲大陆的印第安人等由于缺乏交流而带来的消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极影响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。最后总结得出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文化交流与互动是推动社会文化进步的重要动力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一个开放包容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、积极与外界交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流的社会往往能够取得更大的发展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三步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：结合所学知识规范作答。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运用历史语言答题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，要求观点明确、持论有据、论证充分、表述清晰,结论不能重复材料中观点。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3_1#9a73e7c9c?vaa=1&amp;vcp=1&amp;vop=1&amp;pid=dc69121f2&amp;color=0,55,96&amp;bt=1&amp;bbb=1&amp;hb=1"/>
          <p:cNvSpPr/>
          <p:nvPr/>
        </p:nvSpPr>
        <p:spPr>
          <a:xfrm>
            <a:off x="502920" y="1625128"/>
            <a:ext cx="10570464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观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/论题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文化的进步依赖于同邻近群体的相互交流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长期隔绝会导致文化发展进程受阻。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论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据及论述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：从古代文明交流方面来看，历史上有众多事例可印证这一观点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。古希腊文明与古埃及文明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之间存在着广泛的交流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。古希腊人从埃及人那里学习了建筑技术、数学知识和宗教观念等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。埃及的金字塔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建筑技术和几何知识对古希腊的建筑和数学发展产生了影响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古希腊人在此基础上进行创新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发展出独特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的柱式建筑风格和数学理论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,推动了古希腊文明的繁荣。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阿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拉伯帝国在其鼎盛时期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地跨亚、非、欧三大洲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是东西方文化交流的桥梁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。阿拉伯人不仅保存和传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播了古希腊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、罗马的文化遗产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还吸收了印度、中国等东方国家的文化成果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并将其进行整合和创新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成了独特的阿拉伯文化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。阿拉伯文化在数学、天文学、医学、哲学、文学等领域都取得了很高的成就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欧洲的文艺复兴运动产生了重要的影响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。例如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阿拉伯数字就是由印度人发明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经阿拉伯人传播到欧洲的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zh-CN" altLang="en-US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成为世界上通用的数字符号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3_1#9a73e7c9c?vaa=1&amp;vcp=1&amp;vop=1&amp;pid=dc69121f2&amp;color=0,55,96&amp;bt=1&amp;bbb=1&amp;hb=1"/>
          <p:cNvSpPr/>
          <p:nvPr/>
        </p:nvSpPr>
        <p:spPr>
          <a:xfrm>
            <a:off x="502920" y="2061056"/>
            <a:ext cx="10570464" cy="37071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亚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欧非三大洲由于大陆桥的链接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,文明的交流与冲突频繁,激发了亚欧非地区的社会转型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,西欧地区甚至率先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进入了工业社会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太平洋一些与世隔绝的小岛上的部落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,由于长期缺乏与外界的交流,他们的文化发展十分缓慢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。这些部落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的生产方式原始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,科技水平低下,社会组织简单,与外界交流的匮乏限制了他们获取新的知识和技术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,从而难以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实现文化的进步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美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洲大陆较为封闭的地理环境导致了美洲文明的发展较为滞缓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,甚至部分还停留在蒙昧时代和野蛮时代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,因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为其文明的脆弱性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,无力抵抗入侵,故而逐渐衰亡。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结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:文化交流与互动是推动社会文化进步的重要动力,一个开放包容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、积极与外界交流的社会往往能够取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得更大的发展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24b7813d?vcp=1&amp;pid=dc69121f2&amp;color=0,55,96&amp;bt=1&amp;bbb=1&amp;hb=1"/>
          <p:cNvSpPr/>
          <p:nvPr/>
        </p:nvSpPr>
        <p:spPr>
          <a:xfrm>
            <a:off x="502920" y="1854363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分类突破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观点评析类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明确题型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观点评析类一般通过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谈谈你的认识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等关键信息判定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观点评析类对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象为历史观点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历史观点是人们主观思维活动的产物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受到阶级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时代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环境和个人素质等方面的限制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在评析的过程中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要从是什么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提炼观点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评价论证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怎么样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得出自己的结论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等多种角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度进行分析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解答此类试题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答案一般分为三部分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第一部分：亮明观点（是什么？）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开门见山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用一句话概括材料的核心观点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并表明你的总体态度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材料认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转述材料观点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态度可分为三类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我认同该观点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不认同该观点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认为这一观点具有其合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376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深刻性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但也存在一定的局限性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绝对化倾向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需辩证看待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24b7813d?vcp=1&amp;pid=dc69121f2&amp;color=0,55,96&amp;bt=1&amp;bbb=1&amp;hb=1"/>
          <p:cNvSpPr/>
          <p:nvPr/>
        </p:nvSpPr>
        <p:spPr>
          <a:xfrm>
            <a:off x="502920" y="2072803"/>
            <a:ext cx="10570464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第二部分：论证评析（为什么），分层次、多角度进行论证，通常有以下两个层面：</a:t>
            </a:r>
            <a:endParaRPr lang="en-US" altLang="zh-CN" sz="1800" b="1" i="0" dirty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持性论证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合理性分析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从历史事实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普遍规律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理论支撑等角度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证明材料观点在哪些方面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是正确的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这一观点具有历史依据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就历史规律来看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唯物史观下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如本题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可以结合交流的史实与不交流的反面例子来进行说明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l"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批判性论证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局限性分析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可以从以下角度反驳或补充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绝对化陷阱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材料观点是否过于绝</a:t>
            </a:r>
            <a:endParaRPr lang="en-US" altLang="zh-CN" sz="1800" b="0" i="0" u="wavy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往往取决于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是否排除了其他内因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？）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反面例证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是否存在反例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如某些孤立文明也有辉煌成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某些交流带来了冲突与破坏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。）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补充因素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除了材料所述因素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还有哪些重要因素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如内部创新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经济发展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政治环境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地理条件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杰出人物等也是文化进步的重要原因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该观点也略显绝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就是反例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此外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我们也要看到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这些因素同样重要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e7192c066.fixed?vcp=1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63824" cy="1344168"/>
          </a:xfrm>
          <a:prstGeom prst="rect">
            <a:avLst/>
          </a:prstGeom>
        </p:spPr>
      </p:pic>
      <p:sp>
        <p:nvSpPr>
          <p:cNvPr id="3" name="C_1_BD#e7192c066.fixed?vcp=1&amp;color=61,88,159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第二单元</a:t>
            </a:r>
            <a:endParaRPr lang="en-US" altLang="zh-CN" sz="5400" dirty="0"/>
          </a:p>
        </p:txBody>
      </p:sp>
      <p:sp>
        <p:nvSpPr>
          <p:cNvPr id="4" name="C_1_BD#e7192c066.fixed?vcp=1&amp;color=61,88,159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丰富多样的世界文化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24b7813d?vcp=1&amp;pid=dc69121f2&amp;color=0,55,96&amp;bt=1&amp;bbb=1&amp;hb=1"/>
          <p:cNvSpPr/>
          <p:nvPr/>
        </p:nvSpPr>
        <p:spPr>
          <a:xfrm>
            <a:off x="502920" y="3313593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第三部分：总结结论（怎么样？）。</a:t>
            </a:r>
            <a:endParaRPr lang="en-US" altLang="zh-CN" sz="1800" dirty="0"/>
          </a:p>
          <a:p>
            <a:pPr algn="l" latinLnBrk="1">
              <a:lnSpc>
                <a:spcPts val="3300"/>
              </a:lnSpc>
            </a:pPr>
            <a:r>
              <a:rPr lang="en-US" altLang="zh-CN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  <a:sym typeface="+mn-ea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基于前面的论证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水到渠成得出一个全面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升华的结论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必须超越材料观点</a:t>
            </a:r>
            <a:r>
              <a:rPr lang="en-US" altLang="zh-CN" sz="1800" b="0" i="0" u="wavy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不能简单重复</a:t>
            </a:r>
            <a:r>
              <a:rPr lang="en-US" altLang="zh-CN" sz="1800" b="0" i="0" u="wavy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句式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综上所述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我们可以得出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20eb6be27.fixed?vcp=1&amp;pid=e7192c066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56432" cy="1188720"/>
          </a:xfrm>
          <a:prstGeom prst="rect">
            <a:avLst/>
          </a:prstGeom>
        </p:spPr>
      </p:pic>
      <p:sp>
        <p:nvSpPr>
          <p:cNvPr id="3" name="C_2_BD#20eb6be27.fixed?vcp=1&amp;pid=e7192c066&amp;color=61,88,159&amp;bb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单元总结梳理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20eb6be27?lid=90f7aa2ba&amp;cid=90f7aa2ba&amp;bt=1&amp;bbb=1">
            <a:hlinkClick r:id="rId1" action="ppaction://hlinksldjump"/>
          </p:cNvPr>
          <p:cNvSpPr/>
          <p:nvPr/>
        </p:nvSpPr>
        <p:spPr>
          <a:xfrm>
            <a:off x="6656832" y="2487168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对世界文化多样性的认识</a:t>
            </a:r>
            <a:endParaRPr lang="en-US" altLang="zh-CN" sz="1600" dirty="0"/>
          </a:p>
        </p:txBody>
      </p:sp>
      <p:sp>
        <p:nvSpPr>
          <p:cNvPr id="3" name="C_1#目录1:20eb6be27?lid=c2b016c02&amp;cid=c2b016c02&amp;bbb=1">
            <a:hlinkClick r:id="rId1" action="ppaction://hlinksldjump"/>
          </p:cNvPr>
          <p:cNvSpPr/>
          <p:nvPr/>
        </p:nvSpPr>
        <p:spPr>
          <a:xfrm>
            <a:off x="6656832" y="2770632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古埃及文化对世界的影响</a:t>
            </a:r>
            <a:endParaRPr lang="en-US" altLang="zh-CN" sz="1600" dirty="0"/>
          </a:p>
        </p:txBody>
      </p:sp>
      <p:sp>
        <p:nvSpPr>
          <p:cNvPr id="4" name="C_1#目录1:20eb6be27?lid=93f47fe84&amp;cid=93f47fe84&amp;bbb=1">
            <a:hlinkClick r:id="rId1" action="ppaction://hlinksldjump"/>
          </p:cNvPr>
          <p:cNvSpPr/>
          <p:nvPr/>
        </p:nvSpPr>
        <p:spPr>
          <a:xfrm>
            <a:off x="6656832" y="3063240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古希腊文化与古罗马文化的对比</a:t>
            </a:r>
            <a:endParaRPr lang="en-US" altLang="zh-CN" sz="1600" dirty="0"/>
          </a:p>
        </p:txBody>
      </p:sp>
      <p:sp>
        <p:nvSpPr>
          <p:cNvPr id="5" name="C_1#目录1:20eb6be27?lid=64918e5fe&amp;cid=64918e5fe&amp;bbb=1">
            <a:hlinkClick r:id="rId1" action="ppaction://hlinksldjump"/>
          </p:cNvPr>
          <p:cNvSpPr/>
          <p:nvPr/>
        </p:nvSpPr>
        <p:spPr>
          <a:xfrm>
            <a:off x="6656832" y="3346704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古代东亚文化圈的特征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0f7aa2ba?vcp=1&amp;pid=3524d0a40&amp;color=101,101,255&amp;bt=1&amp;bbb=1"/>
          <p:cNvSpPr/>
          <p:nvPr/>
        </p:nvSpPr>
        <p:spPr>
          <a:xfrm>
            <a:off x="502920" y="1508760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对世界文化多样性的认识</a:t>
            </a:r>
            <a:endParaRPr lang="en-US" altLang="zh-CN" sz="2000" dirty="0"/>
          </a:p>
        </p:txBody>
      </p:sp>
      <p:sp>
        <p:nvSpPr>
          <p:cNvPr id="3" name="C_4_BD#c2b016c02?vcp=1&amp;pid=3524d0a40&amp;color=101,101,255&amp;bbb=1"/>
          <p:cNvSpPr/>
          <p:nvPr/>
        </p:nvSpPr>
        <p:spPr>
          <a:xfrm>
            <a:off x="502920" y="194062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古埃及文化对世界的影响</a:t>
            </a:r>
            <a:endParaRPr lang="en-US" altLang="zh-CN" sz="2000" dirty="0"/>
          </a:p>
        </p:txBody>
      </p:sp>
      <p:sp>
        <p:nvSpPr>
          <p:cNvPr id="4" name="C_4_BD#93f47fe84?vcp=1&amp;pid=3524d0a40&amp;color=101,101,255&amp;bbb=1"/>
          <p:cNvSpPr/>
          <p:nvPr/>
        </p:nvSpPr>
        <p:spPr>
          <a:xfrm>
            <a:off x="502920" y="237877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古希腊文化与古罗马文化的对比</a:t>
            </a:r>
            <a:endParaRPr lang="en-US" altLang="zh-CN" sz="2000" dirty="0"/>
          </a:p>
        </p:txBody>
      </p:sp>
      <p:sp>
        <p:nvSpPr>
          <p:cNvPr id="5" name="C_4_BD#64918e5fe?vcp=1&amp;pid=3524d0a40&amp;color=101,101,255&amp;bbb=1"/>
          <p:cNvSpPr/>
          <p:nvPr/>
        </p:nvSpPr>
        <p:spPr>
          <a:xfrm>
            <a:off x="502920" y="2816923"/>
            <a:ext cx="1057046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重点4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古代东亚文化圈的特征</a:t>
            </a:r>
            <a:endParaRPr lang="en-US" altLang="zh-CN" sz="2000" dirty="0"/>
          </a:p>
        </p:txBody>
      </p:sp>
      <p:sp>
        <p:nvSpPr>
          <p:cNvPr id="6" name="QC_4_BD.1_1#51f0ad02c?vaa=1&amp;vcp=1&amp;vop=1&amp;pid=11ea73930&amp;color=0,55,96&amp;bbb=1&amp;hb=1"/>
          <p:cNvSpPr/>
          <p:nvPr/>
        </p:nvSpPr>
        <p:spPr>
          <a:xfrm>
            <a:off x="502920" y="325507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[四川2025·11]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中亚地区出土了一件波斯帝国黄金双轮战车模型，制作于公元前6~前4世纪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，战车正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前部有古埃及神的浮雕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，车夫和官员均身穿米底人服饰。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该文物显示出波斯帝国(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8" name="QC_4_BD.1_2#51f0ad02c.choices?vaa=1&amp;vcp=1&amp;vop=1&amp;pid=11ea73930&amp;color=0,55,96&amp;bbb=1"/>
          <p:cNvSpPr/>
          <p:nvPr/>
        </p:nvSpPr>
        <p:spPr>
          <a:xfrm>
            <a:off x="502920" y="4074858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37510" algn="l"/>
                <a:tab pos="5393055" algn="l"/>
                <a:tab pos="830516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文化的多元和包容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官僚体系完善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造车技术源自中亚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实行政教合一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_1#51f0ad02c?vaa=1&amp;vcp=1&amp;vop=1&amp;pid=11ea73930&amp;color=0,55,96&amp;bt=1&amp;bbb=1"/>
          <p:cNvSpPr/>
          <p:nvPr/>
        </p:nvSpPr>
        <p:spPr>
          <a:xfrm>
            <a:off x="502920" y="2099759"/>
            <a:ext cx="10570464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endParaRPr lang="en-US" altLang="zh-CN" sz="1800" dirty="0"/>
          </a:p>
        </p:txBody>
      </p:sp>
      <p:graphicFrame>
        <p:nvGraphicFramePr>
          <p:cNvPr id="7" name="QC_4_AS.4_2#51f0ad02c?colgroup=5,39&amp;vaa=1&amp;vcp=1&amp;vop=1&amp;pid=11ea73930&amp;color=0,55,96&amp;bbb=1&amp;hb=1"/>
          <p:cNvGraphicFramePr>
            <a:graphicFrameLocks noGrp="1"/>
          </p:cNvGraphicFramePr>
          <p:nvPr/>
        </p:nvGraphicFramePr>
        <p:xfrm>
          <a:off x="502920" y="2600393"/>
          <a:ext cx="10561320" cy="2625281"/>
        </p:xfrm>
        <a:graphic>
          <a:graphicData uri="http://schemas.openxmlformats.org/drawingml/2006/table">
            <a:tbl>
              <a:tblPr/>
              <a:tblGrid>
                <a:gridCol w="1472184"/>
                <a:gridCol w="9089136"/>
              </a:tblGrid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A项正确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据材料“战车正前部有古埃及神的浮雕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车夫和官员均身穿米底人服饰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”可知波斯帝国的战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车模型中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融入了古埃及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米底文化元素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体现了波斯帝国文化的多元与包容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B项曲解材料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材料主要强调的是波斯帝国对其他地区文明的借鉴和融合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未提及官制等问题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无法体现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官僚体系建设的相关信息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1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C项过度延伸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材料只是提及了中亚地区出土的一件战车模型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不能过度延伸为造车技术源自中亚地区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9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D项偷换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概</a:t>
                      </a:r>
                      <a:endParaRPr lang="en-US" altLang="zh-CN" sz="1800" b="1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政教合一强调宗教领袖与政治领袖合一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材料并未提及宗教领袖与政治领袖之间的关系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4_AN.5_1#51f0ad02c?vaa=1&amp;vcp=1&amp;vop=1&amp;pid=11ea73930&amp;color=0,55,96&amp;bbb=1"/>
          <p:cNvSpPr/>
          <p:nvPr/>
        </p:nvSpPr>
        <p:spPr>
          <a:xfrm>
            <a:off x="502920" y="5356293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1800" dirty="0"/>
          </a:p>
        </p:txBody>
      </p:sp>
      <p:sp>
        <p:nvSpPr>
          <p:cNvPr id="9" name="QC_4_EX.2_1#51f0ad02c?vaa=1&amp;vcp=1&amp;vop=1&amp;pid=11ea73930&amp;color=0,55,96&amp;bbb=1"/>
          <p:cNvSpPr/>
          <p:nvPr/>
        </p:nvSpPr>
        <p:spPr>
          <a:xfrm>
            <a:off x="494030" y="1683448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波斯帝国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9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_1#4259fab2e?vaa=1&amp;vcp=1&amp;vop=1&amp;pid=11ea73930&amp;color=0,55,96&amp;bt=1&amp;bbb=1&amp;hb=1"/>
          <p:cNvSpPr/>
          <p:nvPr/>
        </p:nvSpPr>
        <p:spPr>
          <a:xfrm>
            <a:off x="502920" y="206864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[广东2025·12]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某古代文明的文字包含人、动物、神兽、植物、器具、衣物、编制物、武器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、几何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、波纹和火焰等图形符号，书写材料包括莎草纸、石头和木块等。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以下成就属于该文明的是(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9_1#4259fab2e.bracket?vaa=1&amp;vcp=1&amp;vop=1&amp;pid=11ea73930&amp;color=0,55,96&amp;vpa=2"/>
          <p:cNvSpPr/>
          <p:nvPr/>
        </p:nvSpPr>
        <p:spPr>
          <a:xfrm>
            <a:off x="10274775" y="2474408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6_2#4259fab2e.choices?vaa=1&amp;vcp=1&amp;vop=1&amp;pid=11ea73930&amp;color=0,55,96&amp;bbb=1"/>
          <p:cNvSpPr/>
          <p:nvPr/>
        </p:nvSpPr>
        <p:spPr>
          <a:xfrm>
            <a:off x="502920" y="2893762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建立了数量众多的城邦国家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创作了目前所知最早的史诗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颁布了现存最早的成文法典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制定了世界上第一部太阳历</a:t>
            </a:r>
            <a:endParaRPr lang="en-US" altLang="zh-CN" sz="1800" dirty="0"/>
          </a:p>
        </p:txBody>
      </p:sp>
      <p:sp>
        <p:nvSpPr>
          <p:cNvPr id="5" name="QC_4_EX.7_1#4259fab2e?vaa=1&amp;vcp=1&amp;vop=1&amp;pid=11ea73930&amp;color=0,55,96&amp;bbb=1"/>
          <p:cNvSpPr/>
          <p:nvPr/>
        </p:nvSpPr>
        <p:spPr>
          <a:xfrm>
            <a:off x="502920" y="3708531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古代埃及文明</a:t>
            </a:r>
            <a:endParaRPr lang="en-US" altLang="zh-CN" sz="1800" dirty="0"/>
          </a:p>
        </p:txBody>
      </p:sp>
      <p:sp>
        <p:nvSpPr>
          <p:cNvPr id="6" name="QC_4_AS.8_1#4259fab2e?vaa=1&amp;vcp=1&amp;vop=1&amp;pid=11ea73930&amp;color=0,55,96&amp;bbb=1&amp;hb=1"/>
          <p:cNvSpPr/>
          <p:nvPr/>
        </p:nvSpPr>
        <p:spPr>
          <a:xfrm>
            <a:off x="502920" y="4128838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紧扣“神兽”，特别是“书写材料包括莎草纸”，结合所学判断该古代文明是古代埃及文明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及人制定了世界上第一部太阳历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，故选D项；古希腊“建立了数量众多的城邦国家”，排除A项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；“目前所知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最早的史诗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”是古代西亚的《吉尔伽美什》，排除B项；“现存最早的成文法典”是古代西亚的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《乌尔纳姆法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》，排除C项。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a51003324?vaa=1&amp;vcp=1&amp;vop=1&amp;pid=11ea73930&amp;color=0,55,96&amp;bt=1&amp;bbb=1&amp;hb=1"/>
          <p:cNvSpPr/>
          <p:nvPr/>
        </p:nvSpPr>
        <p:spPr>
          <a:xfrm>
            <a:off x="502920" y="1764732"/>
            <a:ext cx="10570464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例3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［东北三省一区2025·11］古代印度传统信仰中，那伽被视为“恶魔的化生，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是灾害和苦难的制造者”。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佛教兴起后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，那伽逐渐成为“可调御风雨的佛教护法神”</a:t>
            </a:r>
            <a:r>
              <a:rPr lang="zh-CN" altLang="en-US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被人们广泛崇拜。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这体现了(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4_1#a51003324.bracket?vaa=1&amp;vcp=1&amp;vop=1&amp;pid=11ea73930&amp;color=0,55,96&amp;vpa=3"/>
          <p:cNvSpPr/>
          <p:nvPr/>
        </p:nvSpPr>
        <p:spPr>
          <a:xfrm>
            <a:off x="9141300" y="2143001"/>
            <a:ext cx="319088" cy="3065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11_2#a51003324.choices?vaa=1&amp;vcp=1&amp;vop=1&amp;pid=11ea73930&amp;color=0,55,96&amp;bbb=1"/>
          <p:cNvSpPr/>
          <p:nvPr/>
        </p:nvSpPr>
        <p:spPr>
          <a:xfrm>
            <a:off x="502920" y="2450849"/>
            <a:ext cx="10570464" cy="30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600"/>
              </a:lnSpc>
              <a:tabLst>
                <a:tab pos="2594610" algn="l"/>
                <a:tab pos="5393055" algn="l"/>
                <a:tab pos="796226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种姓制度的衰落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文化的融合与重塑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传统信仰的破除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神话的丰富与多元</a:t>
            </a:r>
            <a:endParaRPr lang="en-US" altLang="zh-CN" sz="1800" dirty="0"/>
          </a:p>
        </p:txBody>
      </p:sp>
      <p:sp>
        <p:nvSpPr>
          <p:cNvPr id="5" name="QC_4_EX.12_1#a51003324?vaa=1&amp;vcp=1&amp;vop=1&amp;pid=11ea73930&amp;color=0,55,96&amp;bbb=1"/>
          <p:cNvSpPr/>
          <p:nvPr/>
        </p:nvSpPr>
        <p:spPr>
          <a:xfrm>
            <a:off x="502920" y="2803083"/>
            <a:ext cx="10570464" cy="30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古代印度的信仰与文化</a:t>
            </a:r>
            <a:endParaRPr lang="en-US" altLang="zh-CN" sz="1800" dirty="0"/>
          </a:p>
        </p:txBody>
      </p:sp>
      <p:sp>
        <p:nvSpPr>
          <p:cNvPr id="6" name="QC_4_AS.13_1#a51003324?vaa=1&amp;vcp=1&amp;vop=1&amp;pid=11ea73930&amp;color=0,55,96&amp;bbb=1"/>
          <p:cNvSpPr/>
          <p:nvPr/>
        </p:nvSpPr>
        <p:spPr>
          <a:xfrm>
            <a:off x="502920" y="3116519"/>
            <a:ext cx="10570464" cy="3067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endParaRPr lang="en-US" altLang="zh-CN" sz="1800" dirty="0"/>
          </a:p>
        </p:txBody>
      </p:sp>
      <p:graphicFrame>
        <p:nvGraphicFramePr>
          <p:cNvPr id="9" name="QC_4_AS.13_2#a51003324?colgroup=2,40,1&amp;vaa=1&amp;vcp=1&amp;vop=1&amp;pid=11ea73930&amp;color=0,55,96&amp;bbb=1&amp;hb=1"/>
          <p:cNvGraphicFramePr>
            <a:graphicFrameLocks noGrp="1"/>
          </p:cNvGraphicFramePr>
          <p:nvPr/>
        </p:nvGraphicFramePr>
        <p:xfrm>
          <a:off x="502920" y="3554478"/>
          <a:ext cx="10561320" cy="2498028"/>
        </p:xfrm>
        <a:graphic>
          <a:graphicData uri="http://schemas.openxmlformats.org/drawingml/2006/table">
            <a:tbl>
              <a:tblPr/>
              <a:tblGrid>
                <a:gridCol w="740664"/>
                <a:gridCol w="9400032"/>
                <a:gridCol w="420624"/>
              </a:tblGrid>
              <a:tr h="70821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古代印度传统信仰中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那伽被视为“恶魔的化生”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佛教兴起后那伽成为“佛教护法神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”并被人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们广泛崇拜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体现佛教对古代印度传统信仰元素的吸纳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改造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反映了文化的融合与重塑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57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材料主要描述宗教文化中那伽形象的转变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未涉及种姓制度衰落的相关内容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21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那伽从古代印度传统信仰元素变为“佛教护法神”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并非破除传统信仰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而是文化的融合与重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6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材料侧重同一神祇形象的内涵转变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而非神话的“多元”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核心是融合后的重塑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而非单纯的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神话内容的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“丰富”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5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a1878b078?vaa=1&amp;vcp=1&amp;vop=1&amp;pid=11ea73930&amp;color=0,55,96&amp;bt=1&amp;bbb=1&amp;hb=1"/>
          <p:cNvSpPr/>
          <p:nvPr/>
        </p:nvSpPr>
        <p:spPr>
          <a:xfrm>
            <a:off x="502920" y="2068549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[福建2023·13]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研究显示，拜占庭帝国的统治者从未认为自己是“拜占庭人”，而以“罗马人”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自称；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他们自视为罗马帝国皇帝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，延续着罗马帝国的统治。这一研究结果说明，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拜占庭帝国(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9_1#a1878b078.bracket?vaa=1&amp;vcp=1&amp;vop=1&amp;pid=11ea73930&amp;color=0,55,96&amp;vpa=4"/>
          <p:cNvSpPr/>
          <p:nvPr/>
        </p:nvSpPr>
        <p:spPr>
          <a:xfrm>
            <a:off x="9144475" y="247431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6_2#a1878b078.choices?vaa=1&amp;vcp=1&amp;vop=1&amp;pid=11ea73930&amp;color=0,55,96&amp;bbb=1"/>
          <p:cNvSpPr/>
          <p:nvPr/>
        </p:nvSpPr>
        <p:spPr>
          <a:xfrm>
            <a:off x="502920" y="2893668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继承罗马帝国的版图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改变希腊正教的传统信仰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深受罗马文化的影响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复制罗马帝国的政治制度</a:t>
            </a:r>
            <a:endParaRPr lang="en-US" altLang="zh-CN" sz="1800" dirty="0"/>
          </a:p>
        </p:txBody>
      </p:sp>
      <p:sp>
        <p:nvSpPr>
          <p:cNvPr id="5" name="QC_4_EX.17_1#a1878b078?vaa=1&amp;vcp=1&amp;vop=1&amp;pid=11ea73930&amp;color=0,55,96&amp;bbb=1"/>
          <p:cNvSpPr/>
          <p:nvPr/>
        </p:nvSpPr>
        <p:spPr>
          <a:xfrm>
            <a:off x="502920" y="3708436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拜占庭帝国的统治</a:t>
            </a:r>
            <a:endParaRPr lang="en-US" altLang="zh-CN" sz="1800" dirty="0"/>
          </a:p>
        </p:txBody>
      </p:sp>
      <p:sp>
        <p:nvSpPr>
          <p:cNvPr id="6" name="QC_4_AS.18_1#a1878b078?vaa=1&amp;vcp=1&amp;vop=1&amp;pid=11ea73930&amp;color=0,55,96&amp;bbb=1&amp;hb=1"/>
          <p:cNvSpPr/>
          <p:nvPr/>
        </p:nvSpPr>
        <p:spPr>
          <a:xfrm>
            <a:off x="502920" y="4128743"/>
            <a:ext cx="10570464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C项正确：根据题干信息以“罗马人”自称、自视为罗马帝国皇帝等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，表明拜占庭帝国深受罗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马文化的影响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。A项混淆概念：拜占庭帝国即东罗马帝国，继承罗马帝国东部版图。B项史实错误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：拜占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庭帝国信仰的是希腊正教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。D项无中生有：“他们自视为罗马帝国皇帝，延续着罗马帝国的统治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”不代表复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制罗马帝国的政治制度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4712</Words>
  <Application>WPS 演示</Application>
  <PresentationFormat>宽屏</PresentationFormat>
  <Paragraphs>251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Calibri</vt:lpstr>
      <vt:lpstr>Arial Unicode MS</vt:lpstr>
      <vt:lpstr>等线</vt:lpstr>
      <vt:lpstr>楷体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4</cp:revision>
  <dcterms:created xsi:type="dcterms:W3CDTF">2025-10-24T07:24:00Z</dcterms:created>
  <dcterms:modified xsi:type="dcterms:W3CDTF">2025-10-27T08:21:34Z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15D63C872D9D4F2C9C41E5DA869E76C6_13</vt:lpwstr>
  </property>
  <property fmtid="{D5CDD505-2E9C-101B-9397-08002B2CF9AE}" pid="3" name="KSOProductBuildVer">
    <vt:lpwstr>2052-12.1.0.23125</vt:lpwstr>
  </property>
</Properties>
</file>