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100" d="100"/>
          <a:sy n="100" d="100"/>
        </p:scale>
        <p:origin x="954" y="4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7" Type="http://schemas.openxmlformats.org/officeDocument/2006/relationships/slide" Target="../slides/slide8.xml"/><Relationship Id="rId6" Type="http://schemas.openxmlformats.org/officeDocument/2006/relationships/slide" Target="../slides/slide5.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重难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64922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重难斩</a:t>
            </a:r>
            <a:endParaRPr lang="en-US" sz="24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巩固练">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66344" y="877824"/>
            <a:ext cx="649224" cy="649224"/>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巩固练</a:t>
            </a:r>
            <a:endParaRPr lang="en-US" sz="24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3#df=6fef8d47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557784" cy="685800"/>
          </a:xfrm>
          <a:prstGeom prst="rect">
            <a:avLst/>
          </a:prstGeom>
        </p:spPr>
      </p:pic>
      <p:sp>
        <p:nvSpPr>
          <p:cNvPr id="4" name="MasterShapeName"/>
          <p:cNvSpPr/>
          <p:nvPr/>
        </p:nvSpPr>
        <p:spPr>
          <a:xfrm>
            <a:off x="1225296" y="859536"/>
            <a:ext cx="2880360"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重点知识梳理</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3#df=a9c0e66f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557784" cy="685800"/>
          </a:xfrm>
          <a:prstGeom prst="rect">
            <a:avLst/>
          </a:prstGeom>
        </p:spPr>
      </p:pic>
      <p:sp>
        <p:nvSpPr>
          <p:cNvPr id="4" name="MasterShapeName"/>
          <p:cNvSpPr/>
          <p:nvPr/>
        </p:nvSpPr>
        <p:spPr>
          <a:xfrm>
            <a:off x="1225296" y="859536"/>
            <a:ext cx="2880360"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典例精析</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3#df=b26e7319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557784" cy="685800"/>
          </a:xfrm>
          <a:prstGeom prst="rect">
            <a:avLst/>
          </a:prstGeom>
        </p:spPr>
      </p:pic>
      <p:sp>
        <p:nvSpPr>
          <p:cNvPr id="4" name="MasterShapeName"/>
          <p:cNvSpPr/>
          <p:nvPr/>
        </p:nvSpPr>
        <p:spPr>
          <a:xfrm>
            <a:off x="1225296" y="859536"/>
            <a:ext cx="2880360"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大题分类突破</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f23402e93348528ddcbdf0#tid=68fb21b7ba80cb000ac8f3c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1078992"/>
          </a:xfrm>
          <a:prstGeom prst="rect">
            <a:avLst/>
          </a:prstGeom>
        </p:spPr>
      </p:pic>
      <p:sp>
        <p:nvSpPr>
          <p:cNvPr id="4" name="MasterShapeName"/>
          <p:cNvSpPr/>
          <p:nvPr/>
        </p:nvSpPr>
        <p:spPr>
          <a:xfrm>
            <a:off x="8385048" y="4242816"/>
            <a:ext cx="2660904" cy="1078992"/>
          </a:xfrm>
          <a:prstGeom prst="rect">
            <a:avLst/>
          </a:prstGeom>
          <a:noFill/>
        </p:spPr>
        <p:txBody>
          <a:bodyPr wrap="square" lIns="0" tIns="0" rIns="0" bIns="0" rtlCol="0" anchor="ctr"/>
          <a:lstStyle/>
          <a:p>
            <a:pPr algn="ctr">
              <a:lnSpc>
                <a:spcPct val="100000"/>
              </a:lnSpc>
            </a:pPr>
            <a:r>
              <a:rPr lang="en-US" sz="2000" b="1"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高中历史  选择性必修3     文化交流与传播</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4681728" y="115214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4681728" y="248716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4681728" y="3813048"/>
            <a:ext cx="768096" cy="768096"/>
          </a:xfrm>
          <a:prstGeom prst="rect">
            <a:avLst/>
          </a:prstGeom>
        </p:spPr>
      </p:pic>
      <p:pic>
        <p:nvPicPr>
          <p:cNvPr id="7" name="MasterShapeName" descr="preencoded.png"/>
          <p:cNvPicPr>
            <a:picLocks noChangeAspect="1"/>
          </p:cNvPicPr>
          <p:nvPr/>
        </p:nvPicPr>
        <p:blipFill>
          <a:blip r:embed="rId5"/>
          <a:stretch>
            <a:fillRect/>
          </a:stretch>
        </p:blipFill>
        <p:spPr>
          <a:xfrm>
            <a:off x="4681728" y="5148072"/>
            <a:ext cx="768096" cy="768096"/>
          </a:xfrm>
          <a:prstGeom prst="rect">
            <a:avLst/>
          </a:prstGeom>
        </p:spPr>
      </p:pic>
      <p:sp>
        <p:nvSpPr>
          <p:cNvPr id="8" name="MasterShapeName"/>
          <p:cNvSpPr/>
          <p:nvPr/>
        </p:nvSpPr>
        <p:spPr>
          <a:xfrm>
            <a:off x="4681728" y="1152144"/>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9" name="MasterShapeName"/>
          <p:cNvSpPr/>
          <p:nvPr/>
        </p:nvSpPr>
        <p:spPr>
          <a:xfrm>
            <a:off x="4681728" y="248716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10" name="MasterShapeName"/>
          <p:cNvSpPr/>
          <p:nvPr/>
        </p:nvSpPr>
        <p:spPr>
          <a:xfrm>
            <a:off x="4681728" y="381304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1" name="MasterShapeName"/>
          <p:cNvSpPr/>
          <p:nvPr/>
        </p:nvSpPr>
        <p:spPr>
          <a:xfrm>
            <a:off x="4681728" y="5148072"/>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12" name="MasterShapeName"/>
          <p:cNvSpPr/>
          <p:nvPr/>
        </p:nvSpPr>
        <p:spPr>
          <a:xfrm>
            <a:off x="5943600" y="1307592"/>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13" name="MasterShapeName"/>
          <p:cNvSpPr/>
          <p:nvPr/>
        </p:nvSpPr>
        <p:spPr>
          <a:xfrm>
            <a:off x="5943600" y="264261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重难斩</a:t>
            </a:r>
            <a:endParaRPr lang="en-US" sz="2400" dirty="0"/>
          </a:p>
        </p:txBody>
      </p:sp>
      <p:sp>
        <p:nvSpPr>
          <p:cNvPr id="14" name="MasterShapeName"/>
          <p:cNvSpPr/>
          <p:nvPr/>
        </p:nvSpPr>
        <p:spPr>
          <a:xfrm>
            <a:off x="5943600" y="396849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史料解</a:t>
            </a:r>
            <a:endParaRPr lang="en-US" sz="2400" dirty="0"/>
          </a:p>
        </p:txBody>
      </p:sp>
      <p:sp>
        <p:nvSpPr>
          <p:cNvPr id="15" name="MasterShapeName"/>
          <p:cNvSpPr/>
          <p:nvPr/>
        </p:nvSpPr>
        <p:spPr>
          <a:xfrm>
            <a:off x="5943600" y="5303520"/>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三">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404104" y="1874520"/>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404104" y="3038475"/>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404104" y="3840099"/>
            <a:ext cx="768096" cy="768096"/>
          </a:xfrm>
          <a:prstGeom prst="rect">
            <a:avLst/>
          </a:prstGeom>
        </p:spPr>
      </p:pic>
      <p:sp>
        <p:nvSpPr>
          <p:cNvPr id="7" name="MasterShapeName"/>
          <p:cNvSpPr/>
          <p:nvPr/>
        </p:nvSpPr>
        <p:spPr>
          <a:xfrm>
            <a:off x="5404104" y="1874520"/>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404104" y="3038475"/>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404104" y="3840099"/>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e3c8e8072&amp;color=RGB(0,96,96)">
            <a:hlinkClick r:id="rId6" action="ppaction://hlinksldjump"/>
          </p:cNvPr>
          <p:cNvSpPr/>
          <p:nvPr/>
        </p:nvSpPr>
        <p:spPr>
          <a:xfrm>
            <a:off x="6656832" y="2029968"/>
            <a:ext cx="2880360"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重点知识梳理</a:t>
            </a:r>
            <a:endParaRPr lang="en-US" sz="2400" dirty="0"/>
          </a:p>
        </p:txBody>
      </p:sp>
      <p:sp>
        <p:nvSpPr>
          <p:cNvPr id="11" name="MasterShapeName?linknodeid=d08c3e163&amp;color=RGB(0,96,96)">
            <a:hlinkClick r:id="rId6" action="ppaction://hlinksldjump"/>
          </p:cNvPr>
          <p:cNvSpPr/>
          <p:nvPr/>
        </p:nvSpPr>
        <p:spPr>
          <a:xfrm>
            <a:off x="6656832" y="3193923"/>
            <a:ext cx="2880360"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典例精析</a:t>
            </a:r>
            <a:endParaRPr lang="en-US" sz="2400" dirty="0"/>
          </a:p>
        </p:txBody>
      </p:sp>
      <p:sp>
        <p:nvSpPr>
          <p:cNvPr id="12" name="MasterShapeName?linknodeid=82d8fb698&amp;color=RGB(0,96,96)">
            <a:hlinkClick r:id="rId7" action="ppaction://hlinksldjump"/>
          </p:cNvPr>
          <p:cNvSpPr/>
          <p:nvPr/>
        </p:nvSpPr>
        <p:spPr>
          <a:xfrm>
            <a:off x="6656832" y="3995547"/>
            <a:ext cx="2880360"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大题分类突破</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557784" cy="685800"/>
          </a:xfrm>
          <a:prstGeom prst="rect">
            <a:avLst/>
          </a:prstGeom>
        </p:spPr>
      </p:pic>
      <p:sp>
        <p:nvSpPr>
          <p:cNvPr id="4" name="MasterShapeName"/>
          <p:cNvSpPr/>
          <p:nvPr/>
        </p:nvSpPr>
        <p:spPr>
          <a:xfrm>
            <a:off x="1225296" y="859536"/>
            <a:ext cx="2880360" cy="685800"/>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知识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55778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知识绘</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slide" Target="slide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S.12_1#82d8fb698?vaa=1&amp;vcp=1&amp;vop=1&amp;pid=b26e7319f&amp;color=0,55,96&amp;bt=1&amp;bbb=1&amp;hb=1"/>
          <p:cNvSpPr/>
          <p:nvPr/>
        </p:nvSpPr>
        <p:spPr>
          <a:xfrm>
            <a:off x="502920" y="2682181"/>
            <a:ext cx="10570464" cy="244964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【解题步骤】</a:t>
            </a:r>
            <a:endParaRPr lang="en-US" altLang="zh-CN" sz="1800" dirty="0"/>
          </a:p>
          <a:p>
            <a:pPr latinLnBrk="1">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步</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骤一看问题</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：审清题目具体要求，找准考查点和时空定位，有针对性地作答。</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1）根据材料一并结合所学知识,简析“希腊化时代”对被征服地区产生的影响→本题考查“希腊化时代</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，时空定位为亚历山大远征后大约三个世纪的被征服地区。</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2）根据材料二并结合所学知识,评价拿破仑及其战争→本题考查拿破仑战争后欧洲文化的重构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，时空定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位为</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19世纪拿破仑战争之后的法国和世界。</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S.12_2#82d8fb698?vaa=1&amp;vcp=1&amp;vop=1&amp;pid=b26e7319f&amp;color=0,55,96&amp;bt=1&amp;bbb=1&amp;hb=1"/>
          <p:cNvSpPr/>
          <p:nvPr/>
        </p:nvSpPr>
        <p:spPr>
          <a:xfrm>
            <a:off x="502920" y="1545336"/>
            <a:ext cx="10570464" cy="480568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步骤二读材料：细致分析材料，并结合所学知识，最大限度获取信息。</a:t>
            </a:r>
            <a:endParaRPr lang="en-US" altLang="zh-CN" sz="1800" dirty="0"/>
          </a:p>
          <a:p>
            <a:pPr latinLnBrk="1">
              <a:lnSpc>
                <a:spcPts val="32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1）“被征服地区的学者们系统整理和研究了《荷马史诗》</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基本形成了我们今天看到的版本</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”“欧几里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得编写的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《几何原本》流传后世;阿基米德提出了著名的物理学定理”→促进了文学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、科学等许多领域的发</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。据材料一信息并结合所学知识→推动了被征服地区社会制度的变革和发展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;促进了区域间的经济交流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与发展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。“埃及人则用他们特有的方式反抗</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”“塞琉古王国的统治者由于推行希腊化政策而引发了犹太人马</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加比起义</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传统的犹太文化继续发展”→引发了被征服民族的反抗和独立意识。</a:t>
            </a:r>
            <a:endParaRPr lang="en-US" altLang="zh-CN" sz="1800" dirty="0"/>
          </a:p>
          <a:p>
            <a:pPr latinLnBrk="1">
              <a:lnSpc>
                <a:spcPts val="32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2）“既有人用最动听的言辞赞美拿破仑,也有人用最恶毒的语言诋毁他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”“实则是旧制度的破坏者与各国人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民的解放者</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,后来却蜕变为有无限征服野心的侵略者”→结合所学知识,注意围绕“积极影响”和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“消极影响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局限性）”两个视角思考作答。如积极影响方面,捍卫了法国大革命的成果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,在欧洲大陆上传播了资产阶级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革命思想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、动摇了欧洲封建统治秩序,促进了欧洲大陆人民的觉醒等;消极影响（局限性）方面</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,但后期对外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战争给被侵略国家和人民带去了灾难</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,具有侵略性和争霸性等。</a:t>
            </a:r>
            <a:endParaRPr lang="en-US" altLang="zh-CN" sz="1800" dirty="0"/>
          </a:p>
          <a:p>
            <a:pPr latinLnBrk="1">
              <a:lnSpc>
                <a:spcPts val="29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步骤三组织答案</a:t>
            </a:r>
            <a:r>
              <a:rPr lang="en-US" altLang="zh-CN"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：用简明扼要的历史语言作答。</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fade">
                                      <p:cBhvr>
                                        <p:cTn id="62" dur="500"/>
                                        <p:tgtEl>
                                          <p:spTgt spid="2">
                                            <p:txEl>
                                              <p:pRg st="10" end="10"/>
                                            </p:txEl>
                                          </p:spTgt>
                                        </p:tgtEl>
                                      </p:cBhvr>
                                    </p:animEffect>
                                    <p:anim calcmode="lin" valueType="num">
                                      <p:cBhvr>
                                        <p:cTn id="63"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2">
                                            <p:txEl>
                                              <p:pRg st="10" end="1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
                                            <p:txEl>
                                              <p:pRg st="11" end="11"/>
                                            </p:txEl>
                                          </p:spTgt>
                                        </p:tgtEl>
                                        <p:attrNameLst>
                                          <p:attrName>style.visibility</p:attrName>
                                        </p:attrNameLst>
                                      </p:cBhvr>
                                      <p:to>
                                        <p:strVal val="visible"/>
                                      </p:to>
                                    </p:set>
                                    <p:animEffect transition="in" filter="fade">
                                      <p:cBhvr>
                                        <p:cTn id="67" dur="500"/>
                                        <p:tgtEl>
                                          <p:spTgt spid="2">
                                            <p:txEl>
                                              <p:pRg st="11" end="11"/>
                                            </p:txEl>
                                          </p:spTgt>
                                        </p:tgtEl>
                                      </p:cBhvr>
                                    </p:animEffect>
                                    <p:anim calcmode="lin" valueType="num">
                                      <p:cBhvr>
                                        <p:cTn id="68"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69" dur="500" fill="hold"/>
                                        <p:tgtEl>
                                          <p:spTgt spid="2">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N.13_1#82d8fb698?vaa=1&amp;vcp=1&amp;vop=1&amp;pid=b26e7319f&amp;color=0,55,96&amp;bt=1&amp;bbb=1&amp;hb=1"/>
          <p:cNvSpPr/>
          <p:nvPr/>
        </p:nvSpPr>
        <p:spPr>
          <a:xfrm>
            <a:off x="502920" y="2694881"/>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（1）被征服地区的本土文化与希腊文化的碰撞和交流,促进了文学、科学等许多领域的发展</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;推动</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了被征服地区社会制度的变革和发展</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;促进了区域间的经济交流与发展</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;希腊化时代的统治政策也引发了被</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征服民族的反抗和独立意识</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2）拿破仑及其对外战争捍卫了法国大革命的成果,在欧洲大陆上传播了资产阶级革命思想</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;动摇了欧洲封</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建统治秩序</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,促进了欧洲大陆人民的觉醒;但其后期旨在扩大统治范围,发展霸权</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,给被侵略国家和人民带去了</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灾难</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,其战争亦具有侵略性和争霸性。</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5f2f1ea61?vcp=1&amp;pid=b26e7319f&amp;color=0,55,96&amp;bt=1&amp;bbb=1&amp;hb=1"/>
          <p:cNvSpPr/>
          <p:nvPr/>
        </p:nvSpPr>
        <p:spPr>
          <a:xfrm>
            <a:off x="502920" y="1545336"/>
            <a:ext cx="10570464" cy="4732655"/>
          </a:xfrm>
          <a:prstGeom prst="rect">
            <a:avLst/>
          </a:prstGeom>
          <a:noFill/>
        </p:spPr>
        <p:txBody>
          <a:bodyPr wrap="none" lIns="0" tIns="0" rIns="0" bIns="0" rtlCol="0" anchor="t"/>
          <a:lstStyle/>
          <a:p>
            <a:pPr algn="l" latinLnBrk="1">
              <a:lnSpc>
                <a:spcPts val="29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分类突破</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历史人物评价类</a:t>
            </a:r>
            <a:endParaRPr lang="en-US" altLang="zh-CN" sz="1800" dirty="0"/>
          </a:p>
          <a:p>
            <a:pPr latinLnBrk="1">
              <a:lnSpc>
                <a:spcPts val="29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.历史地评价</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a:p>
            <a:pPr latinLnBrk="1">
              <a:lnSpc>
                <a:spcPts val="2900"/>
              </a:lnSpc>
            </a:pPr>
            <a:r>
              <a:rPr lang="en-US" altLang="zh-CN" b="0" i="0">
                <a:solidFill>
                  <a:srgbClr val="00376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把一定时期的历史人物放到当时的历史环境中进行分析评价</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要避免用现在的标准苛求前人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29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.辩证地评价</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a:p>
            <a:pPr latinLnBrk="1">
              <a:lnSpc>
                <a:spcPts val="2900"/>
              </a:lnSpc>
            </a:pPr>
            <a:r>
              <a:rPr lang="en-US" altLang="zh-CN" b="0" i="0">
                <a:solidFill>
                  <a:srgbClr val="00376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要用一分为二的观点看待历史人物</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防止全盘肯定或全盘否定</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就本题来说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要避免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动听的赞美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和</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恶毒的诋毁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辩证客观评价</a:t>
            </a:r>
            <a:endParaRPr lang="en-US" altLang="zh-CN" sz="1800" dirty="0"/>
          </a:p>
          <a:p>
            <a:pPr latinLnBrk="1">
              <a:lnSpc>
                <a:spcPts val="29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.全面地评价</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a:p>
            <a:pPr latinLnBrk="1">
              <a:lnSpc>
                <a:spcPts val="2900"/>
              </a:lnSpc>
            </a:pPr>
            <a:r>
              <a:rPr lang="en-US" altLang="zh-CN" b="0" i="0">
                <a:solidFill>
                  <a:srgbClr val="00376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要看其一生的全部活动和表现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把握主流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对其功过是非做出恰如其分的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全面的评价</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拿破仑既有</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革命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的一面</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也有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反革命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的一面</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评价时要关注这一双重性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进行全面评价</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29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.实事求是地评价</a:t>
            </a:r>
            <a:endParaRPr lang="en-US" altLang="zh-CN" sz="1800" dirty="0"/>
          </a:p>
          <a:p>
            <a:pPr latinLnBrk="1">
              <a:lnSpc>
                <a:spcPts val="2900"/>
              </a:lnSpc>
            </a:pPr>
            <a:r>
              <a:rPr lang="en-US" altLang="zh-CN" b="0" i="0">
                <a:solidFill>
                  <a:srgbClr val="00376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根据历史人物的相关事迹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具体情况具体分析</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要避免标签式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脸谱化的评价</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29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.阶级分析法</a:t>
            </a:r>
            <a:endParaRPr lang="en-US" altLang="zh-CN" sz="1800" dirty="0"/>
          </a:p>
          <a:p>
            <a:pPr latinLnBrk="1">
              <a:lnSpc>
                <a:spcPts val="2700"/>
              </a:lnSpc>
            </a:pPr>
            <a:r>
              <a:rPr lang="en-US" altLang="zh-CN" b="0" i="0">
                <a:solidFill>
                  <a:srgbClr val="00376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按照马列主义的观点</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在阶级社会中</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任何历史人物都是一定阶级利益的代表</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都是为本阶级服务的</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c10415401.fixed?vcp=1&amp;color=0,55,96&amp;tib=255,255,255" descr="preencoded.png"/>
          <p:cNvPicPr>
            <a:picLocks noChangeAspect="1"/>
          </p:cNvPicPr>
          <p:nvPr/>
        </p:nvPicPr>
        <p:blipFill>
          <a:blip r:embed="rId1"/>
          <a:stretch>
            <a:fillRect/>
          </a:stretch>
        </p:blipFill>
        <p:spPr>
          <a:xfrm>
            <a:off x="4507992" y="2020824"/>
            <a:ext cx="3163824" cy="1344168"/>
          </a:xfrm>
          <a:prstGeom prst="rect">
            <a:avLst/>
          </a:prstGeom>
        </p:spPr>
      </p:pic>
      <p:sp>
        <p:nvSpPr>
          <p:cNvPr id="3" name="C_1_BD#c10415401.fixed?vcp=1&amp;color=61,88,159&amp;bbb=1"/>
          <p:cNvSpPr/>
          <p:nvPr/>
        </p:nvSpPr>
        <p:spPr>
          <a:xfrm>
            <a:off x="4507992" y="2093976"/>
            <a:ext cx="3163824" cy="969264"/>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第五单元</a:t>
            </a:r>
            <a:endParaRPr lang="en-US" altLang="zh-CN" sz="5400" dirty="0"/>
          </a:p>
        </p:txBody>
      </p:sp>
      <p:sp>
        <p:nvSpPr>
          <p:cNvPr id="4" name="C_1_BD#c10415401.fixed?vcp=1&amp;color=61,88,159&amp;bbb=1"/>
          <p:cNvSpPr/>
          <p:nvPr/>
        </p:nvSpPr>
        <p:spPr>
          <a:xfrm>
            <a:off x="1216152" y="3529584"/>
            <a:ext cx="9756648" cy="2121408"/>
          </a:xfrm>
          <a:prstGeom prst="rect">
            <a:avLst/>
          </a:prstGeom>
          <a:noFill/>
        </p:spPr>
        <p:txBody>
          <a:bodyPr wrap="none" lIns="0" tIns="0" rIns="0" bIns="0" rtlCol="0" anchor="t"/>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战争与文化交锋</a:t>
            </a:r>
            <a:endParaRPr lang="en-US" altLang="zh-CN" sz="5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2#7c4b91100.fixed?vcp=1&amp;pid=c10415401&amp;color=0,55,96&amp;tib=255,255,255" descr="preencoded.png"/>
          <p:cNvPicPr>
            <a:picLocks noChangeAspect="1"/>
          </p:cNvPicPr>
          <p:nvPr/>
        </p:nvPicPr>
        <p:blipFill>
          <a:blip r:embed="rId1"/>
          <a:stretch>
            <a:fillRect/>
          </a:stretch>
        </p:blipFill>
        <p:spPr>
          <a:xfrm>
            <a:off x="649224" y="2624328"/>
            <a:ext cx="3456432" cy="1188720"/>
          </a:xfrm>
          <a:prstGeom prst="rect">
            <a:avLst/>
          </a:prstGeom>
        </p:spPr>
      </p:pic>
      <p:sp>
        <p:nvSpPr>
          <p:cNvPr id="3" name="C_2_BD#7c4b91100.fixed?vcp=1&amp;pid=c10415401&amp;color=61,88,159&amp;bbb=1"/>
          <p:cNvSpPr/>
          <p:nvPr/>
        </p:nvSpPr>
        <p:spPr>
          <a:xfrm>
            <a:off x="4251960" y="2267712"/>
            <a:ext cx="7918704" cy="1911096"/>
          </a:xfrm>
          <a:prstGeom prst="rect">
            <a:avLst/>
          </a:prstGeom>
          <a:noFill/>
        </p:spPr>
        <p:txBody>
          <a:bodyPr wrap="none" lIns="0" tIns="0" rIns="0" bIns="0" rtlCol="0" anchor="ctr"/>
          <a:lstStyle/>
          <a:p>
            <a:pPr algn="l" latinLnBrk="1">
              <a:lnSpc>
                <a:spcPts val="6600"/>
              </a:lnSpc>
            </a:pPr>
            <a:r>
              <a:rPr lang="en-US" altLang="zh-CN" sz="5400" b="0" i="0" dirty="0">
                <a:solidFill>
                  <a:srgbClr val="3D589F"/>
                </a:solidFill>
                <a:latin typeface="印品黑体" pitchFamily="34" charset="0"/>
                <a:ea typeface="印品黑体" pitchFamily="34" charset="-122"/>
                <a:cs typeface="印品黑体" pitchFamily="34" charset="-120"/>
              </a:rPr>
              <a:t>单元总结梳理</a:t>
            </a:r>
            <a:endParaRPr lang="en-US" altLang="zh-CN" sz="5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目录1:7c4b91100?lid=e3c8e8072&amp;cid=e3c8e8072&amp;bt=1&amp;bbb=1">
            <a:hlinkClick r:id="rId1" action="ppaction://hlinksldjump"/>
          </p:cNvPr>
          <p:cNvSpPr/>
          <p:nvPr/>
        </p:nvSpPr>
        <p:spPr>
          <a:xfrm>
            <a:off x="6656832" y="2487168"/>
            <a:ext cx="5404104" cy="283464"/>
          </a:xfrm>
          <a:prstGeom prst="rect">
            <a:avLst/>
          </a:prstGeom>
          <a:noFill/>
        </p:spPr>
        <p:txBody>
          <a:bodyPr wrap="none" lIns="0" tIns="0" rIns="0" bIns="0" rtlCol="0" anchor="t"/>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全面认识战争在文化传播与交流中的作用</a:t>
            </a:r>
            <a:endParaRPr lang="en-US" altLang="zh-CN" sz="1600" dirty="0"/>
          </a:p>
        </p:txBody>
      </p:sp>
      <p:sp>
        <p:nvSpPr>
          <p:cNvPr id="3" name="C_1#目录1:7c4b91100?lid=c06e1257c&amp;cid=c06e1257c&amp;bbb=1">
            <a:hlinkClick r:id="rId1" action="ppaction://hlinksldjump"/>
          </p:cNvPr>
          <p:cNvSpPr/>
          <p:nvPr/>
        </p:nvSpPr>
        <p:spPr>
          <a:xfrm>
            <a:off x="6656832" y="2770632"/>
            <a:ext cx="5404104" cy="283464"/>
          </a:xfrm>
          <a:prstGeom prst="rect">
            <a:avLst/>
          </a:prstGeom>
          <a:noFill/>
        </p:spPr>
        <p:txBody>
          <a:bodyPr wrap="none" lIns="0" tIns="0" rIns="0" bIns="0" rtlCol="0" anchor="t"/>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独立战争前后的美国文化和拉丁美洲文化的多样性</a:t>
            </a:r>
            <a:endParaRPr lang="en-US" altLang="zh-CN" sz="16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3c8e8072?vcp=1&amp;pid=6fef8d478&amp;color=101,101,255&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重点1</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全面认识战争在文化传播与交流中的作用</a:t>
            </a:r>
            <a:endParaRPr lang="en-US" altLang="zh-CN" sz="2000" dirty="0"/>
          </a:p>
        </p:txBody>
      </p:sp>
      <p:sp>
        <p:nvSpPr>
          <p:cNvPr id="3" name="C_4_BD#c06e1257c?vcp=1&amp;pid=6fef8d478&amp;color=101,101,255&amp;bbb=1"/>
          <p:cNvSpPr/>
          <p:nvPr/>
        </p:nvSpPr>
        <p:spPr>
          <a:xfrm>
            <a:off x="502920" y="1940623"/>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重点2</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独立战争前后的美国文化和拉丁美洲文化的多样性</a:t>
            </a:r>
            <a:endParaRPr lang="en-US" altLang="zh-CN" sz="2000" dirty="0"/>
          </a:p>
        </p:txBody>
      </p:sp>
      <p:sp>
        <p:nvSpPr>
          <p:cNvPr id="4" name="QC_4_BD.1_1#d08c3e163?vaa=1&amp;vcp=1&amp;vop=1&amp;pid=a9c0e66fb&amp;color=0,55,96&amp;bbb=1&amp;hb=1"/>
          <p:cNvSpPr/>
          <p:nvPr/>
        </p:nvSpPr>
        <p:spPr>
          <a:xfrm>
            <a:off x="502920" y="2378773"/>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例1</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[北京2025·11]</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公元前3世纪，托勒密王朝的国王在亚历山大城修建了缪斯宫、图书馆、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动植物园等。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动物园里有许多外来的动物</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，包括阿拉伯绵羊、印度大象、巴克特里亚骆驼、叙利亚棕熊、希腊白熊</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凡特狮子等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这些举措(</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6" name="QC_4_BD.1_2#d08c3e163?vaa=1&amp;vcp=1&amp;vop=1&amp;pid=a9c0e66fb&amp;color=0,55,96&amp;bbb=1"/>
          <p:cNvSpPr/>
          <p:nvPr/>
        </p:nvSpPr>
        <p:spPr>
          <a:xfrm>
            <a:off x="502920" y="3615690"/>
            <a:ext cx="10570464" cy="770255"/>
          </a:xfrm>
          <a:prstGeom prst="rect">
            <a:avLst/>
          </a:prstGeom>
          <a:noFill/>
        </p:spPr>
        <p:txBody>
          <a:bodyPr wrap="none" lIns="0" tIns="0" rIns="0" bIns="0" rtlCol="0" anchor="t"/>
          <a:lstStyle/>
          <a:p>
            <a:pPr latinLnBrk="1">
              <a:lnSpc>
                <a:spcPts val="3300"/>
              </a:lnSpc>
              <a:tabLst>
                <a:tab pos="5481955"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①有助于托勒密王国的科学研究</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②推动了亚历山大帝国的建立</a:t>
            </a:r>
            <a:endParaRPr lang="en-US" altLang="zh-CN" sz="1800" dirty="0"/>
          </a:p>
          <a:p>
            <a:pPr latinLnBrk="1">
              <a:lnSpc>
                <a:spcPts val="3100"/>
              </a:lnSpc>
              <a:tabLst>
                <a:tab pos="54819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印证了希腊化时代的文化交流</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④加速了亚欧游牧民族大迁徙</a:t>
            </a:r>
            <a:endParaRPr lang="en-US" altLang="zh-CN" sz="1800" dirty="0"/>
          </a:p>
        </p:txBody>
      </p:sp>
      <p:sp>
        <p:nvSpPr>
          <p:cNvPr id="7" name="QC_4_BD.1_3#d08c3e163.choices?vaa=1&amp;vcp=1&amp;vop=1&amp;pid=a9c0e66fb&amp;color=0,55,96&amp;bbb=1"/>
          <p:cNvSpPr/>
          <p:nvPr/>
        </p:nvSpPr>
        <p:spPr>
          <a:xfrm>
            <a:off x="502920" y="4430458"/>
            <a:ext cx="10570464" cy="360680"/>
          </a:xfrm>
          <a:prstGeom prst="rect">
            <a:avLst/>
          </a:prstGeom>
          <a:noFill/>
        </p:spPr>
        <p:txBody>
          <a:bodyPr wrap="none" lIns="0" tIns="0" rIns="0" bIns="0" rtlCol="0" anchor="t"/>
          <a:lstStyle/>
          <a:p>
            <a:pPr latinLnBrk="1">
              <a:lnSpc>
                <a:spcPts val="3200"/>
              </a:lnSpc>
              <a:tabLst>
                <a:tab pos="2708910" algn="l"/>
                <a:tab pos="5393055" algn="l"/>
                <a:tab pos="807656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①③</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②④</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①④</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②③</a:t>
            </a:r>
            <a:endParaRPr lang="en-US" altLang="zh-CN" sz="1800" dirty="0"/>
          </a:p>
        </p:txBody>
      </p:sp>
      <p:sp>
        <p:nvSpPr>
          <p:cNvPr id="8" name="QC_4_EX.2_1#d08c3e163?vaa=1&amp;vcp=1&amp;vop=1&amp;pid=a9c0e66fb&amp;color=0,55,96&amp;bbb=1"/>
          <p:cNvSpPr/>
          <p:nvPr/>
        </p:nvSpPr>
        <p:spPr>
          <a:xfrm>
            <a:off x="502920" y="4845748"/>
            <a:ext cx="10570464" cy="36068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【命题点】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希腊化时代</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_1#d08c3e163?vaa=1&amp;vcp=1&amp;vop=1&amp;pid=a9c0e66fb&amp;color=0,55,96&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【深度解析】</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据材料“修建了缪斯宫、图书馆、动植物园等”可知托勒密王朝修建了博物馆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、图书馆和动植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物园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，为国家的科学研究提供了有利的客观条件，故①正确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；亚历山大帝国建立的过程与亚历山大大帝对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外扩张的过程相始终</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，时间上集中在公元前4世纪晚期，与材料时间不符，故②错误；“阿拉伯绵羊</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大象</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、巴克特里亚骆驼、叙利亚棕熊、希腊白熊、黎凡特狮子等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”说明当时亚欧地区各地物种在托勒密埃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及汇聚</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，体现了希腊化时代的文化交流，故③正确；托勒密埃及属于希腊化世界的一部分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，也是亚历山大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大帝征服的一部分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，材料中的举措是亚欧民族大迁徙的产物，而不是原因，选项存在因果倒置的错误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，故</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④</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错误。故选A项。</a:t>
            </a:r>
            <a:endParaRPr lang="en-US" altLang="zh-CN" dirty="0"/>
          </a:p>
        </p:txBody>
      </p:sp>
      <p:sp>
        <p:nvSpPr>
          <p:cNvPr id="3" name="QC_4_AN.5_1#d08c3e163?vaa=1&amp;vcp=1&amp;vop=1&amp;pid=a9c0e66fb&amp;color=0,55,96&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6_1#3ae36e3dd?vaa=1&amp;vcp=1&amp;vop=1&amp;pid=a9c0e66fb&amp;color=0,55,96&amp;bt=1&amp;bbb=1&amp;hb=1"/>
          <p:cNvSpPr/>
          <p:nvPr/>
        </p:nvSpPr>
        <p:spPr>
          <a:xfrm>
            <a:off x="502920" y="1738920"/>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例2</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[重庆2025·15]</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殖民时期，板球运动被英国殖民者带到印度。1971年，印度板球队击败英国队</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度人欣喜若狂</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，“民众涌入孟买的街头，欢呼者手舞足蹈，喇叭声不断狂鸣，</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完全是一派狂欢节的景象，</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这反映了印度(</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4_AN.9_1#3ae36e3dd.bracket?vaa=1&amp;vcp=1&amp;vop=1&amp;pid=a9c0e66fb&amp;color=0,55,96&amp;vpa=2"/>
          <p:cNvSpPr/>
          <p:nvPr/>
        </p:nvSpPr>
        <p:spPr>
          <a:xfrm>
            <a:off x="2045176" y="2541179"/>
            <a:ext cx="3317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4_BD.6_2#3ae36e3dd.choices?vaa=1&amp;vcp=1&amp;vop=1&amp;pid=a9c0e66fb&amp;color=0,55,96&amp;bbb=1"/>
          <p:cNvSpPr/>
          <p:nvPr/>
        </p:nvSpPr>
        <p:spPr>
          <a:xfrm>
            <a:off x="502920" y="2933927"/>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体育运动水平超越英国</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体育事业摆脱西方控制</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体育精神瓦解种姓制度</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体育运动承载民族情感</a:t>
            </a:r>
            <a:endParaRPr lang="en-US" altLang="zh-CN" sz="1800" dirty="0"/>
          </a:p>
        </p:txBody>
      </p:sp>
      <p:sp>
        <p:nvSpPr>
          <p:cNvPr id="5" name="QC_4_EX.7_1#3ae36e3dd?vaa=1&amp;vcp=1&amp;vop=1&amp;pid=a9c0e66fb&amp;color=0,55,96&amp;bbb=1"/>
          <p:cNvSpPr/>
          <p:nvPr/>
        </p:nvSpPr>
        <p:spPr>
          <a:xfrm>
            <a:off x="502920" y="3733136"/>
            <a:ext cx="10570464" cy="351155"/>
          </a:xfrm>
          <a:prstGeom prst="rect">
            <a:avLst/>
          </a:prstGeom>
          <a:noFill/>
        </p:spPr>
        <p:txBody>
          <a:bodyPr wrap="none" lIns="0" tIns="0" rIns="0" bIns="0" rtlCol="0" anchor="t"/>
          <a:lstStyle/>
          <a:p>
            <a:pPr algn="l" latinLnBrk="1">
              <a:lnSpc>
                <a:spcPts val="31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【命题点】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二战后印度的民族解放与发展</a:t>
            </a:r>
            <a:endParaRPr lang="en-US" altLang="zh-CN" sz="1800" dirty="0"/>
          </a:p>
        </p:txBody>
      </p:sp>
      <p:sp>
        <p:nvSpPr>
          <p:cNvPr id="6" name="QC_4_AS.8_1#3ae36e3dd?vaa=1&amp;vcp=1&amp;vop=1&amp;pid=a9c0e66fb&amp;color=0,55,96&amp;bbb=1&amp;hb=1"/>
          <p:cNvSpPr/>
          <p:nvPr/>
        </p:nvSpPr>
        <p:spPr>
          <a:xfrm>
            <a:off x="502920" y="4139410"/>
            <a:ext cx="10570464" cy="196069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【深度解析】</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材料中“1971年，印度板球队击败英国队，印度人欣喜若狂</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”，实质体现了印度对二战后摆脱</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英国殖民统治的狂欢</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，说明体育运动承载着印度民族解放的感情寄托，故选D项；材料中仅说明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1971年印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度板球队击败英国队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，不能说明印度的体育运动水平超越英国，排除A项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；材料中未涉及印度的体育事业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摆脱西方控制的信息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，排除B项；材料中反映的是印度对英国体育赛事的胜利</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，无法体现对印度种姓制度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的影响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bg/>
                                          </p:spTgt>
                                        </p:tgtEl>
                                        <p:attrNameLst>
                                          <p:attrName>style.visibility</p:attrName>
                                        </p:attrNameLst>
                                      </p:cBhvr>
                                      <p:to>
                                        <p:strVal val="visible"/>
                                      </p:to>
                                    </p:set>
                                    <p:animEffect transition="in" filter="fade">
                                      <p:cBhvr>
                                        <p:cTn id="19" dur="500"/>
                                        <p:tgtEl>
                                          <p:spTgt spid="6">
                                            <p:bg/>
                                          </p:spTgt>
                                        </p:tgtEl>
                                      </p:cBhvr>
                                    </p:animEffect>
                                    <p:anim calcmode="lin" valueType="num">
                                      <p:cBhvr>
                                        <p:cTn id="20" dur="500" fill="hold"/>
                                        <p:tgtEl>
                                          <p:spTgt spid="6">
                                            <p:bg/>
                                          </p:spTgt>
                                        </p:tgtEl>
                                        <p:attrNameLst>
                                          <p:attrName>ppt_x</p:attrName>
                                        </p:attrNameLst>
                                      </p:cBhvr>
                                      <p:tavLst>
                                        <p:tav tm="0">
                                          <p:val>
                                            <p:strVal val="#ppt_x"/>
                                          </p:val>
                                        </p:tav>
                                        <p:tav tm="100000">
                                          <p:val>
                                            <p:strVal val="#ppt_x"/>
                                          </p:val>
                                        </p:tav>
                                      </p:tavLst>
                                    </p:anim>
                                    <p:anim calcmode="lin" valueType="num">
                                      <p:cBhvr>
                                        <p:cTn id="21" dur="500" fill="hold"/>
                                        <p:tgtEl>
                                          <p:spTgt spid="6">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500"/>
                                        <p:tgtEl>
                                          <p:spTgt spid="6">
                                            <p:txEl>
                                              <p:pRg st="0" end="0"/>
                                            </p:txEl>
                                          </p:spTgt>
                                        </p:tgtEl>
                                      </p:cBhvr>
                                    </p:animEffect>
                                    <p:anim calcmode="lin" valueType="num">
                                      <p:cBhvr>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6">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anim calcmode="lin" valueType="num">
                                      <p:cBhvr>
                                        <p:cTn id="3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6">
                                            <p:txEl>
                                              <p:pRg st="1" end="1"/>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
                                            <p:txEl>
                                              <p:pRg st="2" end="2"/>
                                            </p:txEl>
                                          </p:spTgt>
                                        </p:tgtEl>
                                        <p:attrNameLst>
                                          <p:attrName>style.visibility</p:attrName>
                                        </p:attrNameLst>
                                      </p:cBhvr>
                                      <p:to>
                                        <p:strVal val="visible"/>
                                      </p:to>
                                    </p:set>
                                    <p:animEffect transition="in" filter="fade">
                                      <p:cBhvr>
                                        <p:cTn id="34" dur="500"/>
                                        <p:tgtEl>
                                          <p:spTgt spid="6">
                                            <p:txEl>
                                              <p:pRg st="2" end="2"/>
                                            </p:txEl>
                                          </p:spTgt>
                                        </p:tgtEl>
                                      </p:cBhvr>
                                    </p:animEffect>
                                    <p:anim calcmode="lin" valueType="num">
                                      <p:cBhvr>
                                        <p:cTn id="3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6" dur="500" fill="hold"/>
                                        <p:tgtEl>
                                          <p:spTgt spid="6">
                                            <p:txEl>
                                              <p:pRg st="2" end="2"/>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3" end="3"/>
                                            </p:txEl>
                                          </p:spTgt>
                                        </p:tgtEl>
                                        <p:attrNameLst>
                                          <p:attrName>style.visibility</p:attrName>
                                        </p:attrNameLst>
                                      </p:cBhvr>
                                      <p:to>
                                        <p:strVal val="visible"/>
                                      </p:to>
                                    </p:set>
                                    <p:animEffect transition="in" filter="fade">
                                      <p:cBhvr>
                                        <p:cTn id="39" dur="500"/>
                                        <p:tgtEl>
                                          <p:spTgt spid="6">
                                            <p:txEl>
                                              <p:pRg st="3" end="3"/>
                                            </p:txEl>
                                          </p:spTgt>
                                        </p:tgtEl>
                                      </p:cBhvr>
                                    </p:animEffect>
                                    <p:anim calcmode="lin" valueType="num">
                                      <p:cBhvr>
                                        <p:cTn id="4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3" end="3"/>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xEl>
                                              <p:pRg st="4" end="4"/>
                                            </p:txEl>
                                          </p:spTgt>
                                        </p:tgtEl>
                                        <p:attrNameLst>
                                          <p:attrName>style.visibility</p:attrName>
                                        </p:attrNameLst>
                                      </p:cBhvr>
                                      <p:to>
                                        <p:strVal val="visible"/>
                                      </p:to>
                                    </p:set>
                                    <p:animEffect transition="in" filter="fade">
                                      <p:cBhvr>
                                        <p:cTn id="44" dur="500"/>
                                        <p:tgtEl>
                                          <p:spTgt spid="6">
                                            <p:txEl>
                                              <p:pRg st="4" end="4"/>
                                            </p:txEl>
                                          </p:spTgt>
                                        </p:tgtEl>
                                      </p:cBhvr>
                                    </p:animEffect>
                                    <p:anim calcmode="lin" valueType="num">
                                      <p:cBhvr>
                                        <p:cTn id="4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46" dur="5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3">
                                            <p:bg/>
                                          </p:spTgt>
                                        </p:tgtEl>
                                        <p:attrNameLst>
                                          <p:attrName>style.visibility</p:attrName>
                                        </p:attrNameLst>
                                      </p:cBhvr>
                                      <p:to>
                                        <p:strVal val="visible"/>
                                      </p:to>
                                    </p:set>
                                    <p:animEffect transition="in" filter="fade">
                                      <p:cBhvr>
                                        <p:cTn id="51" dur="500"/>
                                        <p:tgtEl>
                                          <p:spTgt spid="3">
                                            <p:bg/>
                                          </p:spTgt>
                                        </p:tgtEl>
                                      </p:cBhvr>
                                    </p:animEffect>
                                    <p:anim calcmode="lin" valueType="num">
                                      <p:cBhvr>
                                        <p:cTn id="52" dur="500" fill="hold"/>
                                        <p:tgtEl>
                                          <p:spTgt spid="3">
                                            <p:bg/>
                                          </p:spTgt>
                                        </p:tgtEl>
                                        <p:attrNameLst>
                                          <p:attrName>ppt_x</p:attrName>
                                        </p:attrNameLst>
                                      </p:cBhvr>
                                      <p:tavLst>
                                        <p:tav tm="0">
                                          <p:val>
                                            <p:strVal val="#ppt_x"/>
                                          </p:val>
                                        </p:tav>
                                        <p:tav tm="100000">
                                          <p:val>
                                            <p:strVal val="#ppt_x"/>
                                          </p:val>
                                        </p:tav>
                                      </p:tavLst>
                                    </p:anim>
                                    <p:anim calcmode="lin" valueType="num">
                                      <p:cBhvr>
                                        <p:cTn id="53" dur="500" fill="hold"/>
                                        <p:tgtEl>
                                          <p:spTgt spid="3">
                                            <p:bg/>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
                                            <p:txEl>
                                              <p:pRg st="0" end="0"/>
                                            </p:txEl>
                                          </p:spTgt>
                                        </p:tgtEl>
                                        <p:attrNameLst>
                                          <p:attrName>style.visibility</p:attrName>
                                        </p:attrNameLst>
                                      </p:cBhvr>
                                      <p:to>
                                        <p:strVal val="visible"/>
                                      </p:to>
                                    </p:set>
                                    <p:animEffect transition="in" filter="fade">
                                      <p:cBhvr>
                                        <p:cTn id="56" dur="500"/>
                                        <p:tgtEl>
                                          <p:spTgt spid="3">
                                            <p:txEl>
                                              <p:pRg st="0" end="0"/>
                                            </p:txEl>
                                          </p:spTgt>
                                        </p:tgtEl>
                                      </p:cBhvr>
                                    </p:animEffect>
                                    <p:anim calcmode="lin" valueType="num">
                                      <p:cBhvr>
                                        <p:cTn id="5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8"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6"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11_1#82d8fb698?vaa=1&amp;vcp=1&amp;vop=1&amp;pid=b26e7319f&amp;color=0,55,96&amp;bt=1&amp;bbb=1&amp;hb=1"/>
          <p:cNvSpPr/>
          <p:nvPr/>
        </p:nvSpPr>
        <p:spPr>
          <a:xfrm>
            <a:off x="502920" y="2284893"/>
            <a:ext cx="10570464" cy="32848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[吉林长春等三地2025高二期中]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阅读材料,完成下列要求。</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材料一</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从亚历山大远征到罗马最终征服托勒密埃及之间大约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300</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年被称为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希腊化时代</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被征服地区</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的学者们系统整理和研究了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荷马史诗</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和古典希腊的悲剧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史学</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地理学作品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基本形成了我们今天看</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到的版本</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欧几里得编写的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几何原本</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流传后世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阿基米德提出了著名的物理学定理</a:t>
            </a:r>
            <a:r>
              <a:rPr lang="en-US" altLang="zh-CN" sz="1800"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托勒密埃及经常</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让士兵借用埃及人的房屋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埃及人则用他们特有的方式反抗</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在鳄鱼城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我们发现原来用来安置军队的一些</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房屋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房顶已经被揭掉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门被墙封住了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那个地方修起了祭坛</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他们之所以这样做</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是为了这些房子不致被占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塞琉古王国的统治者由于推行希腊化政策而引发了犹太人马加比起义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后来犹太人基本独立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传统的犹太文</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化继续发展</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11_2#82d8fb698?vaa=1&amp;vcp=1&amp;vop=1&amp;pid=b26e7319f&amp;color=0,55,96&amp;bt=1&amp;bbb=1&amp;hb=1"/>
          <p:cNvSpPr/>
          <p:nvPr/>
        </p:nvSpPr>
        <p:spPr>
          <a:xfrm>
            <a:off x="502920" y="2485172"/>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材料二</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如何评价拿破仑及其帝国</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围绕这一问题</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将近</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200</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年来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一代又一代的历史学家可谓做足了文章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其中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既有人用最动听的言辞赞美拿破仑</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也有人用最恶毒的语言诋毁他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具体地说</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拿破仑既给法国带来了</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巨大的荣耀</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也给法国造成了惨重的灾难</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他在把欧洲闹得天翻地覆的过程中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实则是旧制度的破坏者与各国</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人民的解放者</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后来却蜕变为有无限征服野心的侵略者</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摘编自吕一民《法国通史》</a:t>
            </a:r>
            <a:endParaRPr lang="en-US" altLang="zh-CN" dirty="0"/>
          </a:p>
        </p:txBody>
      </p:sp>
      <p:sp>
        <p:nvSpPr>
          <p:cNvPr id="3" name="QO_4_BD.11_3#82d8fb698?vaa=1&amp;vcp=1&amp;vop=1&amp;pid=b26e7319f&amp;color=0,55,96&amp;bbb=1"/>
          <p:cNvSpPr/>
          <p:nvPr/>
        </p:nvSpPr>
        <p:spPr>
          <a:xfrm>
            <a:off x="502920" y="454288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（1）根据材料一并结合所学知识,简析“希腊化时代”对被征服地区产生的影响。</a:t>
            </a:r>
            <a:endParaRPr lang="en-US" altLang="zh-CN" sz="1800" dirty="0"/>
          </a:p>
        </p:txBody>
      </p:sp>
      <p:sp>
        <p:nvSpPr>
          <p:cNvPr id="4" name="QO_4_BD.11_4#82d8fb698?vaa=1&amp;vcp=1&amp;vop=1&amp;pid=b26e7319f&amp;color=0,55,96&amp;bbb=1"/>
          <p:cNvSpPr/>
          <p:nvPr/>
        </p:nvSpPr>
        <p:spPr>
          <a:xfrm>
            <a:off x="502920" y="495817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（2）根据材料二并结合所学知识,评价拿破仑及其战争。</a:t>
            </a:r>
            <a:endParaRPr lang="en-US" altLang="zh-CN" sz="1800" dirty="0"/>
          </a:p>
        </p:txBody>
      </p:sp>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2835</Words>
  <Application>WPS 演示</Application>
  <PresentationFormat>宽屏</PresentationFormat>
  <Paragraphs>112</Paragraphs>
  <Slides>13</Slides>
  <Notes>13</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13</vt:i4>
      </vt:variant>
    </vt:vector>
  </HeadingPairs>
  <TitlesOfParts>
    <vt:vector size="35" baseType="lpstr">
      <vt:lpstr>Arial</vt:lpstr>
      <vt:lpstr>宋体</vt:lpstr>
      <vt:lpstr>Wingdings</vt:lpstr>
      <vt:lpstr>微软雅黑</vt:lpstr>
      <vt:lpstr>微软雅黑</vt:lpstr>
      <vt:lpstr>Arial (正文)</vt:lpstr>
      <vt:lpstr>Arial (正文)</vt:lpstr>
      <vt:lpstr>Arial (正文)</vt:lpstr>
      <vt:lpstr>印品黑体</vt:lpstr>
      <vt:lpstr>印品黑体</vt:lpstr>
      <vt:lpstr>印品黑体</vt:lpstr>
      <vt:lpstr>黑体</vt:lpstr>
      <vt:lpstr>Times New Roman</vt:lpstr>
      <vt:lpstr>Times New Roman</vt:lpstr>
      <vt:lpstr>宋体</vt:lpstr>
      <vt:lpstr>仿宋</vt:lpstr>
      <vt:lpstr>仿宋</vt:lpstr>
      <vt:lpstr>楷体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噫吁嚱盒盒</cp:lastModifiedBy>
  <cp:revision>4</cp:revision>
  <dcterms:created xsi:type="dcterms:W3CDTF">2025-10-24T07:24:00Z</dcterms:created>
  <dcterms:modified xsi:type="dcterms:W3CDTF">2025-10-27T10:33:14Z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BD021A8D248242BD876CD9F9EE2B011E_13</vt:lpwstr>
  </property>
  <property fmtid="{D5CDD505-2E9C-101B-9397-08002B2CF9AE}" pid="3" name="KSOProductBuildVer">
    <vt:lpwstr>2052-12.1.0.23125</vt:lpwstr>
  </property>
</Properties>
</file>