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handoutMasterIdLst>
    <p:handoutMasterId r:id="rId16"/>
  </p:handout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9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7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6117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11580284"/>
            <a:ext cx="2971800" cy="6117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11580284"/>
            <a:ext cx="2971800" cy="6117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7" Type="http://schemas.openxmlformats.org/officeDocument/2006/relationships/slide" Target="../slides/slide7.xml"/><Relationship Id="rId6" Type="http://schemas.openxmlformats.org/officeDocument/2006/relationships/slide" Target="../slides/slide5.xml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-重难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59536"/>
            <a:ext cx="649224" cy="68580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25296" y="859536"/>
            <a:ext cx="1801368" cy="6858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3D58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重难斩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-巩固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344" y="877824"/>
            <a:ext cx="649224" cy="649224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25296" y="859536"/>
            <a:ext cx="1801368" cy="6858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3D58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巩固练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-3#df=11cdaaf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59536"/>
            <a:ext cx="557784" cy="68580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25296" y="859536"/>
            <a:ext cx="2880360" cy="6858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3D58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重点知识梳理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-3#df=cc754cc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59536"/>
            <a:ext cx="557784" cy="68580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25296" y="859536"/>
            <a:ext cx="2880360" cy="6858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3D58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典例精析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-3#df=1ffa4ec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59536"/>
            <a:ext cx="557784" cy="68580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25296" y="859536"/>
            <a:ext cx="2880360" cy="6858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3D58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大题分类突破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f23402e93348528ddcbdf0#tid=68fb21b7ba80cb000ac8f3c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10789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10789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3D58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高中历史  选择性必修3     文化交流与传播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1728" y="1152144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1728" y="2487168"/>
            <a:ext cx="768096" cy="7680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1728" y="3813048"/>
            <a:ext cx="768096" cy="768096"/>
          </a:xfrm>
          <a:prstGeom prst="rect">
            <a:avLst/>
          </a:prstGeom>
        </p:spPr>
      </p:pic>
      <p:pic>
        <p:nvPicPr>
          <p:cNvPr id="7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1728" y="5148072"/>
            <a:ext cx="768096" cy="768096"/>
          </a:xfrm>
          <a:prstGeom prst="rect">
            <a:avLst/>
          </a:prstGeom>
        </p:spPr>
      </p:pic>
      <p:sp>
        <p:nvSpPr>
          <p:cNvPr id="8" name="MasterShapeName"/>
          <p:cNvSpPr/>
          <p:nvPr/>
        </p:nvSpPr>
        <p:spPr>
          <a:xfrm>
            <a:off x="4681728" y="1152144"/>
            <a:ext cx="768096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9" name="MasterShapeName"/>
          <p:cNvSpPr/>
          <p:nvPr/>
        </p:nvSpPr>
        <p:spPr>
          <a:xfrm>
            <a:off x="4681728" y="2487168"/>
            <a:ext cx="768096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10" name="MasterShapeName"/>
          <p:cNvSpPr/>
          <p:nvPr/>
        </p:nvSpPr>
        <p:spPr>
          <a:xfrm>
            <a:off x="4681728" y="3813048"/>
            <a:ext cx="768096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sz="2400" dirty="0"/>
          </a:p>
        </p:txBody>
      </p:sp>
      <p:sp>
        <p:nvSpPr>
          <p:cNvPr id="11" name="MasterShapeName"/>
          <p:cNvSpPr/>
          <p:nvPr/>
        </p:nvSpPr>
        <p:spPr>
          <a:xfrm>
            <a:off x="4681728" y="5148072"/>
            <a:ext cx="768096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04</a:t>
            </a:r>
            <a:endParaRPr lang="en-US" sz="2400" dirty="0"/>
          </a:p>
        </p:txBody>
      </p:sp>
      <p:sp>
        <p:nvSpPr>
          <p:cNvPr id="12" name="MasterShapeName"/>
          <p:cNvSpPr/>
          <p:nvPr/>
        </p:nvSpPr>
        <p:spPr>
          <a:xfrm>
            <a:off x="5943600" y="1307592"/>
            <a:ext cx="1435608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知识绘</a:t>
            </a:r>
            <a:endParaRPr lang="en-US" sz="2400" dirty="0"/>
          </a:p>
        </p:txBody>
      </p:sp>
      <p:sp>
        <p:nvSpPr>
          <p:cNvPr id="13" name="MasterShapeName"/>
          <p:cNvSpPr/>
          <p:nvPr/>
        </p:nvSpPr>
        <p:spPr>
          <a:xfrm>
            <a:off x="5943600" y="2642616"/>
            <a:ext cx="1435608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重难斩</a:t>
            </a:r>
            <a:endParaRPr lang="en-US" sz="2400" dirty="0"/>
          </a:p>
        </p:txBody>
      </p:sp>
      <p:sp>
        <p:nvSpPr>
          <p:cNvPr id="14" name="MasterShapeName"/>
          <p:cNvSpPr/>
          <p:nvPr/>
        </p:nvSpPr>
        <p:spPr>
          <a:xfrm>
            <a:off x="5943600" y="3968496"/>
            <a:ext cx="1435608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史料解</a:t>
            </a:r>
            <a:endParaRPr lang="en-US" sz="2400" dirty="0"/>
          </a:p>
        </p:txBody>
      </p:sp>
      <p:sp>
        <p:nvSpPr>
          <p:cNvPr id="15" name="MasterShapeName"/>
          <p:cNvSpPr/>
          <p:nvPr/>
        </p:nvSpPr>
        <p:spPr>
          <a:xfrm>
            <a:off x="5943600" y="5303520"/>
            <a:ext cx="1435608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巩固练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4104" y="1874520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4104" y="3142734"/>
            <a:ext cx="768096" cy="7680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4104" y="3925821"/>
            <a:ext cx="768096" cy="768096"/>
          </a:xfrm>
          <a:prstGeom prst="rect">
            <a:avLst/>
          </a:prstGeom>
        </p:spPr>
      </p:pic>
      <p:sp>
        <p:nvSpPr>
          <p:cNvPr id="7" name="MasterShapeName"/>
          <p:cNvSpPr/>
          <p:nvPr/>
        </p:nvSpPr>
        <p:spPr>
          <a:xfrm>
            <a:off x="5404104" y="1874520"/>
            <a:ext cx="768096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8" name="MasterShapeName"/>
          <p:cNvSpPr/>
          <p:nvPr/>
        </p:nvSpPr>
        <p:spPr>
          <a:xfrm>
            <a:off x="5404104" y="3142734"/>
            <a:ext cx="768096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9" name="MasterShapeName"/>
          <p:cNvSpPr/>
          <p:nvPr/>
        </p:nvSpPr>
        <p:spPr>
          <a:xfrm>
            <a:off x="5404104" y="3925821"/>
            <a:ext cx="768096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sz="2400" dirty="0"/>
          </a:p>
        </p:txBody>
      </p:sp>
      <p:sp>
        <p:nvSpPr>
          <p:cNvPr id="10" name="MasterShapeName?linknodeid=423d49ba7&amp;color=RGB(0,96,96)">
            <a:hlinkClick r:id="rId6" action="ppaction://hlinksldjump"/>
          </p:cNvPr>
          <p:cNvSpPr/>
          <p:nvPr/>
        </p:nvSpPr>
        <p:spPr>
          <a:xfrm>
            <a:off x="6656832" y="2029968"/>
            <a:ext cx="2880360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重点知识梳理</a:t>
            </a:r>
            <a:endParaRPr lang="en-US" sz="2400" dirty="0"/>
          </a:p>
        </p:txBody>
      </p:sp>
      <p:sp>
        <p:nvSpPr>
          <p:cNvPr id="11" name="MasterShapeName?linknodeid=6653f3dc5&amp;color=RGB(0,96,96)">
            <a:hlinkClick r:id="rId6" action="ppaction://hlinksldjump"/>
          </p:cNvPr>
          <p:cNvSpPr/>
          <p:nvPr/>
        </p:nvSpPr>
        <p:spPr>
          <a:xfrm>
            <a:off x="6656832" y="3298182"/>
            <a:ext cx="2880360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典例精析</a:t>
            </a:r>
            <a:endParaRPr lang="en-US" sz="2400" dirty="0"/>
          </a:p>
        </p:txBody>
      </p:sp>
      <p:sp>
        <p:nvSpPr>
          <p:cNvPr id="12" name="MasterShapeName?linknodeid=dd2ae7ee6&amp;color=RGB(0,96,96)">
            <a:hlinkClick r:id="rId7" action="ppaction://hlinksldjump"/>
          </p:cNvPr>
          <p:cNvSpPr/>
          <p:nvPr/>
        </p:nvSpPr>
        <p:spPr>
          <a:xfrm>
            <a:off x="6656832" y="4081269"/>
            <a:ext cx="2880360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大题分类突破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59536"/>
            <a:ext cx="557784" cy="68580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25296" y="859536"/>
            <a:ext cx="2880360" cy="6858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-知识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59536"/>
            <a:ext cx="557784" cy="68580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25296" y="859536"/>
            <a:ext cx="1801368" cy="6858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400" b="0" i="0" dirty="0">
                <a:solidFill>
                  <a:srgbClr val="3D58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知识绘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N.13_1#dd2ae7ee6?vaa=1&amp;vcp=1&amp;vop=1&amp;pid=1ffa4ec39&amp;color=0,55,96&amp;vtp=1&amp;bt=1&amp;bbb=1&amp;hb=1"/>
          <p:cNvSpPr/>
          <p:nvPr/>
        </p:nvSpPr>
        <p:spPr>
          <a:xfrm>
            <a:off x="502920" y="2064961"/>
            <a:ext cx="10570464" cy="37069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【答案】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示例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论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题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中国是文化遗产保护的践行者与文明传承的推动者。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阐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述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文化遗产是全人类的共同财富，保护文化遗产对人类文明的传承有着重要意义。1982年，中国颁布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《中</a:t>
            </a:r>
            <a:endParaRPr lang="en-US" altLang="zh-CN" sz="1800" b="0" i="0">
              <a:solidFill>
                <a:srgbClr val="6565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华人民共和国文物保护法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》，在法律层面加强对文物古迹的保护与利用，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这对中华文明传承有着重要意义。</a:t>
            </a:r>
            <a:endParaRPr lang="en-US" altLang="zh-CN" sz="1800" b="0" i="0">
              <a:solidFill>
                <a:srgbClr val="6565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1985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年，中国加入《世界遗产公约》，成为缔约国。中国始终坚持保护第一、合理利用的方针，对故宫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、长城</a:t>
            </a:r>
            <a:endParaRPr lang="en-US" altLang="zh-CN" sz="1800" b="0" i="0">
              <a:solidFill>
                <a:srgbClr val="6565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等文物古迹进行有效保护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并进行了合理利用，推动了中国文化遗产保护事业的发展。2004年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中国又加入</a:t>
            </a:r>
            <a:endParaRPr lang="en-US" altLang="zh-CN" sz="1800" b="0" i="0">
              <a:solidFill>
                <a:srgbClr val="6565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《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保护非物质文化遗产公约》。针对文化遗产及非物质文化遗产的保护，中国还制定了具体的实施办法。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综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上所述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中国在文化遗产保护工作上，始终坚持保护第一、合理利用的方针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使得保护文化遗产的观念深入</a:t>
            </a:r>
            <a:endParaRPr lang="en-US" altLang="zh-CN" sz="1800" b="0" i="0">
              <a:solidFill>
                <a:srgbClr val="6565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人心</a:t>
            </a:r>
            <a:r>
              <a:rPr lang="en-US" altLang="zh-CN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为推动人类文明的传承贡献了力量。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b40d507cb?vcp=1&amp;pid=1ffa4ec39&amp;color=0,55,96&amp;vtp=1&amp;bt=1&amp;bbb=1&amp;hb=1"/>
          <p:cNvSpPr/>
          <p:nvPr/>
        </p:nvSpPr>
        <p:spPr>
          <a:xfrm>
            <a:off x="502920" y="1631478"/>
            <a:ext cx="10570464" cy="4610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分类突破</a:t>
            </a:r>
            <a:r>
              <a:rPr lang="en-US" altLang="zh-CN" sz="1800" b="1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自拟论题类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自拟论题类试题需要在阅读材料的基础上自行提炼出论题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论点要言简意赅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开门见山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立场鲜明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能在很大程度上考查学生历史解释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史料实证等学科核心素养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自拟论题类试题解题步骤如下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1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第一步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明确设问要求，带着问题阅读分析材料。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读材料要做到至少读两遍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包括泛读和精读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泛读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要找到关键词语或者关键句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划分层次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注意材料的出处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如本题中的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保护第一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合理利用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”“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最小干预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精读要把关键词和所学知识建立联系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1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第二步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确定论题。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观点要明确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最好是一句完整的话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所谓观点明确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不同于观点正确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只要有明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确的观点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即使不正确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也至少能获得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观点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这一项分数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在精读材料的基础上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我们需要明确材料讨论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的核心矛盾或主题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如本题是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保护与利用的关系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”）。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针对主题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我们需要选定叙述的角度来综合确定论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叙述的角度即展开叙述的切入点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需要从材料中寻找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常见角度有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因果角度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探讨某事发生的原因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或影响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辩证角度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分析事物的双重性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矛盾性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积极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消极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进步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局限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比较角度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对比不同时期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ct val="150000"/>
              </a:lnSpc>
            </a:pPr>
            <a:endParaRPr lang="en-US" altLang="zh-CN" dirty="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b40d507cb?vcp=1&amp;pid=1ffa4ec39&amp;color=0,55,96&amp;vtp=1&amp;bt=1&amp;bbb=1&amp;hb=1"/>
          <p:cNvSpPr/>
          <p:nvPr/>
        </p:nvSpPr>
        <p:spPr>
          <a:xfrm>
            <a:off x="502920" y="1512000"/>
            <a:ext cx="10570464" cy="48075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不同地域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不同做法的异同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演变角度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描述某事在不同历史阶段的发展变化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定性角度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确定某一事物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主体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的性质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在此基础上得出论题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就本题而言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材料观点已经足够科学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习近平总书记强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调的保护第一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合理利用和最小干预原则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因此我们不必再就辩证角度进行阐述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同样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材料材料主要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是定性定调的叙述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不足以支撑进行因果、比较和演变角度的进一步探讨。因此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我们可以选择顺着材料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自身定性定调的特点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展开定性角度的探讨。定性角度主要关注“是什么，怎么样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”，联系材料中习近平总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书记的论断和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“我们不可推卸、必须扛起的政治责任、文化责任、历史责任”，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可以把主体定在国家层面，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即中国在文化遗产保护中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“是什么或者怎么样”，这是在说中国在文化遗产保护中的角色和作用。因此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们可以把论题确定为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中国是文化遗产保护的践行者与文明传承的推动者”。</a:t>
            </a:r>
            <a:endParaRPr lang="en-US" altLang="zh-CN" sz="1800" dirty="0"/>
          </a:p>
          <a:p>
            <a:pPr latinLnBrk="1">
              <a:lnSpc>
                <a:spcPts val="3200"/>
              </a:lnSpc>
            </a:pPr>
            <a:r>
              <a:rPr lang="en-US" altLang="zh-CN" b="1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1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第三步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合理引用史实，进行多角度史论结合说明。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论述时要求史实准确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言之有理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论述充分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逻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辑严密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200"/>
              </a:lnSpc>
            </a:pPr>
            <a:r>
              <a:rPr lang="en-US" altLang="zh-CN" b="1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1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第四步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最后要有小结（结论</a:t>
            </a:r>
            <a:r>
              <a:rPr lang="en-US" altLang="zh-CN" sz="1800" b="1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）。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回扣提出的观点或将对材料的认识升华到历史学科核心素养的理论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高度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#1.1.4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f50ce01cb.fixed?vcp=1&amp;color=0,55,96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07992" y="2020824"/>
            <a:ext cx="3127248" cy="1344168"/>
          </a:xfrm>
          <a:prstGeom prst="rect">
            <a:avLst/>
          </a:prstGeom>
        </p:spPr>
      </p:pic>
      <p:sp>
        <p:nvSpPr>
          <p:cNvPr id="3" name="C_1_BD#f50ce01cb.fixed?vcp=1&amp;color=61,88,159&amp;vtp=1&amp;bbb=1"/>
          <p:cNvSpPr/>
          <p:nvPr/>
        </p:nvSpPr>
        <p:spPr>
          <a:xfrm>
            <a:off x="4507992" y="2093976"/>
            <a:ext cx="3163824" cy="9692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第六单元</a:t>
            </a:r>
            <a:endParaRPr lang="en-US" altLang="zh-CN" sz="5400" dirty="0"/>
          </a:p>
        </p:txBody>
      </p:sp>
      <p:sp>
        <p:nvSpPr>
          <p:cNvPr id="4" name="C_1_BD#f50ce01cb.fixed?vcp=1&amp;color=61,88,159&amp;vtp=1&amp;bbb=1"/>
          <p:cNvSpPr/>
          <p:nvPr/>
        </p:nvSpPr>
        <p:spPr>
          <a:xfrm>
            <a:off x="1216152" y="3529584"/>
            <a:ext cx="9756648" cy="212140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文化的传承与保护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148df0e71.fixed?vcp=1&amp;pid=f50ce01cb&amp;color=0,55,96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9224" y="2624328"/>
            <a:ext cx="3419856" cy="1188720"/>
          </a:xfrm>
          <a:prstGeom prst="rect">
            <a:avLst/>
          </a:prstGeom>
        </p:spPr>
      </p:pic>
      <p:sp>
        <p:nvSpPr>
          <p:cNvPr id="3" name="C_2_BD#148df0e71.fixed?vcp=1&amp;pid=f50ce01cb&amp;color=61,88,159&amp;vtp=1&amp;bbb=1"/>
          <p:cNvSpPr/>
          <p:nvPr/>
        </p:nvSpPr>
        <p:spPr>
          <a:xfrm>
            <a:off x="4251960" y="2267712"/>
            <a:ext cx="7918704" cy="1911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单元总结梳理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148df0e71?lid=423d49ba7&amp;cid=423d49ba7&amp;vtp=1&amp;bt=1&amp;bbb=1">
            <a:hlinkClick r:id="rId1" action="ppaction://hlinksldjump"/>
          </p:cNvPr>
          <p:cNvSpPr/>
          <p:nvPr/>
        </p:nvSpPr>
        <p:spPr>
          <a:xfrm>
            <a:off x="6656832" y="2595234"/>
            <a:ext cx="5404104" cy="28346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2400"/>
              </a:lnSpc>
            </a:pP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重点1</a:t>
            </a:r>
            <a:r>
              <a:rPr lang="en-US" altLang="zh-CN" sz="16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文化传承载体及其功能发展</a:t>
            </a:r>
            <a:endParaRPr lang="en-US" altLang="zh-CN" sz="1600" dirty="0"/>
          </a:p>
        </p:txBody>
      </p:sp>
      <p:sp>
        <p:nvSpPr>
          <p:cNvPr id="3" name="C_1#目录1:148df0e71?lid=6b48e9050&amp;cid=6b48e9050&amp;vtp=1&amp;bbb=1">
            <a:hlinkClick r:id="rId1" action="ppaction://hlinksldjump"/>
          </p:cNvPr>
          <p:cNvSpPr/>
          <p:nvPr/>
        </p:nvSpPr>
        <p:spPr>
          <a:xfrm>
            <a:off x="6656832" y="2878698"/>
            <a:ext cx="5404104" cy="28346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2400"/>
              </a:lnSpc>
            </a:pP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重点2</a:t>
            </a:r>
            <a:r>
              <a:rPr lang="en-US" altLang="zh-CN" sz="16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6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文化传承的重要性</a:t>
            </a:r>
            <a:endParaRPr lang="en-US" altLang="zh-CN" sz="16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23d49ba7?vcp=1&amp;pid=11cdaaf44&amp;color=101,101,255&amp;vtp=1&amp;bt=1&amp;bbb=1"/>
          <p:cNvSpPr/>
          <p:nvPr/>
        </p:nvSpPr>
        <p:spPr>
          <a:xfrm>
            <a:off x="502920" y="1508761"/>
            <a:ext cx="10570464" cy="36156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重点1</a:t>
            </a:r>
            <a:r>
              <a:rPr lang="en-US" altLang="zh-CN" sz="2000" b="0" i="0" dirty="0">
                <a:solidFill>
                  <a:srgbClr val="6565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文化传承载体及其功能发展</a:t>
            </a:r>
            <a:endParaRPr lang="en-US" altLang="zh-CN" sz="2000" dirty="0"/>
          </a:p>
        </p:txBody>
      </p:sp>
      <p:sp>
        <p:nvSpPr>
          <p:cNvPr id="3" name="C_4_BD#6b48e9050?vcp=1&amp;pid=11cdaaf44&amp;color=101,101,255&amp;vtp=1&amp;bbb=1"/>
          <p:cNvSpPr/>
          <p:nvPr/>
        </p:nvSpPr>
        <p:spPr>
          <a:xfrm>
            <a:off x="502920" y="1917382"/>
            <a:ext cx="10570464" cy="36156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重点2</a:t>
            </a:r>
            <a:r>
              <a:rPr lang="en-US" altLang="zh-CN" sz="2000" b="0" i="0" dirty="0">
                <a:solidFill>
                  <a:srgbClr val="6565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文化传承的重要性</a:t>
            </a:r>
            <a:endParaRPr lang="en-US" altLang="zh-CN" sz="2000" dirty="0"/>
          </a:p>
        </p:txBody>
      </p:sp>
      <p:sp>
        <p:nvSpPr>
          <p:cNvPr id="4" name="QC_4_BD.1_1#6653f3dc5?vaa=1&amp;vcp=1&amp;vop=1&amp;pid=cc754cc39&amp;color=0,55,96&amp;vtp=1&amp;bbb=1&amp;hb=1"/>
          <p:cNvSpPr/>
          <p:nvPr/>
        </p:nvSpPr>
        <p:spPr>
          <a:xfrm>
            <a:off x="502920" y="2319850"/>
            <a:ext cx="10570464" cy="10496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29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例1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[江苏2025·6]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1898年，甲午进士李家驹赴日本考察学务，认识到体育的重要性。1906年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他出任京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师大学堂总监督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。同年，在学堂举办的运动会上，李家驹脱下官袍，参加短跑比赛，轰动一时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。他的举动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27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受到开明报章的大力揄扬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带动了中国学校体育运动的发展。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这反映出(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dirty="0"/>
          </a:p>
        </p:txBody>
      </p:sp>
      <p:sp>
        <p:nvSpPr>
          <p:cNvPr id="5" name="QC_4_AN.4_1#6653f3dc5.bracket?vaa=1&amp;vcp=1&amp;vop=1&amp;pid=cc754cc39&amp;color=0,55,96&amp;vpa=1&amp;vtp=1"/>
          <p:cNvSpPr/>
          <p:nvPr/>
        </p:nvSpPr>
        <p:spPr>
          <a:xfrm>
            <a:off x="7760175" y="3044067"/>
            <a:ext cx="331788" cy="3160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6" name="QC_4_BD.1_2#6653f3dc5.choices?vaa=1&amp;vcp=1&amp;vop=1&amp;pid=cc754cc39&amp;color=0,55,96&amp;vtp=1&amp;bbb=1"/>
          <p:cNvSpPr/>
          <p:nvPr/>
        </p:nvSpPr>
        <p:spPr>
          <a:xfrm>
            <a:off x="502920" y="3403780"/>
            <a:ext cx="10570464" cy="681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2900"/>
              </a:lnSpc>
              <a:tabLst>
                <a:tab pos="5393055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教育领域的嬗变革新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欧美体育运动开始传入</a:t>
            </a:r>
            <a:endParaRPr lang="en-US" altLang="zh-CN" sz="1800" dirty="0"/>
          </a:p>
          <a:p>
            <a:pPr latinLnBrk="1">
              <a:lnSpc>
                <a:spcPts val="2700"/>
              </a:lnSpc>
              <a:tabLst>
                <a:tab pos="5393055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清末新政取得了成功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新学堂与科举制的对立</a:t>
            </a:r>
            <a:endParaRPr lang="en-US" altLang="zh-CN" sz="1800" dirty="0"/>
          </a:p>
        </p:txBody>
      </p:sp>
      <p:sp>
        <p:nvSpPr>
          <p:cNvPr id="7" name="QC_4_EX.2_1#6653f3dc5?vaa=1&amp;vcp=1&amp;vop=1&amp;pid=cc754cc39&amp;color=0,55,96&amp;vtp=1&amp;bbb=1"/>
          <p:cNvSpPr/>
          <p:nvPr/>
        </p:nvSpPr>
        <p:spPr>
          <a:xfrm>
            <a:off x="502920" y="4090343"/>
            <a:ext cx="10570464" cy="3225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28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【命题点】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清末“新政”改革</a:t>
            </a:r>
            <a:endParaRPr lang="en-US" altLang="zh-CN" sz="1800" dirty="0"/>
          </a:p>
        </p:txBody>
      </p:sp>
      <p:sp>
        <p:nvSpPr>
          <p:cNvPr id="8" name="QC_4_AS.3_1#6653f3dc5?vaa=1&amp;vcp=1&amp;vop=1&amp;pid=cc754cc39&amp;color=0,55,96&amp;vtp=1&amp;bbb=1&amp;hb=1"/>
          <p:cNvSpPr/>
          <p:nvPr/>
        </p:nvSpPr>
        <p:spPr>
          <a:xfrm>
            <a:off x="502920" y="4451593"/>
            <a:ext cx="10570464" cy="14209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29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【深度解析】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据材料可知，李家驹将体育教育引入京师大学堂，亲自参加短跑比赛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体现了重视体育教育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的近代教育理念的传入与实践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反映出晚清教育近代化的趋势，故选A项；田径运动于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19世纪末传入中国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并逐步兴起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“开始”一词说法错误，排除B项；由所学可知，新政并没有使清政府摆脱内外困境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辛亥革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27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命的爆发标志着新政的失败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排除C项；科举制已于1905年被废除，排除D项。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  <p:bldP spid="8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6_1#de49dc316?vaa=1&amp;vcp=1&amp;vop=1&amp;pid=cc754cc39&amp;color=0,55,96&amp;vtp=1&amp;bt=1&amp;bbb=1&amp;hb=1"/>
          <p:cNvSpPr/>
          <p:nvPr/>
        </p:nvSpPr>
        <p:spPr>
          <a:xfrm>
            <a:off x="502920" y="1738920"/>
            <a:ext cx="10570464" cy="11544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例2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[云南2025·11]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近年来，我国博物馆事业进入快速发展期。目前，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除文物建筑及遗址类博物馆外，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全国免费开放博物馆数达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6248家，占博物馆总数的91%以上，累计优惠观众100多亿人次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我国已经成为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世界上享受博物馆免费开放服务人口最多的国家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据此可知(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4_AN.9_1#de49dc316.bracket?vaa=1&amp;vcp=1&amp;vop=1&amp;pid=cc754cc39&amp;color=0,55,96&amp;vpa=2&amp;vtp=1"/>
          <p:cNvSpPr/>
          <p:nvPr/>
        </p:nvSpPr>
        <p:spPr>
          <a:xfrm>
            <a:off x="6629875" y="2541179"/>
            <a:ext cx="319088" cy="34461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4_BD.6_2#de49dc316.choices?vaa=1&amp;vcp=1&amp;vop=1&amp;pid=cc754cc39&amp;color=0,55,96&amp;vtp=1&amp;bbb=1"/>
          <p:cNvSpPr/>
          <p:nvPr/>
        </p:nvSpPr>
        <p:spPr>
          <a:xfrm>
            <a:off x="502920" y="2933927"/>
            <a:ext cx="10570464" cy="7480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5393055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民众的科学文化素养得到显著提升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博物馆展陈方式丰富多样</a:t>
            </a:r>
            <a:endParaRPr lang="en-US" altLang="zh-CN" sz="1800" dirty="0"/>
          </a:p>
          <a:p>
            <a:pPr latinLnBrk="1">
              <a:lnSpc>
                <a:spcPts val="3000"/>
              </a:lnSpc>
              <a:tabLst>
                <a:tab pos="5393055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新时代文化发展成果惠及更多民众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博物馆教育功能根本转变</a:t>
            </a:r>
            <a:endParaRPr lang="en-US" altLang="zh-CN" sz="1800" dirty="0"/>
          </a:p>
        </p:txBody>
      </p:sp>
      <p:sp>
        <p:nvSpPr>
          <p:cNvPr id="5" name="QC_4_EX.7_1#de49dc316?vaa=1&amp;vcp=1&amp;vop=1&amp;pid=cc754cc39&amp;color=0,55,96&amp;vtp=1&amp;bbb=1"/>
          <p:cNvSpPr/>
          <p:nvPr/>
        </p:nvSpPr>
        <p:spPr>
          <a:xfrm>
            <a:off x="502920" y="3733136"/>
            <a:ext cx="10570464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【命题点】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公共文化服务的普惠性及其民生价值</a:t>
            </a:r>
            <a:endParaRPr lang="en-US" altLang="zh-CN" sz="1800" dirty="0"/>
          </a:p>
        </p:txBody>
      </p:sp>
      <p:sp>
        <p:nvSpPr>
          <p:cNvPr id="6" name="QC_4_AS.8_1#de49dc316?vaa=1&amp;vcp=1&amp;vop=1&amp;pid=cc754cc39&amp;color=0,55,96&amp;vtp=1&amp;bbb=1&amp;hb=1"/>
          <p:cNvSpPr/>
          <p:nvPr/>
        </p:nvSpPr>
        <p:spPr>
          <a:xfrm>
            <a:off x="502920" y="4139410"/>
            <a:ext cx="10570464" cy="19606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【深度解析】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材料中“免费开放博物馆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占博物馆总数的91%以上”“累计优惠观众100多亿人次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”等信息集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中体现了博物馆免费开放政策的文化惠民成效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彰显新时代文化发展成果，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通过制度设计惠及更多民众，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故选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C项；免费开放降低了参观门槛，但“门槛降低”不等于“素养提升”，二者无必然因果关系，排除A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项；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材料聚焦于博物馆的免费开放政策及其普惠性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未提及展陈方式的丰富多样，排除B项；“根本转变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”说法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过于绝对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排除D项。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6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1_1#dd2ae7ee6?vaa=1&amp;vcp=1&amp;vop=1&amp;pid=1ffa4ec39&amp;color=0,55,96&amp;vtp=1&amp;bt=1&amp;bbb=1&amp;hb=1"/>
          <p:cNvSpPr/>
          <p:nvPr/>
        </p:nvSpPr>
        <p:spPr>
          <a:xfrm>
            <a:off x="502920" y="2270606"/>
            <a:ext cx="10570464" cy="32880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例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[河北邢台2025高二期中]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阅读材料，完成下列要求。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1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材料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文化遗产不可再生也不可替代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是历史留给我们的宝贵财富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对待文化遗产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保护与利用的关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系必须想明白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处理好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习近平总书记强调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秉持敬畏历史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热爱文化之心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坚持保护第一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合理利用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和最小干预原则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推动文化遗产系统性保护和统一监管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。”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坚持保护第一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坚持最小干预原则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是文化遗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产工作的立足点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出发点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也是我们不可推卸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必须扛起的政治责任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文化责任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历史责任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algn="r"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摘编自常晋《有效保护是利用的前提和归宿》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根据材料并结合所学知识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以“文化遗产保护”为主题，自拟论题，并进行阐述。（要求：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论题明确，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史论结合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表述清晰，逻辑完整）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S.12_1#dd2ae7ee6?vaa=1&amp;vcp=1&amp;vop=1&amp;pid=1ffa4ec39&amp;color=0,55,96&amp;vtp=1&amp;bt=1&amp;bbb=1&amp;hb=1"/>
          <p:cNvSpPr/>
          <p:nvPr/>
        </p:nvSpPr>
        <p:spPr>
          <a:xfrm>
            <a:off x="502920" y="2482696"/>
            <a:ext cx="10570464" cy="28689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【解题步骤】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步</a:t>
            </a:r>
            <a:r>
              <a:rPr lang="en-US" altLang="zh-CN" sz="1800" b="1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骤一看问题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明确设问要求，带着问题阅读分析材料。本题为开放性试题，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考查文化遗产的保护与利用，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时空定位为现代中国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。需要根据材料并结合所学知识，围绕“文化遗产保护”的主题（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注意主题不是论题），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自拟论题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予以论述。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步</a:t>
            </a:r>
            <a:r>
              <a:rPr lang="en-US" altLang="zh-CN" sz="1800" b="1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骤二读材料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就材料整体或其中一点拟定一个论题。如根据材料“坚持保护第一，坚持最小干预原则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是文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化遗产工作的立足点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、出发点，也是我们不可推卸、必须扛起的政治责任、文化责任、历史责任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”并结合所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学知识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可得出论题为：中国是文化遗产保护的践行者与文明传承的推动者。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S.12_2#dd2ae7ee6?vaa=1&amp;vcp=1&amp;vop=1&amp;pid=1ffa4ec39&amp;color=0,55,96&amp;mp=1&amp;vtp=1&amp;bt=1&amp;bbb=1&amp;hb=1"/>
          <p:cNvSpPr/>
          <p:nvPr/>
        </p:nvSpPr>
        <p:spPr>
          <a:xfrm>
            <a:off x="502920" y="2077661"/>
            <a:ext cx="10570464" cy="37069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步骤三进行论述：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力求做到史论结合、逻辑严密。结合材料内容与所学知识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对中国保护文化遗产和非物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质文化遗产的措施内容阐述如下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文化遗产是全人类的共同财富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保护文化遗产对人类文明的传承有着重要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意义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。1982年，中国颁布《中华人民共和国文物保护法》，在法律层面加强对文物古迹的保护与利用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这对中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华文明传承有着重要意义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。1985年，中国加入《世界遗产公约》，成为缔约国。中国始终坚持保护第一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、合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理利用的方针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对故宫、长城等文物古迹进行有效保护，并进行了合理利用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推动了中国文化遗产保护事业的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发展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。2004年，中国又加入《保护非物质文化遗产公约》。针对文化遗产及非物质文化遗产的保护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中国还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制定了具体的实施办法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 spc="-5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步</a:t>
            </a:r>
            <a:r>
              <a:rPr lang="en-US" altLang="zh-CN" sz="1800" b="1" i="0" spc="-5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骤四进行总结升华</a:t>
            </a:r>
            <a:r>
              <a:rPr lang="en-US" altLang="zh-CN" sz="1800" b="1" i="0" spc="-5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需回扣论题，总结主题观点或升华内容。如：综上所述，中国在文化遗产保护工作上</a:t>
            </a:r>
            <a:r>
              <a:rPr lang="en-US" altLang="zh-CN" sz="1800" b="0" i="0" spc="-5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spc="-5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始</a:t>
            </a:r>
            <a:endParaRPr lang="en-US" altLang="zh-CN" sz="1800" b="0" i="0" spc="-5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 spc="-5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终坚持保护第一</a:t>
            </a:r>
            <a:r>
              <a:rPr lang="en-US" altLang="zh-CN" b="0" i="0" spc="-5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、合理利用的方针，使得保护文化遗产的观念深入人心，为推动人类文明的传承贡献了力量。</a:t>
            </a:r>
            <a:endParaRPr lang="en-US" altLang="zh-CN" spc="-5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3082</Words>
  <Application>WPS 演示</Application>
  <PresentationFormat>宽屏</PresentationFormat>
  <Paragraphs>110</Paragraphs>
  <Slides>12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34" baseType="lpstr">
      <vt:lpstr>Arial</vt:lpstr>
      <vt:lpstr>宋体</vt:lpstr>
      <vt:lpstr>Wingdings</vt:lpstr>
      <vt:lpstr>微软雅黑</vt:lpstr>
      <vt:lpstr>微软雅黑</vt:lpstr>
      <vt:lpstr>Arial (正文)</vt:lpstr>
      <vt:lpstr>Arial (正文)</vt:lpstr>
      <vt:lpstr>Arial (正文)</vt:lpstr>
      <vt:lpstr>印品黑体</vt:lpstr>
      <vt:lpstr>印品黑体</vt:lpstr>
      <vt:lpstr>印品黑体</vt:lpstr>
      <vt:lpstr>黑体</vt:lpstr>
      <vt:lpstr>Times New Roman</vt:lpstr>
      <vt:lpstr>Times New Roman</vt:lpstr>
      <vt:lpstr>宋体</vt:lpstr>
      <vt:lpstr>仿宋</vt:lpstr>
      <vt:lpstr>仿宋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噫吁嚱盒盒</cp:lastModifiedBy>
  <cp:revision>4</cp:revision>
  <dcterms:created xsi:type="dcterms:W3CDTF">2025-10-24T08:40:00Z</dcterms:created>
  <dcterms:modified xsi:type="dcterms:W3CDTF">2025-10-27T10:49:19Z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FA55A7BA84BD466EBE36AF008681554B_13</vt:lpwstr>
  </property>
  <property fmtid="{D5CDD505-2E9C-101B-9397-08002B2CF9AE}" pid="3" name="KSOProductBuildVer">
    <vt:lpwstr>2052-12.1.0.23125</vt:lpwstr>
  </property>
</Properties>
</file>