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28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8" r:id="rId25"/>
    <p:sldId id="279" r:id="rId26"/>
    <p:sldId id="280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75" d="100"/>
          <a:sy n="75" d="100"/>
        </p:scale>
        <p:origin x="1914" y="9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3.xml"/><Relationship Id="rId6" Type="http://schemas.openxmlformats.org/officeDocument/2006/relationships/slide" Target="../slides/slide5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重难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64922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重难斩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巩固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44" y="877824"/>
            <a:ext cx="649224" cy="64922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#df=e86641b4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重点知识梳理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#df=728a2c5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典例精析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#df=d40cbfc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大题分类突破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f23402e93348528ddcbdf0#tid=68fb21b7ba80cb000ac8f3c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10789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10789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高中历史  选择性必修3     文化交流与传播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728" y="115214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1728" y="248716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728" y="3813048"/>
            <a:ext cx="768096" cy="768096"/>
          </a:xfrm>
          <a:prstGeom prst="rect">
            <a:avLst/>
          </a:prstGeom>
        </p:spPr>
      </p:pic>
      <p:pic>
        <p:nvPicPr>
          <p:cNvPr id="7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1728" y="5148072"/>
            <a:ext cx="768096" cy="768096"/>
          </a:xfrm>
          <a:prstGeom prst="rect">
            <a:avLst/>
          </a:prstGeom>
        </p:spPr>
      </p:pic>
      <p:sp>
        <p:nvSpPr>
          <p:cNvPr id="8" name="MasterShapeName"/>
          <p:cNvSpPr/>
          <p:nvPr/>
        </p:nvSpPr>
        <p:spPr>
          <a:xfrm>
            <a:off x="4681728" y="1152144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4681728" y="2487168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4681728" y="3813048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4681728" y="5148072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12" name="MasterShapeName"/>
          <p:cNvSpPr/>
          <p:nvPr/>
        </p:nvSpPr>
        <p:spPr>
          <a:xfrm>
            <a:off x="5943600" y="1307592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sz="2400" dirty="0"/>
          </a:p>
        </p:txBody>
      </p:sp>
      <p:sp>
        <p:nvSpPr>
          <p:cNvPr id="13" name="MasterShapeName"/>
          <p:cNvSpPr/>
          <p:nvPr/>
        </p:nvSpPr>
        <p:spPr>
          <a:xfrm>
            <a:off x="5943600" y="2642616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sz="2400" dirty="0"/>
          </a:p>
        </p:txBody>
      </p:sp>
      <p:sp>
        <p:nvSpPr>
          <p:cNvPr id="14" name="MasterShapeName"/>
          <p:cNvSpPr/>
          <p:nvPr/>
        </p:nvSpPr>
        <p:spPr>
          <a:xfrm>
            <a:off x="5943600" y="3968496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史料解</a:t>
            </a:r>
            <a:endParaRPr lang="en-US" sz="2400" dirty="0"/>
          </a:p>
        </p:txBody>
      </p:sp>
      <p:sp>
        <p:nvSpPr>
          <p:cNvPr id="15" name="MasterShapeName"/>
          <p:cNvSpPr/>
          <p:nvPr/>
        </p:nvSpPr>
        <p:spPr>
          <a:xfrm>
            <a:off x="5943600" y="5303520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104" y="1874520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4104" y="3200400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104" y="3999960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404104" y="1874520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404104" y="3200400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404104" y="3999960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5cd28a1c5&amp;color=RGB(0,96,96)">
            <a:hlinkClick r:id="rId6" action="ppaction://hlinksldjump"/>
          </p:cNvPr>
          <p:cNvSpPr/>
          <p:nvPr/>
        </p:nvSpPr>
        <p:spPr>
          <a:xfrm>
            <a:off x="6656832" y="2029968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重点知识梳理</a:t>
            </a:r>
            <a:endParaRPr lang="en-US" sz="2400" dirty="0"/>
          </a:p>
        </p:txBody>
      </p:sp>
      <p:sp>
        <p:nvSpPr>
          <p:cNvPr id="11" name="MasterShapeName?linknodeid=7f710b654&amp;color=RGB(0,96,96)">
            <a:hlinkClick r:id="rId6" action="ppaction://hlinksldjump"/>
          </p:cNvPr>
          <p:cNvSpPr/>
          <p:nvPr/>
        </p:nvSpPr>
        <p:spPr>
          <a:xfrm>
            <a:off x="6656832" y="3355848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典例精析</a:t>
            </a:r>
            <a:endParaRPr lang="en-US" sz="2400" dirty="0"/>
          </a:p>
        </p:txBody>
      </p:sp>
      <p:sp>
        <p:nvSpPr>
          <p:cNvPr id="12" name="MasterShapeName?linknodeid=d7a45d425&amp;color=RGB(0,96,96)">
            <a:hlinkClick r:id="rId7" action="ppaction://hlinksldjump"/>
          </p:cNvPr>
          <p:cNvSpPr/>
          <p:nvPr/>
        </p:nvSpPr>
        <p:spPr>
          <a:xfrm>
            <a:off x="6656832" y="4155408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大题分类突破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知识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8_3#1ccd0e5b5?vaa=1&amp;vcp=1&amp;vop=1&amp;pid=728a2c58c&amp;color=0,55,96&amp;mp=1&amp;vtp=1&amp;bt=1&amp;bbb=1&amp;hb=1"/>
          <p:cNvSpPr/>
          <p:nvPr/>
        </p:nvSpPr>
        <p:spPr>
          <a:xfrm>
            <a:off x="502920" y="2145606"/>
            <a:ext cx="10570464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（2）分析中国天鹅绒后来居上并远销海外的原因，可根据材料二从技术、价格、生产能力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、交通发展等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角度概括得出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graphicFrame>
        <p:nvGraphicFramePr>
          <p:cNvPr id="11" name="QO_4_AS.8_4#1ccd0e5b5?colgroup=4,31,8&amp;vaa=1&amp;vcp=1&amp;vop=1&amp;pid=728a2c58c&amp;color=0,55,96&amp;mp=1&amp;vtp=1&amp;bbb=1&amp;hb=1"/>
          <p:cNvGraphicFramePr>
            <a:graphicFrameLocks noGrp="1"/>
          </p:cNvGraphicFramePr>
          <p:nvPr/>
        </p:nvGraphicFramePr>
        <p:xfrm>
          <a:off x="502920" y="3050735"/>
          <a:ext cx="10533888" cy="2625281"/>
        </p:xfrm>
        <a:graphic>
          <a:graphicData uri="http://schemas.openxmlformats.org/drawingml/2006/table">
            <a:tbl>
              <a:tblPr/>
              <a:tblGrid>
                <a:gridCol w="1179576"/>
                <a:gridCol w="7251192"/>
                <a:gridCol w="2103120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答题角度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答案来源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答案要点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技术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材料二：“其中绣花和嵌绣黄金的高级天鹅绒产品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技艺之精湛已经超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过欧洲的水平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技术精湛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创新力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价格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材料二：“中国的产品所要的价钱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‘大约是我们在西方所付同类产品的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三分之一或四分之一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’”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生产成本低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价格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优势大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生产能力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所学知识：明清时期南方手工工场发展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使用自由雇佣劳动进行较大规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模的生产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手工工场发展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生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产能力强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QO_4_AS.8_5#1ccd0e5b5?colgroup=4,31,8&amp;vaa=1&amp;vcp=1&amp;vop=1&amp;pid=728a2c58c&amp;color=0,55,96&amp;mp=1&amp;vtp=1&amp;bt=1&amp;bbb=1&amp;hb=1"/>
          <p:cNvGraphicFramePr>
            <a:graphicFrameLocks noGrp="1"/>
          </p:cNvGraphicFramePr>
          <p:nvPr/>
        </p:nvGraphicFramePr>
        <p:xfrm>
          <a:off x="502920" y="3229899"/>
          <a:ext cx="10533888" cy="1857757"/>
        </p:xfrm>
        <a:graphic>
          <a:graphicData uri="http://schemas.openxmlformats.org/drawingml/2006/table">
            <a:tbl>
              <a:tblPr/>
              <a:tblGrid>
                <a:gridCol w="1179576"/>
                <a:gridCol w="7251192"/>
                <a:gridCol w="2103120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答题角度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答案来源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答案要点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237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交通发展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材料二：“中国天鹅绒大量销往日本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菲律宾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欧洲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并通过马尼拉转贩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到美洲的广大市场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u="none">
                          <a:solidFill>
                            <a:srgbClr val="00376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所学知识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《中外历史纲要（下）》第7课“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一个围绕白银输入中国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的贸易网络逐渐形成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海上贸易网络的形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O_4_AS.8_5#1ccd0e5b5?colgroup=4,31,8&amp;vaa=1&amp;vcp=1&amp;vop=1&amp;pid=728a2c58c&amp;color=0,55,96&amp;mp=1&amp;vtp=1&amp;bt=1&amp;bbb=1"/>
          <p:cNvSpPr txBox="1"/>
          <p:nvPr/>
        </p:nvSpPr>
        <p:spPr>
          <a:xfrm>
            <a:off x="10575143" y="2735869"/>
            <a:ext cx="461665" cy="37741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200"/>
              </a:lnSpc>
            </a:pPr>
            <a:r>
              <a:rPr lang="zh-CN" altLang="en-US">
                <a:latin typeface="Times New Roman" panose="02020603050405020304" pitchFamily="34" charset="0"/>
              </a:rPr>
              <a:t>续表</a:t>
            </a:r>
            <a:endParaRPr lang="zh-CN" altLang="en-US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9_1#1ccd0e5b5?vaa=1&amp;vcp=1&amp;vop=1&amp;pid=728a2c58c&amp;color=0,55,96&amp;vtp=1&amp;bt=1&amp;bbb=1&amp;hb=1"/>
          <p:cNvSpPr/>
          <p:nvPr/>
        </p:nvSpPr>
        <p:spPr>
          <a:xfrm>
            <a:off x="502920" y="2688436"/>
            <a:ext cx="10570464" cy="24498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（1）中国火药传播到欧洲的路径：中国火药知识通过“丝绸之路”传到阿拉伯地区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然后由阿拉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伯人传到欧洲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欧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洲天鹅绒传播到中国的路径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新航路开辟后，经西班牙的“马尼拉大帆船”等海上贸易航线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传入中国沿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海的广州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后扩展到江浙等地。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（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2）原因：技艺精湛，创新力强；生产成本低，价格优势大；手工工场发展，生产能力强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海上贸易网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络的形成</a:t>
            </a: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0_1#d7a45d425?vaa=1&amp;vcp=1&amp;vop=1&amp;pid=d40cbfcc3&amp;color=0,55,96&amp;vtp=1&amp;bt=1&amp;bbb=1&amp;hb=1"/>
          <p:cNvSpPr/>
          <p:nvPr/>
        </p:nvSpPr>
        <p:spPr>
          <a:xfrm>
            <a:off x="502920" y="1865571"/>
            <a:ext cx="10570464" cy="412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[山西太原2025高二月考]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阅读材料，回答问题。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明实录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指朱元璋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览舆地图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侍臣曰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国家舆图之广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诚古所未有也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上曰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地广则教化难周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地图在明代被赋予重要的作用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其门类十分广泛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军事防卫图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鱼鳞图册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江河图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航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海图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皇城建设图等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有明一代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方志的激增也表明地图的绘制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印制数量超过前朝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并且对方志具体的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制式有十分细致的区分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永乐十六年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（1418）“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诏纂修天下郡县志书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分建置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沿革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分野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疆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域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城池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山川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坊郭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镇市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土产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贡赋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风俗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户口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军卫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郡县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廨舍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寺观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祠庙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桥梁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古迹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宦迹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人物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仙释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杂志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诗文二十五类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自晚明以来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来华传教士在中国测绘地图不仅依靠来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自欧洲的测绘仪器与方法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也十分重视中国舆图地志资料的学习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所以在他们所描绘的地图中也会将这样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的历史线索描绘进去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并传播到欧洲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成为西方研究中国的重要图像与文献来源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摘编自郭亮《图像中的国家——欧洲地图传统与明清之际的欧绘亚洲海图》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0_2#d7a45d425?vaa=1&amp;vcp=1&amp;vop=1&amp;pid=d40cbfcc3&amp;color=0,55,96&amp;vtp=1&amp;bt=1&amp;bbb=1"/>
          <p:cNvSpPr/>
          <p:nvPr/>
        </p:nvSpPr>
        <p:spPr>
          <a:xfrm>
            <a:off x="502920" y="2196723"/>
            <a:ext cx="10570464" cy="3562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明代有关海图绘制的著作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部分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#2.2</a:t>
            </a:r>
            <a:endParaRPr lang="en-US" altLang="zh-CN" sz="1800" dirty="0"/>
          </a:p>
        </p:txBody>
      </p:sp>
      <p:graphicFrame>
        <p:nvGraphicFramePr>
          <p:cNvPr id="15" name="QO_4_BD.10_3#d7a45d425?colgroup=4,11,27&amp;vaa=1&amp;vcp=1&amp;vop=1&amp;pid=d40cbfcc3&amp;color=0,55,96&amp;vtp=1&amp;bbb=1&amp;hb=1"/>
          <p:cNvGraphicFramePr>
            <a:graphicFrameLocks noGrp="1"/>
          </p:cNvGraphicFramePr>
          <p:nvPr/>
        </p:nvGraphicFramePr>
        <p:xfrm>
          <a:off x="502920" y="2684657"/>
          <a:ext cx="10533888" cy="2942146"/>
        </p:xfrm>
        <a:graphic>
          <a:graphicData uri="http://schemas.openxmlformats.org/drawingml/2006/table">
            <a:tbl>
              <a:tblPr/>
              <a:tblGrid>
                <a:gridCol w="1261872"/>
                <a:gridCol w="2834640"/>
                <a:gridCol w="6437376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名称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作者和成书年代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概况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007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郑和航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海图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浙江湖州人茅元仪编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一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般认为成书于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1425—1430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全图以南京为起点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经中国沿海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东南至爪哇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西北至波斯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湾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西南至东非麻林地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航线遍及东南亚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南亚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西亚和东非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沿海各国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标记了往返针路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用指南针指示的航路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）100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多处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69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渡海方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程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福建漳州人吴朴编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1537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年刊刻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该书附图除有越东海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南海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印度洋至忽鲁谟斯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在波斯湾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口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的航线外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另有越东海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黄海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渤海至鸭绿江尽头的北洋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航线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后者到达的地点与唐代贾耽所绘的登州海行入高丽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渤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海道的海上交通图以及元明时期的漕运路线基本相似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QO_4_BD.10_4#d7a45d425?colgroup=4,11,27&amp;vaa=1&amp;vcp=1&amp;vop=1&amp;pid=d40cbfcc3&amp;color=0,55,96&amp;mp=1&amp;vtp=1&amp;bt=1&amp;bbb=1&amp;hb=1"/>
          <p:cNvGraphicFramePr>
            <a:graphicFrameLocks noGrp="1"/>
          </p:cNvGraphicFramePr>
          <p:nvPr/>
        </p:nvGraphicFramePr>
        <p:xfrm>
          <a:off x="502920" y="2398304"/>
          <a:ext cx="10533888" cy="2228914"/>
        </p:xfrm>
        <a:graphic>
          <a:graphicData uri="http://schemas.openxmlformats.org/drawingml/2006/table">
            <a:tbl>
              <a:tblPr/>
              <a:tblGrid>
                <a:gridCol w="1261872"/>
                <a:gridCol w="2834640"/>
                <a:gridCol w="6437376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名称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作者和成书年代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概况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007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筹海图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编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在抗倭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防倭总督胡宗宪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主持下收集海防有关资料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编辑而成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初刻于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1562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书中明确将钓鱼岛等标入中国版图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列入中国海上防卫范围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45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东西洋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考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福建漳州人张燮编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1617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年刊刻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比较全面地记载了东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西洋针路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O_4_BD.10_5#d7a45d425?vaa=1&amp;vcp=1&amp;vop=1&amp;pid=d40cbfcc3&amp;color=0,55,96&amp;vtp=1&amp;bbb=1"/>
          <p:cNvSpPr/>
          <p:nvPr/>
        </p:nvSpPr>
        <p:spPr>
          <a:xfrm>
            <a:off x="502920" y="4760504"/>
            <a:ext cx="10570464" cy="7670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——摘编自喻沧、廖克《中国地图学史》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#2.2.1.1</a:t>
            </a:r>
            <a:endParaRPr lang="en-US" altLang="zh-CN" sz="1800" dirty="0"/>
          </a:p>
        </p:txBody>
      </p:sp>
      <p:sp>
        <p:nvSpPr>
          <p:cNvPr id="4" name="QO_4_BD.10_6#d7a45d425?vaa=1&amp;vcp=1&amp;vop=1&amp;pid=d40cbfcc3&amp;color=0,55,96&amp;vtp=1&amp;bbb=1"/>
          <p:cNvSpPr/>
          <p:nvPr/>
        </p:nvSpPr>
        <p:spPr>
          <a:xfrm>
            <a:off x="502920" y="5120105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（1）根据材料一，概括明代地图绘制的特点。</a:t>
            </a:r>
            <a:endParaRPr lang="en-US" altLang="zh-CN" sz="1800" dirty="0"/>
          </a:p>
        </p:txBody>
      </p:sp>
      <p:sp>
        <p:nvSpPr>
          <p:cNvPr id="5" name="QO_4_BD.10_7#d7a45d425?vaa=1&amp;vcp=1&amp;vop=1&amp;pid=d40cbfcc3&amp;color=0,55,96&amp;vtp=1&amp;bbb=1"/>
          <p:cNvSpPr/>
          <p:nvPr/>
        </p:nvSpPr>
        <p:spPr>
          <a:xfrm>
            <a:off x="502920" y="5534632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（2）根据材料二并结合所学，分析材料二中海图著作的史料价值。</a:t>
            </a:r>
            <a:endParaRPr lang="en-US" altLang="zh-CN" sz="1800" dirty="0"/>
          </a:p>
        </p:txBody>
      </p:sp>
      <p:sp>
        <p:nvSpPr>
          <p:cNvPr id="2" name="QO_4_BD.10_4#d7a45d425?colgroup=4,11,27&amp;vaa=1&amp;vcp=1&amp;vop=1&amp;pid=d40cbfcc3&amp;color=0,55,96&amp;mp=1&amp;vtp=1&amp;bt=1&amp;bbb=1"/>
          <p:cNvSpPr txBox="1"/>
          <p:nvPr/>
        </p:nvSpPr>
        <p:spPr>
          <a:xfrm>
            <a:off x="10575143" y="1904274"/>
            <a:ext cx="461665" cy="37741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200"/>
              </a:lnSpc>
            </a:pPr>
            <a:r>
              <a:rPr lang="zh-CN" altLang="en-US">
                <a:latin typeface="Times New Roman" panose="02020603050405020304" pitchFamily="34" charset="0"/>
              </a:rPr>
              <a:t>续表</a:t>
            </a:r>
            <a:endParaRPr lang="zh-CN" altLang="en-US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11_1#d7a45d425?vaa=1&amp;vcp=1&amp;vop=1&amp;pid=d40cbfcc3&amp;color=0,55,96&amp;vtp=1&amp;bt=1&amp;bbb=1&amp;hb=1"/>
          <p:cNvSpPr/>
          <p:nvPr/>
        </p:nvSpPr>
        <p:spPr>
          <a:xfrm>
            <a:off x="502920" y="2682086"/>
            <a:ext cx="10570464" cy="24498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【解题步骤】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步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骤一看问题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审清题目具体要求，找准考查点和时空定位，有针对性地作答。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1）根据材料一，概括明代地图绘制的特点→本题是特点题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考查丝绸之路和古代商路上的中西文化交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时空为明代中国。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2）根据材料二并结合所学，分析材料二中海图著作的史料价值→本题是影响题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考查丝绸之路和古代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商路上的中西文化交流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时空为明代中国。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11_2#d7a45d425?vaa=1&amp;vcp=1&amp;vop=1&amp;pid=d40cbfcc3&amp;color=0,55,96&amp;vtp=1&amp;bt=1&amp;bbb=1&amp;hb=1"/>
          <p:cNvSpPr/>
          <p:nvPr/>
        </p:nvSpPr>
        <p:spPr>
          <a:xfrm>
            <a:off x="502920" y="2682181"/>
            <a:ext cx="10570464" cy="2449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步骤二读材料：细致分析材料，并结合所学，最大限度获取信息。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1）“地图在明代被赋予重要的作用，其门类十分广泛：军事防卫图、鱼鳞图册、江河图、航海图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、皇城建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设图等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”→地图门类广泛，涵盖军事、经济、文化等多个方面。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 spc="-5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“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有明一代，方志的激增也表明地图的绘制、印制数量超过前朝”→方志激增，地图的绘制和印制数量超过前朝。</a:t>
            </a:r>
            <a:endParaRPr lang="en-US" altLang="zh-CN" sz="1800" spc="-5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自晚明以来，来华传教士在中国测绘地图不仅依靠来自欧洲的测绘仪器与方法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也十分重视中国舆图地志资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料的学习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”→传教士参与地图绘制，交融了中西方的测绘技术和知识。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11_3#d7a45d425?vaa=1&amp;vcp=1&amp;vop=1&amp;pid=d40cbfcc3&amp;color=0,55,96&amp;vtp=1&amp;bt=1&amp;bbb=1&amp;hb=1"/>
          <p:cNvSpPr/>
          <p:nvPr/>
        </p:nvSpPr>
        <p:spPr>
          <a:xfrm>
            <a:off x="502920" y="1653386"/>
            <a:ext cx="10570464" cy="4545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（2）“全图以南京为起点，经中国沿海，东南至爪哇，西北至波斯湾，西南至东非麻林地，航线遍及东南亚、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南亚、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西亚和东非沿海各国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标记了往返针路（用指南针指示的航路）100多处”“该书附图除有越东海、南海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、印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度洋至忽鲁谟斯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（在波斯湾口）的航线外，另有越东海、黄海、渤海至鸭绿江尽头的北洋航线”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→这些海图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著作提供了丰富的航海路线和地理信息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是研究明代海上交通和对外贸易的重要资料。通过这些海图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能清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晰了解当时中国与周边国家和地区的海上贸易往来路线及范围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书中明确将钓鱼岛等标入中国版图，列入中国海上防卫范围”以及各海图对不同地区的记载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→这些海图反映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了当时中国对周边国家和地区的认识和交流情况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各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海图著作的成书及刊刻时间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以及其内容被后世参考借鉴的情况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→这些海图著作为后来的航海活动和地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图绘制提供了参考和借鉴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明代的航海经验和海图绘制技术为后世航海事业的发展奠定了基础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其海图中的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航线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、地理标记等信息也为后续地图绘制提供了重要依据。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步骤三写答案</a:t>
            </a:r>
            <a:r>
              <a:rPr lang="en-US" altLang="zh-CN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用简明扼要的历史语言规范作答。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12_1#d7a45d425?vaa=1&amp;vcp=1&amp;vop=1&amp;pid=d40cbfcc3&amp;color=0,55,96&amp;vtp=1&amp;bt=1&amp;bbb=1&amp;hb=1"/>
          <p:cNvSpPr/>
          <p:nvPr/>
        </p:nvSpPr>
        <p:spPr>
          <a:xfrm>
            <a:off x="502920" y="3106361"/>
            <a:ext cx="10570464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（1）地图门类广泛，涵盖军事、经济、文化等多个方面；方志激增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地图的绘制和印制数量超过前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朝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传教士参与地图绘制，交融了中西方的测绘技术和知识。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（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2）提供了丰富的航海路线和地理信息，是研究明代海上交通和对外贸易的重要资料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反映了当时中国对周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边国家和地区的认识和交流情况</a:t>
            </a: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为后来的航海活动和地图绘制提供了参考和借鉴。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9e1f08389.fixed?vcp=1&amp;color=0,55,96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7992" y="2020824"/>
            <a:ext cx="3127248" cy="1344168"/>
          </a:xfrm>
          <a:prstGeom prst="rect">
            <a:avLst/>
          </a:prstGeom>
        </p:spPr>
      </p:pic>
      <p:sp>
        <p:nvSpPr>
          <p:cNvPr id="3" name="C_1_BD#9e1f08389.fixed?vcp=1&amp;color=61,88,159&amp;vtp=1&amp;bbb=1"/>
          <p:cNvSpPr/>
          <p:nvPr/>
        </p:nvSpPr>
        <p:spPr>
          <a:xfrm>
            <a:off x="4507992" y="2093976"/>
            <a:ext cx="3163824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第四单元</a:t>
            </a:r>
            <a:endParaRPr lang="en-US" altLang="zh-CN" sz="5400" dirty="0"/>
          </a:p>
        </p:txBody>
      </p:sp>
      <p:sp>
        <p:nvSpPr>
          <p:cNvPr id="4" name="C_1_BD#9e1f08389.fixed?vcp=1&amp;color=61,88,159&amp;vtp=1&amp;bbb=1"/>
          <p:cNvSpPr/>
          <p:nvPr/>
        </p:nvSpPr>
        <p:spPr>
          <a:xfrm>
            <a:off x="1216152" y="3529584"/>
            <a:ext cx="9756648" cy="21214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商路、贸易与文化交流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3a9babee7?vcp=1&amp;pid=d40cbfcc3&amp;color=0,55,96&amp;vtp=1&amp;bt=1&amp;bbb=1&amp;hb=1"/>
          <p:cNvSpPr/>
          <p:nvPr/>
        </p:nvSpPr>
        <p:spPr>
          <a:xfrm>
            <a:off x="502920" y="1848013"/>
            <a:ext cx="10570464" cy="412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分类突破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史料价值类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核心思路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价值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=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印证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史料价值是指该材料对历史研究的用处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答题时需从材料本身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来源和内容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和外部联系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相互印证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两个层面进行分析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一、三大分析维度（价值来源）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来源价值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出身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价值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分析角度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分析史料的类型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文献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图像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一手史料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376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当时当代直接形成的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价值通常高于二手史料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后人撰写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常用词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一手史料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原始资料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直接证据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时代背景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作者立场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）：《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郑和航海图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由明代人绘制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属于研究明代航海技术的核心一手史料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筹海图编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376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由胡宗宪幕僚编纂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因其作者身份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是研究明代官方海防思想的重要文献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3a9babee7?vcp=1&amp;pid=d40cbfcc3&amp;color=0,55,96&amp;vtp=1&amp;bt=1&amp;bbb=1&amp;hb=1"/>
          <p:cNvSpPr/>
          <p:nvPr/>
        </p:nvSpPr>
        <p:spPr>
          <a:xfrm>
            <a:off x="502920" y="2477933"/>
            <a:ext cx="10570464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内容价值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内涵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价值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分析角度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提炼材料中记载的具体信息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如人物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事件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路线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技术等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内容越独特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详细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丰富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价值越高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常用词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记载了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反映了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为了解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提供了详细证据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揭示了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的细节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）：“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标记了往返航路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100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”→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为研究明代航海技术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航线网络提供了极其详细和精确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的信息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明确将钓鱼岛等标入中国版图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”→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是证明中国最早发现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命名和利用钓鱼岛及其附属岛屿的权威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性史料和法理依据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3a9babee7?vcp=1&amp;pid=d40cbfcc3&amp;color=0,55,96&amp;vtp=1&amp;bt=1&amp;bbb=1&amp;hb=1"/>
          <p:cNvSpPr/>
          <p:nvPr/>
        </p:nvSpPr>
        <p:spPr>
          <a:xfrm>
            <a:off x="502920" y="2477933"/>
            <a:ext cx="10570464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印证与补充价值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价值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分析角度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该材料能否与其他已知史料或史实相互印证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证明其真伪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）？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能否补充现有认识的不足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提供新视角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常用词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可与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相互印证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弥补了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记载的不足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提供了新视角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反映了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的另一面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举例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到达的地点与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基本相似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可与航海记录相互印证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证明这条航线的延续性和稳定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比较全面地记载了东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西洋航线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”→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弥补了正史中对民间海外贸易记载的不足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为了解明代中后期海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洋活动提供了重要视角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3a9babee7?vcp=1&amp;pid=d40cbfcc3&amp;color=0,55,96&amp;vtp=1&amp;bt=1&amp;bbb=1&amp;hb=1"/>
          <p:cNvSpPr/>
          <p:nvPr/>
        </p:nvSpPr>
        <p:spPr>
          <a:xfrm>
            <a:off x="502920" y="2471583"/>
            <a:ext cx="10570464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二、答题句式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句式模板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材料来源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名称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］+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是研究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证明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］+［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某方面历史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］+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价值形容词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］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史料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具体价值描述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］。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价值形容词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重要的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关键的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直接的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宝贵的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不可或缺的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权威的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endParaRPr lang="en-US" altLang="zh-CN" sz="1800" dirty="0">
              <a:latin typeface="宋体" panose="02010600030101010101" pitchFamily="2" charset="-122"/>
            </a:endParaRPr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具体价值描述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直接套用上面三个维度的分析结果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筹海图编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是研究明代海防政策和领土观念的重要史料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它明确将钓鱼岛纳入中国版图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有极高的法律和历史价值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同时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它也反映了明代应对倭寇危机的军事部署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3a9babee7?vcp=1&amp;pid=d40cbfcc3&amp;color=0,55,96&amp;vtp=1&amp;bt=1&amp;bbb=1&amp;hb=1"/>
          <p:cNvSpPr/>
          <p:nvPr/>
        </p:nvSpPr>
        <p:spPr>
          <a:xfrm>
            <a:off x="502920" y="1828963"/>
            <a:ext cx="10570464" cy="412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三、答题步骤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定性断代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判断史料基本类型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实物一手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和所属时代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本题所有著作均为明代文献史料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其中航海图接近一手史料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提取信息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对应维度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仔细阅读材料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将关键信息点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标记航路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列入防卫范围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记载全面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对应到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来源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印证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三个维度中去思考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标记航路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”→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内容价值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提供了详细技术信息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组织答案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分点表述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将分析结果用句式串联起来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分条作答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一条答案可以同时包含多个维度的价值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2e3b44bd5.fixed?vcp=1&amp;pid=9e1f08389&amp;color=0,55,96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2624328"/>
            <a:ext cx="3419856" cy="1188720"/>
          </a:xfrm>
          <a:prstGeom prst="rect">
            <a:avLst/>
          </a:prstGeom>
        </p:spPr>
      </p:pic>
      <p:sp>
        <p:nvSpPr>
          <p:cNvPr id="3" name="C_2_BD#2e3b44bd5.fixed?vcp=1&amp;pid=9e1f08389&amp;color=61,88,159&amp;vtp=1&amp;bbb=1"/>
          <p:cNvSpPr/>
          <p:nvPr/>
        </p:nvSpPr>
        <p:spPr>
          <a:xfrm>
            <a:off x="4251960" y="2267712"/>
            <a:ext cx="7918704" cy="1911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单元总结梳理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2e3b44bd5?lid=5cd28a1c5&amp;cid=5cd28a1c5&amp;vtp=1&amp;bt=1&amp;bbb=1">
            <a:hlinkClick r:id="rId1" action="ppaction://hlinksldjump"/>
          </p:cNvPr>
          <p:cNvSpPr/>
          <p:nvPr/>
        </p:nvSpPr>
        <p:spPr>
          <a:xfrm>
            <a:off x="6656832" y="2487168"/>
            <a:ext cx="5404104" cy="28346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古代世界的贸易与文化交流</a:t>
            </a:r>
            <a:endParaRPr lang="en-US" altLang="zh-CN" sz="1600" dirty="0"/>
          </a:p>
        </p:txBody>
      </p:sp>
      <p:sp>
        <p:nvSpPr>
          <p:cNvPr id="3" name="C_1#目录1:2e3b44bd5?lid=eaa293e27&amp;cid=eaa293e27&amp;vtp=1&amp;bbb=1">
            <a:hlinkClick r:id="rId1" action="ppaction://hlinksldjump"/>
          </p:cNvPr>
          <p:cNvSpPr/>
          <p:nvPr/>
        </p:nvSpPr>
        <p:spPr>
          <a:xfrm>
            <a:off x="6656832" y="2770632"/>
            <a:ext cx="5404104" cy="28346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全面认识近代全球贸易网的形成</a:t>
            </a:r>
            <a:endParaRPr lang="en-US" altLang="zh-CN" sz="16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cd28a1c5?vcp=1&amp;pid=e86641b4a&amp;color=101,101,255&amp;vtp=1&amp;bt=1&amp;bbb=1"/>
          <p:cNvSpPr/>
          <p:nvPr/>
        </p:nvSpPr>
        <p:spPr>
          <a:xfrm>
            <a:off x="502920" y="1508760"/>
            <a:ext cx="10570464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古代世界的贸易与文化交流</a:t>
            </a:r>
            <a:endParaRPr lang="en-US" altLang="zh-CN" sz="2000" dirty="0"/>
          </a:p>
        </p:txBody>
      </p:sp>
      <p:sp>
        <p:nvSpPr>
          <p:cNvPr id="3" name="C_4_BD#eaa293e27?vcp=1&amp;pid=e86641b4a&amp;color=101,101,255&amp;vtp=1&amp;bbb=1"/>
          <p:cNvSpPr/>
          <p:nvPr/>
        </p:nvSpPr>
        <p:spPr>
          <a:xfrm>
            <a:off x="502920" y="1940623"/>
            <a:ext cx="10570464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全面认识近代全球贸易网的形成</a:t>
            </a:r>
            <a:endParaRPr lang="en-US" altLang="zh-CN" sz="2000" dirty="0"/>
          </a:p>
        </p:txBody>
      </p:sp>
      <p:sp>
        <p:nvSpPr>
          <p:cNvPr id="4" name="QC_4_BD.1_1#7f710b654?vaa=1&amp;vcp=1&amp;vop=1&amp;pid=728a2c58c&amp;color=0,55,96&amp;vtp=1&amp;bbb=1&amp;hb=1"/>
          <p:cNvSpPr/>
          <p:nvPr/>
        </p:nvSpPr>
        <p:spPr>
          <a:xfrm>
            <a:off x="502920" y="2378773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例1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[陕晋宁青2025·14]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1812年，英国格拉斯哥商会对从事美洲贸易的商人表示感谢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因为他们不仅扩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展了烟草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、棉花等贸易，而且“不惜花费大量时间支持创办我们这个城市的制造业”。这些制造业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“现在为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整个王国带来很大好处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这表明(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6" name="QC_4_BD.1_2#7f710b654.choices?vaa=1&amp;vcp=1&amp;vop=1&amp;pid=728a2c58c&amp;color=0,55,96&amp;vtp=1&amp;bbb=1"/>
          <p:cNvSpPr/>
          <p:nvPr/>
        </p:nvSpPr>
        <p:spPr>
          <a:xfrm>
            <a:off x="502920" y="3615690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新型特许公司促进了美洲贸易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英国制造业与大西洋贸易联系密切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英国依托制造业成为“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世界工厂”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资本输出成为英国扩张的主要形式</a:t>
            </a:r>
            <a:endParaRPr lang="en-US" altLang="zh-CN" sz="1800" dirty="0"/>
          </a:p>
        </p:txBody>
      </p:sp>
      <p:sp>
        <p:nvSpPr>
          <p:cNvPr id="7" name="QC_4_EX.2_1#7f710b654?vaa=1&amp;vcp=1&amp;vop=1&amp;pid=728a2c58c&amp;color=0,55,96&amp;vtp=1&amp;bbb=1"/>
          <p:cNvSpPr/>
          <p:nvPr/>
        </p:nvSpPr>
        <p:spPr>
          <a:xfrm>
            <a:off x="502920" y="4430458"/>
            <a:ext cx="10570464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【命题点】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殖民贸易与工业革命的内在联系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_1#7f710b654?vaa=1&amp;vcp=1&amp;vop=1&amp;pid=728a2c58c&amp;color=0,55,96&amp;vtp=1&amp;bt=1&amp;bbb=1&amp;hb=1"/>
          <p:cNvSpPr/>
          <p:nvPr/>
        </p:nvSpPr>
        <p:spPr>
          <a:xfrm>
            <a:off x="502920" y="2701072"/>
            <a:ext cx="10570464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【深度解析】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材料强调从事美洲贸易的商人“支持在国内创办制造业”，且制造业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“为整个王国带来很大好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”，直接体现大西洋贸易（烟草、棉花输入）为英国制造业提供原料和资金，推动工业化进程，故选B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项；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材料虽提及美洲贸易发展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但强调的是从事美洲贸易的商人支持英国制造业发展，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且并未提及特许公司，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A项；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19世纪中期，英国完成第一次工业革命，成为“世界工厂”，排除C项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资本输出是第二次工业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革命后资本主义国家对外扩张的主要形式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排除D项。</a:t>
            </a:r>
            <a:endParaRPr lang="en-US" altLang="zh-CN" dirty="0"/>
          </a:p>
        </p:txBody>
      </p:sp>
      <p:sp>
        <p:nvSpPr>
          <p:cNvPr id="3" name="QC_4_AN.5_1#7f710b654?vaa=1&amp;vcp=1&amp;vop=1&amp;pid=728a2c58c&amp;color=0,55,96&amp;vtp=1&amp;bbb=1"/>
          <p:cNvSpPr/>
          <p:nvPr/>
        </p:nvSpPr>
        <p:spPr>
          <a:xfrm>
            <a:off x="502920" y="4758789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_1#1ccd0e5b5?vaa=1&amp;vcp=1&amp;vop=1&amp;pid=728a2c58c&amp;color=0,55,96&amp;vtp=1&amp;bt=1&amp;bbb=1&amp;hb=1"/>
          <p:cNvSpPr/>
          <p:nvPr/>
        </p:nvSpPr>
        <p:spPr>
          <a:xfrm>
            <a:off x="502920" y="2058611"/>
            <a:ext cx="10570464" cy="3706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例2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[广东2025·17]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阅读材料并结合所学知识，完成下列要求。（14分）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 spc="-5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1800" b="0" i="0" spc="-5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世纪的阿拉伯文献中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硝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火药的主要成分之一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被称作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巴鲁得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因来自中国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故又名</a:t>
            </a:r>
            <a:r>
              <a:rPr lang="en-US" altLang="zh-CN" sz="1800" b="0" i="0" spc="-5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spc="-5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endParaRPr lang="en-US" altLang="zh-CN" sz="1800" b="0" i="0" spc="-5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spc="-5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国雪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欧洲文献中最早的火药知识全都来自阿拉伯地区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大约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世纪上半期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火药已经在欧洲广泛传播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spc="-50" dirty="0"/>
          </a:p>
          <a:p>
            <a:pPr algn="r"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摘编自武斌《重回1500—1800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西方崛起时代的中国元素》等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最晚到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欧洲传统产品天鹅绒已传入广州等地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并开始生产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其后逐步向江浙等地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扩展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中国的天鹅绒生产发展迅速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其中绣花和嵌绣黄金的高级天鹅绒产品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技艺之精湛已经超过欧洲的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利玛窦注意到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中国的产品所要的价钱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大约是我们在西方所付同类产品的三分之一或四分之一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中国天鹅绒大量销往日本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菲律宾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欧洲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并通过马尼拉转贩到美洲的广大市场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摘编自沈定平《“伟大相遇”与“对等较量”》等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_2#1ccd0e5b5?vaa=1&amp;vcp=1&amp;vop=1&amp;pid=728a2c58c&amp;color=0,55,96&amp;mp=1&amp;vtp=1&amp;bt=1&amp;bbb=1"/>
          <p:cNvSpPr/>
          <p:nvPr/>
        </p:nvSpPr>
        <p:spPr>
          <a:xfrm>
            <a:off x="502920" y="3309117"/>
            <a:ext cx="10570464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（1）根据上述材料，分别概括中国火药传播到欧洲和欧洲天鹅绒传播到中国的路径。（8分）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2）根据材料二，分析中国天鹅绒后来居上并远销海外的原因。（6分）</a:t>
            </a:r>
            <a:endParaRPr lang="en-US" altLang="zh-CN" sz="1800" dirty="0"/>
          </a:p>
        </p:txBody>
      </p:sp>
      <p:sp>
        <p:nvSpPr>
          <p:cNvPr id="3" name="QO_4_EX.7_1#1ccd0e5b5?vaa=1&amp;vcp=1&amp;vop=1&amp;pid=728a2c58c&amp;color=0,55,96&amp;vtp=1&amp;bbb=1"/>
          <p:cNvSpPr/>
          <p:nvPr/>
        </p:nvSpPr>
        <p:spPr>
          <a:xfrm>
            <a:off x="502920" y="4135314"/>
            <a:ext cx="10570464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【命题点】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中外经济文化交流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8_1#1ccd0e5b5?vaa=1&amp;vcp=1&amp;vop=1&amp;pid=728a2c58c&amp;color=0,55,96&amp;vtp=1&amp;bt=1&amp;bbb=1&amp;hb=1"/>
          <p:cNvSpPr/>
          <p:nvPr/>
        </p:nvSpPr>
        <p:spPr>
          <a:xfrm>
            <a:off x="502920" y="1971298"/>
            <a:ext cx="10570464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【深度解析】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（1）分别概括中国火药传播到欧洲和欧洲天鹅绒传播到中国的路径，可根据材料一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、二并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结合古代和近代中西方交流的史实进行提炼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graphicFrame>
        <p:nvGraphicFramePr>
          <p:cNvPr id="10" name="QO_4_AS.8_2#1ccd0e5b5?colgroup=5,19,19&amp;vaa=1&amp;vcp=1&amp;vop=1&amp;pid=728a2c58c&amp;color=0,55,96&amp;vtp=1&amp;bbb=1&amp;hb=1"/>
          <p:cNvGraphicFramePr>
            <a:graphicFrameLocks noGrp="1"/>
          </p:cNvGraphicFramePr>
          <p:nvPr/>
        </p:nvGraphicFramePr>
        <p:xfrm>
          <a:off x="502920" y="2876427"/>
          <a:ext cx="10533888" cy="2973896"/>
        </p:xfrm>
        <a:graphic>
          <a:graphicData uri="http://schemas.openxmlformats.org/drawingml/2006/table">
            <a:tbl>
              <a:tblPr/>
              <a:tblGrid>
                <a:gridCol w="1444752"/>
                <a:gridCol w="4544568"/>
                <a:gridCol w="4544568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答题角度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答案来源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答案要点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5949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中国火药传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播到欧洲的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路径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材料一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“欧洲文献中最早的火药知识全都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来自阿拉伯地区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</a:t>
                      </a:r>
                      <a:endParaRPr lang="en-US" altLang="zh-CN" sz="1200" dirty="0"/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        所学知识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丝绸之路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中国火药知识通过“丝绸之路”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经中亚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西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亚传到阿拉伯地区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然后由阿拉伯人传到欧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256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欧洲天鹅绒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传播到中国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的路径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材料二：“17世纪初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已传入广州</a:t>
                      </a:r>
                      <a:r>
                        <a:rPr lang="zh-CN" altLang="en-US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等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地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后逐步向江浙等地扩展”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u="none">
                          <a:solidFill>
                            <a:srgbClr val="00376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   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所学知识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新航路开辟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马尼拉大帆船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航线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新航路开辟后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经西班牙的“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马尼拉大帆船”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等海上贸易航线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传入中国沿海的广州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后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扩展到江浙等地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4935</Words>
  <Application>WPS 演示</Application>
  <PresentationFormat>宽屏</PresentationFormat>
  <Paragraphs>286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7" baseType="lpstr">
      <vt:lpstr>Arial</vt:lpstr>
      <vt:lpstr>宋体</vt:lpstr>
      <vt:lpstr>Wingdings</vt:lpstr>
      <vt:lpstr>微软雅黑</vt:lpstr>
      <vt:lpstr>微软雅黑</vt:lpstr>
      <vt:lpstr>Arial (正文)</vt:lpstr>
      <vt:lpstr>Arial (正文)</vt:lpstr>
      <vt:lpstr>Arial (正文)</vt:lpstr>
      <vt:lpstr>印品黑体</vt:lpstr>
      <vt:lpstr>印品黑体</vt:lpstr>
      <vt:lpstr>印品黑体</vt:lpstr>
      <vt:lpstr>黑体</vt:lpstr>
      <vt:lpstr>Times New Roman</vt:lpstr>
      <vt:lpstr>Times New Roman</vt:lpstr>
      <vt:lpstr>宋体</vt:lpstr>
      <vt:lpstr>仿宋</vt:lpstr>
      <vt:lpstr>仿宋</vt:lpstr>
      <vt:lpstr>楷体</vt:lpstr>
      <vt:lpstr>Calibri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噫吁嚱盒盒</cp:lastModifiedBy>
  <cp:revision>4</cp:revision>
  <dcterms:created xsi:type="dcterms:W3CDTF">2025-10-24T08:39:00Z</dcterms:created>
  <dcterms:modified xsi:type="dcterms:W3CDTF">2025-10-27T09:52:49Z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1BE515281B324BB69714F4885014E1D6_13</vt:lpwstr>
  </property>
  <property fmtid="{D5CDD505-2E9C-101B-9397-08002B2CF9AE}" pid="3" name="KSOProductBuildVer">
    <vt:lpwstr>2052-12.1.0.23125</vt:lpwstr>
  </property>
</Properties>
</file>